
<file path=[Content_Types].xml><?xml version="1.0" encoding="utf-8"?>
<Types xmlns="http://schemas.openxmlformats.org/package/2006/content-types">
  <Default Extension="emf" ContentType="image/x-emf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67" r:id="rId3"/>
    <p:sldId id="258" r:id="rId4"/>
    <p:sldId id="261" r:id="rId5"/>
    <p:sldId id="259" r:id="rId6"/>
    <p:sldId id="262" r:id="rId7"/>
    <p:sldId id="265" r:id="rId8"/>
    <p:sldId id="260" r:id="rId9"/>
    <p:sldId id="263" r:id="rId10"/>
    <p:sldId id="266" r:id="rId11"/>
    <p:sldId id="268" r:id="rId12"/>
    <p:sldId id="25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C33C59-793C-439B-9B02-496570536F64}" v="5" dt="2020-01-22T21:55:07.4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nna McClain" userId="84bd2605241366dd" providerId="LiveId" clId="{8BC33C59-793C-439B-9B02-496570536F64}"/>
    <pc:docChg chg="undo custSel modSld">
      <pc:chgData name="Shanna McClain" userId="84bd2605241366dd" providerId="LiveId" clId="{8BC33C59-793C-439B-9B02-496570536F64}" dt="2020-01-22T21:55:54.223" v="78" actId="1076"/>
      <pc:docMkLst>
        <pc:docMk/>
      </pc:docMkLst>
      <pc:sldChg chg="addSp delSp modSp">
        <pc:chgData name="Shanna McClain" userId="84bd2605241366dd" providerId="LiveId" clId="{8BC33C59-793C-439B-9B02-496570536F64}" dt="2020-01-22T21:25:44.892" v="15"/>
        <pc:sldMkLst>
          <pc:docMk/>
          <pc:sldMk cId="2514459604" sldId="258"/>
        </pc:sldMkLst>
        <pc:spChg chg="mod">
          <ac:chgData name="Shanna McClain" userId="84bd2605241366dd" providerId="LiveId" clId="{8BC33C59-793C-439B-9B02-496570536F64}" dt="2020-01-22T21:25:42.442" v="11" actId="1076"/>
          <ac:spMkLst>
            <pc:docMk/>
            <pc:sldMk cId="2514459604" sldId="258"/>
            <ac:spMk id="3" creationId="{00000000-0000-0000-0000-000000000000}"/>
          </ac:spMkLst>
        </pc:spChg>
        <pc:spChg chg="add del">
          <ac:chgData name="Shanna McClain" userId="84bd2605241366dd" providerId="LiveId" clId="{8BC33C59-793C-439B-9B02-496570536F64}" dt="2020-01-22T21:25:44.892" v="15"/>
          <ac:spMkLst>
            <pc:docMk/>
            <pc:sldMk cId="2514459604" sldId="258"/>
            <ac:spMk id="4" creationId="{00000000-0000-0000-0000-000000000000}"/>
          </ac:spMkLst>
        </pc:spChg>
        <pc:spChg chg="add del">
          <ac:chgData name="Shanna McClain" userId="84bd2605241366dd" providerId="LiveId" clId="{8BC33C59-793C-439B-9B02-496570536F64}" dt="2020-01-22T21:25:44.892" v="15"/>
          <ac:spMkLst>
            <pc:docMk/>
            <pc:sldMk cId="2514459604" sldId="258"/>
            <ac:spMk id="5" creationId="{00000000-0000-0000-0000-000000000000}"/>
          </ac:spMkLst>
        </pc:spChg>
        <pc:spChg chg="mod">
          <ac:chgData name="Shanna McClain" userId="84bd2605241366dd" providerId="LiveId" clId="{8BC33C59-793C-439B-9B02-496570536F64}" dt="2020-01-22T21:25:41.807" v="10" actId="1076"/>
          <ac:spMkLst>
            <pc:docMk/>
            <pc:sldMk cId="2514459604" sldId="258"/>
            <ac:spMk id="6" creationId="{00000000-0000-0000-0000-000000000000}"/>
          </ac:spMkLst>
        </pc:spChg>
        <pc:spChg chg="add del mod">
          <ac:chgData name="Shanna McClain" userId="84bd2605241366dd" providerId="LiveId" clId="{8BC33C59-793C-439B-9B02-496570536F64}" dt="2020-01-22T21:25:44.892" v="15"/>
          <ac:spMkLst>
            <pc:docMk/>
            <pc:sldMk cId="2514459604" sldId="258"/>
            <ac:spMk id="7" creationId="{46D9331A-309E-41EA-9995-4A0318365DF0}"/>
          </ac:spMkLst>
        </pc:spChg>
        <pc:spChg chg="add del mod">
          <ac:chgData name="Shanna McClain" userId="84bd2605241366dd" providerId="LiveId" clId="{8BC33C59-793C-439B-9B02-496570536F64}" dt="2020-01-22T21:25:44.892" v="15"/>
          <ac:spMkLst>
            <pc:docMk/>
            <pc:sldMk cId="2514459604" sldId="258"/>
            <ac:spMk id="8" creationId="{75F91BC2-EBE7-41AF-B4BB-3B3D3A2F049F}"/>
          </ac:spMkLst>
        </pc:spChg>
        <pc:spChg chg="add del mod">
          <ac:chgData name="Shanna McClain" userId="84bd2605241366dd" providerId="LiveId" clId="{8BC33C59-793C-439B-9B02-496570536F64}" dt="2020-01-22T21:25:41.273" v="9"/>
          <ac:spMkLst>
            <pc:docMk/>
            <pc:sldMk cId="2514459604" sldId="258"/>
            <ac:spMk id="9" creationId="{C178603D-4313-4C5B-9032-829BA2F40A8D}"/>
          </ac:spMkLst>
        </pc:spChg>
        <pc:spChg chg="add del mod">
          <ac:chgData name="Shanna McClain" userId="84bd2605241366dd" providerId="LiveId" clId="{8BC33C59-793C-439B-9B02-496570536F64}" dt="2020-01-22T21:25:41.273" v="9"/>
          <ac:spMkLst>
            <pc:docMk/>
            <pc:sldMk cId="2514459604" sldId="258"/>
            <ac:spMk id="10" creationId="{F089F6E5-3CB8-4C14-B4FC-413771629D65}"/>
          </ac:spMkLst>
        </pc:spChg>
      </pc:sldChg>
      <pc:sldChg chg="modSp">
        <pc:chgData name="Shanna McClain" userId="84bd2605241366dd" providerId="LiveId" clId="{8BC33C59-793C-439B-9B02-496570536F64}" dt="2020-01-22T21:55:02.050" v="17"/>
        <pc:sldMkLst>
          <pc:docMk/>
          <pc:sldMk cId="815276128" sldId="263"/>
        </pc:sldMkLst>
        <pc:spChg chg="mod">
          <ac:chgData name="Shanna McClain" userId="84bd2605241366dd" providerId="LiveId" clId="{8BC33C59-793C-439B-9B02-496570536F64}" dt="2020-01-22T21:55:02.050" v="17"/>
          <ac:spMkLst>
            <pc:docMk/>
            <pc:sldMk cId="815276128" sldId="263"/>
            <ac:spMk id="4" creationId="{00000000-0000-0000-0000-000000000000}"/>
          </ac:spMkLst>
        </pc:spChg>
      </pc:sldChg>
      <pc:sldChg chg="modSp">
        <pc:chgData name="Shanna McClain" userId="84bd2605241366dd" providerId="LiveId" clId="{8BC33C59-793C-439B-9B02-496570536F64}" dt="2020-01-22T21:55:54.223" v="78" actId="1076"/>
        <pc:sldMkLst>
          <pc:docMk/>
          <pc:sldMk cId="220823054" sldId="266"/>
        </pc:sldMkLst>
        <pc:spChg chg="mod">
          <ac:chgData name="Shanna McClain" userId="84bd2605241366dd" providerId="LiveId" clId="{8BC33C59-793C-439B-9B02-496570536F64}" dt="2020-01-22T21:55:54.223" v="78" actId="1076"/>
          <ac:spMkLst>
            <pc:docMk/>
            <pc:sldMk cId="220823054" sldId="266"/>
            <ac:spMk id="4" creationId="{D73476F2-61A1-4FD7-8875-09379BF0F39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064B8-E6DF-4BB2-AD4D-FE7B114DE3F6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8814FF1-6E2A-4B2A-B569-FF2843EE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193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064B8-E6DF-4BB2-AD4D-FE7B114DE3F6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8814FF1-6E2A-4B2A-B569-FF2843EE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921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064B8-E6DF-4BB2-AD4D-FE7B114DE3F6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8814FF1-6E2A-4B2A-B569-FF2843EE7E7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670175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064B8-E6DF-4BB2-AD4D-FE7B114DE3F6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8814FF1-6E2A-4B2A-B569-FF2843EE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1603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064B8-E6DF-4BB2-AD4D-FE7B114DE3F6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8814FF1-6E2A-4B2A-B569-FF2843EE7E72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932024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064B8-E6DF-4BB2-AD4D-FE7B114DE3F6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8814FF1-6E2A-4B2A-B569-FF2843EE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4183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064B8-E6DF-4BB2-AD4D-FE7B114DE3F6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14FF1-6E2A-4B2A-B569-FF2843EE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3406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064B8-E6DF-4BB2-AD4D-FE7B114DE3F6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14FF1-6E2A-4B2A-B569-FF2843EE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48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064B8-E6DF-4BB2-AD4D-FE7B114DE3F6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14FF1-6E2A-4B2A-B569-FF2843EE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607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064B8-E6DF-4BB2-AD4D-FE7B114DE3F6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8814FF1-6E2A-4B2A-B569-FF2843EE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960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064B8-E6DF-4BB2-AD4D-FE7B114DE3F6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8814FF1-6E2A-4B2A-B569-FF2843EE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768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064B8-E6DF-4BB2-AD4D-FE7B114DE3F6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8814FF1-6E2A-4B2A-B569-FF2843EE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045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064B8-E6DF-4BB2-AD4D-FE7B114DE3F6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14FF1-6E2A-4B2A-B569-FF2843EE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209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064B8-E6DF-4BB2-AD4D-FE7B114DE3F6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14FF1-6E2A-4B2A-B569-FF2843EE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155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064B8-E6DF-4BB2-AD4D-FE7B114DE3F6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14FF1-6E2A-4B2A-B569-FF2843EE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534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064B8-E6DF-4BB2-AD4D-FE7B114DE3F6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8814FF1-6E2A-4B2A-B569-FF2843EE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155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064B8-E6DF-4BB2-AD4D-FE7B114DE3F6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8814FF1-6E2A-4B2A-B569-FF2843EE7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324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Aspirations of CMI Students to Migrate </a:t>
            </a:r>
            <a:br>
              <a:rPr lang="en-US" sz="4000" dirty="0"/>
            </a:br>
            <a:r>
              <a:rPr lang="en-US" sz="4000" dirty="0"/>
              <a:t>&amp;</a:t>
            </a:r>
            <a:br>
              <a:rPr lang="en-US" sz="4000" dirty="0"/>
            </a:br>
            <a:r>
              <a:rPr lang="en-US" sz="4000" dirty="0"/>
              <a:t>Livelihood Transition and Establishment in Springdale, AR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5040283"/>
            <a:ext cx="8689571" cy="1151313"/>
          </a:xfrm>
          <a:ln w="3175">
            <a:solidFill>
              <a:schemeClr val="tx1"/>
            </a:solidFill>
          </a:ln>
        </p:spPr>
        <p:txBody>
          <a:bodyPr/>
          <a:lstStyle/>
          <a:p>
            <a:r>
              <a:rPr lang="en-US" dirty="0"/>
              <a:t>Melisa </a:t>
            </a:r>
            <a:r>
              <a:rPr lang="en-US" dirty="0" err="1"/>
              <a:t>Laelan</a:t>
            </a:r>
            <a:r>
              <a:rPr lang="en-US" dirty="0"/>
              <a:t>, Arkansas Coalition of the Marshallese</a:t>
            </a:r>
          </a:p>
          <a:p>
            <a:r>
              <a:rPr lang="en-US" dirty="0"/>
              <a:t>Dr. Shanna N. McClain, Environmental Law Institute</a:t>
            </a:r>
          </a:p>
        </p:txBody>
      </p:sp>
    </p:spTree>
    <p:extLst>
      <p:ext uri="{BB962C8B-B14F-4D97-AF65-F5344CB8AC3E}">
        <p14:creationId xmlns:p14="http://schemas.microsoft.com/office/powerpoint/2010/main" val="13732271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76F7E-6E41-4475-945F-7CCF43BC6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2435" y="372923"/>
            <a:ext cx="6008976" cy="1341582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500" dirty="0"/>
              <a:t>Options for improving transition</a:t>
            </a:r>
            <a:br>
              <a:rPr lang="en-US" sz="2500" dirty="0"/>
            </a:br>
            <a:r>
              <a:rPr lang="en-US" sz="2500" dirty="0"/>
              <a:t>Community-based initiatives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3476F2-61A1-4FD7-8875-09379BF0F3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46067" y="1497296"/>
            <a:ext cx="5351804" cy="4744478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000" dirty="0"/>
              <a:t>ACOM-developed pilot on multiple “upon arrival” orientation courses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Driver’s License &amp; Safety Course in Marshallese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Financial/ Banking Education 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Youth mentoring/tutoring Programs for newcomers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Culture Education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Social Services 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Food Pantry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Healthcare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Legal Document (passport, i-94 form, intra-family adoptions)</a:t>
            </a:r>
          </a:p>
          <a:p>
            <a:pPr lvl="1">
              <a:lnSpc>
                <a:spcPct val="90000"/>
              </a:lnSpc>
            </a:pPr>
            <a:endParaRPr lang="en-US" sz="1500" dirty="0"/>
          </a:p>
          <a:p>
            <a:pPr marL="457200" lvl="1" indent="0">
              <a:lnSpc>
                <a:spcPct val="90000"/>
              </a:lnSpc>
            </a:pPr>
            <a:endParaRPr lang="en-US" sz="1500" dirty="0"/>
          </a:p>
        </p:txBody>
      </p:sp>
      <p:pic>
        <p:nvPicPr>
          <p:cNvPr id="8" name="Picture 7" descr="A boat parked on the side of a building&#10;&#10;Description automatically generated">
            <a:extLst>
              <a:ext uri="{FF2B5EF4-FFF2-40B4-BE49-F238E27FC236}">
                <a16:creationId xmlns:a16="http://schemas.microsoft.com/office/drawing/2014/main" id="{DD1A6108-3BB7-4189-9961-33979BA0B7F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802" r="-4" b="6405"/>
          <a:stretch/>
        </p:blipFill>
        <p:spPr>
          <a:xfrm>
            <a:off x="-2650" y="10"/>
            <a:ext cx="4646985" cy="3428990"/>
          </a:xfrm>
          <a:prstGeom prst="rect">
            <a:avLst/>
          </a:prstGeom>
        </p:spPr>
      </p:pic>
      <p:pic>
        <p:nvPicPr>
          <p:cNvPr id="10" name="Picture 9" descr="A picture containing tree, outdoor, child, grass&#10;&#10;Description automatically generated">
            <a:extLst>
              <a:ext uri="{FF2B5EF4-FFF2-40B4-BE49-F238E27FC236}">
                <a16:creationId xmlns:a16="http://schemas.microsoft.com/office/drawing/2014/main" id="{674E2C74-6E5F-4A3B-8972-8A22CCF1FD4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4" r="-4" b="-4"/>
          <a:stretch/>
        </p:blipFill>
        <p:spPr>
          <a:xfrm>
            <a:off x="-1552" y="3429000"/>
            <a:ext cx="4646985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230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4655" y="116979"/>
            <a:ext cx="4424217" cy="606443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2067" r="4864"/>
          <a:stretch/>
        </p:blipFill>
        <p:spPr>
          <a:xfrm>
            <a:off x="1819566" y="116979"/>
            <a:ext cx="4314738" cy="607421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/>
          <a:srcRect r="1745" b="1365"/>
          <a:stretch/>
        </p:blipFill>
        <p:spPr>
          <a:xfrm>
            <a:off x="4692073" y="1620806"/>
            <a:ext cx="4017818" cy="5140212"/>
          </a:xfrm>
          <a:prstGeom prst="rect">
            <a:avLst/>
          </a:prstGeom>
          <a:ln w="31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0840588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80264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br>
              <a:rPr lang="en-US" b="0" dirty="0">
                <a:effectLst/>
              </a:rPr>
            </a:br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638300" y="1589377"/>
            <a:ext cx="8915399" cy="3117040"/>
          </a:xfrm>
        </p:spPr>
        <p:txBody>
          <a:bodyPr>
            <a:normAutofit/>
          </a:bodyPr>
          <a:lstStyle/>
          <a:p>
            <a:pPr algn="ctr"/>
            <a:br>
              <a:rPr lang="en-US" sz="1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mlaelan@arkansasmarshallese.org</a:t>
            </a:r>
            <a:br>
              <a:rPr lang="en-US" sz="3200" dirty="0">
                <a:solidFill>
                  <a:schemeClr val="tx1"/>
                </a:solidFill>
              </a:rPr>
            </a:br>
            <a:br>
              <a:rPr lang="en-US" sz="3200" dirty="0">
                <a:solidFill>
                  <a:schemeClr val="accent1"/>
                </a:solidFill>
              </a:rPr>
            </a:br>
            <a:r>
              <a:rPr lang="en-US" sz="3200" dirty="0">
                <a:solidFill>
                  <a:schemeClr val="accent1"/>
                </a:solidFill>
              </a:rPr>
              <a:t>mcclain@eli.org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808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D1A6108-3BB7-4189-9961-33979BA0B7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50" y="-9236"/>
            <a:ext cx="4907159" cy="344978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74E2C74-6E5F-4A3B-8972-8A22CCF1FD4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50" y="3440544"/>
            <a:ext cx="4907159" cy="3417456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996873" y="430145"/>
            <a:ext cx="7579156" cy="1103091"/>
          </a:xfrm>
        </p:spPr>
        <p:txBody>
          <a:bodyPr>
            <a:normAutofit fontScale="90000"/>
          </a:bodyPr>
          <a:lstStyle/>
          <a:p>
            <a:r>
              <a:rPr lang="en-US" dirty="0"/>
              <a:t>The Republic of the Marshall Islands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3476F2-61A1-4FD7-8875-09379BF0F3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07710" y="1376218"/>
            <a:ext cx="6927272" cy="5135417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 dirty="0"/>
              <a:t>Distributed among 5 islands and 29 atolls, combined land area of 70mi²</a:t>
            </a:r>
          </a:p>
          <a:p>
            <a:pPr lvl="1"/>
            <a:r>
              <a:rPr lang="en-US" sz="2000" dirty="0"/>
              <a:t>Approx. the size of Washington DC</a:t>
            </a:r>
          </a:p>
          <a:p>
            <a:r>
              <a:rPr lang="en-US" sz="2000" dirty="0"/>
              <a:t>1986 Compact of Free Association</a:t>
            </a:r>
          </a:p>
          <a:p>
            <a:pPr lvl="1"/>
            <a:r>
              <a:rPr lang="en-US" sz="2000" dirty="0"/>
              <a:t>Provides for free movement of Marshallese to US and financial aid to RMI</a:t>
            </a:r>
          </a:p>
          <a:p>
            <a:pPr lvl="1"/>
            <a:r>
              <a:rPr lang="en-US" sz="2000" dirty="0"/>
              <a:t>U.S. using lands for security purposes</a:t>
            </a:r>
          </a:p>
          <a:p>
            <a:r>
              <a:rPr lang="en-US" sz="2000" dirty="0"/>
              <a:t>Marshallese began building Arkansas community in 1980’s</a:t>
            </a:r>
          </a:p>
          <a:p>
            <a:r>
              <a:rPr lang="en-US" sz="2000" dirty="0"/>
              <a:t>Today, estimated 17,000 reside in Springdale</a:t>
            </a:r>
          </a:p>
          <a:p>
            <a:r>
              <a:rPr lang="en-US" sz="2000" dirty="0"/>
              <a:t>Other populations in Washington, Oregon, Oklahoma, Hawaii, New Mexico and California</a:t>
            </a:r>
          </a:p>
          <a:p>
            <a:pPr lvl="1">
              <a:lnSpc>
                <a:spcPct val="90000"/>
              </a:lnSpc>
            </a:pPr>
            <a:endParaRPr lang="en-US" sz="1500" dirty="0"/>
          </a:p>
          <a:p>
            <a:pPr marL="457200" lvl="1" indent="0">
              <a:lnSpc>
                <a:spcPct val="90000"/>
              </a:lnSpc>
            </a:pP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611703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Interviews and Surveys Conducted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7506629" y="1905000"/>
            <a:ext cx="3992732" cy="576262"/>
          </a:xfrm>
        </p:spPr>
        <p:txBody>
          <a:bodyPr/>
          <a:lstStyle/>
          <a:p>
            <a:r>
              <a:rPr lang="en-US" b="1" dirty="0"/>
              <a:t>Springdale, AR Research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9373" y="2670829"/>
            <a:ext cx="4342893" cy="3354060"/>
          </a:xfrm>
        </p:spPr>
        <p:txBody>
          <a:bodyPr>
            <a:normAutofit/>
          </a:bodyPr>
          <a:lstStyle/>
          <a:p>
            <a:r>
              <a:rPr lang="en-US" sz="2000" dirty="0"/>
              <a:t>Majuro, College of Marshall Islands</a:t>
            </a:r>
          </a:p>
          <a:p>
            <a:r>
              <a:rPr lang="en-US" sz="2000" dirty="0"/>
              <a:t>March - April 2018</a:t>
            </a:r>
          </a:p>
          <a:p>
            <a:r>
              <a:rPr lang="en-US" sz="2000" dirty="0"/>
              <a:t>99 self-completion surveys</a:t>
            </a:r>
          </a:p>
          <a:p>
            <a:r>
              <a:rPr lang="en-US" sz="2000" dirty="0"/>
              <a:t>Marshallese CMI students</a:t>
            </a:r>
          </a:p>
          <a:p>
            <a:r>
              <a:rPr lang="en-US" sz="2000" dirty="0"/>
              <a:t>84% in 1</a:t>
            </a:r>
            <a:r>
              <a:rPr lang="en-US" sz="2000" baseline="30000" dirty="0"/>
              <a:t>st</a:t>
            </a:r>
            <a:r>
              <a:rPr lang="en-US" sz="2000" dirty="0"/>
              <a:t>/2</a:t>
            </a:r>
            <a:r>
              <a:rPr lang="en-US" sz="2000" baseline="30000" dirty="0"/>
              <a:t>nd</a:t>
            </a:r>
            <a:r>
              <a:rPr lang="en-US" sz="2000" dirty="0"/>
              <a:t> year at CMI</a:t>
            </a:r>
          </a:p>
          <a:p>
            <a:r>
              <a:rPr lang="en-US" sz="2000" dirty="0"/>
              <a:t>69% spoke conversational to fluent English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39373" y="2033950"/>
            <a:ext cx="3999001" cy="576262"/>
          </a:xfrm>
        </p:spPr>
        <p:txBody>
          <a:bodyPr/>
          <a:lstStyle/>
          <a:p>
            <a:r>
              <a:rPr lang="en-US" b="1" dirty="0"/>
              <a:t>CMI Research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06629" y="2670829"/>
            <a:ext cx="4338674" cy="3354060"/>
          </a:xfrm>
        </p:spPr>
        <p:txBody>
          <a:bodyPr>
            <a:normAutofit fontScale="92500"/>
          </a:bodyPr>
          <a:lstStyle/>
          <a:p>
            <a:r>
              <a:rPr lang="en-US" sz="2000" dirty="0"/>
              <a:t>Springdale, AR</a:t>
            </a:r>
          </a:p>
          <a:p>
            <a:r>
              <a:rPr lang="en-US" sz="2000" dirty="0"/>
              <a:t>June 23 – August 18, 2017</a:t>
            </a:r>
          </a:p>
          <a:p>
            <a:r>
              <a:rPr lang="en-US" sz="2000" dirty="0"/>
              <a:t>29 structured interviews and 45 self-completion surveys (74 total)</a:t>
            </a:r>
          </a:p>
          <a:p>
            <a:r>
              <a:rPr lang="en-US" sz="2000" dirty="0"/>
              <a:t>First generation Marshallese</a:t>
            </a:r>
          </a:p>
          <a:p>
            <a:r>
              <a:rPr lang="en-US" sz="2000" dirty="0"/>
              <a:t>42% some HS, 40% HS diploma , 13.5% some college</a:t>
            </a:r>
          </a:p>
          <a:p>
            <a:r>
              <a:rPr lang="en-US" sz="2000" dirty="0"/>
              <a:t>51% spoke conversational to fluent English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459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Reasons for Migration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10722" y="1704363"/>
            <a:ext cx="3992732" cy="576262"/>
          </a:xfrm>
        </p:spPr>
        <p:txBody>
          <a:bodyPr/>
          <a:lstStyle/>
          <a:p>
            <a:r>
              <a:rPr lang="en-US" b="1" dirty="0"/>
              <a:t>Springdale, AR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7210722" y="2273910"/>
            <a:ext cx="4342893" cy="3354060"/>
          </a:xfrm>
        </p:spPr>
        <p:txBody>
          <a:bodyPr>
            <a:normAutofit/>
          </a:bodyPr>
          <a:lstStyle/>
          <a:p>
            <a:r>
              <a:rPr lang="en-US" sz="2000" dirty="0"/>
              <a:t>Family 						36%</a:t>
            </a:r>
          </a:p>
          <a:p>
            <a:r>
              <a:rPr lang="en-US" sz="2000" dirty="0"/>
              <a:t>Jobs							26%</a:t>
            </a:r>
          </a:p>
          <a:p>
            <a:r>
              <a:rPr lang="en-US" sz="2000" dirty="0"/>
              <a:t>Education					23%</a:t>
            </a:r>
          </a:p>
          <a:p>
            <a:r>
              <a:rPr lang="en-US" sz="2000" dirty="0"/>
              <a:t>Health 						15%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2872048" y="1697648"/>
            <a:ext cx="3999001" cy="576262"/>
          </a:xfrm>
        </p:spPr>
        <p:txBody>
          <a:bodyPr/>
          <a:lstStyle/>
          <a:p>
            <a:r>
              <a:rPr lang="en-US" b="1" dirty="0"/>
              <a:t>CMI Students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2872048" y="2284911"/>
            <a:ext cx="4338674" cy="3354060"/>
          </a:xfrm>
        </p:spPr>
        <p:txBody>
          <a:bodyPr>
            <a:normAutofit/>
          </a:bodyPr>
          <a:lstStyle/>
          <a:p>
            <a:r>
              <a:rPr lang="en-US" sz="2000" dirty="0"/>
              <a:t>Education			59%</a:t>
            </a:r>
          </a:p>
          <a:p>
            <a:r>
              <a:rPr lang="en-US" sz="2000" dirty="0"/>
              <a:t>Jobs					20%</a:t>
            </a:r>
          </a:p>
          <a:p>
            <a:r>
              <a:rPr lang="en-US" sz="2000" dirty="0"/>
              <a:t>Family				12%</a:t>
            </a:r>
          </a:p>
          <a:p>
            <a:r>
              <a:rPr lang="en-US" sz="2000" dirty="0"/>
              <a:t>Health				4%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72048" y="4541554"/>
            <a:ext cx="911709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3"/>
                </a:solidFill>
              </a:rPr>
              <a:t>Springdale Marshallese indicated climate change was not a factor for migration, but indicated they would not return due to climate change. </a:t>
            </a:r>
          </a:p>
          <a:p>
            <a:endParaRPr lang="en-US" dirty="0">
              <a:solidFill>
                <a:schemeClr val="accent3"/>
              </a:solidFill>
            </a:endParaRPr>
          </a:p>
          <a:p>
            <a:r>
              <a:rPr lang="en-US" dirty="0">
                <a:solidFill>
                  <a:schemeClr val="accent3"/>
                </a:solidFill>
              </a:rPr>
              <a:t>While 13% of CMI students indicated that extreme weather and SLR were reasons for emigrating, and 95% expected to return to RMI.</a:t>
            </a:r>
          </a:p>
        </p:txBody>
      </p:sp>
    </p:spTree>
    <p:extLst>
      <p:ext uri="{BB962C8B-B14F-4D97-AF65-F5344CB8AC3E}">
        <p14:creationId xmlns:p14="http://schemas.microsoft.com/office/powerpoint/2010/main" val="3328732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Expectations for Migration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half" idx="1"/>
          </p:nvPr>
        </p:nvSpPr>
        <p:spPr>
          <a:xfrm>
            <a:off x="2152073" y="1505528"/>
            <a:ext cx="9051636" cy="4950690"/>
          </a:xfrm>
        </p:spPr>
        <p:txBody>
          <a:bodyPr>
            <a:normAutofit/>
          </a:bodyPr>
          <a:lstStyle/>
          <a:p>
            <a:r>
              <a:rPr lang="en-US" sz="2200" dirty="0"/>
              <a:t>80% of </a:t>
            </a:r>
            <a:r>
              <a:rPr lang="en-US" sz="2200" b="1" dirty="0"/>
              <a:t>CMI Students </a:t>
            </a:r>
            <a:r>
              <a:rPr lang="en-US" sz="2200" dirty="0"/>
              <a:t>indicated they intended to move to the United States</a:t>
            </a:r>
          </a:p>
          <a:p>
            <a:pPr lvl="1"/>
            <a:r>
              <a:rPr lang="en-US" sz="1900" dirty="0"/>
              <a:t>54% indicated they would move in the next five years</a:t>
            </a:r>
          </a:p>
          <a:p>
            <a:pPr lvl="1"/>
            <a:r>
              <a:rPr lang="en-US" sz="1900" dirty="0"/>
              <a:t>70% indicated they had family to stay with</a:t>
            </a:r>
          </a:p>
          <a:p>
            <a:pPr lvl="1"/>
            <a:r>
              <a:rPr lang="en-US" sz="1900" dirty="0"/>
              <a:t>92% expected to work upon arrival, and </a:t>
            </a:r>
          </a:p>
          <a:p>
            <a:pPr lvl="1"/>
            <a:r>
              <a:rPr lang="en-US" sz="1900" dirty="0"/>
              <a:t>67% indicated they had the necessary skills to get a job</a:t>
            </a:r>
          </a:p>
          <a:p>
            <a:r>
              <a:rPr lang="en-US" sz="2200" dirty="0"/>
              <a:t>Comparatively, </a:t>
            </a:r>
            <a:r>
              <a:rPr lang="en-US" sz="2200" b="1" dirty="0"/>
              <a:t>Springdale respondents </a:t>
            </a:r>
            <a:r>
              <a:rPr lang="en-US" sz="2200" dirty="0"/>
              <a:t>indicated</a:t>
            </a:r>
          </a:p>
          <a:p>
            <a:pPr lvl="1"/>
            <a:r>
              <a:rPr lang="en-US" sz="1900" dirty="0"/>
              <a:t>They moved suddenly or within 1 month of deciding (78%)</a:t>
            </a:r>
          </a:p>
          <a:p>
            <a:pPr lvl="1"/>
            <a:r>
              <a:rPr lang="en-US" sz="1900" dirty="0"/>
              <a:t>Moved in immediately with family members or extended family members (90%)</a:t>
            </a:r>
          </a:p>
          <a:p>
            <a:pPr lvl="1"/>
            <a:r>
              <a:rPr lang="en-US" sz="1900" dirty="0"/>
              <a:t>63% indicated it took them less than 1 month to find a job</a:t>
            </a:r>
          </a:p>
          <a:p>
            <a:pPr lvl="1"/>
            <a:r>
              <a:rPr lang="en-US" sz="1900" dirty="0"/>
              <a:t>48% are employed, and 45% are unemployed</a:t>
            </a:r>
          </a:p>
          <a:p>
            <a:pPr lvl="1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592924" y="5541818"/>
            <a:ext cx="8453767" cy="9143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592924" y="3206172"/>
            <a:ext cx="7567076" cy="7019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770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80264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br>
              <a:rPr lang="en-US" b="0" dirty="0">
                <a:effectLst/>
              </a:rPr>
            </a:b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Managing Information &amp; Expectations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2397073" y="1904999"/>
            <a:ext cx="9360817" cy="4126345"/>
          </a:xfrm>
        </p:spPr>
        <p:txBody>
          <a:bodyPr>
            <a:normAutofit/>
          </a:bodyPr>
          <a:lstStyle/>
          <a:p>
            <a:r>
              <a:rPr lang="en-US" sz="2000" dirty="0"/>
              <a:t>CMI students’ primary sources of information on emigration and employment come from:</a:t>
            </a:r>
          </a:p>
          <a:p>
            <a:pPr lvl="1"/>
            <a:r>
              <a:rPr lang="en-US" sz="2000" dirty="0"/>
              <a:t>Family</a:t>
            </a:r>
          </a:p>
          <a:p>
            <a:pPr lvl="1"/>
            <a:r>
              <a:rPr lang="en-US" sz="2000" dirty="0"/>
              <a:t>School</a:t>
            </a:r>
          </a:p>
          <a:p>
            <a:r>
              <a:rPr lang="en-US" sz="2000" dirty="0"/>
              <a:t>Upon arrival, Marshallese in Springdale learned:</a:t>
            </a:r>
          </a:p>
          <a:p>
            <a:pPr lvl="1"/>
            <a:r>
              <a:rPr lang="en-US" sz="2000" dirty="0"/>
              <a:t>High school and college education credits do not transfer at an equivalent level in Arkansas</a:t>
            </a:r>
          </a:p>
          <a:p>
            <a:pPr lvl="1"/>
            <a:r>
              <a:rPr lang="en-US" sz="2000" dirty="0"/>
              <a:t>RMI professional certifications are not recognized in Arkansas</a:t>
            </a:r>
          </a:p>
          <a:p>
            <a:r>
              <a:rPr lang="en-US" sz="2000" dirty="0"/>
              <a:t>52% of Marshallese in Springdale have a job different from what they went to school for or worked at previously in RMI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28119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Employment in Springdale, 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55811" y="1888836"/>
            <a:ext cx="8185912" cy="4276438"/>
          </a:xfrm>
        </p:spPr>
        <p:txBody>
          <a:bodyPr>
            <a:noAutofit/>
          </a:bodyPr>
          <a:lstStyle/>
          <a:p>
            <a:r>
              <a:rPr lang="en-US" sz="2000" dirty="0"/>
              <a:t>Reasons for not obtaining or maintaining employment</a:t>
            </a:r>
          </a:p>
          <a:p>
            <a:pPr lvl="1"/>
            <a:r>
              <a:rPr lang="en-US" sz="2000" dirty="0"/>
              <a:t>Family responsibilities</a:t>
            </a:r>
          </a:p>
          <a:p>
            <a:pPr lvl="1"/>
            <a:r>
              <a:rPr lang="en-US" sz="2000" dirty="0"/>
              <a:t>Lack of appropriate ID or paperwork</a:t>
            </a:r>
          </a:p>
          <a:p>
            <a:pPr lvl="1"/>
            <a:r>
              <a:rPr lang="en-US" sz="2000" dirty="0"/>
              <a:t>Lack of transportation</a:t>
            </a:r>
          </a:p>
          <a:p>
            <a:pPr lvl="1"/>
            <a:r>
              <a:rPr lang="en-US" sz="2000" dirty="0"/>
              <a:t>Arriving to work on time</a:t>
            </a:r>
          </a:p>
          <a:p>
            <a:pPr lvl="1"/>
            <a:r>
              <a:rPr lang="en-US" sz="2000" dirty="0"/>
              <a:t>Understanding directions from supervisors (language)</a:t>
            </a:r>
          </a:p>
        </p:txBody>
      </p:sp>
    </p:spTree>
    <p:extLst>
      <p:ext uri="{BB962C8B-B14F-4D97-AF65-F5344CB8AC3E}">
        <p14:creationId xmlns:p14="http://schemas.microsoft.com/office/powerpoint/2010/main" val="3220785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Contributes to Quality of Life?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2924" y="1905000"/>
            <a:ext cx="8614497" cy="4394200"/>
          </a:xfrm>
        </p:spPr>
        <p:txBody>
          <a:bodyPr>
            <a:normAutofit/>
          </a:bodyPr>
          <a:lstStyle/>
          <a:p>
            <a:r>
              <a:rPr lang="en-US" sz="2000" dirty="0"/>
              <a:t>Springdale respondents indicated their quality of life would be improved if </a:t>
            </a:r>
            <a:r>
              <a:rPr lang="en-US" sz="2000" u="sng" dirty="0"/>
              <a:t>before leaving:</a:t>
            </a:r>
            <a:endParaRPr lang="en-US" sz="2000" dirty="0"/>
          </a:p>
          <a:p>
            <a:pPr lvl="1"/>
            <a:r>
              <a:rPr lang="en-US" sz="2000" dirty="0"/>
              <a:t>They were provided information about what life in the U.S. is like or, </a:t>
            </a:r>
          </a:p>
          <a:p>
            <a:r>
              <a:rPr lang="en-US" sz="2200" dirty="0"/>
              <a:t>If </a:t>
            </a:r>
            <a:r>
              <a:rPr lang="en-US" sz="2200" u="sng" dirty="0"/>
              <a:t>upon arrival</a:t>
            </a:r>
            <a:r>
              <a:rPr lang="en-US" sz="2200" dirty="0"/>
              <a:t>:</a:t>
            </a:r>
          </a:p>
          <a:p>
            <a:pPr lvl="1"/>
            <a:r>
              <a:rPr lang="en-US" sz="2200" dirty="0"/>
              <a:t>They had access to education and job training, or </a:t>
            </a:r>
          </a:p>
          <a:p>
            <a:pPr lvl="1"/>
            <a:r>
              <a:rPr lang="en-US" sz="2200" dirty="0"/>
              <a:t>They were provided with information on</a:t>
            </a:r>
          </a:p>
          <a:p>
            <a:pPr lvl="2"/>
            <a:r>
              <a:rPr lang="en-US" sz="2200" dirty="0"/>
              <a:t> The area / region</a:t>
            </a:r>
          </a:p>
          <a:p>
            <a:pPr lvl="2"/>
            <a:r>
              <a:rPr lang="en-US" sz="2200" dirty="0"/>
              <a:t> Life-skills training (e.g., banking, drivers licenses, legal information)</a:t>
            </a:r>
          </a:p>
        </p:txBody>
      </p:sp>
    </p:spTree>
    <p:extLst>
      <p:ext uri="{BB962C8B-B14F-4D97-AF65-F5344CB8AC3E}">
        <p14:creationId xmlns:p14="http://schemas.microsoft.com/office/powerpoint/2010/main" val="1707847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80264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br>
              <a:rPr lang="en-US" b="0" dirty="0">
                <a:effectLst/>
              </a:rPr>
            </a:b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Options for improving transition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2592924" y="1699491"/>
            <a:ext cx="9026421" cy="4860335"/>
          </a:xfrm>
        </p:spPr>
        <p:txBody>
          <a:bodyPr>
            <a:normAutofit/>
          </a:bodyPr>
          <a:lstStyle/>
          <a:p>
            <a:r>
              <a:rPr lang="en-US" sz="2000" dirty="0"/>
              <a:t>“Upon-arrival approach” to welcoming newly migrating populations in US (e.g., W-2, health and education services, access)</a:t>
            </a:r>
          </a:p>
          <a:p>
            <a:r>
              <a:rPr lang="en-US" sz="2000" dirty="0"/>
              <a:t>Offering courses on life skills and incentives to take the courses</a:t>
            </a:r>
          </a:p>
          <a:p>
            <a:pPr lvl="1"/>
            <a:r>
              <a:rPr lang="en-US" sz="2000" dirty="0"/>
              <a:t>College reimbursement vs upward mobility</a:t>
            </a:r>
          </a:p>
          <a:p>
            <a:r>
              <a:rPr lang="en-US" sz="2000" dirty="0"/>
              <a:t>Developing cooperative agreements among universities and technical schools in RMI and in US</a:t>
            </a:r>
          </a:p>
          <a:p>
            <a:r>
              <a:rPr lang="en-US" sz="2000" dirty="0"/>
              <a:t>Development of educational equivalencies to take place in RMI colleges to facilitate the transfer of education credits and recognition of degrees or certificates 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1527612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121</TotalTime>
  <Words>775</Words>
  <Application>Microsoft Office PowerPoint</Application>
  <PresentationFormat>Widescreen</PresentationFormat>
  <Paragraphs>95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Wisp</vt:lpstr>
      <vt:lpstr>Aspirations of CMI Students to Migrate  &amp; Livelihood Transition and Establishment in Springdale, AR</vt:lpstr>
      <vt:lpstr>The Republic of the Marshall Islands</vt:lpstr>
      <vt:lpstr>Interviews and Surveys Conducted</vt:lpstr>
      <vt:lpstr>Reasons for Migration</vt:lpstr>
      <vt:lpstr>Expectations for Migration</vt:lpstr>
      <vt:lpstr>Managing Information &amp; Expectations</vt:lpstr>
      <vt:lpstr>Employment in Springdale, AR</vt:lpstr>
      <vt:lpstr>What Contributes to Quality of Life?</vt:lpstr>
      <vt:lpstr>Options for improving transition</vt:lpstr>
      <vt:lpstr>Options for improving transition Community-based initiatives </vt:lpstr>
      <vt:lpstr>PowerPoint Presentation</vt:lpstr>
      <vt:lpstr> mlaelan@arkansasmarshallese.org  mcclain@eli.org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Aspirations of CMI Students to Migrate  &amp; Livelihood Transition and Establishment in Springdale, AR</dc:title>
  <dc:creator>ArkansasCoalitionOfMarshallese ACOM</dc:creator>
  <cp:lastModifiedBy>Shanna McClain</cp:lastModifiedBy>
  <cp:revision>11</cp:revision>
  <dcterms:created xsi:type="dcterms:W3CDTF">2019-03-12T01:24:25Z</dcterms:created>
  <dcterms:modified xsi:type="dcterms:W3CDTF">2020-01-22T21:56:05Z</dcterms:modified>
</cp:coreProperties>
</file>