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64" r:id="rId3"/>
    <p:sldId id="311" r:id="rId4"/>
    <p:sldId id="257" r:id="rId5"/>
    <p:sldId id="314" r:id="rId6"/>
    <p:sldId id="317" r:id="rId7"/>
    <p:sldId id="307" r:id="rId8"/>
    <p:sldId id="310" r:id="rId9"/>
    <p:sldId id="270" r:id="rId10"/>
    <p:sldId id="312" r:id="rId11"/>
    <p:sldId id="308" r:id="rId12"/>
    <p:sldId id="313" r:id="rId13"/>
    <p:sldId id="309" r:id="rId14"/>
    <p:sldId id="315" r:id="rId15"/>
    <p:sldId id="316" r:id="rId16"/>
    <p:sldId id="297"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98" autoAdjust="0"/>
  </p:normalViewPr>
  <p:slideViewPr>
    <p:cSldViewPr>
      <p:cViewPr varScale="1">
        <p:scale>
          <a:sx n="53" d="100"/>
          <a:sy n="53" d="100"/>
        </p:scale>
        <p:origin x="1092" y="78"/>
      </p:cViewPr>
      <p:guideLst>
        <p:guide orient="horz" pos="2160"/>
        <p:guide pos="2880"/>
      </p:guideLst>
    </p:cSldViewPr>
  </p:slideViewPr>
  <p:notesTextViewPr>
    <p:cViewPr>
      <p:scale>
        <a:sx n="1" d="1"/>
        <a:sy n="1" d="1"/>
      </p:scale>
      <p:origin x="0" y="-435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278D02A-584A-4989-AB8F-550DB90A814A}" type="datetimeFigureOut">
              <a:rPr lang="en-US" smtClean="0"/>
              <a:t>1/22/2020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3401626-09E9-4161-A81D-0B1E3AEBFE4B}" type="slidenum">
              <a:rPr lang="en-US" smtClean="0"/>
              <a:t>‹#›</a:t>
            </a:fld>
            <a:endParaRPr lang="en-US"/>
          </a:p>
        </p:txBody>
      </p:sp>
    </p:spTree>
    <p:extLst>
      <p:ext uri="{BB962C8B-B14F-4D97-AF65-F5344CB8AC3E}">
        <p14:creationId xmlns:p14="http://schemas.microsoft.com/office/powerpoint/2010/main" val="149880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m/news/world-asia-5117993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bc.com/news/world-asia-5117993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01626-09E9-4161-A81D-0B1E3AEBFE4B}" type="slidenum">
              <a:rPr lang="en-US" smtClean="0"/>
              <a:t>1</a:t>
            </a:fld>
            <a:endParaRPr lang="en-US"/>
          </a:p>
        </p:txBody>
      </p:sp>
    </p:spTree>
    <p:extLst>
      <p:ext uri="{BB962C8B-B14F-4D97-AF65-F5344CB8AC3E}">
        <p14:creationId xmlns:p14="http://schemas.microsoft.com/office/powerpoint/2010/main" val="1916579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visas – no visas for Kiribati to enter</a:t>
            </a:r>
            <a:r>
              <a:rPr lang="en-US" baseline="0" dirty="0" smtClean="0"/>
              <a:t> Fiji (for 4 months)</a:t>
            </a:r>
            <a:endParaRPr lang="en-US" dirty="0" smtClean="0"/>
          </a:p>
          <a:p>
            <a:endParaRPr lang="en-US" dirty="0" smtClean="0"/>
          </a:p>
          <a:p>
            <a:r>
              <a:rPr lang="en-US" dirty="0" smtClean="0"/>
              <a:t>Visas for humanitarian reasons – e.g., Swedish Aliens Act, Sec.</a:t>
            </a:r>
            <a:r>
              <a:rPr lang="en-US" baseline="0" dirty="0" smtClean="0"/>
              <a:t> 4.</a:t>
            </a:r>
          </a:p>
          <a:p>
            <a:endParaRPr lang="en-US" dirty="0" smtClean="0"/>
          </a:p>
          <a:p>
            <a:r>
              <a:rPr lang="en-US" dirty="0" smtClean="0"/>
              <a:t>Worker visas:</a:t>
            </a:r>
          </a:p>
          <a:p>
            <a:r>
              <a:rPr lang="en-US" dirty="0" smtClean="0"/>
              <a:t>New Zealand’s Recognized</a:t>
            </a:r>
            <a:r>
              <a:rPr lang="en-US" baseline="0" dirty="0" smtClean="0"/>
              <a:t> Seasonal Employer Limited Visa allows foreigners (preference is given to workers from Pacific states) to enter NZ and work in its horticulture and viticulture industries for up to seven months in an eleven-month period, and Kiribati and Tuvalu can stay for additional two months. </a:t>
            </a:r>
            <a:endParaRPr lang="en-US" dirty="0" smtClean="0"/>
          </a:p>
          <a:p>
            <a:endParaRPr lang="en-US" dirty="0" smtClean="0"/>
          </a:p>
          <a:p>
            <a:r>
              <a:rPr lang="en-US" dirty="0" smtClean="0"/>
              <a:t>Preferential</a:t>
            </a:r>
            <a:r>
              <a:rPr lang="en-US" baseline="0" dirty="0" smtClean="0"/>
              <a:t> access to citizens of certain states:</a:t>
            </a:r>
            <a:endParaRPr lang="en-US" dirty="0" smtClean="0"/>
          </a:p>
          <a:p>
            <a:r>
              <a:rPr lang="en-US" baseline="0" dirty="0" smtClean="0"/>
              <a:t>New Zealand’s Pacific Access Category Resident Visa – NZ allows citizens of Kiribati, Tuvalu, Tonga, and Fiji to apply for a resident visa (certain conditions for application must be met), and if their applications are approved, they may enter (must enter within 3 months and family members included on the application must enter within 12 months), live, work, and study in NZ indefinitely. Conditions for application include good health and character, an offer of full-time employment, and minimum English skills. NZ extends this type of Visa to 250 citizens of Tonga, 250 citizens of Fiji, 75 citizens of Kiribati, and 75 citizens of Tuvalu each year. </a:t>
            </a:r>
          </a:p>
          <a:p>
            <a:endParaRPr lang="en-US" baseline="0" dirty="0" smtClean="0"/>
          </a:p>
          <a:p>
            <a:r>
              <a:rPr lang="en-US" baseline="0" dirty="0" smtClean="0"/>
              <a:t>Laws allowing entry to citizens of former colonies:</a:t>
            </a:r>
          </a:p>
          <a:p>
            <a:r>
              <a:rPr lang="en-US" dirty="0" smtClean="0"/>
              <a:t>New Zealand’s Citizenship Act: residents of NZ’s former colonies (the Cook Islands and </a:t>
            </a:r>
            <a:r>
              <a:rPr lang="en-US" dirty="0" err="1" smtClean="0"/>
              <a:t>Njue</a:t>
            </a:r>
            <a:r>
              <a:rPr lang="en-US" dirty="0" smtClean="0"/>
              <a:t>) are considered New Zealand citizens with open migration access to New Zealand and access</a:t>
            </a:r>
            <a:r>
              <a:rPr lang="en-US" baseline="0" dirty="0" smtClean="0"/>
              <a:t> to its social services. </a:t>
            </a:r>
          </a:p>
          <a:p>
            <a:r>
              <a:rPr lang="en-US" baseline="0" dirty="0" smtClean="0"/>
              <a:t>US Compact of Free Association Act of 1985 allows citizens of the Marshall Islands and the Federated States of Micronesia to enter, reside, and work in the US.</a:t>
            </a:r>
          </a:p>
          <a:p>
            <a:endParaRPr lang="en-US" baseline="0" dirty="0" smtClean="0"/>
          </a:p>
          <a:p>
            <a:endParaRPr lang="en-US" dirty="0" smtClean="0"/>
          </a:p>
          <a:p>
            <a:endParaRPr lang="en-US" dirty="0" smtClean="0"/>
          </a:p>
          <a:p>
            <a:endParaRPr lang="en-US" dirty="0" smtClean="0"/>
          </a:p>
          <a:p>
            <a:r>
              <a:rPr lang="en-US" dirty="0" smtClean="0"/>
              <a:t>Expedited visas:</a:t>
            </a:r>
          </a:p>
          <a:p>
            <a:r>
              <a:rPr lang="en-US" dirty="0" smtClean="0"/>
              <a:t>For EDPs</a:t>
            </a:r>
            <a:r>
              <a:rPr lang="en-US" baseline="0" dirty="0" smtClean="0"/>
              <a:t> and citizens of certain states that are particularly susceptible to effects of climate change</a:t>
            </a:r>
            <a:endParaRPr lang="en-US" dirty="0" smtClean="0"/>
          </a:p>
          <a:p>
            <a:endParaRPr lang="en-US" dirty="0" smtClean="0"/>
          </a:p>
          <a:p>
            <a:r>
              <a:rPr lang="en-US" dirty="0" smtClean="0"/>
              <a:t>Access based on displacement:</a:t>
            </a:r>
          </a:p>
          <a:p>
            <a:r>
              <a:rPr lang="en-US" dirty="0" smtClean="0"/>
              <a:t>States</a:t>
            </a:r>
            <a:r>
              <a:rPr lang="en-US" baseline="0" dirty="0" smtClean="0"/>
              <a:t> can create national laws and sign bilateral agreements that allow entry to persons who have been displaced or are being displaced from their countries of origin due to environmental conditions. </a:t>
            </a:r>
          </a:p>
          <a:p>
            <a:endParaRPr lang="en-US" baseline="0" dirty="0" smtClean="0"/>
          </a:p>
          <a:p>
            <a:r>
              <a:rPr lang="en-US" baseline="0" dirty="0" smtClean="0"/>
              <a:t>Access based on the country of origin: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States can create national laws and sign bilateral agreements that allow persons affected by natural disasters and climate change to voluntarily migrate in order to </a:t>
            </a:r>
            <a:r>
              <a:rPr lang="en-US" i="1" baseline="0" dirty="0" smtClean="0"/>
              <a:t>avoid</a:t>
            </a:r>
            <a:r>
              <a:rPr lang="en-US" baseline="0" dirty="0" smtClean="0"/>
              <a:t> displacement at a later stage. This is a preemptive approach that involves creating a list of states that are experiencing severe effects of climate change and are likely to disappear in the future. Citizens of those listed states can then be admitted to other states (preferably on a permanent basis). Planned migration is generally favored, as it does not involve temporary camps associated with emergency migration, which are then replaced by permanent settlement, and allows displaced persons to relocate and assimilate in an orderly fashion. However, the problem with planned migration is that accepting states might only agree with limited/capped migration of EDPs to avoid a large number of immigrants.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3401626-09E9-4161-A81D-0B1E3AEBFE4B}" type="slidenum">
              <a:rPr lang="en-US" smtClean="0"/>
              <a:t>10</a:t>
            </a:fld>
            <a:endParaRPr lang="en-US"/>
          </a:p>
        </p:txBody>
      </p:sp>
    </p:spTree>
    <p:extLst>
      <p:ext uri="{BB962C8B-B14F-4D97-AF65-F5344CB8AC3E}">
        <p14:creationId xmlns:p14="http://schemas.microsoft.com/office/powerpoint/2010/main" val="66709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94" tIns="45247" rIns="90494" bIns="45247" anchor="b"/>
          <a:lstStyle>
            <a:lvl1pPr defTabSz="947738" eaLnBrk="0" hangingPunct="0">
              <a:spcBef>
                <a:spcPct val="30000"/>
              </a:spcBef>
              <a:defRPr kumimoji="1" sz="1200">
                <a:solidFill>
                  <a:schemeClr val="tx1"/>
                </a:solidFill>
                <a:latin typeface="Arial" charset="0"/>
                <a:cs typeface="Arial" charset="0"/>
              </a:defRPr>
            </a:lvl1pPr>
            <a:lvl2pPr marL="742950" indent="-285750" defTabSz="947738" eaLnBrk="0" hangingPunct="0">
              <a:spcBef>
                <a:spcPct val="30000"/>
              </a:spcBef>
              <a:defRPr kumimoji="1" sz="1200">
                <a:solidFill>
                  <a:schemeClr val="tx1"/>
                </a:solidFill>
                <a:latin typeface="Arial" charset="0"/>
                <a:cs typeface="Arial" charset="0"/>
              </a:defRPr>
            </a:lvl2pPr>
            <a:lvl3pPr marL="1143000" indent="-228600" defTabSz="947738" eaLnBrk="0" hangingPunct="0">
              <a:spcBef>
                <a:spcPct val="30000"/>
              </a:spcBef>
              <a:defRPr kumimoji="1" sz="1200">
                <a:solidFill>
                  <a:schemeClr val="tx1"/>
                </a:solidFill>
                <a:latin typeface="Arial" charset="0"/>
                <a:cs typeface="Arial" charset="0"/>
              </a:defRPr>
            </a:lvl3pPr>
            <a:lvl4pPr marL="1600200" indent="-228600" defTabSz="947738" eaLnBrk="0" hangingPunct="0">
              <a:spcBef>
                <a:spcPct val="30000"/>
              </a:spcBef>
              <a:defRPr kumimoji="1" sz="1200">
                <a:solidFill>
                  <a:schemeClr val="tx1"/>
                </a:solidFill>
                <a:latin typeface="Arial" charset="0"/>
                <a:cs typeface="Arial" charset="0"/>
              </a:defRPr>
            </a:lvl4pPr>
            <a:lvl5pPr marL="2057400" indent="-228600" defTabSz="947738" eaLnBrk="0" hangingPunct="0">
              <a:spcBef>
                <a:spcPct val="30000"/>
              </a:spcBef>
              <a:defRPr kumimoji="1" sz="1200">
                <a:solidFill>
                  <a:schemeClr val="tx1"/>
                </a:solidFill>
                <a:latin typeface="Arial" charset="0"/>
                <a:cs typeface="Arial" charset="0"/>
              </a:defRPr>
            </a:lvl5pPr>
            <a:lvl6pPr marL="2514600" indent="-228600" defTabSz="947738" eaLnBrk="0" fontAlgn="base" hangingPunct="0">
              <a:spcBef>
                <a:spcPct val="30000"/>
              </a:spcBef>
              <a:spcAft>
                <a:spcPct val="0"/>
              </a:spcAft>
              <a:defRPr kumimoji="1" sz="1200">
                <a:solidFill>
                  <a:schemeClr val="tx1"/>
                </a:solidFill>
                <a:latin typeface="Arial" charset="0"/>
                <a:cs typeface="Arial" charset="0"/>
              </a:defRPr>
            </a:lvl6pPr>
            <a:lvl7pPr marL="2971800" indent="-228600" defTabSz="947738" eaLnBrk="0" fontAlgn="base" hangingPunct="0">
              <a:spcBef>
                <a:spcPct val="30000"/>
              </a:spcBef>
              <a:spcAft>
                <a:spcPct val="0"/>
              </a:spcAft>
              <a:defRPr kumimoji="1" sz="1200">
                <a:solidFill>
                  <a:schemeClr val="tx1"/>
                </a:solidFill>
                <a:latin typeface="Arial" charset="0"/>
                <a:cs typeface="Arial" charset="0"/>
              </a:defRPr>
            </a:lvl7pPr>
            <a:lvl8pPr marL="3429000" indent="-228600" defTabSz="947738" eaLnBrk="0" fontAlgn="base" hangingPunct="0">
              <a:spcBef>
                <a:spcPct val="30000"/>
              </a:spcBef>
              <a:spcAft>
                <a:spcPct val="0"/>
              </a:spcAft>
              <a:defRPr kumimoji="1" sz="1200">
                <a:solidFill>
                  <a:schemeClr val="tx1"/>
                </a:solidFill>
                <a:latin typeface="Arial" charset="0"/>
                <a:cs typeface="Arial" charset="0"/>
              </a:defRPr>
            </a:lvl8pPr>
            <a:lvl9pPr marL="3886200" indent="-228600" defTabSz="947738" eaLnBrk="0" fontAlgn="base" hangingPunct="0">
              <a:spcBef>
                <a:spcPct val="30000"/>
              </a:spcBef>
              <a:spcAft>
                <a:spcPct val="0"/>
              </a:spcAft>
              <a:defRPr kumimoji="1" sz="1200">
                <a:solidFill>
                  <a:schemeClr val="tx1"/>
                </a:solidFill>
                <a:latin typeface="Arial" charset="0"/>
                <a:cs typeface="Arial" charset="0"/>
              </a:defRPr>
            </a:lvl9pPr>
          </a:lstStyle>
          <a:p>
            <a:pPr algn="r" eaLnBrk="1" hangingPunct="1">
              <a:spcBef>
                <a:spcPct val="0"/>
              </a:spcBef>
            </a:pPr>
            <a:fld id="{1C86FF0E-5D68-4016-9F99-82442B7A0D24}" type="slidenum">
              <a:rPr kumimoji="0" lang="en-US" altLang="ja-JP" sz="1100"/>
              <a:pPr algn="r" eaLnBrk="1" hangingPunct="1">
                <a:spcBef>
                  <a:spcPct val="0"/>
                </a:spcBef>
              </a:pPr>
              <a:t>11</a:t>
            </a:fld>
            <a:endParaRPr kumimoji="0" lang="en-US" altLang="ja-JP" sz="11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en-GB" altLang="en-US" smtClean="0"/>
          </a:p>
        </p:txBody>
      </p:sp>
    </p:spTree>
    <p:extLst>
      <p:ext uri="{BB962C8B-B14F-4D97-AF65-F5344CB8AC3E}">
        <p14:creationId xmlns:p14="http://schemas.microsoft.com/office/powerpoint/2010/main" val="350563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94" tIns="45247" rIns="90494" bIns="45247" anchor="b"/>
          <a:lstStyle>
            <a:lvl1pPr defTabSz="947738" eaLnBrk="0" hangingPunct="0">
              <a:spcBef>
                <a:spcPct val="30000"/>
              </a:spcBef>
              <a:defRPr kumimoji="1" sz="1200">
                <a:solidFill>
                  <a:schemeClr val="tx1"/>
                </a:solidFill>
                <a:latin typeface="Arial" charset="0"/>
                <a:cs typeface="Arial" charset="0"/>
              </a:defRPr>
            </a:lvl1pPr>
            <a:lvl2pPr marL="742950" indent="-285750" defTabSz="947738" eaLnBrk="0" hangingPunct="0">
              <a:spcBef>
                <a:spcPct val="30000"/>
              </a:spcBef>
              <a:defRPr kumimoji="1" sz="1200">
                <a:solidFill>
                  <a:schemeClr val="tx1"/>
                </a:solidFill>
                <a:latin typeface="Arial" charset="0"/>
                <a:cs typeface="Arial" charset="0"/>
              </a:defRPr>
            </a:lvl2pPr>
            <a:lvl3pPr marL="1143000" indent="-228600" defTabSz="947738" eaLnBrk="0" hangingPunct="0">
              <a:spcBef>
                <a:spcPct val="30000"/>
              </a:spcBef>
              <a:defRPr kumimoji="1" sz="1200">
                <a:solidFill>
                  <a:schemeClr val="tx1"/>
                </a:solidFill>
                <a:latin typeface="Arial" charset="0"/>
                <a:cs typeface="Arial" charset="0"/>
              </a:defRPr>
            </a:lvl3pPr>
            <a:lvl4pPr marL="1600200" indent="-228600" defTabSz="947738" eaLnBrk="0" hangingPunct="0">
              <a:spcBef>
                <a:spcPct val="30000"/>
              </a:spcBef>
              <a:defRPr kumimoji="1" sz="1200">
                <a:solidFill>
                  <a:schemeClr val="tx1"/>
                </a:solidFill>
                <a:latin typeface="Arial" charset="0"/>
                <a:cs typeface="Arial" charset="0"/>
              </a:defRPr>
            </a:lvl4pPr>
            <a:lvl5pPr marL="2057400" indent="-228600" defTabSz="947738" eaLnBrk="0" hangingPunct="0">
              <a:spcBef>
                <a:spcPct val="30000"/>
              </a:spcBef>
              <a:defRPr kumimoji="1" sz="1200">
                <a:solidFill>
                  <a:schemeClr val="tx1"/>
                </a:solidFill>
                <a:latin typeface="Arial" charset="0"/>
                <a:cs typeface="Arial" charset="0"/>
              </a:defRPr>
            </a:lvl5pPr>
            <a:lvl6pPr marL="2514600" indent="-228600" defTabSz="947738" eaLnBrk="0" fontAlgn="base" hangingPunct="0">
              <a:spcBef>
                <a:spcPct val="30000"/>
              </a:spcBef>
              <a:spcAft>
                <a:spcPct val="0"/>
              </a:spcAft>
              <a:defRPr kumimoji="1" sz="1200">
                <a:solidFill>
                  <a:schemeClr val="tx1"/>
                </a:solidFill>
                <a:latin typeface="Arial" charset="0"/>
                <a:cs typeface="Arial" charset="0"/>
              </a:defRPr>
            </a:lvl6pPr>
            <a:lvl7pPr marL="2971800" indent="-228600" defTabSz="947738" eaLnBrk="0" fontAlgn="base" hangingPunct="0">
              <a:spcBef>
                <a:spcPct val="30000"/>
              </a:spcBef>
              <a:spcAft>
                <a:spcPct val="0"/>
              </a:spcAft>
              <a:defRPr kumimoji="1" sz="1200">
                <a:solidFill>
                  <a:schemeClr val="tx1"/>
                </a:solidFill>
                <a:latin typeface="Arial" charset="0"/>
                <a:cs typeface="Arial" charset="0"/>
              </a:defRPr>
            </a:lvl7pPr>
            <a:lvl8pPr marL="3429000" indent="-228600" defTabSz="947738" eaLnBrk="0" fontAlgn="base" hangingPunct="0">
              <a:spcBef>
                <a:spcPct val="30000"/>
              </a:spcBef>
              <a:spcAft>
                <a:spcPct val="0"/>
              </a:spcAft>
              <a:defRPr kumimoji="1" sz="1200">
                <a:solidFill>
                  <a:schemeClr val="tx1"/>
                </a:solidFill>
                <a:latin typeface="Arial" charset="0"/>
                <a:cs typeface="Arial" charset="0"/>
              </a:defRPr>
            </a:lvl8pPr>
            <a:lvl9pPr marL="3886200" indent="-228600" defTabSz="947738" eaLnBrk="0" fontAlgn="base" hangingPunct="0">
              <a:spcBef>
                <a:spcPct val="30000"/>
              </a:spcBef>
              <a:spcAft>
                <a:spcPct val="0"/>
              </a:spcAft>
              <a:defRPr kumimoji="1" sz="1200">
                <a:solidFill>
                  <a:schemeClr val="tx1"/>
                </a:solidFill>
                <a:latin typeface="Arial" charset="0"/>
                <a:cs typeface="Arial" charset="0"/>
              </a:defRPr>
            </a:lvl9pPr>
          </a:lstStyle>
          <a:p>
            <a:pPr algn="r" eaLnBrk="1" hangingPunct="1">
              <a:spcBef>
                <a:spcPct val="0"/>
              </a:spcBef>
            </a:pPr>
            <a:fld id="{1C86FF0E-5D68-4016-9F99-82442B7A0D24}" type="slidenum">
              <a:rPr kumimoji="0" lang="en-US" altLang="ja-JP" sz="1100"/>
              <a:pPr algn="r" eaLnBrk="1" hangingPunct="1">
                <a:spcBef>
                  <a:spcPct val="0"/>
                </a:spcBef>
              </a:pPr>
              <a:t>12</a:t>
            </a:fld>
            <a:endParaRPr kumimoji="0" lang="en-US" altLang="ja-JP" sz="11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en-GB" altLang="en-US" smtClean="0"/>
          </a:p>
        </p:txBody>
      </p:sp>
    </p:spTree>
    <p:extLst>
      <p:ext uri="{BB962C8B-B14F-4D97-AF65-F5344CB8AC3E}">
        <p14:creationId xmlns:p14="http://schemas.microsoft.com/office/powerpoint/2010/main" val="2379083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94" tIns="45247" rIns="90494" bIns="45247" anchor="b"/>
          <a:lstStyle>
            <a:lvl1pPr defTabSz="947738" eaLnBrk="0" hangingPunct="0">
              <a:spcBef>
                <a:spcPct val="30000"/>
              </a:spcBef>
              <a:defRPr kumimoji="1" sz="1200">
                <a:solidFill>
                  <a:schemeClr val="tx1"/>
                </a:solidFill>
                <a:latin typeface="Arial" charset="0"/>
                <a:cs typeface="Arial" charset="0"/>
              </a:defRPr>
            </a:lvl1pPr>
            <a:lvl2pPr marL="742950" indent="-285750" defTabSz="947738" eaLnBrk="0" hangingPunct="0">
              <a:spcBef>
                <a:spcPct val="30000"/>
              </a:spcBef>
              <a:defRPr kumimoji="1" sz="1200">
                <a:solidFill>
                  <a:schemeClr val="tx1"/>
                </a:solidFill>
                <a:latin typeface="Arial" charset="0"/>
                <a:cs typeface="Arial" charset="0"/>
              </a:defRPr>
            </a:lvl2pPr>
            <a:lvl3pPr marL="1143000" indent="-228600" defTabSz="947738" eaLnBrk="0" hangingPunct="0">
              <a:spcBef>
                <a:spcPct val="30000"/>
              </a:spcBef>
              <a:defRPr kumimoji="1" sz="1200">
                <a:solidFill>
                  <a:schemeClr val="tx1"/>
                </a:solidFill>
                <a:latin typeface="Arial" charset="0"/>
                <a:cs typeface="Arial" charset="0"/>
              </a:defRPr>
            </a:lvl3pPr>
            <a:lvl4pPr marL="1600200" indent="-228600" defTabSz="947738" eaLnBrk="0" hangingPunct="0">
              <a:spcBef>
                <a:spcPct val="30000"/>
              </a:spcBef>
              <a:defRPr kumimoji="1" sz="1200">
                <a:solidFill>
                  <a:schemeClr val="tx1"/>
                </a:solidFill>
                <a:latin typeface="Arial" charset="0"/>
                <a:cs typeface="Arial" charset="0"/>
              </a:defRPr>
            </a:lvl4pPr>
            <a:lvl5pPr marL="2057400" indent="-228600" defTabSz="947738" eaLnBrk="0" hangingPunct="0">
              <a:spcBef>
                <a:spcPct val="30000"/>
              </a:spcBef>
              <a:defRPr kumimoji="1" sz="1200">
                <a:solidFill>
                  <a:schemeClr val="tx1"/>
                </a:solidFill>
                <a:latin typeface="Arial" charset="0"/>
                <a:cs typeface="Arial" charset="0"/>
              </a:defRPr>
            </a:lvl5pPr>
            <a:lvl6pPr marL="2514600" indent="-228600" defTabSz="947738" eaLnBrk="0" fontAlgn="base" hangingPunct="0">
              <a:spcBef>
                <a:spcPct val="30000"/>
              </a:spcBef>
              <a:spcAft>
                <a:spcPct val="0"/>
              </a:spcAft>
              <a:defRPr kumimoji="1" sz="1200">
                <a:solidFill>
                  <a:schemeClr val="tx1"/>
                </a:solidFill>
                <a:latin typeface="Arial" charset="0"/>
                <a:cs typeface="Arial" charset="0"/>
              </a:defRPr>
            </a:lvl6pPr>
            <a:lvl7pPr marL="2971800" indent="-228600" defTabSz="947738" eaLnBrk="0" fontAlgn="base" hangingPunct="0">
              <a:spcBef>
                <a:spcPct val="30000"/>
              </a:spcBef>
              <a:spcAft>
                <a:spcPct val="0"/>
              </a:spcAft>
              <a:defRPr kumimoji="1" sz="1200">
                <a:solidFill>
                  <a:schemeClr val="tx1"/>
                </a:solidFill>
                <a:latin typeface="Arial" charset="0"/>
                <a:cs typeface="Arial" charset="0"/>
              </a:defRPr>
            </a:lvl7pPr>
            <a:lvl8pPr marL="3429000" indent="-228600" defTabSz="947738" eaLnBrk="0" fontAlgn="base" hangingPunct="0">
              <a:spcBef>
                <a:spcPct val="30000"/>
              </a:spcBef>
              <a:spcAft>
                <a:spcPct val="0"/>
              </a:spcAft>
              <a:defRPr kumimoji="1" sz="1200">
                <a:solidFill>
                  <a:schemeClr val="tx1"/>
                </a:solidFill>
                <a:latin typeface="Arial" charset="0"/>
                <a:cs typeface="Arial" charset="0"/>
              </a:defRPr>
            </a:lvl8pPr>
            <a:lvl9pPr marL="3886200" indent="-228600" defTabSz="947738" eaLnBrk="0" fontAlgn="base" hangingPunct="0">
              <a:spcBef>
                <a:spcPct val="30000"/>
              </a:spcBef>
              <a:spcAft>
                <a:spcPct val="0"/>
              </a:spcAft>
              <a:defRPr kumimoji="1" sz="1200">
                <a:solidFill>
                  <a:schemeClr val="tx1"/>
                </a:solidFill>
                <a:latin typeface="Arial" charset="0"/>
                <a:cs typeface="Arial" charset="0"/>
              </a:defRPr>
            </a:lvl9pPr>
          </a:lstStyle>
          <a:p>
            <a:pPr algn="r" eaLnBrk="1" hangingPunct="1">
              <a:spcBef>
                <a:spcPct val="0"/>
              </a:spcBef>
            </a:pPr>
            <a:fld id="{1C86FF0E-5D68-4016-9F99-82442B7A0D24}" type="slidenum">
              <a:rPr kumimoji="0" lang="en-US" altLang="ja-JP" sz="1100"/>
              <a:pPr algn="r" eaLnBrk="1" hangingPunct="1">
                <a:spcBef>
                  <a:spcPct val="0"/>
                </a:spcBef>
              </a:pPr>
              <a:t>13</a:t>
            </a:fld>
            <a:endParaRPr kumimoji="0" lang="en-US" altLang="ja-JP" sz="11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en-GB" altLang="en-US" baseline="0" dirty="0" smtClean="0"/>
          </a:p>
        </p:txBody>
      </p:sp>
    </p:spTree>
    <p:extLst>
      <p:ext uri="{BB962C8B-B14F-4D97-AF65-F5344CB8AC3E}">
        <p14:creationId xmlns:p14="http://schemas.microsoft.com/office/powerpoint/2010/main" val="3376139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94" tIns="45247" rIns="90494" bIns="45247" anchor="b"/>
          <a:lstStyle>
            <a:lvl1pPr defTabSz="947738" eaLnBrk="0" hangingPunct="0">
              <a:spcBef>
                <a:spcPct val="30000"/>
              </a:spcBef>
              <a:defRPr kumimoji="1" sz="1200">
                <a:solidFill>
                  <a:schemeClr val="tx1"/>
                </a:solidFill>
                <a:latin typeface="Arial" charset="0"/>
                <a:cs typeface="Arial" charset="0"/>
              </a:defRPr>
            </a:lvl1pPr>
            <a:lvl2pPr marL="742950" indent="-285750" defTabSz="947738" eaLnBrk="0" hangingPunct="0">
              <a:spcBef>
                <a:spcPct val="30000"/>
              </a:spcBef>
              <a:defRPr kumimoji="1" sz="1200">
                <a:solidFill>
                  <a:schemeClr val="tx1"/>
                </a:solidFill>
                <a:latin typeface="Arial" charset="0"/>
                <a:cs typeface="Arial" charset="0"/>
              </a:defRPr>
            </a:lvl2pPr>
            <a:lvl3pPr marL="1143000" indent="-228600" defTabSz="947738" eaLnBrk="0" hangingPunct="0">
              <a:spcBef>
                <a:spcPct val="30000"/>
              </a:spcBef>
              <a:defRPr kumimoji="1" sz="1200">
                <a:solidFill>
                  <a:schemeClr val="tx1"/>
                </a:solidFill>
                <a:latin typeface="Arial" charset="0"/>
                <a:cs typeface="Arial" charset="0"/>
              </a:defRPr>
            </a:lvl3pPr>
            <a:lvl4pPr marL="1600200" indent="-228600" defTabSz="947738" eaLnBrk="0" hangingPunct="0">
              <a:spcBef>
                <a:spcPct val="30000"/>
              </a:spcBef>
              <a:defRPr kumimoji="1" sz="1200">
                <a:solidFill>
                  <a:schemeClr val="tx1"/>
                </a:solidFill>
                <a:latin typeface="Arial" charset="0"/>
                <a:cs typeface="Arial" charset="0"/>
              </a:defRPr>
            </a:lvl4pPr>
            <a:lvl5pPr marL="2057400" indent="-228600" defTabSz="947738" eaLnBrk="0" hangingPunct="0">
              <a:spcBef>
                <a:spcPct val="30000"/>
              </a:spcBef>
              <a:defRPr kumimoji="1" sz="1200">
                <a:solidFill>
                  <a:schemeClr val="tx1"/>
                </a:solidFill>
                <a:latin typeface="Arial" charset="0"/>
                <a:cs typeface="Arial" charset="0"/>
              </a:defRPr>
            </a:lvl5pPr>
            <a:lvl6pPr marL="2514600" indent="-228600" defTabSz="947738" eaLnBrk="0" fontAlgn="base" hangingPunct="0">
              <a:spcBef>
                <a:spcPct val="30000"/>
              </a:spcBef>
              <a:spcAft>
                <a:spcPct val="0"/>
              </a:spcAft>
              <a:defRPr kumimoji="1" sz="1200">
                <a:solidFill>
                  <a:schemeClr val="tx1"/>
                </a:solidFill>
                <a:latin typeface="Arial" charset="0"/>
                <a:cs typeface="Arial" charset="0"/>
              </a:defRPr>
            </a:lvl6pPr>
            <a:lvl7pPr marL="2971800" indent="-228600" defTabSz="947738" eaLnBrk="0" fontAlgn="base" hangingPunct="0">
              <a:spcBef>
                <a:spcPct val="30000"/>
              </a:spcBef>
              <a:spcAft>
                <a:spcPct val="0"/>
              </a:spcAft>
              <a:defRPr kumimoji="1" sz="1200">
                <a:solidFill>
                  <a:schemeClr val="tx1"/>
                </a:solidFill>
                <a:latin typeface="Arial" charset="0"/>
                <a:cs typeface="Arial" charset="0"/>
              </a:defRPr>
            </a:lvl7pPr>
            <a:lvl8pPr marL="3429000" indent="-228600" defTabSz="947738" eaLnBrk="0" fontAlgn="base" hangingPunct="0">
              <a:spcBef>
                <a:spcPct val="30000"/>
              </a:spcBef>
              <a:spcAft>
                <a:spcPct val="0"/>
              </a:spcAft>
              <a:defRPr kumimoji="1" sz="1200">
                <a:solidFill>
                  <a:schemeClr val="tx1"/>
                </a:solidFill>
                <a:latin typeface="Arial" charset="0"/>
                <a:cs typeface="Arial" charset="0"/>
              </a:defRPr>
            </a:lvl8pPr>
            <a:lvl9pPr marL="3886200" indent="-228600" defTabSz="947738" eaLnBrk="0" fontAlgn="base" hangingPunct="0">
              <a:spcBef>
                <a:spcPct val="30000"/>
              </a:spcBef>
              <a:spcAft>
                <a:spcPct val="0"/>
              </a:spcAft>
              <a:defRPr kumimoji="1" sz="1200">
                <a:solidFill>
                  <a:schemeClr val="tx1"/>
                </a:solidFill>
                <a:latin typeface="Arial" charset="0"/>
                <a:cs typeface="Arial" charset="0"/>
              </a:defRPr>
            </a:lvl9pPr>
          </a:lstStyle>
          <a:p>
            <a:pPr algn="r" eaLnBrk="1" hangingPunct="1">
              <a:spcBef>
                <a:spcPct val="0"/>
              </a:spcBef>
            </a:pPr>
            <a:fld id="{1C86FF0E-5D68-4016-9F99-82442B7A0D24}" type="slidenum">
              <a:rPr kumimoji="0" lang="en-US" altLang="ja-JP" sz="1100"/>
              <a:pPr algn="r" eaLnBrk="1" hangingPunct="1">
                <a:spcBef>
                  <a:spcPct val="0"/>
                </a:spcBef>
              </a:pPr>
              <a:t>14</a:t>
            </a:fld>
            <a:endParaRPr kumimoji="0" lang="en-US" altLang="ja-JP" sz="11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en-GB" altLang="en-US" baseline="0" dirty="0" smtClean="0"/>
          </a:p>
        </p:txBody>
      </p:sp>
    </p:spTree>
    <p:extLst>
      <p:ext uri="{BB962C8B-B14F-4D97-AF65-F5344CB8AC3E}">
        <p14:creationId xmlns:p14="http://schemas.microsoft.com/office/powerpoint/2010/main" val="330812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94" tIns="45247" rIns="90494" bIns="45247" anchor="b"/>
          <a:lstStyle>
            <a:lvl1pPr defTabSz="947738" eaLnBrk="0" hangingPunct="0">
              <a:spcBef>
                <a:spcPct val="30000"/>
              </a:spcBef>
              <a:defRPr kumimoji="1" sz="1200">
                <a:solidFill>
                  <a:schemeClr val="tx1"/>
                </a:solidFill>
                <a:latin typeface="Arial" charset="0"/>
                <a:cs typeface="Arial" charset="0"/>
              </a:defRPr>
            </a:lvl1pPr>
            <a:lvl2pPr marL="742950" indent="-285750" defTabSz="947738" eaLnBrk="0" hangingPunct="0">
              <a:spcBef>
                <a:spcPct val="30000"/>
              </a:spcBef>
              <a:defRPr kumimoji="1" sz="1200">
                <a:solidFill>
                  <a:schemeClr val="tx1"/>
                </a:solidFill>
                <a:latin typeface="Arial" charset="0"/>
                <a:cs typeface="Arial" charset="0"/>
              </a:defRPr>
            </a:lvl2pPr>
            <a:lvl3pPr marL="1143000" indent="-228600" defTabSz="947738" eaLnBrk="0" hangingPunct="0">
              <a:spcBef>
                <a:spcPct val="30000"/>
              </a:spcBef>
              <a:defRPr kumimoji="1" sz="1200">
                <a:solidFill>
                  <a:schemeClr val="tx1"/>
                </a:solidFill>
                <a:latin typeface="Arial" charset="0"/>
                <a:cs typeface="Arial" charset="0"/>
              </a:defRPr>
            </a:lvl3pPr>
            <a:lvl4pPr marL="1600200" indent="-228600" defTabSz="947738" eaLnBrk="0" hangingPunct="0">
              <a:spcBef>
                <a:spcPct val="30000"/>
              </a:spcBef>
              <a:defRPr kumimoji="1" sz="1200">
                <a:solidFill>
                  <a:schemeClr val="tx1"/>
                </a:solidFill>
                <a:latin typeface="Arial" charset="0"/>
                <a:cs typeface="Arial" charset="0"/>
              </a:defRPr>
            </a:lvl4pPr>
            <a:lvl5pPr marL="2057400" indent="-228600" defTabSz="947738" eaLnBrk="0" hangingPunct="0">
              <a:spcBef>
                <a:spcPct val="30000"/>
              </a:spcBef>
              <a:defRPr kumimoji="1" sz="1200">
                <a:solidFill>
                  <a:schemeClr val="tx1"/>
                </a:solidFill>
                <a:latin typeface="Arial" charset="0"/>
                <a:cs typeface="Arial" charset="0"/>
              </a:defRPr>
            </a:lvl5pPr>
            <a:lvl6pPr marL="2514600" indent="-228600" defTabSz="947738" eaLnBrk="0" fontAlgn="base" hangingPunct="0">
              <a:spcBef>
                <a:spcPct val="30000"/>
              </a:spcBef>
              <a:spcAft>
                <a:spcPct val="0"/>
              </a:spcAft>
              <a:defRPr kumimoji="1" sz="1200">
                <a:solidFill>
                  <a:schemeClr val="tx1"/>
                </a:solidFill>
                <a:latin typeface="Arial" charset="0"/>
                <a:cs typeface="Arial" charset="0"/>
              </a:defRPr>
            </a:lvl6pPr>
            <a:lvl7pPr marL="2971800" indent="-228600" defTabSz="947738" eaLnBrk="0" fontAlgn="base" hangingPunct="0">
              <a:spcBef>
                <a:spcPct val="30000"/>
              </a:spcBef>
              <a:spcAft>
                <a:spcPct val="0"/>
              </a:spcAft>
              <a:defRPr kumimoji="1" sz="1200">
                <a:solidFill>
                  <a:schemeClr val="tx1"/>
                </a:solidFill>
                <a:latin typeface="Arial" charset="0"/>
                <a:cs typeface="Arial" charset="0"/>
              </a:defRPr>
            </a:lvl7pPr>
            <a:lvl8pPr marL="3429000" indent="-228600" defTabSz="947738" eaLnBrk="0" fontAlgn="base" hangingPunct="0">
              <a:spcBef>
                <a:spcPct val="30000"/>
              </a:spcBef>
              <a:spcAft>
                <a:spcPct val="0"/>
              </a:spcAft>
              <a:defRPr kumimoji="1" sz="1200">
                <a:solidFill>
                  <a:schemeClr val="tx1"/>
                </a:solidFill>
                <a:latin typeface="Arial" charset="0"/>
                <a:cs typeface="Arial" charset="0"/>
              </a:defRPr>
            </a:lvl8pPr>
            <a:lvl9pPr marL="3886200" indent="-228600" defTabSz="947738" eaLnBrk="0" fontAlgn="base" hangingPunct="0">
              <a:spcBef>
                <a:spcPct val="30000"/>
              </a:spcBef>
              <a:spcAft>
                <a:spcPct val="0"/>
              </a:spcAft>
              <a:defRPr kumimoji="1" sz="1200">
                <a:solidFill>
                  <a:schemeClr val="tx1"/>
                </a:solidFill>
                <a:latin typeface="Arial" charset="0"/>
                <a:cs typeface="Arial" charset="0"/>
              </a:defRPr>
            </a:lvl9pPr>
          </a:lstStyle>
          <a:p>
            <a:pPr algn="r" eaLnBrk="1" hangingPunct="1">
              <a:spcBef>
                <a:spcPct val="0"/>
              </a:spcBef>
            </a:pPr>
            <a:fld id="{1C86FF0E-5D68-4016-9F99-82442B7A0D24}" type="slidenum">
              <a:rPr kumimoji="0" lang="en-US" altLang="ja-JP" sz="1100"/>
              <a:pPr algn="r" eaLnBrk="1" hangingPunct="1">
                <a:spcBef>
                  <a:spcPct val="0"/>
                </a:spcBef>
              </a:pPr>
              <a:t>15</a:t>
            </a:fld>
            <a:endParaRPr kumimoji="0" lang="en-US" altLang="ja-JP" sz="11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en-GB" altLang="en-US" baseline="0" dirty="0" smtClean="0"/>
          </a:p>
        </p:txBody>
      </p:sp>
    </p:spTree>
    <p:extLst>
      <p:ext uri="{BB962C8B-B14F-4D97-AF65-F5344CB8AC3E}">
        <p14:creationId xmlns:p14="http://schemas.microsoft.com/office/powerpoint/2010/main" val="684378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5" tIns="43652" rIns="87305" bIns="43652"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447A47-9BFF-452D-9276-1C44F031E3D4}" type="slidenum">
              <a:rPr lang="en-US" altLang="ja-JP" sz="1100">
                <a:latin typeface="Times New Roman" pitchFamily="18" charset="0"/>
              </a:rPr>
              <a:pPr algn="r" eaLnBrk="1" hangingPunct="1"/>
              <a:t>16</a:t>
            </a:fld>
            <a:endParaRPr lang="en-US" altLang="ja-JP" sz="1100">
              <a:latin typeface="Times New Roman" pitchFamily="18" charset="0"/>
            </a:endParaRPr>
          </a:p>
        </p:txBody>
      </p:sp>
      <p:sp>
        <p:nvSpPr>
          <p:cNvPr id="29699"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7" tIns="43653" rIns="87307" bIns="43653"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26C3AA0-A9CA-49BB-96B9-4C0F1408BFAB}" type="slidenum">
              <a:rPr lang="en-US" altLang="ja-JP" sz="1100"/>
              <a:pPr algn="r" eaLnBrk="1" hangingPunct="1"/>
              <a:t>16</a:t>
            </a:fld>
            <a:endParaRPr lang="en-US" altLang="ja-JP" sz="1100"/>
          </a:p>
        </p:txBody>
      </p:sp>
      <p:sp>
        <p:nvSpPr>
          <p:cNvPr id="29700" name="Espace réservé de l'image des diapositives 1"/>
          <p:cNvSpPr>
            <a:spLocks noGrp="1" noRot="1" noChangeAspect="1" noTextEdit="1"/>
          </p:cNvSpPr>
          <p:nvPr>
            <p:ph type="sldImg"/>
          </p:nvPr>
        </p:nvSpPr>
        <p:spPr>
          <a:xfrm>
            <a:off x="1109663" y="700088"/>
            <a:ext cx="4641850" cy="3481387"/>
          </a:xfrm>
          <a:ln/>
        </p:spPr>
      </p:sp>
      <p:sp>
        <p:nvSpPr>
          <p:cNvPr id="29701" name="Espace réservé des commentaires 2"/>
          <p:cNvSpPr>
            <a:spLocks noGrp="1"/>
          </p:cNvSpPr>
          <p:nvPr>
            <p:ph type="body" idx="1"/>
          </p:nvPr>
        </p:nvSpPr>
        <p:spPr>
          <a:xfrm>
            <a:off x="685800" y="4414838"/>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lstStyle/>
          <a:p>
            <a:pPr eaLnBrk="1" hangingPunct="1">
              <a:spcBef>
                <a:spcPct val="0"/>
              </a:spcBef>
            </a:pPr>
            <a:endParaRPr kumimoji="0" lang="fr-CH" altLang="en-US" dirty="0" smtClean="0"/>
          </a:p>
        </p:txBody>
      </p:sp>
      <p:sp>
        <p:nvSpPr>
          <p:cNvPr id="29702" name="Espace réservé du numéro de diapositive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nchor="b"/>
          <a:lstStyle>
            <a:lvl1pPr defTabSz="882650" eaLnBrk="0" hangingPunct="0">
              <a:defRPr>
                <a:solidFill>
                  <a:schemeClr val="tx1"/>
                </a:solidFill>
                <a:latin typeface="Arial" charset="0"/>
                <a:cs typeface="Arial" charset="0"/>
              </a:defRPr>
            </a:lvl1pPr>
            <a:lvl2pPr marL="742950" indent="-285750" defTabSz="882650" eaLnBrk="0" hangingPunct="0">
              <a:defRPr>
                <a:solidFill>
                  <a:schemeClr val="tx1"/>
                </a:solidFill>
                <a:latin typeface="Arial" charset="0"/>
                <a:cs typeface="Arial" charset="0"/>
              </a:defRPr>
            </a:lvl2pPr>
            <a:lvl3pPr marL="1143000" indent="-228600" defTabSz="882650" eaLnBrk="0" hangingPunct="0">
              <a:defRPr>
                <a:solidFill>
                  <a:schemeClr val="tx1"/>
                </a:solidFill>
                <a:latin typeface="Arial" charset="0"/>
                <a:cs typeface="Arial" charset="0"/>
              </a:defRPr>
            </a:lvl3pPr>
            <a:lvl4pPr marL="1600200" indent="-228600" defTabSz="882650" eaLnBrk="0" hangingPunct="0">
              <a:defRPr>
                <a:solidFill>
                  <a:schemeClr val="tx1"/>
                </a:solidFill>
                <a:latin typeface="Arial" charset="0"/>
                <a:cs typeface="Arial" charset="0"/>
              </a:defRPr>
            </a:lvl4pPr>
            <a:lvl5pPr marL="2057400" indent="-228600" defTabSz="882650" eaLnBrk="0" hangingPunct="0">
              <a:defRPr>
                <a:solidFill>
                  <a:schemeClr val="tx1"/>
                </a:solidFill>
                <a:latin typeface="Arial" charset="0"/>
                <a:cs typeface="Arial" charset="0"/>
              </a:defRPr>
            </a:lvl5pPr>
            <a:lvl6pPr marL="2514600" indent="-228600" defTabSz="882650" eaLnBrk="0" fontAlgn="base" hangingPunct="0">
              <a:spcBef>
                <a:spcPct val="0"/>
              </a:spcBef>
              <a:spcAft>
                <a:spcPct val="0"/>
              </a:spcAft>
              <a:defRPr>
                <a:solidFill>
                  <a:schemeClr val="tx1"/>
                </a:solidFill>
                <a:latin typeface="Arial" charset="0"/>
                <a:cs typeface="Arial" charset="0"/>
              </a:defRPr>
            </a:lvl6pPr>
            <a:lvl7pPr marL="2971800" indent="-228600" defTabSz="882650" eaLnBrk="0" fontAlgn="base" hangingPunct="0">
              <a:spcBef>
                <a:spcPct val="0"/>
              </a:spcBef>
              <a:spcAft>
                <a:spcPct val="0"/>
              </a:spcAft>
              <a:defRPr>
                <a:solidFill>
                  <a:schemeClr val="tx1"/>
                </a:solidFill>
                <a:latin typeface="Arial" charset="0"/>
                <a:cs typeface="Arial" charset="0"/>
              </a:defRPr>
            </a:lvl7pPr>
            <a:lvl8pPr marL="3429000" indent="-228600" defTabSz="882650" eaLnBrk="0" fontAlgn="base" hangingPunct="0">
              <a:spcBef>
                <a:spcPct val="0"/>
              </a:spcBef>
              <a:spcAft>
                <a:spcPct val="0"/>
              </a:spcAft>
              <a:defRPr>
                <a:solidFill>
                  <a:schemeClr val="tx1"/>
                </a:solidFill>
                <a:latin typeface="Arial" charset="0"/>
                <a:cs typeface="Arial" charset="0"/>
              </a:defRPr>
            </a:lvl8pPr>
            <a:lvl9pPr marL="3886200" indent="-228600" defTabSz="882650" eaLnBrk="0" fontAlgn="base" hangingPunct="0">
              <a:spcBef>
                <a:spcPct val="0"/>
              </a:spcBef>
              <a:spcAft>
                <a:spcPct val="0"/>
              </a:spcAft>
              <a:defRPr>
                <a:solidFill>
                  <a:schemeClr val="tx1"/>
                </a:solidFill>
                <a:latin typeface="Arial" charset="0"/>
                <a:cs typeface="Arial" charset="0"/>
              </a:defRPr>
            </a:lvl9pPr>
          </a:lstStyle>
          <a:p>
            <a:pPr algn="r" eaLnBrk="1" hangingPunct="1"/>
            <a:fld id="{9D8AB8A4-2778-4314-AF6F-7FB1D233E582}" type="slidenum">
              <a:rPr lang="fr-CH" altLang="ja-JP" sz="1100">
                <a:latin typeface="Calibri" pitchFamily="34" charset="0"/>
              </a:rPr>
              <a:pPr algn="r" eaLnBrk="1" hangingPunct="1"/>
              <a:t>16</a:t>
            </a:fld>
            <a:endParaRPr lang="fr-CH" altLang="ja-JP" sz="11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 2008 and 2014 a total of 184.4 million people were displaced by sudden-onset disasters, an average of 26.4 million people newly displaced each year. Of these, an annual average of 22.5 million people was displaced by weather-and climate-related sudden-onset hazards. Others have to move because of the effects of sea level rise, desertification or environmental degradation. (The Nansen</a:t>
            </a:r>
            <a:r>
              <a:rPr lang="en-US" baseline="0" dirty="0" smtClean="0"/>
              <a:t> Initiative, Global Consultation Report)</a:t>
            </a:r>
          </a:p>
          <a:p>
            <a:endParaRPr lang="en-US" baseline="0" dirty="0" smtClean="0"/>
          </a:p>
          <a:p>
            <a:r>
              <a:rPr lang="en-US" baseline="0" dirty="0" smtClean="0"/>
              <a:t>Researchers are in consensus that displacement will increase due to worsening environmental conditions and other causes.</a:t>
            </a:r>
          </a:p>
          <a:p>
            <a:endParaRPr lang="en-US" baseline="0" dirty="0" smtClean="0"/>
          </a:p>
          <a:p>
            <a:r>
              <a:rPr lang="en-US" dirty="0" smtClean="0"/>
              <a:t>The Nansen Initiative has identified at least 50 countries that in recent decades have received or refrained from returning people in the aftermath of disasters, in particular those caused by tropical storms, flooding, drought, tsunamis, and earthquakes. </a:t>
            </a:r>
          </a:p>
          <a:p>
            <a:endParaRPr lang="en-US" dirty="0" smtClean="0"/>
          </a:p>
          <a:p>
            <a:endParaRPr lang="en-US" dirty="0" smtClean="0"/>
          </a:p>
          <a:p>
            <a:r>
              <a:rPr lang="en-US" sz="1200" b="0" i="0" kern="1200" dirty="0" smtClean="0">
                <a:solidFill>
                  <a:schemeClr val="tx1"/>
                </a:solidFill>
                <a:effectLst/>
                <a:latin typeface="+mn-lt"/>
                <a:ea typeface="+mn-ea"/>
                <a:cs typeface="+mn-cs"/>
              </a:rPr>
              <a:t> in 2018 the World Bank said climate change would force more than 140 million people to leave their homes in South Asia, Sub-Saharan Africa and Latin America.</a:t>
            </a:r>
            <a:endParaRPr lang="en-US" dirty="0" smtClean="0"/>
          </a:p>
        </p:txBody>
      </p:sp>
      <p:sp>
        <p:nvSpPr>
          <p:cNvPr id="4" name="Slide Number Placeholder 3"/>
          <p:cNvSpPr>
            <a:spLocks noGrp="1"/>
          </p:cNvSpPr>
          <p:nvPr>
            <p:ph type="sldNum" sz="quarter" idx="10"/>
          </p:nvPr>
        </p:nvSpPr>
        <p:spPr/>
        <p:txBody>
          <a:bodyPr/>
          <a:lstStyle/>
          <a:p>
            <a:fld id="{B3401626-09E9-4161-A81D-0B1E3AEBFE4B}" type="slidenum">
              <a:rPr lang="en-US" smtClean="0"/>
              <a:t>2</a:t>
            </a:fld>
            <a:endParaRPr lang="en-US"/>
          </a:p>
        </p:txBody>
      </p:sp>
    </p:spTree>
    <p:extLst>
      <p:ext uri="{BB962C8B-B14F-4D97-AF65-F5344CB8AC3E}">
        <p14:creationId xmlns:p14="http://schemas.microsoft.com/office/powerpoint/2010/main" val="290212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3401626-09E9-4161-A81D-0B1E3AEBFE4B}" type="slidenum">
              <a:rPr lang="en-US" smtClean="0"/>
              <a:t>3</a:t>
            </a:fld>
            <a:endParaRPr lang="en-US"/>
          </a:p>
        </p:txBody>
      </p:sp>
    </p:spTree>
    <p:extLst>
      <p:ext uri="{BB962C8B-B14F-4D97-AF65-F5344CB8AC3E}">
        <p14:creationId xmlns:p14="http://schemas.microsoft.com/office/powerpoint/2010/main" val="222617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3401626-09E9-4161-A81D-0B1E3AEBFE4B}" type="slidenum">
              <a:rPr lang="en-US" smtClean="0"/>
              <a:t>4</a:t>
            </a:fld>
            <a:endParaRPr lang="en-US" dirty="0"/>
          </a:p>
        </p:txBody>
      </p:sp>
    </p:spTree>
    <p:extLst>
      <p:ext uri="{BB962C8B-B14F-4D97-AF65-F5344CB8AC3E}">
        <p14:creationId xmlns:p14="http://schemas.microsoft.com/office/powerpoint/2010/main" val="189775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94" tIns="45247" rIns="90494" bIns="45247" anchor="b"/>
          <a:lstStyle>
            <a:lvl1pPr defTabSz="947738" eaLnBrk="0" hangingPunct="0">
              <a:spcBef>
                <a:spcPct val="30000"/>
              </a:spcBef>
              <a:defRPr kumimoji="1" sz="1200">
                <a:solidFill>
                  <a:schemeClr val="tx1"/>
                </a:solidFill>
                <a:latin typeface="Arial" charset="0"/>
                <a:cs typeface="Arial" charset="0"/>
              </a:defRPr>
            </a:lvl1pPr>
            <a:lvl2pPr marL="742950" indent="-285750" defTabSz="947738" eaLnBrk="0" hangingPunct="0">
              <a:spcBef>
                <a:spcPct val="30000"/>
              </a:spcBef>
              <a:defRPr kumimoji="1" sz="1200">
                <a:solidFill>
                  <a:schemeClr val="tx1"/>
                </a:solidFill>
                <a:latin typeface="Arial" charset="0"/>
                <a:cs typeface="Arial" charset="0"/>
              </a:defRPr>
            </a:lvl2pPr>
            <a:lvl3pPr marL="1143000" indent="-228600" defTabSz="947738" eaLnBrk="0" hangingPunct="0">
              <a:spcBef>
                <a:spcPct val="30000"/>
              </a:spcBef>
              <a:defRPr kumimoji="1" sz="1200">
                <a:solidFill>
                  <a:schemeClr val="tx1"/>
                </a:solidFill>
                <a:latin typeface="Arial" charset="0"/>
                <a:cs typeface="Arial" charset="0"/>
              </a:defRPr>
            </a:lvl3pPr>
            <a:lvl4pPr marL="1600200" indent="-228600" defTabSz="947738" eaLnBrk="0" hangingPunct="0">
              <a:spcBef>
                <a:spcPct val="30000"/>
              </a:spcBef>
              <a:defRPr kumimoji="1" sz="1200">
                <a:solidFill>
                  <a:schemeClr val="tx1"/>
                </a:solidFill>
                <a:latin typeface="Arial" charset="0"/>
                <a:cs typeface="Arial" charset="0"/>
              </a:defRPr>
            </a:lvl4pPr>
            <a:lvl5pPr marL="2057400" indent="-228600" defTabSz="947738" eaLnBrk="0" hangingPunct="0">
              <a:spcBef>
                <a:spcPct val="30000"/>
              </a:spcBef>
              <a:defRPr kumimoji="1" sz="1200">
                <a:solidFill>
                  <a:schemeClr val="tx1"/>
                </a:solidFill>
                <a:latin typeface="Arial" charset="0"/>
                <a:cs typeface="Arial" charset="0"/>
              </a:defRPr>
            </a:lvl5pPr>
            <a:lvl6pPr marL="2514600" indent="-228600" defTabSz="947738" eaLnBrk="0" fontAlgn="base" hangingPunct="0">
              <a:spcBef>
                <a:spcPct val="30000"/>
              </a:spcBef>
              <a:spcAft>
                <a:spcPct val="0"/>
              </a:spcAft>
              <a:defRPr kumimoji="1" sz="1200">
                <a:solidFill>
                  <a:schemeClr val="tx1"/>
                </a:solidFill>
                <a:latin typeface="Arial" charset="0"/>
                <a:cs typeface="Arial" charset="0"/>
              </a:defRPr>
            </a:lvl6pPr>
            <a:lvl7pPr marL="2971800" indent="-228600" defTabSz="947738" eaLnBrk="0" fontAlgn="base" hangingPunct="0">
              <a:spcBef>
                <a:spcPct val="30000"/>
              </a:spcBef>
              <a:spcAft>
                <a:spcPct val="0"/>
              </a:spcAft>
              <a:defRPr kumimoji="1" sz="1200">
                <a:solidFill>
                  <a:schemeClr val="tx1"/>
                </a:solidFill>
                <a:latin typeface="Arial" charset="0"/>
                <a:cs typeface="Arial" charset="0"/>
              </a:defRPr>
            </a:lvl7pPr>
            <a:lvl8pPr marL="3429000" indent="-228600" defTabSz="947738" eaLnBrk="0" fontAlgn="base" hangingPunct="0">
              <a:spcBef>
                <a:spcPct val="30000"/>
              </a:spcBef>
              <a:spcAft>
                <a:spcPct val="0"/>
              </a:spcAft>
              <a:defRPr kumimoji="1" sz="1200">
                <a:solidFill>
                  <a:schemeClr val="tx1"/>
                </a:solidFill>
                <a:latin typeface="Arial" charset="0"/>
                <a:cs typeface="Arial" charset="0"/>
              </a:defRPr>
            </a:lvl8pPr>
            <a:lvl9pPr marL="3886200" indent="-228600" defTabSz="947738" eaLnBrk="0" fontAlgn="base" hangingPunct="0">
              <a:spcBef>
                <a:spcPct val="30000"/>
              </a:spcBef>
              <a:spcAft>
                <a:spcPct val="0"/>
              </a:spcAft>
              <a:defRPr kumimoji="1" sz="1200">
                <a:solidFill>
                  <a:schemeClr val="tx1"/>
                </a:solidFill>
                <a:latin typeface="Arial" charset="0"/>
                <a:cs typeface="Arial" charset="0"/>
              </a:defRPr>
            </a:lvl9pPr>
          </a:lstStyle>
          <a:p>
            <a:pPr algn="r" eaLnBrk="1" hangingPunct="1">
              <a:spcBef>
                <a:spcPct val="0"/>
              </a:spcBef>
            </a:pPr>
            <a:fld id="{1C86FF0E-5D68-4016-9F99-82442B7A0D24}" type="slidenum">
              <a:rPr kumimoji="0" lang="en-US" altLang="ja-JP" sz="1100"/>
              <a:pPr algn="r" eaLnBrk="1" hangingPunct="1">
                <a:spcBef>
                  <a:spcPct val="0"/>
                </a:spcBef>
              </a:pPr>
              <a:t>5</a:t>
            </a:fld>
            <a:endParaRPr kumimoji="0" lang="en-US" altLang="ja-JP" sz="11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GB" altLang="en-US" dirty="0" smtClean="0"/>
              <a:t>Non-binding ruling by UN Human</a:t>
            </a:r>
            <a:r>
              <a:rPr kumimoji="0" lang="en-GB" altLang="en-US" baseline="0" dirty="0" smtClean="0"/>
              <a:t> Rights Committee</a:t>
            </a:r>
          </a:p>
          <a:p>
            <a:pPr eaLnBrk="1" hangingPunct="1"/>
            <a:r>
              <a:rPr lang="en-US" dirty="0" smtClean="0">
                <a:hlinkClick r:id="rId3"/>
              </a:rPr>
              <a:t>https://www.bbc.com/news/world-asia-51179931</a:t>
            </a:r>
            <a:endParaRPr lang="en-US" dirty="0" smtClean="0"/>
          </a:p>
          <a:p>
            <a:pPr eaLnBrk="1" hangingPunct="1"/>
            <a:endParaRPr kumimoji="0" lang="en-US" altLang="en-US" baseline="0" dirty="0" smtClean="0"/>
          </a:p>
          <a:p>
            <a:pPr eaLnBrk="1" hangingPunct="1"/>
            <a:r>
              <a:rPr kumimoji="0" lang="en-GB" altLang="en-US" baseline="0" dirty="0" smtClean="0"/>
              <a:t>South Tarawa, Kiribati</a:t>
            </a:r>
          </a:p>
          <a:p>
            <a:pPr eaLnBrk="1" hangingPunct="1"/>
            <a:endParaRPr kumimoji="0" lang="en-GB" altLang="en-US" baseline="0" dirty="0" smtClean="0"/>
          </a:p>
          <a:p>
            <a:pPr eaLnBrk="1" hangingPunct="1"/>
            <a:endParaRPr kumimoji="0" lang="en-GB" altLang="en-US" baseline="0" dirty="0" smtClean="0"/>
          </a:p>
          <a:p>
            <a:pPr fontAlgn="base"/>
            <a:r>
              <a:rPr lang="en-US" sz="1200" b="0" i="0" kern="1200" dirty="0" err="1" smtClean="0">
                <a:solidFill>
                  <a:schemeClr val="tx1"/>
                </a:solidFill>
                <a:effectLst/>
                <a:latin typeface="+mn-lt"/>
                <a:ea typeface="+mn-ea"/>
                <a:cs typeface="+mn-cs"/>
              </a:rPr>
              <a:t>opulation</a:t>
            </a:r>
            <a:r>
              <a:rPr lang="en-US" sz="1200" b="0" i="0" kern="1200" dirty="0" smtClean="0">
                <a:solidFill>
                  <a:schemeClr val="tx1"/>
                </a:solidFill>
                <a:effectLst/>
                <a:latin typeface="+mn-lt"/>
                <a:ea typeface="+mn-ea"/>
                <a:cs typeface="+mn-cs"/>
              </a:rPr>
              <a:t> of the island increased from 1,641 in 1947 to about 50,000 in 2010, because rising sea levels had made </a:t>
            </a:r>
            <a:r>
              <a:rPr lang="en-US" sz="1200" b="0" i="0" kern="1200" dirty="0" err="1" smtClean="0">
                <a:solidFill>
                  <a:schemeClr val="tx1"/>
                </a:solidFill>
                <a:effectLst/>
                <a:latin typeface="+mn-lt"/>
                <a:ea typeface="+mn-ea"/>
                <a:cs typeface="+mn-cs"/>
              </a:rPr>
              <a:t>neighbouring</a:t>
            </a:r>
            <a:r>
              <a:rPr lang="en-US" sz="1200" b="0" i="0" kern="1200" dirty="0" smtClean="0">
                <a:solidFill>
                  <a:schemeClr val="tx1"/>
                </a:solidFill>
                <a:effectLst/>
                <a:latin typeface="+mn-lt"/>
                <a:ea typeface="+mn-ea"/>
                <a:cs typeface="+mn-cs"/>
              </a:rPr>
              <a:t> islands uninhabitable. This had led to social tension, unrest and violence, he said.</a:t>
            </a:r>
          </a:p>
          <a:p>
            <a:pPr fontAlgn="base"/>
            <a:r>
              <a:rPr lang="en-US" sz="1200" b="0" i="0" kern="1200" dirty="0" err="1" smtClean="0">
                <a:solidFill>
                  <a:schemeClr val="tx1"/>
                </a:solidFill>
                <a:effectLst/>
                <a:latin typeface="+mn-lt"/>
                <a:ea typeface="+mn-ea"/>
                <a:cs typeface="+mn-cs"/>
              </a:rPr>
              <a:t>Mr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Teitiota</a:t>
            </a:r>
            <a:r>
              <a:rPr lang="en-US" sz="1200" b="0" i="0" kern="1200" dirty="0" smtClean="0">
                <a:solidFill>
                  <a:schemeClr val="tx1"/>
                </a:solidFill>
                <a:effectLst/>
                <a:latin typeface="+mn-lt"/>
                <a:ea typeface="+mn-ea"/>
                <a:cs typeface="+mn-cs"/>
              </a:rPr>
              <a:t> added that crops were already being ruined on Kiribati, and that the island was likely to become uninhabitable within the next 10 to 15 years.</a:t>
            </a:r>
          </a:p>
          <a:p>
            <a:pPr eaLnBrk="1" hangingPunct="1"/>
            <a:endParaRPr kumimoji="0" lang="en-GB" altLang="en-US" baseline="0" dirty="0" smtClean="0"/>
          </a:p>
          <a:p>
            <a:pPr eaLnBrk="1" hangingPunct="1"/>
            <a:r>
              <a:rPr kumimoji="0" lang="en-GB" altLang="en-US" baseline="0" dirty="0" smtClean="0"/>
              <a:t>Ruled for NZ (against </a:t>
            </a:r>
            <a:r>
              <a:rPr kumimoji="0" lang="en-GB" altLang="en-US" baseline="0" dirty="0" err="1" smtClean="0"/>
              <a:t>Teitiota</a:t>
            </a:r>
            <a:r>
              <a:rPr kumimoji="0" lang="en-GB" altLang="en-US" baseline="0" dirty="0" smtClean="0"/>
              <a:t>): </a:t>
            </a:r>
            <a:r>
              <a:rPr lang="en-US" sz="1200" b="0" i="0" kern="1200" dirty="0" smtClean="0">
                <a:solidFill>
                  <a:schemeClr val="tx1"/>
                </a:solidFill>
                <a:effectLst/>
                <a:latin typeface="+mn-lt"/>
                <a:ea typeface="+mn-ea"/>
                <a:cs typeface="+mn-cs"/>
              </a:rPr>
              <a:t>The UN committee said that, although Kiribati is at risk of becoming uninhabitable, "the timeframe of 10 to 15 years, as suggested by [</a:t>
            </a:r>
            <a:r>
              <a:rPr lang="en-US" sz="1200" b="0" i="0" kern="1200" dirty="0" err="1" smtClean="0">
                <a:solidFill>
                  <a:schemeClr val="tx1"/>
                </a:solidFill>
                <a:effectLst/>
                <a:latin typeface="+mn-lt"/>
                <a:ea typeface="+mn-ea"/>
                <a:cs typeface="+mn-cs"/>
              </a:rPr>
              <a:t>Mr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Teitiota</a:t>
            </a:r>
            <a:r>
              <a:rPr lang="en-US" sz="1200" b="0" i="0" kern="1200" dirty="0" smtClean="0">
                <a:solidFill>
                  <a:schemeClr val="tx1"/>
                </a:solidFill>
                <a:effectLst/>
                <a:latin typeface="+mn-lt"/>
                <a:ea typeface="+mn-ea"/>
                <a:cs typeface="+mn-cs"/>
              </a:rPr>
              <a:t>], could allow for intervening acts by the republic of Kiribati, with the assistance of the international community, to take affirmative measures to protect and, where necessary, relocate its population".</a:t>
            </a:r>
          </a:p>
          <a:p>
            <a:pPr eaLnBrk="1" hangingPunct="1"/>
            <a:endParaRPr kumimoji="0" lang="en-US" altLang="en-US" sz="1200" b="0" i="0" kern="1200" baseline="0" dirty="0" smtClean="0">
              <a:solidFill>
                <a:schemeClr val="tx1"/>
              </a:solidFill>
              <a:effectLst/>
              <a:latin typeface="+mn-lt"/>
              <a:ea typeface="+mn-ea"/>
              <a:cs typeface="+mn-cs"/>
            </a:endParaRPr>
          </a:p>
          <a:p>
            <a:pPr eaLnBrk="1" hangingPunct="1"/>
            <a:endParaRPr kumimoji="0" lang="en-US" altLang="en-US" sz="1200" b="0" i="0" kern="1200" baseline="0" dirty="0" smtClean="0">
              <a:solidFill>
                <a:schemeClr val="tx1"/>
              </a:solidFill>
              <a:effectLst/>
              <a:latin typeface="+mn-lt"/>
              <a:ea typeface="+mn-ea"/>
              <a:cs typeface="+mn-cs"/>
            </a:endParaRPr>
          </a:p>
          <a:p>
            <a:pPr eaLnBrk="1" hangingPunct="1"/>
            <a:r>
              <a:rPr kumimoji="0" lang="en-GB" altLang="en-US" baseline="0" dirty="0" smtClean="0"/>
              <a:t>Interestingly, CNN’s coverage of this case has been faulted on many points:</a:t>
            </a:r>
          </a:p>
          <a:p>
            <a:pPr marL="171450" indent="-171450" eaLnBrk="1" hangingPunct="1">
              <a:buFontTx/>
              <a:buChar char="-"/>
            </a:pPr>
            <a:r>
              <a:rPr lang="en-US" sz="1200" b="0" i="0" kern="1200" dirty="0" smtClean="0">
                <a:solidFill>
                  <a:schemeClr val="tx1"/>
                </a:solidFill>
                <a:effectLst/>
                <a:latin typeface="+mn-lt"/>
                <a:ea typeface="+mn-ea"/>
                <a:cs typeface="+mn-cs"/>
              </a:rPr>
              <a:t>The Committee didn’t refer to “climate refugees.” John Knox</a:t>
            </a:r>
            <a:r>
              <a:rPr lang="en-US" sz="1200" b="0" i="0" kern="1200" baseline="0" dirty="0" smtClean="0">
                <a:solidFill>
                  <a:schemeClr val="tx1"/>
                </a:solidFill>
                <a:effectLst/>
                <a:latin typeface="+mn-lt"/>
                <a:ea typeface="+mn-ea"/>
                <a:cs typeface="+mn-cs"/>
              </a:rPr>
              <a:t> has noted that “t</a:t>
            </a:r>
            <a:r>
              <a:rPr lang="en-US" sz="1200" b="0" i="0" kern="1200" dirty="0" smtClean="0">
                <a:solidFill>
                  <a:schemeClr val="tx1"/>
                </a:solidFill>
                <a:effectLst/>
                <a:latin typeface="+mn-lt"/>
                <a:ea typeface="+mn-ea"/>
                <a:cs typeface="+mn-cs"/>
              </a:rPr>
              <a:t>here’s a good reason for that: the narrow definition of "refugee” in international law would almost never include those fleeing climate effects</a:t>
            </a:r>
            <a:r>
              <a:rPr lang="en-US" sz="1200" b="0" i="0" kern="1200" dirty="0" smtClean="0">
                <a:solidFill>
                  <a:schemeClr val="tx1"/>
                </a:solidFill>
                <a:effectLst/>
                <a:latin typeface="+mn-lt"/>
                <a:ea typeface="+mn-ea"/>
                <a:cs typeface="+mn-cs"/>
              </a:rPr>
              <a:t>.“ The </a:t>
            </a:r>
            <a:r>
              <a:rPr lang="en-US" sz="1200" b="0" i="0" kern="1200" dirty="0" smtClean="0">
                <a:solidFill>
                  <a:schemeClr val="tx1"/>
                </a:solidFill>
                <a:effectLst/>
                <a:latin typeface="+mn-lt"/>
                <a:ea typeface="+mn-ea"/>
                <a:cs typeface="+mn-cs"/>
              </a:rPr>
              <a:t>1951 Refugee Convention defines “refugee” as someone who is unable or unwilling to return to their country because of a “well-founded fear of being persecuted for reasons of race, religion, nationality, membership of a particular social group or political opinion.” However, even those who aren’t “refugees” have the right under the ICCPR not to be returned to a country if doing so would cause a risk of irreparable harm to their rights to life (art. 6) or to be free from torture or cruel, inhuman, and degrading treatment (art. 7)</a:t>
            </a:r>
          </a:p>
          <a:p>
            <a:pPr marL="171450" indent="-171450" eaLnBrk="1" hangingPunct="1">
              <a:buFontTx/>
              <a:buChar char="-"/>
            </a:pPr>
            <a:endParaRPr lang="en-US" sz="1200" b="0" i="0" kern="1200" dirty="0" smtClean="0">
              <a:solidFill>
                <a:schemeClr val="tx1"/>
              </a:solidFill>
              <a:effectLst/>
              <a:latin typeface="+mn-lt"/>
              <a:ea typeface="+mn-ea"/>
              <a:cs typeface="+mn-cs"/>
            </a:endParaRPr>
          </a:p>
          <a:p>
            <a:pPr marL="171450" indent="-171450" eaLnBrk="1" hangingPunct="1">
              <a:buFontTx/>
              <a:buChar char="-"/>
            </a:pPr>
            <a:r>
              <a:rPr lang="en-US" sz="1200" b="0" i="0" kern="1200" dirty="0" smtClean="0">
                <a:solidFill>
                  <a:schemeClr val="tx1"/>
                </a:solidFill>
                <a:effectLst/>
                <a:latin typeface="+mn-lt"/>
                <a:ea typeface="+mn-ea"/>
                <a:cs typeface="+mn-cs"/>
              </a:rPr>
              <a:t>Second, the Committee didn’t say that those “fleeing the effects of the climate crisis cannot be forced to return home by their adoptive countries.” In fact, it held that New Zealand could send someone back to Kiribati, a country already feeling those effects. </a:t>
            </a:r>
          </a:p>
          <a:p>
            <a:pPr marL="171450" indent="-171450" eaLnBrk="1" hangingPunct="1">
              <a:buFontTx/>
              <a:buChar char="-"/>
            </a:pPr>
            <a:endParaRPr lang="en-US" sz="1200" b="0" i="0" kern="1200" dirty="0" smtClean="0">
              <a:solidFill>
                <a:schemeClr val="tx1"/>
              </a:solidFill>
              <a:effectLst/>
              <a:latin typeface="+mn-lt"/>
              <a:ea typeface="+mn-ea"/>
              <a:cs typeface="+mn-cs"/>
            </a:endParaRPr>
          </a:p>
          <a:p>
            <a:pPr marL="628650" lvl="1" indent="-171450" eaLnBrk="1" hangingPunct="1">
              <a:buFontTx/>
              <a:buChar char="-"/>
            </a:pPr>
            <a:r>
              <a:rPr lang="en-US" sz="1200" b="0" i="0" kern="1200" dirty="0" smtClean="0">
                <a:solidFill>
                  <a:schemeClr val="tx1"/>
                </a:solidFill>
                <a:effectLst/>
                <a:latin typeface="+mn-lt"/>
                <a:ea typeface="+mn-ea"/>
                <a:cs typeface="+mn-cs"/>
              </a:rPr>
              <a:t>So what did the Committee actually say, and why is it important? Start with the complaint: in 2015, </a:t>
            </a:r>
            <a:r>
              <a:rPr lang="en-US" sz="1200" b="0" i="0" kern="1200" dirty="0" err="1" smtClean="0">
                <a:solidFill>
                  <a:schemeClr val="tx1"/>
                </a:solidFill>
                <a:effectLst/>
                <a:latin typeface="+mn-lt"/>
                <a:ea typeface="+mn-ea"/>
                <a:cs typeface="+mn-cs"/>
              </a:rPr>
              <a:t>Ioane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Teitiota</a:t>
            </a:r>
            <a:r>
              <a:rPr lang="en-US" sz="1200" b="0" i="0" kern="1200" dirty="0" smtClean="0">
                <a:solidFill>
                  <a:schemeClr val="tx1"/>
                </a:solidFill>
                <a:effectLst/>
                <a:latin typeface="+mn-lt"/>
                <a:ea typeface="+mn-ea"/>
                <a:cs typeface="+mn-cs"/>
              </a:rPr>
              <a:t>, a national of Kiribati, filed a submission with the Committee arguing that NZ violated his right to life (ICCPR art. 6) by removing him from NZ to Kiribati. </a:t>
            </a:r>
          </a:p>
          <a:p>
            <a:pPr marL="628650" lvl="1" indent="-171450" eaLnBrk="1" hangingPunct="1">
              <a:buFontTx/>
              <a:buChar char="-"/>
            </a:pPr>
            <a:r>
              <a:rPr lang="en-US" sz="1200" b="0" i="0" kern="1200" dirty="0" smtClean="0">
                <a:solidFill>
                  <a:schemeClr val="tx1"/>
                </a:solidFill>
                <a:effectLst/>
                <a:latin typeface="+mn-lt"/>
                <a:ea typeface="+mn-ea"/>
                <a:cs typeface="+mn-cs"/>
              </a:rPr>
              <a:t>The Committee accepted </a:t>
            </a:r>
            <a:r>
              <a:rPr lang="en-US" sz="1200" b="0" i="0" kern="1200" dirty="0" err="1" smtClean="0">
                <a:solidFill>
                  <a:schemeClr val="tx1"/>
                </a:solidFill>
                <a:effectLst/>
                <a:latin typeface="+mn-lt"/>
                <a:ea typeface="+mn-ea"/>
                <a:cs typeface="+mn-cs"/>
              </a:rPr>
              <a:t>Teitiota’s</a:t>
            </a:r>
            <a:r>
              <a:rPr lang="en-US" sz="1200" b="0" i="0" kern="1200" dirty="0" smtClean="0">
                <a:solidFill>
                  <a:schemeClr val="tx1"/>
                </a:solidFill>
                <a:effectLst/>
                <a:latin typeface="+mn-lt"/>
                <a:ea typeface="+mn-ea"/>
                <a:cs typeface="+mn-cs"/>
              </a:rPr>
              <a:t> claims that there are violent conflicts between claimants to land in Kiribati, freshwater has to be rationed, it’s difficult to grow crops, and most disturbing of all: sea level rise is likely to render Kiribati uninhabitable in 10-15 years. </a:t>
            </a:r>
          </a:p>
          <a:p>
            <a:pPr marL="628650" lvl="1" indent="-171450" eaLnBrk="1" hangingPunct="1">
              <a:buFontTx/>
              <a:buChar char="-"/>
            </a:pPr>
            <a:r>
              <a:rPr lang="en-US" sz="1200" b="0" i="0" kern="1200" dirty="0" smtClean="0">
                <a:solidFill>
                  <a:schemeClr val="tx1"/>
                </a:solidFill>
                <a:effectLst/>
                <a:latin typeface="+mn-lt"/>
                <a:ea typeface="+mn-ea"/>
                <a:cs typeface="+mn-cs"/>
              </a:rPr>
              <a:t>The Committee also recalled that it has already held that states’ obligation to respect and ensure the right to life extends to reasonably foreseeable threats, which may include environmental harm.  [Portillo Caceres v. Paraguay, Aug. 2019]</a:t>
            </a:r>
          </a:p>
          <a:p>
            <a:pPr marL="628650" lvl="1" indent="-171450" eaLnBrk="1" hangingPunct="1">
              <a:buFontTx/>
              <a:buChar char="-"/>
            </a:pPr>
            <a:r>
              <a:rPr lang="en-US" sz="1200" b="0" i="0" kern="1200" dirty="0" smtClean="0">
                <a:solidFill>
                  <a:schemeClr val="tx1"/>
                </a:solidFill>
                <a:effectLst/>
                <a:latin typeface="+mn-lt"/>
                <a:ea typeface="+mn-ea"/>
                <a:cs typeface="+mn-cs"/>
              </a:rPr>
              <a:t>So why didn’t it decide for </a:t>
            </a:r>
            <a:r>
              <a:rPr lang="en-US" sz="1200" b="0" i="0" kern="1200" dirty="0" err="1" smtClean="0">
                <a:solidFill>
                  <a:schemeClr val="tx1"/>
                </a:solidFill>
                <a:effectLst/>
                <a:latin typeface="+mn-lt"/>
                <a:ea typeface="+mn-ea"/>
                <a:cs typeface="+mn-cs"/>
              </a:rPr>
              <a:t>Teitiota</a:t>
            </a:r>
            <a:r>
              <a:rPr lang="en-US" sz="1200" b="0" i="0" kern="1200" dirty="0" smtClean="0">
                <a:solidFill>
                  <a:schemeClr val="tx1"/>
                </a:solidFill>
                <a:effectLst/>
                <a:latin typeface="+mn-lt"/>
                <a:ea typeface="+mn-ea"/>
                <a:cs typeface="+mn-cs"/>
              </a:rPr>
              <a:t>? Because it has a very high standard: he had to show a risk of irreparable harm under arts. 6 or 7 that’s real, personal (not based on general conditions in the country unless those conditions are extreme), and reasonably foreseeable. </a:t>
            </a:r>
          </a:p>
          <a:p>
            <a:pPr marL="628650" lvl="1" indent="-171450" eaLnBrk="1" hangingPunct="1">
              <a:buFontTx/>
              <a:buChar char="-"/>
            </a:pPr>
            <a:r>
              <a:rPr lang="en-US" sz="1200" b="0" i="0" kern="1200" dirty="0" smtClean="0">
                <a:solidFill>
                  <a:schemeClr val="tx1"/>
                </a:solidFill>
                <a:effectLst/>
                <a:latin typeface="+mn-lt"/>
                <a:ea typeface="+mn-ea"/>
                <a:cs typeface="+mn-cs"/>
              </a:rPr>
              <a:t>Moreover, it’s generally up to the state (here, NZ) to decide whether such a risk exists, unless it can be shown that its assessment was clearly arbitrary, a manifest error, or a denial of justice. Here, the Committee didn’t find enough evidence to overturn NZ’s decision. </a:t>
            </a:r>
          </a:p>
          <a:p>
            <a:pPr marL="628650" lvl="1" indent="-171450" eaLnBrk="1" hangingPunct="1">
              <a:buFontTx/>
              <a:buChar char="-"/>
            </a:pPr>
            <a:r>
              <a:rPr lang="en-US" sz="1200" b="0" i="0" kern="1200" dirty="0" smtClean="0">
                <a:solidFill>
                  <a:schemeClr val="tx1"/>
                </a:solidFill>
                <a:effectLst/>
                <a:latin typeface="+mn-lt"/>
                <a:ea typeface="+mn-ea"/>
                <a:cs typeface="+mn-cs"/>
              </a:rPr>
              <a:t>So </a:t>
            </a:r>
            <a:r>
              <a:rPr lang="en-US" sz="1200" b="1" i="0" kern="1200" dirty="0" smtClean="0">
                <a:solidFill>
                  <a:schemeClr val="tx1"/>
                </a:solidFill>
                <a:effectLst/>
                <a:latin typeface="+mn-lt"/>
                <a:ea typeface="+mn-ea"/>
                <a:cs typeface="+mn-cs"/>
              </a:rPr>
              <a:t>it seems likely that at the moment, as long as countries are careful to consider the consequences of returning people to countries suffering from climate change, the Committee is unlikely to find them in violation of the ICCPR</a:t>
            </a:r>
            <a:r>
              <a:rPr lang="en-US" sz="1200" b="0" i="0" kern="1200" dirty="0" smtClean="0">
                <a:solidFill>
                  <a:schemeClr val="tx1"/>
                </a:solidFill>
                <a:effectLst/>
                <a:latin typeface="+mn-lt"/>
                <a:ea typeface="+mn-ea"/>
                <a:cs typeface="+mn-cs"/>
              </a:rPr>
              <a:t>. </a:t>
            </a:r>
          </a:p>
          <a:p>
            <a:pPr marL="628650" lvl="1" indent="-171450" eaLnBrk="1" hangingPunct="1">
              <a:buFontTx/>
              <a:buChar char="-"/>
            </a:pPr>
            <a:r>
              <a:rPr lang="en-US" sz="1200" b="0" i="0" kern="1200" dirty="0" smtClean="0">
                <a:solidFill>
                  <a:schemeClr val="tx1"/>
                </a:solidFill>
                <a:effectLst/>
                <a:latin typeface="+mn-lt"/>
                <a:ea typeface="+mn-ea"/>
                <a:cs typeface="+mn-cs"/>
              </a:rPr>
              <a:t>However, it said this deference will change: “without robust national and international efforts, the effects of climate change in receiving states may expose individuals to a violation of their rights under articles 6 or 7,” such that other countries could not send them back. </a:t>
            </a:r>
          </a:p>
          <a:p>
            <a:pPr marL="628650" lvl="1" indent="-171450" eaLnBrk="1" hangingPunct="1">
              <a:buFontTx/>
              <a:buChar char="-"/>
            </a:pPr>
            <a:r>
              <a:rPr lang="en-US" sz="1200" b="0" i="0" kern="1200" dirty="0" smtClean="0">
                <a:solidFill>
                  <a:schemeClr val="tx1"/>
                </a:solidFill>
                <a:effectLst/>
                <a:latin typeface="+mn-lt"/>
                <a:ea typeface="+mn-ea"/>
                <a:cs typeface="+mn-cs"/>
              </a:rPr>
              <a:t>Moreover, although the Committee doesn’t say so explicitly, the threat of an entire country losing its land to rising sea levels would seem to be the kind of extreme event that would justify relaxing the requirement that the harm be felt individually, rather than by everyone. </a:t>
            </a:r>
          </a:p>
          <a:p>
            <a:pPr marL="628650" lvl="1" indent="-171450" eaLnBrk="1" hangingPunct="1">
              <a:buFontTx/>
              <a:buChar char="-"/>
            </a:pPr>
            <a:r>
              <a:rPr lang="en-US" sz="1200" b="0" i="0" kern="1200" dirty="0" smtClean="0">
                <a:solidFill>
                  <a:schemeClr val="tx1"/>
                </a:solidFill>
                <a:effectLst/>
                <a:latin typeface="+mn-lt"/>
                <a:ea typeface="+mn-ea"/>
                <a:cs typeface="+mn-cs"/>
              </a:rPr>
              <a:t>So the importance of the decision is not its immediate effect, which is likely to be minimal (as the CNN article notes in its last paragraph), but its longer-term consequences. </a:t>
            </a:r>
            <a:r>
              <a:rPr lang="en-US" sz="1200" b="1" i="0" kern="1200" dirty="0" smtClean="0">
                <a:solidFill>
                  <a:schemeClr val="tx1"/>
                </a:solidFill>
                <a:effectLst/>
                <a:latin typeface="+mn-lt"/>
                <a:ea typeface="+mn-ea"/>
                <a:cs typeface="+mn-cs"/>
              </a:rPr>
              <a:t>If the crisis continues to worsen, a similar case in a few years may reach a very different result</a:t>
            </a:r>
            <a:r>
              <a:rPr lang="en-US" sz="1200" b="0" i="0" kern="1200" dirty="0" smtClean="0">
                <a:solidFill>
                  <a:schemeClr val="tx1"/>
                </a:solidFill>
                <a:effectLst/>
                <a:latin typeface="+mn-lt"/>
                <a:ea typeface="+mn-ea"/>
                <a:cs typeface="+mn-cs"/>
              </a:rPr>
              <a:t>.</a:t>
            </a:r>
          </a:p>
          <a:p>
            <a:pPr marL="628650" lvl="1" indent="-171450" eaLnBrk="1" hangingPunct="1">
              <a:buFontTx/>
              <a:buChar char="-"/>
            </a:pPr>
            <a:r>
              <a:rPr lang="en-US" sz="1200" b="0" i="0" kern="1200" dirty="0" smtClean="0">
                <a:solidFill>
                  <a:schemeClr val="tx1"/>
                </a:solidFill>
                <a:effectLst/>
                <a:latin typeface="+mn-lt"/>
                <a:ea typeface="+mn-ea"/>
                <a:cs typeface="+mn-cs"/>
              </a:rPr>
              <a:t>More generally, this decision is another sign that courts are increasingly willing to bring constitutional and human rights to bear on the climate crisis. </a:t>
            </a:r>
            <a:endParaRPr kumimoji="0" lang="en-GB" altLang="en-US" baseline="0" dirty="0" smtClean="0"/>
          </a:p>
          <a:p>
            <a:pPr marL="171450" indent="-171450" eaLnBrk="1" hangingPunct="1">
              <a:buFontTx/>
              <a:buChar char="-"/>
            </a:pPr>
            <a:endParaRPr kumimoji="0" lang="en-GB" altLang="en-US" baseline="0" dirty="0" smtClean="0"/>
          </a:p>
        </p:txBody>
      </p:sp>
    </p:spTree>
    <p:extLst>
      <p:ext uri="{BB962C8B-B14F-4D97-AF65-F5344CB8AC3E}">
        <p14:creationId xmlns:p14="http://schemas.microsoft.com/office/powerpoint/2010/main" val="363196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94" tIns="45247" rIns="90494" bIns="45247" anchor="b"/>
          <a:lstStyle>
            <a:lvl1pPr defTabSz="947738" eaLnBrk="0" hangingPunct="0">
              <a:spcBef>
                <a:spcPct val="30000"/>
              </a:spcBef>
              <a:defRPr kumimoji="1" sz="1200">
                <a:solidFill>
                  <a:schemeClr val="tx1"/>
                </a:solidFill>
                <a:latin typeface="Arial" charset="0"/>
                <a:cs typeface="Arial" charset="0"/>
              </a:defRPr>
            </a:lvl1pPr>
            <a:lvl2pPr marL="742950" indent="-285750" defTabSz="947738" eaLnBrk="0" hangingPunct="0">
              <a:spcBef>
                <a:spcPct val="30000"/>
              </a:spcBef>
              <a:defRPr kumimoji="1" sz="1200">
                <a:solidFill>
                  <a:schemeClr val="tx1"/>
                </a:solidFill>
                <a:latin typeface="Arial" charset="0"/>
                <a:cs typeface="Arial" charset="0"/>
              </a:defRPr>
            </a:lvl2pPr>
            <a:lvl3pPr marL="1143000" indent="-228600" defTabSz="947738" eaLnBrk="0" hangingPunct="0">
              <a:spcBef>
                <a:spcPct val="30000"/>
              </a:spcBef>
              <a:defRPr kumimoji="1" sz="1200">
                <a:solidFill>
                  <a:schemeClr val="tx1"/>
                </a:solidFill>
                <a:latin typeface="Arial" charset="0"/>
                <a:cs typeface="Arial" charset="0"/>
              </a:defRPr>
            </a:lvl3pPr>
            <a:lvl4pPr marL="1600200" indent="-228600" defTabSz="947738" eaLnBrk="0" hangingPunct="0">
              <a:spcBef>
                <a:spcPct val="30000"/>
              </a:spcBef>
              <a:defRPr kumimoji="1" sz="1200">
                <a:solidFill>
                  <a:schemeClr val="tx1"/>
                </a:solidFill>
                <a:latin typeface="Arial" charset="0"/>
                <a:cs typeface="Arial" charset="0"/>
              </a:defRPr>
            </a:lvl4pPr>
            <a:lvl5pPr marL="2057400" indent="-228600" defTabSz="947738" eaLnBrk="0" hangingPunct="0">
              <a:spcBef>
                <a:spcPct val="30000"/>
              </a:spcBef>
              <a:defRPr kumimoji="1" sz="1200">
                <a:solidFill>
                  <a:schemeClr val="tx1"/>
                </a:solidFill>
                <a:latin typeface="Arial" charset="0"/>
                <a:cs typeface="Arial" charset="0"/>
              </a:defRPr>
            </a:lvl5pPr>
            <a:lvl6pPr marL="2514600" indent="-228600" defTabSz="947738" eaLnBrk="0" fontAlgn="base" hangingPunct="0">
              <a:spcBef>
                <a:spcPct val="30000"/>
              </a:spcBef>
              <a:spcAft>
                <a:spcPct val="0"/>
              </a:spcAft>
              <a:defRPr kumimoji="1" sz="1200">
                <a:solidFill>
                  <a:schemeClr val="tx1"/>
                </a:solidFill>
                <a:latin typeface="Arial" charset="0"/>
                <a:cs typeface="Arial" charset="0"/>
              </a:defRPr>
            </a:lvl6pPr>
            <a:lvl7pPr marL="2971800" indent="-228600" defTabSz="947738" eaLnBrk="0" fontAlgn="base" hangingPunct="0">
              <a:spcBef>
                <a:spcPct val="30000"/>
              </a:spcBef>
              <a:spcAft>
                <a:spcPct val="0"/>
              </a:spcAft>
              <a:defRPr kumimoji="1" sz="1200">
                <a:solidFill>
                  <a:schemeClr val="tx1"/>
                </a:solidFill>
                <a:latin typeface="Arial" charset="0"/>
                <a:cs typeface="Arial" charset="0"/>
              </a:defRPr>
            </a:lvl7pPr>
            <a:lvl8pPr marL="3429000" indent="-228600" defTabSz="947738" eaLnBrk="0" fontAlgn="base" hangingPunct="0">
              <a:spcBef>
                <a:spcPct val="30000"/>
              </a:spcBef>
              <a:spcAft>
                <a:spcPct val="0"/>
              </a:spcAft>
              <a:defRPr kumimoji="1" sz="1200">
                <a:solidFill>
                  <a:schemeClr val="tx1"/>
                </a:solidFill>
                <a:latin typeface="Arial" charset="0"/>
                <a:cs typeface="Arial" charset="0"/>
              </a:defRPr>
            </a:lvl8pPr>
            <a:lvl9pPr marL="3886200" indent="-228600" defTabSz="947738" eaLnBrk="0" fontAlgn="base" hangingPunct="0">
              <a:spcBef>
                <a:spcPct val="30000"/>
              </a:spcBef>
              <a:spcAft>
                <a:spcPct val="0"/>
              </a:spcAft>
              <a:defRPr kumimoji="1" sz="1200">
                <a:solidFill>
                  <a:schemeClr val="tx1"/>
                </a:solidFill>
                <a:latin typeface="Arial" charset="0"/>
                <a:cs typeface="Arial" charset="0"/>
              </a:defRPr>
            </a:lvl9pPr>
          </a:lstStyle>
          <a:p>
            <a:pPr algn="r" eaLnBrk="1" hangingPunct="1">
              <a:spcBef>
                <a:spcPct val="0"/>
              </a:spcBef>
            </a:pPr>
            <a:fld id="{1C86FF0E-5D68-4016-9F99-82442B7A0D24}" type="slidenum">
              <a:rPr kumimoji="0" lang="en-US" altLang="ja-JP" sz="1100"/>
              <a:pPr algn="r" eaLnBrk="1" hangingPunct="1">
                <a:spcBef>
                  <a:spcPct val="0"/>
                </a:spcBef>
              </a:pPr>
              <a:t>6</a:t>
            </a:fld>
            <a:endParaRPr kumimoji="0" lang="en-US" altLang="ja-JP" sz="11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GB" altLang="en-US" dirty="0" smtClean="0"/>
              <a:t>Non-binding ruling by UN Human</a:t>
            </a:r>
            <a:r>
              <a:rPr kumimoji="0" lang="en-GB" altLang="en-US" baseline="0" dirty="0" smtClean="0"/>
              <a:t> Rights Committee</a:t>
            </a:r>
          </a:p>
          <a:p>
            <a:pPr eaLnBrk="1" hangingPunct="1"/>
            <a:r>
              <a:rPr lang="en-US" dirty="0" smtClean="0">
                <a:hlinkClick r:id="rId3"/>
              </a:rPr>
              <a:t>https://www.bbc.com/news/world-asia-51179931</a:t>
            </a:r>
            <a:endParaRPr lang="en-US" dirty="0" smtClean="0"/>
          </a:p>
          <a:p>
            <a:pPr eaLnBrk="1" hangingPunct="1"/>
            <a:endParaRPr kumimoji="0" lang="en-US" altLang="en-US" baseline="0" dirty="0" smtClean="0"/>
          </a:p>
          <a:p>
            <a:pPr eaLnBrk="1" hangingPunct="1"/>
            <a:r>
              <a:rPr kumimoji="0" lang="en-GB" altLang="en-US" baseline="0" dirty="0" smtClean="0"/>
              <a:t>South Tarawa, Kiribati</a:t>
            </a:r>
          </a:p>
          <a:p>
            <a:pPr eaLnBrk="1" hangingPunct="1"/>
            <a:endParaRPr kumimoji="0" lang="en-GB" altLang="en-US" baseline="0" dirty="0" smtClean="0"/>
          </a:p>
          <a:p>
            <a:pPr eaLnBrk="1" hangingPunct="1"/>
            <a:endParaRPr kumimoji="0" lang="en-GB" altLang="en-US" baseline="0" dirty="0" smtClean="0"/>
          </a:p>
          <a:p>
            <a:pPr fontAlgn="base"/>
            <a:r>
              <a:rPr lang="en-US" sz="1200" b="0" i="0" kern="1200" dirty="0" err="1" smtClean="0">
                <a:solidFill>
                  <a:schemeClr val="tx1"/>
                </a:solidFill>
                <a:effectLst/>
                <a:latin typeface="+mn-lt"/>
                <a:ea typeface="+mn-ea"/>
                <a:cs typeface="+mn-cs"/>
              </a:rPr>
              <a:t>opulation</a:t>
            </a:r>
            <a:r>
              <a:rPr lang="en-US" sz="1200" b="0" i="0" kern="1200" dirty="0" smtClean="0">
                <a:solidFill>
                  <a:schemeClr val="tx1"/>
                </a:solidFill>
                <a:effectLst/>
                <a:latin typeface="+mn-lt"/>
                <a:ea typeface="+mn-ea"/>
                <a:cs typeface="+mn-cs"/>
              </a:rPr>
              <a:t> of the island increased from 1,641 in 1947 to about 50,000 in 2010, because rising sea levels had made </a:t>
            </a:r>
            <a:r>
              <a:rPr lang="en-US" sz="1200" b="0" i="0" kern="1200" dirty="0" err="1" smtClean="0">
                <a:solidFill>
                  <a:schemeClr val="tx1"/>
                </a:solidFill>
                <a:effectLst/>
                <a:latin typeface="+mn-lt"/>
                <a:ea typeface="+mn-ea"/>
                <a:cs typeface="+mn-cs"/>
              </a:rPr>
              <a:t>neighbouring</a:t>
            </a:r>
            <a:r>
              <a:rPr lang="en-US" sz="1200" b="0" i="0" kern="1200" dirty="0" smtClean="0">
                <a:solidFill>
                  <a:schemeClr val="tx1"/>
                </a:solidFill>
                <a:effectLst/>
                <a:latin typeface="+mn-lt"/>
                <a:ea typeface="+mn-ea"/>
                <a:cs typeface="+mn-cs"/>
              </a:rPr>
              <a:t> islands uninhabitable. This had led to social tension, unrest and violence, he said.</a:t>
            </a:r>
          </a:p>
          <a:p>
            <a:pPr fontAlgn="base"/>
            <a:r>
              <a:rPr lang="en-US" sz="1200" b="0" i="0" kern="1200" dirty="0" err="1" smtClean="0">
                <a:solidFill>
                  <a:schemeClr val="tx1"/>
                </a:solidFill>
                <a:effectLst/>
                <a:latin typeface="+mn-lt"/>
                <a:ea typeface="+mn-ea"/>
                <a:cs typeface="+mn-cs"/>
              </a:rPr>
              <a:t>Mr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Teitiota</a:t>
            </a:r>
            <a:r>
              <a:rPr lang="en-US" sz="1200" b="0" i="0" kern="1200" dirty="0" smtClean="0">
                <a:solidFill>
                  <a:schemeClr val="tx1"/>
                </a:solidFill>
                <a:effectLst/>
                <a:latin typeface="+mn-lt"/>
                <a:ea typeface="+mn-ea"/>
                <a:cs typeface="+mn-cs"/>
              </a:rPr>
              <a:t> added that crops were already being ruined on Kiribati, and that the island was likely to become uninhabitable within the next 10 to 15 years.</a:t>
            </a:r>
          </a:p>
          <a:p>
            <a:pPr eaLnBrk="1" hangingPunct="1"/>
            <a:endParaRPr kumimoji="0" lang="en-GB" altLang="en-US" baseline="0" dirty="0" smtClean="0"/>
          </a:p>
          <a:p>
            <a:pPr eaLnBrk="1" hangingPunct="1"/>
            <a:r>
              <a:rPr kumimoji="0" lang="en-GB" altLang="en-US" baseline="0" dirty="0" smtClean="0"/>
              <a:t>Ruled for NZ (against </a:t>
            </a:r>
            <a:r>
              <a:rPr kumimoji="0" lang="en-GB" altLang="en-US" baseline="0" dirty="0" err="1" smtClean="0"/>
              <a:t>Teitiota</a:t>
            </a:r>
            <a:r>
              <a:rPr kumimoji="0" lang="en-GB" altLang="en-US" baseline="0" dirty="0" smtClean="0"/>
              <a:t>): </a:t>
            </a:r>
            <a:r>
              <a:rPr lang="en-US" sz="1200" b="0" i="0" kern="1200" dirty="0" smtClean="0">
                <a:solidFill>
                  <a:schemeClr val="tx1"/>
                </a:solidFill>
                <a:effectLst/>
                <a:latin typeface="+mn-lt"/>
                <a:ea typeface="+mn-ea"/>
                <a:cs typeface="+mn-cs"/>
              </a:rPr>
              <a:t>The UN committee said that, although Kiribati is at risk of becoming uninhabitable, "the timeframe of 10 to 15 years, as suggested by [</a:t>
            </a:r>
            <a:r>
              <a:rPr lang="en-US" sz="1200" b="0" i="0" kern="1200" dirty="0" err="1" smtClean="0">
                <a:solidFill>
                  <a:schemeClr val="tx1"/>
                </a:solidFill>
                <a:effectLst/>
                <a:latin typeface="+mn-lt"/>
                <a:ea typeface="+mn-ea"/>
                <a:cs typeface="+mn-cs"/>
              </a:rPr>
              <a:t>Mr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Teitiota</a:t>
            </a:r>
            <a:r>
              <a:rPr lang="en-US" sz="1200" b="0" i="0" kern="1200" dirty="0" smtClean="0">
                <a:solidFill>
                  <a:schemeClr val="tx1"/>
                </a:solidFill>
                <a:effectLst/>
                <a:latin typeface="+mn-lt"/>
                <a:ea typeface="+mn-ea"/>
                <a:cs typeface="+mn-cs"/>
              </a:rPr>
              <a:t>], could allow for intervening acts by the republic of Kiribati, with the assistance of the international community, to take affirmative measures to protect and, where necessary, relocate its population".</a:t>
            </a:r>
          </a:p>
          <a:p>
            <a:pPr eaLnBrk="1" hangingPunct="1"/>
            <a:endParaRPr kumimoji="0" lang="en-US" altLang="en-US" sz="1200" b="0" i="0" kern="1200" baseline="0" dirty="0" smtClean="0">
              <a:solidFill>
                <a:schemeClr val="tx1"/>
              </a:solidFill>
              <a:effectLst/>
              <a:latin typeface="+mn-lt"/>
              <a:ea typeface="+mn-ea"/>
              <a:cs typeface="+mn-cs"/>
            </a:endParaRPr>
          </a:p>
          <a:p>
            <a:pPr eaLnBrk="1" hangingPunct="1"/>
            <a:endParaRPr kumimoji="0" lang="en-US" altLang="en-US" sz="1200" b="0" i="0" kern="1200" baseline="0" dirty="0" smtClean="0">
              <a:solidFill>
                <a:schemeClr val="tx1"/>
              </a:solidFill>
              <a:effectLst/>
              <a:latin typeface="+mn-lt"/>
              <a:ea typeface="+mn-ea"/>
              <a:cs typeface="+mn-cs"/>
            </a:endParaRPr>
          </a:p>
          <a:p>
            <a:pPr eaLnBrk="1" hangingPunct="1"/>
            <a:r>
              <a:rPr kumimoji="0" lang="en-GB" altLang="en-US" baseline="0" dirty="0" smtClean="0"/>
              <a:t>Interestingly, CNN’s coverage of this case has been faulted on many points:</a:t>
            </a:r>
          </a:p>
          <a:p>
            <a:pPr marL="171450" indent="-171450" eaLnBrk="1" hangingPunct="1">
              <a:buFontTx/>
              <a:buChar char="-"/>
            </a:pPr>
            <a:r>
              <a:rPr lang="en-US" sz="1200" b="0" i="0" kern="1200" dirty="0" smtClean="0">
                <a:solidFill>
                  <a:schemeClr val="tx1"/>
                </a:solidFill>
                <a:effectLst/>
                <a:latin typeface="+mn-lt"/>
                <a:ea typeface="+mn-ea"/>
                <a:cs typeface="+mn-cs"/>
              </a:rPr>
              <a:t>The Committee didn’t refer to “climate refugees.” John Knox</a:t>
            </a:r>
            <a:r>
              <a:rPr lang="en-US" sz="1200" b="0" i="0" kern="1200" baseline="0" dirty="0" smtClean="0">
                <a:solidFill>
                  <a:schemeClr val="tx1"/>
                </a:solidFill>
                <a:effectLst/>
                <a:latin typeface="+mn-lt"/>
                <a:ea typeface="+mn-ea"/>
                <a:cs typeface="+mn-cs"/>
              </a:rPr>
              <a:t> has noted that “t</a:t>
            </a:r>
            <a:r>
              <a:rPr lang="en-US" sz="1200" b="0" i="0" kern="1200" dirty="0" smtClean="0">
                <a:solidFill>
                  <a:schemeClr val="tx1"/>
                </a:solidFill>
                <a:effectLst/>
                <a:latin typeface="+mn-lt"/>
                <a:ea typeface="+mn-ea"/>
                <a:cs typeface="+mn-cs"/>
              </a:rPr>
              <a:t>here’s a good reason for that: the narrow definition of "refugee” in international law would almost never include those fleeing climate effects</a:t>
            </a:r>
            <a:r>
              <a:rPr lang="en-US" sz="1200" b="0" i="0" kern="1200" dirty="0" smtClean="0">
                <a:solidFill>
                  <a:schemeClr val="tx1"/>
                </a:solidFill>
                <a:effectLst/>
                <a:latin typeface="+mn-lt"/>
                <a:ea typeface="+mn-ea"/>
                <a:cs typeface="+mn-cs"/>
              </a:rPr>
              <a:t>.“ The </a:t>
            </a:r>
            <a:r>
              <a:rPr lang="en-US" sz="1200" b="0" i="0" kern="1200" dirty="0" smtClean="0">
                <a:solidFill>
                  <a:schemeClr val="tx1"/>
                </a:solidFill>
                <a:effectLst/>
                <a:latin typeface="+mn-lt"/>
                <a:ea typeface="+mn-ea"/>
                <a:cs typeface="+mn-cs"/>
              </a:rPr>
              <a:t>1951 Refugee Convention defines “refugee” as someone who is unable or unwilling to return to their country because of a “well-founded fear of being persecuted for reasons of race, religion, nationality, membership of a particular social group or political opinion.” However, even those who aren’t “refugees” have the right under the ICCPR not to be returned to a country if doing so would cause a risk of irreparable harm to their rights to life (art. 6) or to be free from torture or cruel, inhuman, and degrading treatment (art. 7)</a:t>
            </a:r>
          </a:p>
          <a:p>
            <a:pPr marL="171450" indent="-171450" eaLnBrk="1" hangingPunct="1">
              <a:buFontTx/>
              <a:buChar char="-"/>
            </a:pPr>
            <a:endParaRPr lang="en-US" sz="1200" b="0" i="0" kern="1200" dirty="0" smtClean="0">
              <a:solidFill>
                <a:schemeClr val="tx1"/>
              </a:solidFill>
              <a:effectLst/>
              <a:latin typeface="+mn-lt"/>
              <a:ea typeface="+mn-ea"/>
              <a:cs typeface="+mn-cs"/>
            </a:endParaRPr>
          </a:p>
          <a:p>
            <a:pPr marL="171450" indent="-171450" eaLnBrk="1" hangingPunct="1">
              <a:buFontTx/>
              <a:buChar char="-"/>
            </a:pPr>
            <a:r>
              <a:rPr lang="en-US" sz="1200" b="0" i="0" kern="1200" dirty="0" smtClean="0">
                <a:solidFill>
                  <a:schemeClr val="tx1"/>
                </a:solidFill>
                <a:effectLst/>
                <a:latin typeface="+mn-lt"/>
                <a:ea typeface="+mn-ea"/>
                <a:cs typeface="+mn-cs"/>
              </a:rPr>
              <a:t>Second, the Committee didn’t say that those “fleeing the effects of the climate crisis cannot be forced to return home by their adoptive countries.” In fact, it held that New Zealand could send someone back to Kiribati, a country already feeling those effects. </a:t>
            </a:r>
          </a:p>
          <a:p>
            <a:pPr marL="171450" indent="-171450" eaLnBrk="1" hangingPunct="1">
              <a:buFontTx/>
              <a:buChar char="-"/>
            </a:pPr>
            <a:endParaRPr lang="en-US" sz="1200" b="0" i="0" kern="1200" dirty="0" smtClean="0">
              <a:solidFill>
                <a:schemeClr val="tx1"/>
              </a:solidFill>
              <a:effectLst/>
              <a:latin typeface="+mn-lt"/>
              <a:ea typeface="+mn-ea"/>
              <a:cs typeface="+mn-cs"/>
            </a:endParaRPr>
          </a:p>
          <a:p>
            <a:pPr marL="628650" lvl="1" indent="-171450" eaLnBrk="1" hangingPunct="1">
              <a:buFontTx/>
              <a:buChar char="-"/>
            </a:pPr>
            <a:r>
              <a:rPr lang="en-US" sz="1200" b="0" i="0" kern="1200" dirty="0" smtClean="0">
                <a:solidFill>
                  <a:schemeClr val="tx1"/>
                </a:solidFill>
                <a:effectLst/>
                <a:latin typeface="+mn-lt"/>
                <a:ea typeface="+mn-ea"/>
                <a:cs typeface="+mn-cs"/>
              </a:rPr>
              <a:t>So what did the Committee actually say, and why is it important? Start with the complaint: in 2015, </a:t>
            </a:r>
            <a:r>
              <a:rPr lang="en-US" sz="1200" b="0" i="0" kern="1200" dirty="0" err="1" smtClean="0">
                <a:solidFill>
                  <a:schemeClr val="tx1"/>
                </a:solidFill>
                <a:effectLst/>
                <a:latin typeface="+mn-lt"/>
                <a:ea typeface="+mn-ea"/>
                <a:cs typeface="+mn-cs"/>
              </a:rPr>
              <a:t>Ioane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Teitiota</a:t>
            </a:r>
            <a:r>
              <a:rPr lang="en-US" sz="1200" b="0" i="0" kern="1200" dirty="0" smtClean="0">
                <a:solidFill>
                  <a:schemeClr val="tx1"/>
                </a:solidFill>
                <a:effectLst/>
                <a:latin typeface="+mn-lt"/>
                <a:ea typeface="+mn-ea"/>
                <a:cs typeface="+mn-cs"/>
              </a:rPr>
              <a:t>, a national of Kiribati, filed a submission with the Committee arguing that NZ violated his right to life (ICCPR art. 6) by removing him from NZ to Kiribati. </a:t>
            </a:r>
          </a:p>
          <a:p>
            <a:pPr marL="628650" lvl="1" indent="-171450" eaLnBrk="1" hangingPunct="1">
              <a:buFontTx/>
              <a:buChar char="-"/>
            </a:pPr>
            <a:r>
              <a:rPr lang="en-US" sz="1200" b="0" i="0" kern="1200" dirty="0" smtClean="0">
                <a:solidFill>
                  <a:schemeClr val="tx1"/>
                </a:solidFill>
                <a:effectLst/>
                <a:latin typeface="+mn-lt"/>
                <a:ea typeface="+mn-ea"/>
                <a:cs typeface="+mn-cs"/>
              </a:rPr>
              <a:t>The Committee accepted </a:t>
            </a:r>
            <a:r>
              <a:rPr lang="en-US" sz="1200" b="0" i="0" kern="1200" dirty="0" err="1" smtClean="0">
                <a:solidFill>
                  <a:schemeClr val="tx1"/>
                </a:solidFill>
                <a:effectLst/>
                <a:latin typeface="+mn-lt"/>
                <a:ea typeface="+mn-ea"/>
                <a:cs typeface="+mn-cs"/>
              </a:rPr>
              <a:t>Teitiota’s</a:t>
            </a:r>
            <a:r>
              <a:rPr lang="en-US" sz="1200" b="0" i="0" kern="1200" dirty="0" smtClean="0">
                <a:solidFill>
                  <a:schemeClr val="tx1"/>
                </a:solidFill>
                <a:effectLst/>
                <a:latin typeface="+mn-lt"/>
                <a:ea typeface="+mn-ea"/>
                <a:cs typeface="+mn-cs"/>
              </a:rPr>
              <a:t> claims that there are violent conflicts between claimants to land in Kiribati, freshwater has to be rationed, it’s difficult to grow crops, and most disturbing of all: sea level rise is likely to render Kiribati uninhabitable in 10-15 years. </a:t>
            </a:r>
          </a:p>
          <a:p>
            <a:pPr marL="628650" lvl="1" indent="-171450" eaLnBrk="1" hangingPunct="1">
              <a:buFontTx/>
              <a:buChar char="-"/>
            </a:pPr>
            <a:r>
              <a:rPr lang="en-US" sz="1200" b="0" i="0" kern="1200" dirty="0" smtClean="0">
                <a:solidFill>
                  <a:schemeClr val="tx1"/>
                </a:solidFill>
                <a:effectLst/>
                <a:latin typeface="+mn-lt"/>
                <a:ea typeface="+mn-ea"/>
                <a:cs typeface="+mn-cs"/>
              </a:rPr>
              <a:t>The Committee also recalled that it has already held that states’ obligation to respect and ensure the right to life extends to reasonably foreseeable threats, which may include environmental harm.  [Portillo Caceres v. Paraguay, Aug. 2019]</a:t>
            </a:r>
          </a:p>
          <a:p>
            <a:pPr marL="628650" lvl="1" indent="-171450" eaLnBrk="1" hangingPunct="1">
              <a:buFontTx/>
              <a:buChar char="-"/>
            </a:pPr>
            <a:r>
              <a:rPr lang="en-US" sz="1200" b="0" i="0" kern="1200" dirty="0" smtClean="0">
                <a:solidFill>
                  <a:schemeClr val="tx1"/>
                </a:solidFill>
                <a:effectLst/>
                <a:latin typeface="+mn-lt"/>
                <a:ea typeface="+mn-ea"/>
                <a:cs typeface="+mn-cs"/>
              </a:rPr>
              <a:t>So why didn’t it decide for </a:t>
            </a:r>
            <a:r>
              <a:rPr lang="en-US" sz="1200" b="0" i="0" kern="1200" dirty="0" err="1" smtClean="0">
                <a:solidFill>
                  <a:schemeClr val="tx1"/>
                </a:solidFill>
                <a:effectLst/>
                <a:latin typeface="+mn-lt"/>
                <a:ea typeface="+mn-ea"/>
                <a:cs typeface="+mn-cs"/>
              </a:rPr>
              <a:t>Teitiota</a:t>
            </a:r>
            <a:r>
              <a:rPr lang="en-US" sz="1200" b="0" i="0" kern="1200" dirty="0" smtClean="0">
                <a:solidFill>
                  <a:schemeClr val="tx1"/>
                </a:solidFill>
                <a:effectLst/>
                <a:latin typeface="+mn-lt"/>
                <a:ea typeface="+mn-ea"/>
                <a:cs typeface="+mn-cs"/>
              </a:rPr>
              <a:t>? Because it has a very high standard: he had to show a risk of irreparable harm under arts. 6 or 7 that’s real, personal (not based on general conditions in the country unless those conditions are extreme), and reasonably foreseeable. </a:t>
            </a:r>
          </a:p>
          <a:p>
            <a:pPr marL="628650" lvl="1" indent="-171450" eaLnBrk="1" hangingPunct="1">
              <a:buFontTx/>
              <a:buChar char="-"/>
            </a:pPr>
            <a:r>
              <a:rPr lang="en-US" sz="1200" b="0" i="0" kern="1200" dirty="0" smtClean="0">
                <a:solidFill>
                  <a:schemeClr val="tx1"/>
                </a:solidFill>
                <a:effectLst/>
                <a:latin typeface="+mn-lt"/>
                <a:ea typeface="+mn-ea"/>
                <a:cs typeface="+mn-cs"/>
              </a:rPr>
              <a:t>Moreover, it’s generally up to the state (here, NZ) to decide whether such a risk exists, unless it can be shown that its assessment was clearly arbitrary, a manifest error, or a denial of justice. Here, the Committee didn’t find enough evidence to overturn NZ’s decision. </a:t>
            </a:r>
          </a:p>
          <a:p>
            <a:pPr marL="628650" lvl="1" indent="-171450" eaLnBrk="1" hangingPunct="1">
              <a:buFontTx/>
              <a:buChar char="-"/>
            </a:pPr>
            <a:r>
              <a:rPr lang="en-US" sz="1200" b="0" i="0" kern="1200" dirty="0" smtClean="0">
                <a:solidFill>
                  <a:schemeClr val="tx1"/>
                </a:solidFill>
                <a:effectLst/>
                <a:latin typeface="+mn-lt"/>
                <a:ea typeface="+mn-ea"/>
                <a:cs typeface="+mn-cs"/>
              </a:rPr>
              <a:t>So </a:t>
            </a:r>
            <a:r>
              <a:rPr lang="en-US" sz="1200" b="1" i="0" kern="1200" dirty="0" smtClean="0">
                <a:solidFill>
                  <a:schemeClr val="tx1"/>
                </a:solidFill>
                <a:effectLst/>
                <a:latin typeface="+mn-lt"/>
                <a:ea typeface="+mn-ea"/>
                <a:cs typeface="+mn-cs"/>
              </a:rPr>
              <a:t>it seems likely that at the moment, as long as countries are careful to consider the consequences of returning people to countries suffering from climate change, the Committee is unlikely to find them in violation of the ICCPR</a:t>
            </a:r>
            <a:r>
              <a:rPr lang="en-US" sz="1200" b="0" i="0" kern="1200" dirty="0" smtClean="0">
                <a:solidFill>
                  <a:schemeClr val="tx1"/>
                </a:solidFill>
                <a:effectLst/>
                <a:latin typeface="+mn-lt"/>
                <a:ea typeface="+mn-ea"/>
                <a:cs typeface="+mn-cs"/>
              </a:rPr>
              <a:t>. </a:t>
            </a:r>
          </a:p>
          <a:p>
            <a:pPr marL="628650" lvl="1" indent="-171450" eaLnBrk="1" hangingPunct="1">
              <a:buFontTx/>
              <a:buChar char="-"/>
            </a:pPr>
            <a:r>
              <a:rPr lang="en-US" sz="1200" b="0" i="0" kern="1200" dirty="0" smtClean="0">
                <a:solidFill>
                  <a:schemeClr val="tx1"/>
                </a:solidFill>
                <a:effectLst/>
                <a:latin typeface="+mn-lt"/>
                <a:ea typeface="+mn-ea"/>
                <a:cs typeface="+mn-cs"/>
              </a:rPr>
              <a:t>However, it said this deference will change: “without robust national and international efforts, the effects of climate change in receiving states may expose individuals to a violation of their rights under articles 6 or 7,” such that other countries could not send them back. </a:t>
            </a:r>
          </a:p>
          <a:p>
            <a:pPr marL="628650" lvl="1" indent="-171450" eaLnBrk="1" hangingPunct="1">
              <a:buFontTx/>
              <a:buChar char="-"/>
            </a:pPr>
            <a:r>
              <a:rPr lang="en-US" sz="1200" b="0" i="0" kern="1200" dirty="0" smtClean="0">
                <a:solidFill>
                  <a:schemeClr val="tx1"/>
                </a:solidFill>
                <a:effectLst/>
                <a:latin typeface="+mn-lt"/>
                <a:ea typeface="+mn-ea"/>
                <a:cs typeface="+mn-cs"/>
              </a:rPr>
              <a:t>Moreover, although the Committee doesn’t say so explicitly, the threat of an entire country losing its land to rising sea levels would seem to be the kind of extreme event that would justify relaxing the requirement that the harm be felt individually, rather than by everyone. </a:t>
            </a:r>
          </a:p>
          <a:p>
            <a:pPr marL="628650" lvl="1" indent="-171450" eaLnBrk="1" hangingPunct="1">
              <a:buFontTx/>
              <a:buChar char="-"/>
            </a:pPr>
            <a:r>
              <a:rPr lang="en-US" sz="1200" b="0" i="0" kern="1200" dirty="0" smtClean="0">
                <a:solidFill>
                  <a:schemeClr val="tx1"/>
                </a:solidFill>
                <a:effectLst/>
                <a:latin typeface="+mn-lt"/>
                <a:ea typeface="+mn-ea"/>
                <a:cs typeface="+mn-cs"/>
              </a:rPr>
              <a:t>So the importance of the decision is not its immediate effect, which is likely to be minimal (as the CNN article notes in its last paragraph), but its longer-term consequences. </a:t>
            </a:r>
            <a:r>
              <a:rPr lang="en-US" sz="1200" b="1" i="0" kern="1200" dirty="0" smtClean="0">
                <a:solidFill>
                  <a:schemeClr val="tx1"/>
                </a:solidFill>
                <a:effectLst/>
                <a:latin typeface="+mn-lt"/>
                <a:ea typeface="+mn-ea"/>
                <a:cs typeface="+mn-cs"/>
              </a:rPr>
              <a:t>If the crisis continues to worsen, a similar case in a few years may reach a very different result</a:t>
            </a:r>
            <a:r>
              <a:rPr lang="en-US" sz="1200" b="0" i="0" kern="1200" dirty="0" smtClean="0">
                <a:solidFill>
                  <a:schemeClr val="tx1"/>
                </a:solidFill>
                <a:effectLst/>
                <a:latin typeface="+mn-lt"/>
                <a:ea typeface="+mn-ea"/>
                <a:cs typeface="+mn-cs"/>
              </a:rPr>
              <a:t>.</a:t>
            </a:r>
          </a:p>
          <a:p>
            <a:pPr marL="628650" lvl="1" indent="-171450" eaLnBrk="1" hangingPunct="1">
              <a:buFontTx/>
              <a:buChar char="-"/>
            </a:pPr>
            <a:r>
              <a:rPr lang="en-US" sz="1200" b="0" i="0" kern="1200" dirty="0" smtClean="0">
                <a:solidFill>
                  <a:schemeClr val="tx1"/>
                </a:solidFill>
                <a:effectLst/>
                <a:latin typeface="+mn-lt"/>
                <a:ea typeface="+mn-ea"/>
                <a:cs typeface="+mn-cs"/>
              </a:rPr>
              <a:t>More generally, this decision is another sign that courts are increasingly willing to bring constitutional and human rights to bear on the climate crisis. </a:t>
            </a:r>
            <a:endParaRPr kumimoji="0" lang="en-GB" altLang="en-US" baseline="0" dirty="0" smtClean="0"/>
          </a:p>
          <a:p>
            <a:pPr marL="171450" indent="-171450" eaLnBrk="1" hangingPunct="1">
              <a:buFontTx/>
              <a:buChar char="-"/>
            </a:pPr>
            <a:endParaRPr kumimoji="0" lang="en-GB" altLang="en-US" baseline="0" dirty="0" smtClean="0"/>
          </a:p>
        </p:txBody>
      </p:sp>
    </p:spTree>
    <p:extLst>
      <p:ext uri="{BB962C8B-B14F-4D97-AF65-F5344CB8AC3E}">
        <p14:creationId xmlns:p14="http://schemas.microsoft.com/office/powerpoint/2010/main" val="181860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Problems faced by environmentally displaced persons are receiving more attention by the international community, but there are still difficulties in negotiating a climate refugee convention. </a:t>
            </a:r>
          </a:p>
          <a:p>
            <a:endParaRPr lang="en-US" baseline="0" dirty="0" smtClean="0"/>
          </a:p>
          <a:p>
            <a:r>
              <a:rPr lang="en-US" baseline="0" dirty="0" smtClean="0"/>
              <a:t>Unclear reasons for migration:</a:t>
            </a:r>
          </a:p>
          <a:p>
            <a:r>
              <a:rPr lang="en-US" baseline="0" dirty="0" smtClean="0"/>
              <a:t>It can be impossible to determine whether a person migrates due to climate change or other reasons that may or may not have been caused by climate change, such as scarcity of resources (which could be caused by environmental conditions or poor management or both), conflict (which often arises when resources are scarce), or other reasons (economic, familial, </a:t>
            </a:r>
            <a:r>
              <a:rPr lang="en-US" baseline="0" dirty="0" err="1" smtClean="0"/>
              <a:t>etc</a:t>
            </a:r>
            <a:r>
              <a:rPr lang="en-US" baseline="0" dirty="0" smtClean="0"/>
              <a:t>). Reasons for migration can also have several causes, such as environmental conditions and economic hardships. Furthermore, according to the World Bank, extreme weather events tend to affect disadvantaged communities disproportionately, pushing 26mil more people into poverty each year. When a tropical storm Agatha struck the Guatemalan coast in 2010, bringing torrential downpours and landslides, poverty rose by 14 percent.</a:t>
            </a:r>
          </a:p>
          <a:p>
            <a:endParaRPr lang="en-US" baseline="0" dirty="0" smtClean="0"/>
          </a:p>
          <a:p>
            <a:r>
              <a:rPr lang="en-US" baseline="0" dirty="0" smtClean="0"/>
              <a:t>Another reason that states are unlikely to pass a convention right now is uncertainty about the degree of the problem. The need for displacement will depend on individual state’s ability to adopt to climate change and mitigate its effects. Even when persons face dire environmental conditions, they first often try to relocate locally, within their own state or region. It is unclear how many persons will move across borders. There are attempts to undertake additional research to estimate how many persons will migrate as a result of climate change. It is certain, however, that many states will cease to exist due to climate change, as their territory goes under water.</a:t>
            </a:r>
          </a:p>
          <a:p>
            <a:endParaRPr lang="en-US" baseline="0" dirty="0" smtClean="0"/>
          </a:p>
          <a:p>
            <a:r>
              <a:rPr lang="en-US" baseline="0" dirty="0" smtClean="0"/>
              <a:t>Another reason is that climate change affects different regions to various degrees. Hotspots, areas particularly affected by climate change, are unequally distributed throughout the world. While many countries in Africa and Asia will be hit by climate change the most, many European countries, for example, are predicted to experience fewer effects of climate change. In addition, states have different levels of readiness to adopt to and mitigate climate change. Many European countries are prepared to face the expected effects, while most states in Africa do not have the necessary resources. Consequently, while climate migration is already a serious issue to some states, other states are not yet experiencing this problem and might be less inclined to seek solutions for it. </a:t>
            </a:r>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3401626-09E9-4161-A81D-0B1E3AEBFE4B}" type="slidenum">
              <a:rPr lang="en-US" smtClean="0"/>
              <a:t>7</a:t>
            </a:fld>
            <a:endParaRPr lang="en-US" dirty="0"/>
          </a:p>
        </p:txBody>
      </p:sp>
    </p:spTree>
    <p:extLst>
      <p:ext uri="{BB962C8B-B14F-4D97-AF65-F5344CB8AC3E}">
        <p14:creationId xmlns:p14="http://schemas.microsoft.com/office/powerpoint/2010/main" val="2904209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3401626-09E9-4161-A81D-0B1E3AEBFE4B}" type="slidenum">
              <a:rPr lang="en-US" smtClean="0"/>
              <a:t>8</a:t>
            </a:fld>
            <a:endParaRPr lang="en-US" dirty="0"/>
          </a:p>
        </p:txBody>
      </p:sp>
    </p:spTree>
    <p:extLst>
      <p:ext uri="{BB962C8B-B14F-4D97-AF65-F5344CB8AC3E}">
        <p14:creationId xmlns:p14="http://schemas.microsoft.com/office/powerpoint/2010/main" val="400296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a climate refugee</a:t>
            </a:r>
            <a:r>
              <a:rPr lang="en-US" baseline="0" dirty="0" smtClean="0"/>
              <a:t> convention is unlikely right now, there are other approaches that can be taken at national/bilateral, regional, and global levels. Even small steps to alleviate difficulties faced by displaced persons would help, and a local action can achieve great results.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national laws and bilateral treaties aimed at helping EDPs (e.g., laws addressing cross-border movement, expedited visas, and resettlement on new lands) might encourage implementation of approaches at regional and international levels. A more informed community would be more inspired to take action. As people become more familiar with the problem and more experienced in dealing with it on a small scale, they might take action more broadly.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toolkit also addresses the problem of the </a:t>
            </a:r>
            <a:r>
              <a:rPr lang="en-US" baseline="0" dirty="0" err="1" smtClean="0"/>
              <a:t>multicausal</a:t>
            </a:r>
            <a:r>
              <a:rPr lang="en-US" baseline="0" dirty="0" smtClean="0"/>
              <a:t> reasons for migration, as it allows to take action locally, addressing a particular region or group of people, without reaching an international agreement on who qualifies for protection as an environmentally displaced person. For example, a state can pass a national law allowing preferential access on its territory to citizens of another state (whose territory is disappearing due to rising sea levels, for example), acknowledging that all the inhabitants of that state need help, even though individual reasons for migration might range from severe effects of climate change (flooding), to poor economic conditions, to growing violence in that state, or comprise a combination of several reasons.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would also allow </a:t>
            </a:r>
            <a:r>
              <a:rPr lang="en-US" i="1" baseline="0" dirty="0" smtClean="0"/>
              <a:t>planned </a:t>
            </a:r>
            <a:r>
              <a:rPr lang="en-US" baseline="0" dirty="0" smtClean="0"/>
              <a:t>migration from states that will disappear in the near future, but whose inhabitants are not yet displaced. For example, several islands in the Pacific will disappear in the upcoming decades, and all their inhabitants will have to relocate eventually, though right now they are not yet displaced due to environmental reasons. Consequently, they might not qualify as environmentally displaced persons yet, and laws applicable to those already displaced might not apply to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 Nansen Initiative</a:t>
            </a:r>
          </a:p>
          <a:p>
            <a:r>
              <a:rPr lang="en-US" baseline="0" dirty="0" smtClean="0"/>
              <a:t>A significant study of the increasingly worsening environmental conditions, increased migration, and approaches to address environmental displacement resulted in several reports published in 2014 and 2015. The Nansen Initiative underscored the existing legal gap in addressing cross-border movement of environmentally displaced persons, since EDPs do not qualify as refugees (climate change/environmental conditions is not one of the protected basis). The Nansen Initiative suggested to review existing legal frameworks at various levels, harmonize them, and consider development of new ones (with </a:t>
            </a:r>
            <a:r>
              <a:rPr lang="en-US" b="1" baseline="0" dirty="0" smtClean="0"/>
              <a:t>emphasis on admission, stay, and basic rights of EDPs moving across borders</a:t>
            </a:r>
            <a:r>
              <a:rPr lang="en-US" baseline="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1591A51-3CB1-420F-9880-75053901C5D6}" type="slidenum">
              <a:rPr lang="en-US" smtClean="0"/>
              <a:t>9</a:t>
            </a:fld>
            <a:endParaRPr lang="en-US"/>
          </a:p>
        </p:txBody>
      </p:sp>
    </p:spTree>
    <p:extLst>
      <p:ext uri="{BB962C8B-B14F-4D97-AF65-F5344CB8AC3E}">
        <p14:creationId xmlns:p14="http://schemas.microsoft.com/office/powerpoint/2010/main" val="294832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638D804-0846-421A-8841-9B394E361A5A}" type="datetimeFigureOut">
              <a:rPr lang="en-US" smtClean="0"/>
              <a:t>1/22/2020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B7B6E90-CE70-459A-9578-29C48C825E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38D804-0846-421A-8841-9B394E361A5A}"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B6E90-CE70-459A-9578-29C48C825E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38D804-0846-421A-8841-9B394E361A5A}"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B6E90-CE70-459A-9578-29C48C825E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38D804-0846-421A-8841-9B394E361A5A}"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B6E90-CE70-459A-9578-29C48C825E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38D804-0846-421A-8841-9B394E361A5A}"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B6E90-CE70-459A-9578-29C48C825E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38D804-0846-421A-8841-9B394E361A5A}"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B6E90-CE70-459A-9578-29C48C825E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38D804-0846-421A-8841-9B394E361A5A}"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B6E90-CE70-459A-9578-29C48C825E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38D804-0846-421A-8841-9B394E361A5A}"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B6E90-CE70-459A-9578-29C48C825E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8D804-0846-421A-8841-9B394E361A5A}"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B6E90-CE70-459A-9578-29C48C825E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38D804-0846-421A-8841-9B394E361A5A}"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B6E90-CE70-459A-9578-29C48C825E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38D804-0846-421A-8841-9B394E361A5A}"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B7B6E90-CE70-459A-9578-29C48C825E3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638D804-0846-421A-8841-9B394E361A5A}" type="datetimeFigureOut">
              <a:rPr lang="en-US" smtClean="0"/>
              <a:t>1/22/2020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B7B6E90-CE70-459A-9578-29C48C825E3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228536"/>
            <a:ext cx="7854696" cy="2867464"/>
          </a:xfrm>
        </p:spPr>
        <p:txBody>
          <a:bodyPr>
            <a:normAutofit/>
          </a:bodyPr>
          <a:lstStyle/>
          <a:p>
            <a:endParaRPr lang="en-US" dirty="0" smtClean="0"/>
          </a:p>
          <a:p>
            <a:pPr algn="ctr"/>
            <a:endParaRPr lang="en-US" sz="2800" dirty="0" smtClean="0"/>
          </a:p>
          <a:p>
            <a:pPr algn="ctr"/>
            <a:r>
              <a:rPr lang="en-US" sz="2800" dirty="0" smtClean="0"/>
              <a:t>Carl Bruch</a:t>
            </a:r>
          </a:p>
          <a:p>
            <a:pPr algn="ctr"/>
            <a:r>
              <a:rPr lang="en-US" dirty="0" smtClean="0"/>
              <a:t>September 29, 2016</a:t>
            </a:r>
            <a:endParaRPr lang="en-US" dirty="0"/>
          </a:p>
        </p:txBody>
      </p:sp>
      <p:pic>
        <p:nvPicPr>
          <p:cNvPr id="1026" name="Picture 2" descr="C:\Users\bruch.ELIDOMAIN\Dropbox\Carl HD\International Programs\EDPs\Liege NOV2016\Ch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69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2"/>
          <p:cNvSpPr txBox="1">
            <a:spLocks noChangeArrowheads="1"/>
          </p:cNvSpPr>
          <p:nvPr/>
        </p:nvSpPr>
        <p:spPr bwMode="auto">
          <a:xfrm>
            <a:off x="0" y="5165725"/>
            <a:ext cx="7855756" cy="169277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a:solidFill>
                  <a:schemeClr val="bg1"/>
                </a:solidFill>
              </a:rPr>
              <a:t>Legal and Practical Measures for Environmental Migrants </a:t>
            </a:r>
            <a:endParaRPr lang="en-US" sz="3200" b="1" dirty="0" smtClean="0">
              <a:solidFill>
                <a:schemeClr val="bg1"/>
              </a:solidFill>
            </a:endParaRPr>
          </a:p>
          <a:p>
            <a:pPr eaLnBrk="1" hangingPunct="1"/>
            <a:r>
              <a:rPr lang="en-US" altLang="ja-JP" sz="2000" b="1" dirty="0" smtClean="0">
                <a:solidFill>
                  <a:schemeClr val="bg1"/>
                </a:solidFill>
                <a:latin typeface="Century Gothic" charset="0"/>
              </a:rPr>
              <a:t>Carl Bruch</a:t>
            </a:r>
            <a:r>
              <a:rPr lang="en-US" altLang="ja-JP" sz="2000" b="1" dirty="0">
                <a:solidFill>
                  <a:schemeClr val="bg1"/>
                </a:solidFill>
                <a:latin typeface="Century Gothic" charset="0"/>
              </a:rPr>
              <a:t/>
            </a:r>
            <a:br>
              <a:rPr lang="en-US" altLang="ja-JP" sz="2000" b="1" dirty="0">
                <a:solidFill>
                  <a:schemeClr val="bg1"/>
                </a:solidFill>
                <a:latin typeface="Century Gothic" charset="0"/>
              </a:rPr>
            </a:br>
            <a:r>
              <a:rPr lang="en-US" altLang="ja-JP" sz="2000" b="1" dirty="0" smtClean="0">
                <a:solidFill>
                  <a:schemeClr val="bg1"/>
                </a:solidFill>
                <a:latin typeface="Century Gothic" charset="0"/>
              </a:rPr>
              <a:t>January </a:t>
            </a:r>
            <a:r>
              <a:rPr lang="en-US" altLang="ja-JP" sz="2000" b="1" dirty="0" smtClean="0">
                <a:solidFill>
                  <a:schemeClr val="bg1"/>
                </a:solidFill>
                <a:latin typeface="Century Gothic" charset="0"/>
              </a:rPr>
              <a:t>23, </a:t>
            </a:r>
            <a:r>
              <a:rPr lang="en-US" altLang="ja-JP" sz="2000" b="1" dirty="0" smtClean="0">
                <a:solidFill>
                  <a:schemeClr val="bg1"/>
                </a:solidFill>
                <a:latin typeface="Century Gothic" charset="0"/>
              </a:rPr>
              <a:t>2020</a:t>
            </a:r>
            <a:endParaRPr lang="en-US" altLang="ja-JP" sz="2000" b="1" dirty="0">
              <a:solidFill>
                <a:schemeClr val="bg1"/>
              </a:solidFill>
              <a:latin typeface="Century Gothic"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5756" y="5166221"/>
            <a:ext cx="1288244" cy="1692275"/>
          </a:xfrm>
          <a:prstGeom prst="rect">
            <a:avLst/>
          </a:prstGeom>
        </p:spPr>
      </p:pic>
      <p:sp>
        <p:nvSpPr>
          <p:cNvPr id="8" name="Content Placeholder 2"/>
          <p:cNvSpPr txBox="1">
            <a:spLocks/>
          </p:cNvSpPr>
          <p:nvPr/>
        </p:nvSpPr>
        <p:spPr>
          <a:xfrm rot="16200000">
            <a:off x="8648700" y="4533900"/>
            <a:ext cx="914400" cy="38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800" dirty="0" smtClean="0"/>
              <a:t>Photo: UNHCR</a:t>
            </a:r>
          </a:p>
        </p:txBody>
      </p:sp>
    </p:spTree>
    <p:extLst>
      <p:ext uri="{BB962C8B-B14F-4D97-AF65-F5344CB8AC3E}">
        <p14:creationId xmlns:p14="http://schemas.microsoft.com/office/powerpoint/2010/main" val="1717410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ChangeArrowheads="1"/>
          </p:cNvSpPr>
          <p:nvPr/>
        </p:nvSpPr>
        <p:spPr bwMode="auto">
          <a:xfrm>
            <a:off x="-38100" y="-60960"/>
            <a:ext cx="9144000" cy="6934200"/>
          </a:xfrm>
          <a:prstGeom prst="rect">
            <a:avLst/>
          </a:prstGeom>
          <a:solidFill>
            <a:schemeClr val="bg1"/>
          </a:solidFill>
          <a:ln w="9525">
            <a:solidFill>
              <a:srgbClr val="000000"/>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sz="2000" b="1">
              <a:latin typeface="Times New Roman" pitchFamily="18" charset="0"/>
              <a:ea typeface="MS PGothic" pitchFamily="34" charset="-128"/>
            </a:endParaRPr>
          </a:p>
        </p:txBody>
      </p:sp>
      <p:sp>
        <p:nvSpPr>
          <p:cNvPr id="3" name="Content Placeholder 2"/>
          <p:cNvSpPr>
            <a:spLocks noGrp="1"/>
          </p:cNvSpPr>
          <p:nvPr>
            <p:ph idx="1"/>
          </p:nvPr>
        </p:nvSpPr>
        <p:spPr>
          <a:xfrm>
            <a:off x="76200" y="1524000"/>
            <a:ext cx="4457700" cy="5181600"/>
          </a:xfrm>
        </p:spPr>
        <p:txBody>
          <a:bodyPr>
            <a:normAutofit/>
          </a:bodyPr>
          <a:lstStyle/>
          <a:p>
            <a:r>
              <a:rPr lang="en-US" dirty="0" smtClean="0"/>
              <a:t>Right of Entry (national/bilateral)</a:t>
            </a:r>
          </a:p>
          <a:p>
            <a:r>
              <a:rPr lang="en-US" dirty="0" smtClean="0"/>
              <a:t>Extended or Indefinite Stay </a:t>
            </a:r>
            <a:r>
              <a:rPr lang="en-US" dirty="0" smtClean="0"/>
              <a:t>(national/bilateral)</a:t>
            </a:r>
          </a:p>
          <a:p>
            <a:r>
              <a:rPr lang="en-US" dirty="0" smtClean="0"/>
              <a:t>Rights of Environmental Migrants/Environmentally Displaced Persons </a:t>
            </a:r>
            <a:r>
              <a:rPr lang="en-US" dirty="0"/>
              <a:t>(national/bilateral</a:t>
            </a:r>
            <a:r>
              <a:rPr lang="en-US" dirty="0" smtClean="0"/>
              <a:t>)</a:t>
            </a:r>
          </a:p>
          <a:p>
            <a:r>
              <a:rPr lang="en-US" dirty="0" smtClean="0"/>
              <a:t>[Planned relocation] (regional/global)</a:t>
            </a:r>
          </a:p>
          <a:p>
            <a:pPr marL="274320" lvl="1" indent="-274320">
              <a:buClr>
                <a:schemeClr val="accent3"/>
              </a:buClr>
              <a:buSzPct val="95000"/>
            </a:pPr>
            <a:r>
              <a:rPr lang="en-US" dirty="0" smtClean="0"/>
              <a:t>[</a:t>
            </a:r>
            <a:r>
              <a:rPr lang="en-US" dirty="0"/>
              <a:t>Burden sharing/financial </a:t>
            </a:r>
            <a:r>
              <a:rPr lang="en-US" dirty="0" smtClean="0"/>
              <a:t>support] (global)</a:t>
            </a:r>
            <a:endParaRPr lang="en-US" dirty="0" smtClean="0"/>
          </a:p>
          <a:p>
            <a:endParaRPr lang="en-US" dirty="0" smtClean="0"/>
          </a:p>
        </p:txBody>
      </p:sp>
      <p:sp>
        <p:nvSpPr>
          <p:cNvPr id="5" name="Rectangle 2"/>
          <p:cNvSpPr>
            <a:spLocks noChangeArrowheads="1"/>
          </p:cNvSpPr>
          <p:nvPr/>
        </p:nvSpPr>
        <p:spPr bwMode="auto">
          <a:xfrm>
            <a:off x="-76200" y="-76200"/>
            <a:ext cx="9220200" cy="1143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ja-JP" altLang="en-US" sz="3600">
              <a:solidFill>
                <a:schemeClr val="bg1"/>
              </a:solidFill>
              <a:latin typeface="Century Gothic" pitchFamily="34" charset="0"/>
            </a:endParaRPr>
          </a:p>
        </p:txBody>
      </p:sp>
      <p:sp>
        <p:nvSpPr>
          <p:cNvPr id="6" name="Rectangle 3"/>
          <p:cNvSpPr>
            <a:spLocks noChangeArrowheads="1"/>
          </p:cNvSpPr>
          <p:nvPr/>
        </p:nvSpPr>
        <p:spPr bwMode="auto">
          <a:xfrm>
            <a:off x="228600" y="-76200"/>
            <a:ext cx="8610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r>
              <a:rPr kumimoji="0" lang="en-US" altLang="ja-JP" sz="3200" dirty="0" smtClean="0">
                <a:solidFill>
                  <a:schemeClr val="bg1"/>
                </a:solidFill>
                <a:latin typeface="Arial" charset="0"/>
              </a:rPr>
              <a:t>Toolkit of Legal Approaches on Environmental Migration</a:t>
            </a:r>
            <a:endParaRPr kumimoji="0" lang="en-US" altLang="ja-JP" sz="3200" dirty="0">
              <a:solidFill>
                <a:schemeClr val="bg1"/>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1066800"/>
            <a:ext cx="9677400" cy="5806440"/>
          </a:xfrm>
          <a:prstGeom prst="rect">
            <a:avLst/>
          </a:prstGeom>
        </p:spPr>
      </p:pic>
      <p:sp>
        <p:nvSpPr>
          <p:cNvPr id="8" name="Content Placeholder 2"/>
          <p:cNvSpPr txBox="1">
            <a:spLocks/>
          </p:cNvSpPr>
          <p:nvPr/>
        </p:nvSpPr>
        <p:spPr>
          <a:xfrm>
            <a:off x="7848600" y="6629400"/>
            <a:ext cx="1219200" cy="38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800" dirty="0" smtClean="0">
                <a:solidFill>
                  <a:schemeClr val="bg1"/>
                </a:solidFill>
              </a:rPr>
              <a:t>Photo: </a:t>
            </a:r>
            <a:r>
              <a:rPr lang="en-US" sz="800" dirty="0" err="1" smtClean="0">
                <a:solidFill>
                  <a:schemeClr val="bg1"/>
                </a:solidFill>
              </a:rPr>
              <a:t>Altaf</a:t>
            </a:r>
            <a:r>
              <a:rPr lang="en-US" sz="800" dirty="0" smtClean="0">
                <a:solidFill>
                  <a:schemeClr val="bg1"/>
                </a:solidFill>
              </a:rPr>
              <a:t> </a:t>
            </a:r>
            <a:r>
              <a:rPr lang="en-US" sz="800" dirty="0" err="1" smtClean="0">
                <a:solidFill>
                  <a:schemeClr val="bg1"/>
                </a:solidFill>
              </a:rPr>
              <a:t>Qadri</a:t>
            </a:r>
            <a:r>
              <a:rPr lang="en-US" sz="800" dirty="0" smtClean="0">
                <a:solidFill>
                  <a:schemeClr val="bg1"/>
                </a:solidFill>
              </a:rPr>
              <a:t>/</a:t>
            </a:r>
            <a:r>
              <a:rPr lang="en-US" sz="800" dirty="0" err="1" smtClean="0">
                <a:solidFill>
                  <a:schemeClr val="bg1"/>
                </a:solidFill>
              </a:rPr>
              <a:t>AfP</a:t>
            </a:r>
            <a:endParaRPr lang="en-US" sz="800" dirty="0" smtClean="0">
              <a:solidFill>
                <a:schemeClr val="bg1"/>
              </a:solidFill>
            </a:endParaRPr>
          </a:p>
        </p:txBody>
      </p:sp>
    </p:spTree>
    <p:extLst>
      <p:ext uri="{BB962C8B-B14F-4D97-AF65-F5344CB8AC3E}">
        <p14:creationId xmlns:p14="http://schemas.microsoft.com/office/powerpoint/2010/main" val="1294258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4"/>
          <p:cNvSpPr>
            <a:spLocks noChangeArrowheads="1"/>
          </p:cNvSpPr>
          <p:nvPr/>
        </p:nvSpPr>
        <p:spPr bwMode="auto">
          <a:xfrm>
            <a:off x="0" y="-76200"/>
            <a:ext cx="9144000" cy="6858000"/>
          </a:xfrm>
          <a:prstGeom prst="rect">
            <a:avLst/>
          </a:prstGeom>
          <a:solidFill>
            <a:schemeClr val="bg1"/>
          </a:solidFill>
          <a:ln w="9525">
            <a:solidFill>
              <a:srgbClr val="000000"/>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en-CA" altLang="en-US" sz="2000" b="1">
              <a:latin typeface="Times New Roman" pitchFamily="18" charset="0"/>
            </a:endParaRPr>
          </a:p>
        </p:txBody>
      </p:sp>
      <p:sp>
        <p:nvSpPr>
          <p:cNvPr id="11267" name="Rectangle 2"/>
          <p:cNvSpPr>
            <a:spLocks noChangeArrowheads="1"/>
          </p:cNvSpPr>
          <p:nvPr/>
        </p:nvSpPr>
        <p:spPr bwMode="auto">
          <a:xfrm>
            <a:off x="0" y="0"/>
            <a:ext cx="9144000" cy="1143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ja-JP" altLang="en-US" sz="3600">
              <a:solidFill>
                <a:schemeClr val="bg1"/>
              </a:solidFill>
              <a:latin typeface="Century Gothic" pitchFamily="34" charset="0"/>
            </a:endParaRPr>
          </a:p>
        </p:txBody>
      </p:sp>
      <p:sp>
        <p:nvSpPr>
          <p:cNvPr id="11268" name="Rectangle 3"/>
          <p:cNvSpPr>
            <a:spLocks noChangeArrowheads="1"/>
          </p:cNvSpPr>
          <p:nvPr/>
        </p:nvSpPr>
        <p:spPr bwMode="auto">
          <a:xfrm>
            <a:off x="228600" y="0"/>
            <a:ext cx="8610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r>
              <a:rPr kumimoji="0" lang="en-US" altLang="ja-JP" sz="3200" dirty="0" smtClean="0">
                <a:solidFill>
                  <a:schemeClr val="bg1"/>
                </a:solidFill>
                <a:latin typeface="Arial" charset="0"/>
              </a:rPr>
              <a:t>Migration with Dignity</a:t>
            </a:r>
            <a:endParaRPr kumimoji="0" lang="en-US" altLang="ja-JP" sz="3200" dirty="0">
              <a:solidFill>
                <a:schemeClr val="bg1"/>
              </a:solidFill>
              <a:latin typeface="Arial" charset="0"/>
            </a:endParaRPr>
          </a:p>
        </p:txBody>
      </p:sp>
      <p:sp>
        <p:nvSpPr>
          <p:cNvPr id="6" name="Content Placeholder 2"/>
          <p:cNvSpPr>
            <a:spLocks noGrp="1"/>
          </p:cNvSpPr>
          <p:nvPr/>
        </p:nvSpPr>
        <p:spPr>
          <a:xfrm>
            <a:off x="152400" y="1704975"/>
            <a:ext cx="8458199" cy="5076825"/>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3200" dirty="0" smtClean="0"/>
              <a:t>First articulated by </a:t>
            </a:r>
            <a:r>
              <a:rPr lang="en-US" sz="3200" dirty="0" err="1" smtClean="0"/>
              <a:t>Anote</a:t>
            </a:r>
            <a:r>
              <a:rPr lang="en-US" sz="3200" dirty="0" smtClean="0"/>
              <a:t> Tong, then President of Kiribati</a:t>
            </a:r>
          </a:p>
          <a:p>
            <a:endParaRPr lang="en-US" sz="3000" dirty="0" smtClean="0"/>
          </a:p>
        </p:txBody>
      </p:sp>
      <p:pic>
        <p:nvPicPr>
          <p:cNvPr id="1026" name="Picture 2" descr="Image result for anote t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819400"/>
            <a:ext cx="4848763" cy="3798888"/>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p:cNvSpPr>
            <a:spLocks noGrp="1"/>
          </p:cNvSpPr>
          <p:nvPr/>
        </p:nvSpPr>
        <p:spPr>
          <a:xfrm>
            <a:off x="5486400" y="2743200"/>
            <a:ext cx="3603340" cy="5076825"/>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dirty="0" smtClean="0"/>
          </a:p>
          <a:p>
            <a:r>
              <a:rPr lang="en-US" sz="2400" dirty="0" smtClean="0"/>
              <a:t>Key elements</a:t>
            </a:r>
          </a:p>
          <a:p>
            <a:pPr lvl="1"/>
            <a:r>
              <a:rPr lang="en-US" sz="2400" dirty="0" smtClean="0"/>
              <a:t>Voluntary migration </a:t>
            </a:r>
          </a:p>
          <a:p>
            <a:pPr lvl="1"/>
            <a:r>
              <a:rPr lang="en-US" sz="2400" dirty="0"/>
              <a:t>W</a:t>
            </a:r>
            <a:r>
              <a:rPr lang="en-US" sz="2400" dirty="0" smtClean="0"/>
              <a:t>ith the assets and skills to have a </a:t>
            </a:r>
            <a:r>
              <a:rPr lang="en-US" sz="2400" dirty="0"/>
              <a:t>life of </a:t>
            </a:r>
            <a:r>
              <a:rPr lang="en-US" sz="2400" dirty="0" smtClean="0"/>
              <a:t>dignity</a:t>
            </a:r>
          </a:p>
          <a:p>
            <a:pPr lvl="1"/>
            <a:endParaRPr lang="en-US" sz="2400" dirty="0"/>
          </a:p>
          <a:p>
            <a:pPr lvl="1"/>
            <a:r>
              <a:rPr lang="en-US" sz="2400" dirty="0" smtClean="0"/>
              <a:t>Proactive and positive</a:t>
            </a:r>
          </a:p>
        </p:txBody>
      </p:sp>
    </p:spTree>
    <p:extLst>
      <p:ext uri="{BB962C8B-B14F-4D97-AF65-F5344CB8AC3E}">
        <p14:creationId xmlns:p14="http://schemas.microsoft.com/office/powerpoint/2010/main" val="3693764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4"/>
          <p:cNvSpPr>
            <a:spLocks noChangeArrowheads="1"/>
          </p:cNvSpPr>
          <p:nvPr/>
        </p:nvSpPr>
        <p:spPr bwMode="auto">
          <a:xfrm>
            <a:off x="819533" y="4357424"/>
            <a:ext cx="4149360" cy="3618685"/>
          </a:xfrm>
          <a:prstGeom prst="rect">
            <a:avLst/>
          </a:prstGeom>
          <a:solidFill>
            <a:schemeClr val="bg1"/>
          </a:solidFill>
          <a:ln w="9525">
            <a:solidFill>
              <a:srgbClr val="000000"/>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en-CA" altLang="en-US" sz="2000" b="1">
              <a:latin typeface="Times New Roman" pitchFamily="18" charset="0"/>
            </a:endParaRPr>
          </a:p>
        </p:txBody>
      </p:sp>
      <p:sp>
        <p:nvSpPr>
          <p:cNvPr id="11267" name="Rectangle 2"/>
          <p:cNvSpPr>
            <a:spLocks noChangeArrowheads="1"/>
          </p:cNvSpPr>
          <p:nvPr/>
        </p:nvSpPr>
        <p:spPr bwMode="auto">
          <a:xfrm>
            <a:off x="0" y="-76200"/>
            <a:ext cx="9144000" cy="1143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ja-JP" altLang="en-US" sz="3600">
              <a:solidFill>
                <a:schemeClr val="bg1"/>
              </a:solidFill>
              <a:latin typeface="Century Gothic" pitchFamily="34" charset="0"/>
            </a:endParaRPr>
          </a:p>
        </p:txBody>
      </p:sp>
      <p:sp>
        <p:nvSpPr>
          <p:cNvPr id="11268" name="Rectangle 3"/>
          <p:cNvSpPr>
            <a:spLocks noChangeArrowheads="1"/>
          </p:cNvSpPr>
          <p:nvPr/>
        </p:nvSpPr>
        <p:spPr bwMode="auto">
          <a:xfrm>
            <a:off x="228600" y="-152400"/>
            <a:ext cx="8610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r>
              <a:rPr kumimoji="0" lang="en-US" altLang="ja-JP" sz="3200" dirty="0" smtClean="0">
                <a:solidFill>
                  <a:schemeClr val="bg1"/>
                </a:solidFill>
                <a:latin typeface="Arial" charset="0"/>
              </a:rPr>
              <a:t>Migration with Dignity</a:t>
            </a:r>
            <a:endParaRPr kumimoji="0" lang="en-US" altLang="ja-JP" sz="3200" dirty="0">
              <a:solidFill>
                <a:schemeClr val="bg1"/>
              </a:solidFill>
              <a:latin typeface="Arial" charset="0"/>
            </a:endParaRPr>
          </a:p>
        </p:txBody>
      </p:sp>
      <p:sp>
        <p:nvSpPr>
          <p:cNvPr id="20" name="Content Placeholder 2"/>
          <p:cNvSpPr>
            <a:spLocks noGrp="1"/>
          </p:cNvSpPr>
          <p:nvPr/>
        </p:nvSpPr>
        <p:spPr>
          <a:xfrm>
            <a:off x="5388260" y="1447800"/>
            <a:ext cx="3603340" cy="5076825"/>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dirty="0" smtClean="0"/>
          </a:p>
          <a:p>
            <a:r>
              <a:rPr lang="en-US" sz="2400" dirty="0" smtClean="0"/>
              <a:t>What do the terms mean? </a:t>
            </a:r>
            <a:endParaRPr lang="en-US" sz="2400" dirty="0"/>
          </a:p>
          <a:p>
            <a:pPr lvl="1"/>
            <a:r>
              <a:rPr lang="en-US" sz="2200" dirty="0" smtClean="0"/>
              <a:t>“Dignity”</a:t>
            </a:r>
            <a:endParaRPr lang="en-US" sz="2200" dirty="0"/>
          </a:p>
          <a:p>
            <a:r>
              <a:rPr lang="en-US" sz="2400" dirty="0" smtClean="0"/>
              <a:t>Scope?</a:t>
            </a:r>
          </a:p>
          <a:p>
            <a:pPr lvl="1"/>
            <a:r>
              <a:rPr lang="en-US" sz="2200" dirty="0" smtClean="0"/>
              <a:t>Rights</a:t>
            </a:r>
          </a:p>
          <a:p>
            <a:pPr lvl="1"/>
            <a:r>
              <a:rPr lang="en-US" sz="2200" dirty="0" smtClean="0"/>
              <a:t>Responsibilities</a:t>
            </a:r>
          </a:p>
          <a:p>
            <a:pPr lvl="1"/>
            <a:r>
              <a:rPr lang="en-US" sz="2200" dirty="0" smtClean="0"/>
              <a:t>International agreement</a:t>
            </a:r>
          </a:p>
          <a:p>
            <a:r>
              <a:rPr lang="en-US" sz="2400" dirty="0" smtClean="0"/>
              <a:t>Source?</a:t>
            </a:r>
          </a:p>
          <a:p>
            <a:r>
              <a:rPr lang="en-US" sz="2400" dirty="0" smtClean="0"/>
              <a:t>Legal status?</a:t>
            </a:r>
          </a:p>
          <a:p>
            <a:r>
              <a:rPr lang="en-US" sz="2400" dirty="0" smtClean="0"/>
              <a:t>How to achieve?</a:t>
            </a:r>
          </a:p>
        </p:txBody>
      </p:sp>
      <p:pic>
        <p:nvPicPr>
          <p:cNvPr id="2050" name="Picture 2" descr="Image result for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491051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233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4"/>
          <p:cNvSpPr>
            <a:spLocks noChangeArrowheads="1"/>
          </p:cNvSpPr>
          <p:nvPr/>
        </p:nvSpPr>
        <p:spPr bwMode="auto">
          <a:xfrm>
            <a:off x="0" y="0"/>
            <a:ext cx="9144000" cy="6858000"/>
          </a:xfrm>
          <a:prstGeom prst="rect">
            <a:avLst/>
          </a:prstGeom>
          <a:solidFill>
            <a:schemeClr val="bg1"/>
          </a:solidFill>
          <a:ln w="9525">
            <a:solidFill>
              <a:srgbClr val="000000"/>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en-CA" altLang="en-US" sz="2000" b="1">
              <a:latin typeface="Times New Roman" pitchFamily="18" charset="0"/>
            </a:endParaRPr>
          </a:p>
        </p:txBody>
      </p:sp>
      <p:sp>
        <p:nvSpPr>
          <p:cNvPr id="11267" name="Rectangle 2"/>
          <p:cNvSpPr>
            <a:spLocks noChangeArrowheads="1"/>
          </p:cNvSpPr>
          <p:nvPr/>
        </p:nvSpPr>
        <p:spPr bwMode="auto">
          <a:xfrm>
            <a:off x="0" y="0"/>
            <a:ext cx="9144000" cy="1143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ja-JP" altLang="en-US" sz="3600">
              <a:solidFill>
                <a:schemeClr val="bg1"/>
              </a:solidFill>
              <a:latin typeface="Century Gothic" pitchFamily="34" charset="0"/>
            </a:endParaRPr>
          </a:p>
        </p:txBody>
      </p:sp>
      <p:sp>
        <p:nvSpPr>
          <p:cNvPr id="11268" name="Rectangle 3"/>
          <p:cNvSpPr>
            <a:spLocks noChangeArrowheads="1"/>
          </p:cNvSpPr>
          <p:nvPr/>
        </p:nvSpPr>
        <p:spPr bwMode="auto">
          <a:xfrm>
            <a:off x="228600" y="0"/>
            <a:ext cx="8610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r>
              <a:rPr kumimoji="0" lang="en-US" altLang="ja-JP" sz="3200" dirty="0" smtClean="0">
                <a:solidFill>
                  <a:schemeClr val="bg1"/>
                </a:solidFill>
                <a:latin typeface="Arial" charset="0"/>
              </a:rPr>
              <a:t>Migration with Dignity</a:t>
            </a:r>
            <a:endParaRPr kumimoji="0" lang="en-US" altLang="ja-JP" sz="3200" dirty="0">
              <a:solidFill>
                <a:schemeClr val="bg1"/>
              </a:solidFill>
              <a:latin typeface="Arial" charset="0"/>
            </a:endParaRPr>
          </a:p>
        </p:txBody>
      </p:sp>
      <p:sp>
        <p:nvSpPr>
          <p:cNvPr id="6" name="Content Placeholder 2"/>
          <p:cNvSpPr>
            <a:spLocks noGrp="1"/>
          </p:cNvSpPr>
          <p:nvPr/>
        </p:nvSpPr>
        <p:spPr>
          <a:xfrm>
            <a:off x="152400" y="1219200"/>
            <a:ext cx="6629399" cy="5638800"/>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3200" dirty="0" smtClean="0"/>
              <a:t>Dignity rights</a:t>
            </a:r>
          </a:p>
          <a:p>
            <a:pPr lvl="1"/>
            <a:r>
              <a:rPr lang="en-US" sz="2400" dirty="0"/>
              <a:t>Globally recognized set of legal rights and fundamental values underlying the very nature of rights. </a:t>
            </a:r>
            <a:endParaRPr lang="en-US" sz="2400" dirty="0">
              <a:solidFill>
                <a:srgbClr val="FF0000"/>
              </a:solidFill>
            </a:endParaRPr>
          </a:p>
          <a:p>
            <a:pPr lvl="1"/>
            <a:r>
              <a:rPr lang="en-US" sz="2400" dirty="0" smtClean="0"/>
              <a:t>Emerged </a:t>
            </a:r>
            <a:r>
              <a:rPr lang="en-US" sz="2400" dirty="0"/>
              <a:t>from </a:t>
            </a:r>
            <a:r>
              <a:rPr lang="en-US" sz="2400" dirty="0" smtClean="0"/>
              <a:t>international </a:t>
            </a:r>
            <a:r>
              <a:rPr lang="en-US" sz="2400" dirty="0"/>
              <a:t>human rights </a:t>
            </a:r>
            <a:r>
              <a:rPr lang="en-US" sz="2400" dirty="0" smtClean="0"/>
              <a:t>law</a:t>
            </a:r>
          </a:p>
          <a:p>
            <a:pPr lvl="2"/>
            <a:r>
              <a:rPr lang="en-US" sz="2200" dirty="0" smtClean="0"/>
              <a:t>UN </a:t>
            </a:r>
            <a:r>
              <a:rPr lang="en-US" sz="2200" dirty="0"/>
              <a:t>Charter </a:t>
            </a:r>
            <a:endParaRPr lang="en-US" sz="2200" dirty="0" smtClean="0"/>
          </a:p>
          <a:p>
            <a:pPr lvl="2"/>
            <a:r>
              <a:rPr lang="en-US" sz="2200" dirty="0" smtClean="0"/>
              <a:t>Universal </a:t>
            </a:r>
            <a:r>
              <a:rPr lang="en-US" sz="2200" dirty="0"/>
              <a:t>Declaration of Human </a:t>
            </a:r>
            <a:r>
              <a:rPr lang="en-US" sz="2200" dirty="0" smtClean="0"/>
              <a:t>Rights.</a:t>
            </a:r>
          </a:p>
          <a:p>
            <a:pPr lvl="1"/>
            <a:r>
              <a:rPr lang="en-US" sz="2400" dirty="0" smtClean="0"/>
              <a:t>&gt;150 </a:t>
            </a:r>
            <a:r>
              <a:rPr lang="en-US" sz="2400" dirty="0"/>
              <a:t>national </a:t>
            </a:r>
            <a:r>
              <a:rPr lang="en-US" sz="2400" dirty="0" smtClean="0"/>
              <a:t>constitutions contain dignity rights</a:t>
            </a:r>
          </a:p>
          <a:p>
            <a:pPr lvl="1"/>
            <a:endParaRPr lang="en-US" sz="2400" dirty="0"/>
          </a:p>
          <a:p>
            <a:pPr lvl="1"/>
            <a:r>
              <a:rPr lang="en-US" sz="2400" dirty="0" smtClean="0"/>
              <a:t>BUT … no </a:t>
            </a:r>
            <a:r>
              <a:rPr lang="en-US" sz="2400" dirty="0"/>
              <a:t>meaningful analysis of what dignity rights mean in the context of </a:t>
            </a:r>
            <a:r>
              <a:rPr lang="en-US" sz="2400" dirty="0" smtClean="0"/>
              <a:t>migration</a:t>
            </a:r>
            <a:endParaRPr lang="en-US" sz="3000" dirty="0" smtClean="0">
              <a:solidFill>
                <a:srgbClr val="FF0000"/>
              </a:solidFill>
            </a:endParaRPr>
          </a:p>
          <a:p>
            <a:endParaRPr lang="en-US" sz="3000" dirty="0" smtClean="0"/>
          </a:p>
        </p:txBody>
      </p:sp>
      <p:pic>
        <p:nvPicPr>
          <p:cNvPr id="3076" name="Picture 4" descr="Image result for un ch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890712"/>
            <a:ext cx="1889386" cy="29098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universal declaration of human righ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4127" y="4972240"/>
            <a:ext cx="3069872" cy="177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632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4"/>
          <p:cNvSpPr>
            <a:spLocks noChangeArrowheads="1"/>
          </p:cNvSpPr>
          <p:nvPr/>
        </p:nvSpPr>
        <p:spPr bwMode="auto">
          <a:xfrm>
            <a:off x="0" y="0"/>
            <a:ext cx="9144000" cy="6858000"/>
          </a:xfrm>
          <a:prstGeom prst="rect">
            <a:avLst/>
          </a:prstGeom>
          <a:solidFill>
            <a:schemeClr val="bg1"/>
          </a:solidFill>
          <a:ln w="9525">
            <a:solidFill>
              <a:srgbClr val="000000"/>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en-CA" altLang="en-US" sz="2000" b="1">
              <a:latin typeface="Times New Roman" pitchFamily="18" charset="0"/>
            </a:endParaRPr>
          </a:p>
        </p:txBody>
      </p:sp>
      <p:sp>
        <p:nvSpPr>
          <p:cNvPr id="11267" name="Rectangle 2"/>
          <p:cNvSpPr>
            <a:spLocks noChangeArrowheads="1"/>
          </p:cNvSpPr>
          <p:nvPr/>
        </p:nvSpPr>
        <p:spPr bwMode="auto">
          <a:xfrm>
            <a:off x="0" y="0"/>
            <a:ext cx="9144000" cy="1143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ja-JP" altLang="en-US" sz="3600">
              <a:solidFill>
                <a:schemeClr val="bg1"/>
              </a:solidFill>
              <a:latin typeface="Century Gothic" pitchFamily="34" charset="0"/>
            </a:endParaRPr>
          </a:p>
        </p:txBody>
      </p:sp>
      <p:sp>
        <p:nvSpPr>
          <p:cNvPr id="11268" name="Rectangle 3"/>
          <p:cNvSpPr>
            <a:spLocks noChangeArrowheads="1"/>
          </p:cNvSpPr>
          <p:nvPr/>
        </p:nvSpPr>
        <p:spPr bwMode="auto">
          <a:xfrm>
            <a:off x="228600" y="0"/>
            <a:ext cx="8610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r>
              <a:rPr kumimoji="0" lang="en-US" altLang="ja-JP" sz="3200" dirty="0" smtClean="0">
                <a:solidFill>
                  <a:schemeClr val="bg1"/>
                </a:solidFill>
                <a:latin typeface="Arial" charset="0"/>
              </a:rPr>
              <a:t>Structuring Migration </a:t>
            </a:r>
            <a:r>
              <a:rPr kumimoji="0" lang="en-US" altLang="ja-JP" sz="3200" dirty="0" smtClean="0">
                <a:solidFill>
                  <a:schemeClr val="bg1"/>
                </a:solidFill>
                <a:latin typeface="Arial" charset="0"/>
              </a:rPr>
              <a:t>with Dignity</a:t>
            </a:r>
            <a:endParaRPr kumimoji="0" lang="en-US" altLang="ja-JP" sz="3200" dirty="0">
              <a:solidFill>
                <a:schemeClr val="bg1"/>
              </a:solidFill>
              <a:latin typeface="Arial" charset="0"/>
            </a:endParaRPr>
          </a:p>
        </p:txBody>
      </p:sp>
      <p:sp>
        <p:nvSpPr>
          <p:cNvPr id="6" name="Content Placeholder 2"/>
          <p:cNvSpPr>
            <a:spLocks noGrp="1"/>
          </p:cNvSpPr>
          <p:nvPr/>
        </p:nvSpPr>
        <p:spPr>
          <a:xfrm>
            <a:off x="381000" y="1447800"/>
            <a:ext cx="8458199" cy="5076825"/>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3200" dirty="0" smtClean="0"/>
              <a:t>Illustrative set of dignity rights</a:t>
            </a:r>
          </a:p>
          <a:p>
            <a:pPr lvl="1"/>
            <a:r>
              <a:rPr lang="en-US" sz="2400" b="1" dirty="0" smtClean="0"/>
              <a:t>Freedom of movement</a:t>
            </a:r>
            <a:r>
              <a:rPr lang="en-US" sz="2400" dirty="0" smtClean="0"/>
              <a:t>, including the right to choose when to leave and when to return</a:t>
            </a:r>
          </a:p>
          <a:p>
            <a:pPr lvl="1"/>
            <a:r>
              <a:rPr lang="en-US" sz="2400" dirty="0" smtClean="0"/>
              <a:t>The </a:t>
            </a:r>
            <a:r>
              <a:rPr lang="en-US" sz="2400" b="1" dirty="0"/>
              <a:t>right to be secure</a:t>
            </a:r>
            <a:r>
              <a:rPr lang="en-US" sz="2400" dirty="0"/>
              <a:t>, free from rape, slavery, torture, and labor exploitation</a:t>
            </a:r>
          </a:p>
          <a:p>
            <a:pPr lvl="1"/>
            <a:r>
              <a:rPr lang="en-US" sz="2400" b="1" dirty="0"/>
              <a:t>Right of nondiscrimination</a:t>
            </a:r>
            <a:r>
              <a:rPr lang="en-US" sz="2400" dirty="0"/>
              <a:t>, to be treated equally under the law</a:t>
            </a:r>
          </a:p>
          <a:p>
            <a:pPr lvl="1"/>
            <a:r>
              <a:rPr lang="en-US" sz="2400" b="1" dirty="0"/>
              <a:t>Livelihoods </a:t>
            </a:r>
            <a:r>
              <a:rPr lang="en-US" sz="2400" b="1" dirty="0" smtClean="0"/>
              <a:t>rights</a:t>
            </a:r>
            <a:r>
              <a:rPr lang="en-US" sz="2400" dirty="0"/>
              <a:t>, linked to material well-being</a:t>
            </a:r>
          </a:p>
          <a:p>
            <a:pPr lvl="1"/>
            <a:r>
              <a:rPr lang="en-US" sz="2400" dirty="0"/>
              <a:t>The </a:t>
            </a:r>
            <a:r>
              <a:rPr lang="en-US" sz="2400" b="1" dirty="0"/>
              <a:t>right to access services</a:t>
            </a:r>
            <a:r>
              <a:rPr lang="en-US" sz="2400" dirty="0"/>
              <a:t>, such as health care and education</a:t>
            </a:r>
          </a:p>
          <a:p>
            <a:pPr lvl="1"/>
            <a:r>
              <a:rPr lang="en-US" sz="2400" b="1" dirty="0"/>
              <a:t>Civil and political rights</a:t>
            </a:r>
            <a:r>
              <a:rPr lang="en-US" sz="2400" dirty="0"/>
              <a:t>, including identity, language, and free speech</a:t>
            </a:r>
          </a:p>
          <a:p>
            <a:endParaRPr lang="en-US" sz="3000" dirty="0" smtClean="0"/>
          </a:p>
        </p:txBody>
      </p:sp>
    </p:spTree>
    <p:extLst>
      <p:ext uri="{BB962C8B-B14F-4D97-AF65-F5344CB8AC3E}">
        <p14:creationId xmlns:p14="http://schemas.microsoft.com/office/powerpoint/2010/main" val="3363842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4"/>
          <p:cNvSpPr>
            <a:spLocks noChangeArrowheads="1"/>
          </p:cNvSpPr>
          <p:nvPr/>
        </p:nvSpPr>
        <p:spPr bwMode="auto">
          <a:xfrm>
            <a:off x="0" y="1143000"/>
            <a:ext cx="9144000" cy="6858000"/>
          </a:xfrm>
          <a:prstGeom prst="rect">
            <a:avLst/>
          </a:prstGeom>
          <a:solidFill>
            <a:schemeClr val="bg1"/>
          </a:solidFill>
          <a:ln w="9525">
            <a:solidFill>
              <a:srgbClr val="000000"/>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en-CA" altLang="en-US" sz="2000" b="1" dirty="0">
              <a:latin typeface="Times New Roman" pitchFamily="18" charset="0"/>
            </a:endParaRPr>
          </a:p>
        </p:txBody>
      </p:sp>
      <p:sp>
        <p:nvSpPr>
          <p:cNvPr id="11267" name="Rectangle 2"/>
          <p:cNvSpPr>
            <a:spLocks noChangeArrowheads="1"/>
          </p:cNvSpPr>
          <p:nvPr/>
        </p:nvSpPr>
        <p:spPr bwMode="auto">
          <a:xfrm>
            <a:off x="0" y="0"/>
            <a:ext cx="9144000" cy="1143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ja-JP" altLang="en-US" sz="3600">
              <a:solidFill>
                <a:schemeClr val="bg1"/>
              </a:solidFill>
              <a:latin typeface="Century Gothic" pitchFamily="34" charset="0"/>
            </a:endParaRPr>
          </a:p>
        </p:txBody>
      </p:sp>
      <p:sp>
        <p:nvSpPr>
          <p:cNvPr id="11268" name="Rectangle 3"/>
          <p:cNvSpPr>
            <a:spLocks noChangeArrowheads="1"/>
          </p:cNvSpPr>
          <p:nvPr/>
        </p:nvSpPr>
        <p:spPr bwMode="auto">
          <a:xfrm>
            <a:off x="228600" y="0"/>
            <a:ext cx="8610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r>
              <a:rPr kumimoji="0" lang="en-US" altLang="ja-JP" sz="3200" dirty="0" smtClean="0">
                <a:solidFill>
                  <a:schemeClr val="bg1"/>
                </a:solidFill>
                <a:latin typeface="Arial" charset="0"/>
              </a:rPr>
              <a:t>Advancing Migration </a:t>
            </a:r>
            <a:r>
              <a:rPr kumimoji="0" lang="en-US" altLang="ja-JP" sz="3200" dirty="0" smtClean="0">
                <a:solidFill>
                  <a:schemeClr val="bg1"/>
                </a:solidFill>
                <a:latin typeface="Arial" charset="0"/>
              </a:rPr>
              <a:t>with Dignity</a:t>
            </a:r>
            <a:endParaRPr kumimoji="0" lang="en-US" altLang="ja-JP" sz="3200" dirty="0">
              <a:solidFill>
                <a:schemeClr val="bg1"/>
              </a:solidFill>
              <a:latin typeface="Arial" charset="0"/>
            </a:endParaRPr>
          </a:p>
        </p:txBody>
      </p:sp>
      <p:sp>
        <p:nvSpPr>
          <p:cNvPr id="6" name="Content Placeholder 2"/>
          <p:cNvSpPr>
            <a:spLocks noGrp="1"/>
          </p:cNvSpPr>
          <p:nvPr/>
        </p:nvSpPr>
        <p:spPr>
          <a:xfrm>
            <a:off x="228600" y="1524000"/>
            <a:ext cx="5486400" cy="5486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3200" dirty="0" smtClean="0"/>
              <a:t>Next steps</a:t>
            </a:r>
          </a:p>
          <a:p>
            <a:pPr lvl="1"/>
            <a:r>
              <a:rPr lang="en-US" sz="2400" dirty="0" smtClean="0"/>
              <a:t>Conceptualizing Migration with Dignity </a:t>
            </a:r>
          </a:p>
          <a:p>
            <a:pPr lvl="2"/>
            <a:r>
              <a:rPr lang="en-US" sz="2200" dirty="0" smtClean="0"/>
              <a:t>Based on existing and emerging international law and practice</a:t>
            </a:r>
          </a:p>
          <a:p>
            <a:pPr lvl="1"/>
            <a:r>
              <a:rPr lang="en-US" sz="2400" dirty="0" smtClean="0"/>
              <a:t>Consultation</a:t>
            </a:r>
          </a:p>
          <a:p>
            <a:pPr lvl="1"/>
            <a:r>
              <a:rPr lang="en-US" sz="2400" dirty="0" smtClean="0"/>
              <a:t>Case studies to validate the Migration with Dignity Framework</a:t>
            </a:r>
          </a:p>
          <a:p>
            <a:pPr lvl="1"/>
            <a:r>
              <a:rPr lang="en-US" sz="2400" dirty="0" smtClean="0"/>
              <a:t>Finalizing of the </a:t>
            </a:r>
            <a:r>
              <a:rPr lang="en-US" sz="2400" dirty="0"/>
              <a:t>Migration with Dignity Framework</a:t>
            </a:r>
            <a:endParaRPr lang="en-US" sz="2400" dirty="0" smtClean="0"/>
          </a:p>
        </p:txBody>
      </p:sp>
      <p:pic>
        <p:nvPicPr>
          <p:cNvPr id="4104"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101" y="1981200"/>
            <a:ext cx="3471099"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525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4"/>
          <p:cNvSpPr>
            <a:spLocks noChangeArrowheads="1"/>
          </p:cNvSpPr>
          <p:nvPr/>
        </p:nvSpPr>
        <p:spPr bwMode="auto">
          <a:xfrm>
            <a:off x="0" y="0"/>
            <a:ext cx="9144000" cy="6858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sz="2400" b="1">
              <a:latin typeface="Times New Roman" pitchFamily="18" charset="0"/>
            </a:endParaRPr>
          </a:p>
        </p:txBody>
      </p:sp>
      <p:pic>
        <p:nvPicPr>
          <p:cNvPr id="6146" name="Picture 2" descr="C:\Users\bruch.ELIDOMAIN\Dropbox\Carl HD\International Programs\EDPs\Liege NOV2016\4b26533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4300" cy="5933885"/>
          </a:xfrm>
          <a:prstGeom prst="rect">
            <a:avLst/>
          </a:prstGeom>
          <a:noFill/>
          <a:extLst>
            <a:ext uri="{909E8E84-426E-40DD-AFC4-6F175D3DCCD1}">
              <a14:hiddenFill xmlns:a14="http://schemas.microsoft.com/office/drawing/2010/main">
                <a:solidFill>
                  <a:srgbClr val="FFFFFF"/>
                </a:solidFill>
              </a14:hiddenFill>
            </a:ext>
          </a:extLst>
        </p:spPr>
      </p:pic>
      <p:sp>
        <p:nvSpPr>
          <p:cNvPr id="18436" name="Rectangle 22"/>
          <p:cNvSpPr>
            <a:spLocks noChangeArrowheads="1"/>
          </p:cNvSpPr>
          <p:nvPr/>
        </p:nvSpPr>
        <p:spPr bwMode="auto">
          <a:xfrm>
            <a:off x="-76200" y="55626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ja-JP" sz="3600" b="1" dirty="0">
                <a:solidFill>
                  <a:schemeClr val="bg1"/>
                </a:solidFill>
              </a:rPr>
              <a:t>Thank </a:t>
            </a:r>
            <a:r>
              <a:rPr lang="en-US" altLang="ja-JP" sz="3600" b="1" dirty="0" smtClean="0">
                <a:solidFill>
                  <a:schemeClr val="bg1"/>
                </a:solidFill>
              </a:rPr>
              <a:t>you!                    bruch@eli.org</a:t>
            </a:r>
            <a:endParaRPr lang="en-US" altLang="ja-JP" sz="3600" b="1" dirty="0">
              <a:solidFill>
                <a:schemeClr val="bg1"/>
              </a:solidFill>
            </a:endParaRPr>
          </a:p>
        </p:txBody>
      </p:sp>
    </p:spTree>
    <p:extLst>
      <p:ext uri="{BB962C8B-B14F-4D97-AF65-F5344CB8AC3E}">
        <p14:creationId xmlns:p14="http://schemas.microsoft.com/office/powerpoint/2010/main" val="2388338081"/>
      </p:ext>
    </p:extLst>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0480" y="1143000"/>
            <a:ext cx="3873500" cy="5486400"/>
          </a:xfrm>
          <a:prstGeom prst="rect">
            <a:avLst/>
          </a:prstGeom>
          <a:noFill/>
          <a:ln w="9525">
            <a:noFill/>
            <a:miter lim="800000"/>
            <a:headEnd/>
            <a:tailEnd/>
          </a:ln>
        </p:spPr>
        <p:txBody>
          <a:bodyPr numCol="1" anchor="ctr">
            <a:normAutofit/>
          </a:bodyPr>
          <a:lstStyle/>
          <a:p>
            <a:pPr marL="365125" indent="-255588">
              <a:spcBef>
                <a:spcPts val="400"/>
              </a:spcBef>
              <a:buClr>
                <a:schemeClr val="accent1"/>
              </a:buClr>
              <a:buSzPct val="68000"/>
              <a:buFont typeface="Wingdings 3" pitchFamily="18" charset="2"/>
              <a:buChar char=""/>
              <a:defRPr/>
            </a:pPr>
            <a:r>
              <a:rPr lang="en-US" sz="2400" dirty="0" smtClean="0"/>
              <a:t>Millions </a:t>
            </a:r>
            <a:r>
              <a:rPr lang="en-US" sz="2400" dirty="0"/>
              <a:t>of people are displaced </a:t>
            </a:r>
            <a:r>
              <a:rPr lang="en-US" sz="2400" dirty="0" smtClean="0"/>
              <a:t>every year</a:t>
            </a:r>
          </a:p>
          <a:p>
            <a:pPr marL="822325" lvl="1" indent="-255588">
              <a:spcBef>
                <a:spcPts val="400"/>
              </a:spcBef>
              <a:buClr>
                <a:schemeClr val="accent1"/>
              </a:buClr>
              <a:buSzPct val="68000"/>
              <a:buFont typeface="Wingdings 3" pitchFamily="18" charset="2"/>
              <a:buChar char=""/>
              <a:defRPr/>
            </a:pPr>
            <a:r>
              <a:rPr lang="en-US" sz="2400" dirty="0" smtClean="0"/>
              <a:t>&gt;25m/year, including</a:t>
            </a:r>
          </a:p>
          <a:p>
            <a:pPr marL="822325" lvl="1" indent="-255588">
              <a:spcBef>
                <a:spcPts val="400"/>
              </a:spcBef>
              <a:buClr>
                <a:schemeClr val="accent1"/>
              </a:buClr>
              <a:buSzPct val="68000"/>
              <a:buFont typeface="Wingdings 3" pitchFamily="18" charset="2"/>
              <a:buChar char=""/>
              <a:defRPr/>
            </a:pPr>
            <a:r>
              <a:rPr lang="en-US" sz="2400" dirty="0" smtClean="0"/>
              <a:t>22.5m/year by weather and climate-related hazards</a:t>
            </a:r>
          </a:p>
          <a:p>
            <a:pPr marL="365125" indent="-255588">
              <a:spcBef>
                <a:spcPts val="400"/>
              </a:spcBef>
              <a:buClr>
                <a:schemeClr val="accent1"/>
              </a:buClr>
              <a:buSzPct val="68000"/>
              <a:buFont typeface="Wingdings 3" pitchFamily="18" charset="2"/>
              <a:buChar char=""/>
              <a:defRPr/>
            </a:pPr>
            <a:r>
              <a:rPr lang="en-US" sz="2400" dirty="0" smtClean="0"/>
              <a:t>&gt;258 </a:t>
            </a:r>
            <a:r>
              <a:rPr lang="en-US" sz="2400" dirty="0"/>
              <a:t>million </a:t>
            </a:r>
            <a:r>
              <a:rPr lang="en-US" sz="2400" dirty="0" smtClean="0"/>
              <a:t>international </a:t>
            </a:r>
            <a:r>
              <a:rPr lang="en-US" sz="2400" dirty="0"/>
              <a:t>migrants</a:t>
            </a:r>
            <a:endParaRPr lang="en-US" sz="2400" dirty="0" smtClean="0"/>
          </a:p>
          <a:p>
            <a:pPr marL="365125" indent="-255588">
              <a:spcBef>
                <a:spcPts val="400"/>
              </a:spcBef>
              <a:buClr>
                <a:schemeClr val="accent1"/>
              </a:buClr>
              <a:buSzPct val="68000"/>
              <a:buFont typeface="Wingdings 3" pitchFamily="18" charset="2"/>
              <a:buChar char=""/>
              <a:defRPr/>
            </a:pPr>
            <a:r>
              <a:rPr lang="en-US" sz="2400" dirty="0" smtClean="0"/>
              <a:t>Displacement and migration will </a:t>
            </a:r>
            <a:r>
              <a:rPr lang="en-US" sz="2400" dirty="0" smtClean="0"/>
              <a:t>increase</a:t>
            </a:r>
          </a:p>
          <a:p>
            <a:pPr marL="365125" indent="-255588">
              <a:spcBef>
                <a:spcPts val="400"/>
              </a:spcBef>
              <a:buClr>
                <a:schemeClr val="accent1"/>
              </a:buClr>
              <a:buSzPct val="68000"/>
              <a:buFont typeface="Wingdings 3" pitchFamily="18" charset="2"/>
              <a:buChar char=""/>
              <a:defRPr/>
            </a:pPr>
            <a:r>
              <a:rPr lang="en-US" sz="2400" dirty="0" smtClean="0"/>
              <a:t>Often across national borders</a:t>
            </a:r>
          </a:p>
          <a:p>
            <a:pPr marL="620713" lvl="1" indent="-228600">
              <a:spcBef>
                <a:spcPts val="325"/>
              </a:spcBef>
              <a:buClr>
                <a:schemeClr val="accent1"/>
              </a:buClr>
              <a:buFont typeface="Verdana" pitchFamily="34" charset="0"/>
              <a:buChar char="◦"/>
              <a:defRPr/>
            </a:pPr>
            <a:endParaRPr lang="en-US" sz="2400" dirty="0" smtClean="0"/>
          </a:p>
        </p:txBody>
      </p:sp>
      <p:sp>
        <p:nvSpPr>
          <p:cNvPr id="5" name="Rectangle 2"/>
          <p:cNvSpPr>
            <a:spLocks noChangeArrowheads="1"/>
          </p:cNvSpPr>
          <p:nvPr/>
        </p:nvSpPr>
        <p:spPr bwMode="auto">
          <a:xfrm>
            <a:off x="0" y="-76200"/>
            <a:ext cx="9144000" cy="1143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ja-JP" altLang="en-US" sz="3600">
              <a:solidFill>
                <a:schemeClr val="bg1"/>
              </a:solidFill>
              <a:latin typeface="Century Gothic" pitchFamily="34" charset="0"/>
            </a:endParaRPr>
          </a:p>
        </p:txBody>
      </p:sp>
      <p:sp>
        <p:nvSpPr>
          <p:cNvPr id="6" name="Rectangle 3"/>
          <p:cNvSpPr>
            <a:spLocks noChangeArrowheads="1"/>
          </p:cNvSpPr>
          <p:nvPr/>
        </p:nvSpPr>
        <p:spPr bwMode="auto">
          <a:xfrm>
            <a:off x="228600" y="-76200"/>
            <a:ext cx="8610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r>
              <a:rPr kumimoji="0" lang="en-US" altLang="ja-JP" sz="3200" dirty="0" smtClean="0">
                <a:solidFill>
                  <a:schemeClr val="bg1"/>
                </a:solidFill>
                <a:latin typeface="Arial" charset="0"/>
              </a:rPr>
              <a:t>The Context</a:t>
            </a:r>
            <a:endParaRPr kumimoji="0" lang="en-US" altLang="ja-JP" sz="3200" dirty="0">
              <a:solidFill>
                <a:schemeClr val="bg1"/>
              </a:solidFill>
              <a:latin typeface="Arial" charset="0"/>
            </a:endParaRPr>
          </a:p>
        </p:txBody>
      </p:sp>
      <p:pic>
        <p:nvPicPr>
          <p:cNvPr id="2050" name="Picture 2" descr="C:\Users\bruch.ELIDOMAIN\Dropbox\Carl HD\International Programs\EDPs\Liege NOV2016\Katrina.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5400" y="1066800"/>
            <a:ext cx="5308600" cy="31851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ruch.ELIDOMAIN\Dropbox\Carl HD\International Programs\EDPs\Liege NOV2016\4b227c2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251960"/>
            <a:ext cx="3505200" cy="26289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rot="16200000">
            <a:off x="8648700" y="6134100"/>
            <a:ext cx="914400" cy="38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800" dirty="0" smtClean="0">
                <a:solidFill>
                  <a:schemeClr val="bg1"/>
                </a:solidFill>
              </a:rPr>
              <a:t>Photo: UNHCR</a:t>
            </a:r>
          </a:p>
        </p:txBody>
      </p:sp>
    </p:spTree>
    <p:extLst>
      <p:ext uri="{BB962C8B-B14F-4D97-AF65-F5344CB8AC3E}">
        <p14:creationId xmlns:p14="http://schemas.microsoft.com/office/powerpoint/2010/main" val="2500892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0480" y="1143000"/>
            <a:ext cx="3873500" cy="5410200"/>
          </a:xfrm>
          <a:prstGeom prst="rect">
            <a:avLst/>
          </a:prstGeom>
          <a:noFill/>
          <a:ln w="9525">
            <a:noFill/>
            <a:miter lim="800000"/>
            <a:headEnd/>
            <a:tailEnd/>
          </a:ln>
        </p:spPr>
        <p:txBody>
          <a:bodyPr numCol="1" anchor="ctr">
            <a:normAutofit/>
          </a:bodyPr>
          <a:lstStyle/>
          <a:p>
            <a:pPr marL="365125" indent="-255588">
              <a:spcBef>
                <a:spcPts val="400"/>
              </a:spcBef>
              <a:buClr>
                <a:schemeClr val="accent1"/>
              </a:buClr>
              <a:buSzPct val="68000"/>
              <a:buFont typeface="Wingdings 3" pitchFamily="18" charset="2"/>
              <a:buChar char=""/>
              <a:defRPr/>
            </a:pPr>
            <a:r>
              <a:rPr lang="en-US" sz="2400" dirty="0" smtClean="0"/>
              <a:t>United </a:t>
            </a:r>
            <a:r>
              <a:rPr lang="en-US" sz="2400" dirty="0"/>
              <a:t>Nations High Commissioner for </a:t>
            </a:r>
            <a:r>
              <a:rPr lang="en-US" sz="2400" dirty="0" smtClean="0"/>
              <a:t>Refugees:</a:t>
            </a:r>
          </a:p>
          <a:p>
            <a:pPr marL="822325" lvl="1" indent="-255588">
              <a:spcBef>
                <a:spcPts val="400"/>
              </a:spcBef>
              <a:buClr>
                <a:schemeClr val="accent1"/>
              </a:buClr>
              <a:buSzPct val="68000"/>
              <a:buFont typeface="Wingdings 3" pitchFamily="18" charset="2"/>
              <a:buChar char=""/>
              <a:defRPr/>
            </a:pPr>
            <a:r>
              <a:rPr lang="en-US" dirty="0" smtClean="0"/>
              <a:t>sudden-onset disasters</a:t>
            </a:r>
          </a:p>
          <a:p>
            <a:pPr marL="822325" lvl="1" indent="-255588">
              <a:spcBef>
                <a:spcPts val="400"/>
              </a:spcBef>
              <a:buClr>
                <a:schemeClr val="accent1"/>
              </a:buClr>
              <a:buSzPct val="68000"/>
              <a:buFont typeface="Wingdings 3" pitchFamily="18" charset="2"/>
              <a:buChar char=""/>
              <a:defRPr/>
            </a:pPr>
            <a:r>
              <a:rPr lang="en-US" dirty="0" smtClean="0"/>
              <a:t>slow-onset environmental conditions</a:t>
            </a:r>
          </a:p>
          <a:p>
            <a:pPr marL="822325" lvl="1" indent="-255588">
              <a:spcBef>
                <a:spcPts val="400"/>
              </a:spcBef>
              <a:buClr>
                <a:schemeClr val="accent1"/>
              </a:buClr>
              <a:buSzPct val="68000"/>
              <a:buFont typeface="Wingdings 3" pitchFamily="18" charset="2"/>
              <a:buChar char=""/>
              <a:defRPr/>
            </a:pPr>
            <a:r>
              <a:rPr lang="en-US" dirty="0" smtClean="0"/>
              <a:t>the </a:t>
            </a:r>
            <a:r>
              <a:rPr lang="en-US" dirty="0"/>
              <a:t>destruction of island states by </a:t>
            </a:r>
            <a:r>
              <a:rPr lang="en-US" dirty="0" smtClean="0"/>
              <a:t>rising sea levels</a:t>
            </a:r>
          </a:p>
          <a:p>
            <a:pPr marL="822325" lvl="1" indent="-255588">
              <a:spcBef>
                <a:spcPts val="400"/>
              </a:spcBef>
              <a:buClr>
                <a:schemeClr val="accent1"/>
              </a:buClr>
              <a:buSzPct val="68000"/>
              <a:buFont typeface="Wingdings 3" pitchFamily="18" charset="2"/>
              <a:buChar char=""/>
              <a:defRPr/>
            </a:pPr>
            <a:r>
              <a:rPr lang="en-US" dirty="0" err="1" smtClean="0"/>
              <a:t>uninhabitability</a:t>
            </a:r>
            <a:r>
              <a:rPr lang="en-US" dirty="0" smtClean="0"/>
              <a:t> </a:t>
            </a:r>
            <a:r>
              <a:rPr lang="en-US" dirty="0"/>
              <a:t>of areas due to </a:t>
            </a:r>
            <a:r>
              <a:rPr lang="en-US" dirty="0" smtClean="0"/>
              <a:t>mitigation and </a:t>
            </a:r>
            <a:r>
              <a:rPr lang="en-US" dirty="0"/>
              <a:t>adaptation </a:t>
            </a:r>
            <a:r>
              <a:rPr lang="en-US" dirty="0" smtClean="0"/>
              <a:t>measures</a:t>
            </a:r>
          </a:p>
          <a:p>
            <a:pPr marL="822325" lvl="1" indent="-255588">
              <a:spcBef>
                <a:spcPts val="400"/>
              </a:spcBef>
              <a:buClr>
                <a:schemeClr val="accent1"/>
              </a:buClr>
              <a:buSzPct val="68000"/>
              <a:buFont typeface="Wingdings 3" pitchFamily="18" charset="2"/>
              <a:buChar char=""/>
              <a:defRPr/>
            </a:pPr>
            <a:r>
              <a:rPr lang="en-US" dirty="0" smtClean="0"/>
              <a:t>violence </a:t>
            </a:r>
            <a:r>
              <a:rPr lang="en-US" dirty="0"/>
              <a:t>and </a:t>
            </a:r>
            <a:r>
              <a:rPr lang="en-US" dirty="0" smtClean="0"/>
              <a:t>conflict over </a:t>
            </a:r>
            <a:r>
              <a:rPr lang="en-US" dirty="0"/>
              <a:t>resources diminished by climate change</a:t>
            </a:r>
            <a:endParaRPr lang="en-US" sz="4800" dirty="0" smtClean="0">
              <a:solidFill>
                <a:srgbClr val="FF0000"/>
              </a:solidFill>
            </a:endParaRPr>
          </a:p>
        </p:txBody>
      </p:sp>
      <p:sp>
        <p:nvSpPr>
          <p:cNvPr id="5" name="Rectangle 2"/>
          <p:cNvSpPr>
            <a:spLocks noChangeArrowheads="1"/>
          </p:cNvSpPr>
          <p:nvPr/>
        </p:nvSpPr>
        <p:spPr bwMode="auto">
          <a:xfrm>
            <a:off x="0" y="-76200"/>
            <a:ext cx="9144000" cy="1143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ja-JP" altLang="en-US" sz="3600">
              <a:solidFill>
                <a:schemeClr val="bg1"/>
              </a:solidFill>
              <a:latin typeface="Century Gothic" pitchFamily="34" charset="0"/>
            </a:endParaRPr>
          </a:p>
        </p:txBody>
      </p:sp>
      <p:sp>
        <p:nvSpPr>
          <p:cNvPr id="6" name="Rectangle 3"/>
          <p:cNvSpPr>
            <a:spLocks noChangeArrowheads="1"/>
          </p:cNvSpPr>
          <p:nvPr/>
        </p:nvSpPr>
        <p:spPr bwMode="auto">
          <a:xfrm>
            <a:off x="228600" y="-76200"/>
            <a:ext cx="8610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r>
              <a:rPr kumimoji="0" lang="en-US" altLang="ja-JP" sz="3200" dirty="0" smtClean="0">
                <a:solidFill>
                  <a:schemeClr val="bg1"/>
                </a:solidFill>
                <a:latin typeface="Arial" charset="0"/>
              </a:rPr>
              <a:t>Causes of Climate-Related Movements</a:t>
            </a:r>
            <a:endParaRPr kumimoji="0" lang="en-US" altLang="ja-JP" sz="3200" dirty="0">
              <a:solidFill>
                <a:schemeClr val="bg1"/>
              </a:solidFill>
              <a:latin typeface="Arial" charset="0"/>
            </a:endParaRPr>
          </a:p>
        </p:txBody>
      </p:sp>
      <p:sp>
        <p:nvSpPr>
          <p:cNvPr id="8" name="Content Placeholder 2"/>
          <p:cNvSpPr txBox="1">
            <a:spLocks/>
          </p:cNvSpPr>
          <p:nvPr/>
        </p:nvSpPr>
        <p:spPr>
          <a:xfrm rot="16200000">
            <a:off x="8648700" y="6134100"/>
            <a:ext cx="914400" cy="38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800" dirty="0" smtClean="0">
                <a:solidFill>
                  <a:schemeClr val="bg1"/>
                </a:solidFill>
              </a:rPr>
              <a:t>Photo: UNHCR</a:t>
            </a:r>
          </a:p>
        </p:txBody>
      </p:sp>
      <p:grpSp>
        <p:nvGrpSpPr>
          <p:cNvPr id="9" name="Group 8"/>
          <p:cNvGrpSpPr>
            <a:grpSpLocks noChangeAspect="1"/>
          </p:cNvGrpSpPr>
          <p:nvPr/>
        </p:nvGrpSpPr>
        <p:grpSpPr>
          <a:xfrm>
            <a:off x="4869586" y="4038600"/>
            <a:ext cx="4503014" cy="2874264"/>
            <a:chOff x="5562600" y="4419600"/>
            <a:chExt cx="3581400" cy="2286000"/>
          </a:xfrm>
        </p:grpSpPr>
        <p:pic>
          <p:nvPicPr>
            <p:cNvPr id="10" name="Picture 2" descr="C:\Users\bruch.ELIDOMAIN\Dropbox\Carl HD\International Programs\EDPs\Liege NOV2016\Somali refuge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419600"/>
              <a:ext cx="3431424" cy="22860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rot="16200000">
              <a:off x="8496300" y="6057900"/>
              <a:ext cx="914400" cy="38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800" dirty="0" smtClean="0">
                  <a:solidFill>
                    <a:schemeClr val="bg1"/>
                  </a:solidFill>
                </a:rPr>
                <a:t>Photo: UNHCR</a:t>
              </a:r>
            </a:p>
          </p:txBody>
        </p:sp>
      </p:grpSp>
      <p:grpSp>
        <p:nvGrpSpPr>
          <p:cNvPr id="12" name="Group 11"/>
          <p:cNvGrpSpPr>
            <a:grpSpLocks noChangeAspect="1"/>
          </p:cNvGrpSpPr>
          <p:nvPr/>
        </p:nvGrpSpPr>
        <p:grpSpPr>
          <a:xfrm>
            <a:off x="4191000" y="1066800"/>
            <a:ext cx="5025044" cy="2971800"/>
            <a:chOff x="4968240" y="1828800"/>
            <a:chExt cx="4251960" cy="251460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8240" y="1828800"/>
              <a:ext cx="4191000" cy="2514600"/>
            </a:xfrm>
            <a:prstGeom prst="rect">
              <a:avLst/>
            </a:prstGeom>
          </p:spPr>
        </p:pic>
        <p:sp>
          <p:nvSpPr>
            <p:cNvPr id="14" name="Content Placeholder 2"/>
            <p:cNvSpPr txBox="1">
              <a:spLocks/>
            </p:cNvSpPr>
            <p:nvPr/>
          </p:nvSpPr>
          <p:spPr>
            <a:xfrm rot="16200000">
              <a:off x="8191500" y="3314700"/>
              <a:ext cx="1676400" cy="38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800" dirty="0" smtClean="0">
                  <a:solidFill>
                    <a:schemeClr val="bg1"/>
                  </a:solidFill>
                </a:rPr>
                <a:t>Photo: </a:t>
              </a:r>
              <a:r>
                <a:rPr lang="en-US" sz="800" dirty="0" err="1" smtClean="0">
                  <a:solidFill>
                    <a:schemeClr val="bg1"/>
                  </a:solidFill>
                </a:rPr>
                <a:t>Reinhard</a:t>
              </a:r>
              <a:r>
                <a:rPr lang="en-US" sz="800" dirty="0" smtClean="0">
                  <a:solidFill>
                    <a:schemeClr val="bg1"/>
                  </a:solidFill>
                </a:rPr>
                <a:t> Krause/Reuters</a:t>
              </a:r>
            </a:p>
          </p:txBody>
        </p:sp>
      </p:grpSp>
    </p:spTree>
    <p:extLst>
      <p:ext uri="{BB962C8B-B14F-4D97-AF65-F5344CB8AC3E}">
        <p14:creationId xmlns:p14="http://schemas.microsoft.com/office/powerpoint/2010/main" val="3412671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5105400" cy="4876800"/>
          </a:xfrm>
        </p:spPr>
        <p:txBody>
          <a:bodyPr>
            <a:normAutofit/>
          </a:bodyPr>
          <a:lstStyle/>
          <a:p>
            <a:r>
              <a:rPr lang="en-US" dirty="0" smtClean="0"/>
              <a:t>International Refugee Law</a:t>
            </a:r>
          </a:p>
          <a:p>
            <a:pPr lvl="1"/>
            <a:r>
              <a:rPr lang="en-US" sz="2000" dirty="0" smtClean="0"/>
              <a:t>Requires a </a:t>
            </a:r>
            <a:r>
              <a:rPr lang="en-US" sz="2000" dirty="0"/>
              <a:t>well-founded fear of persecution for </a:t>
            </a:r>
            <a:r>
              <a:rPr lang="en-US" sz="2000" dirty="0" smtClean="0"/>
              <a:t>reasons of </a:t>
            </a:r>
            <a:r>
              <a:rPr lang="en-US" sz="2000" dirty="0"/>
              <a:t>race, religion, nationality, membership in a </a:t>
            </a:r>
            <a:r>
              <a:rPr lang="en-US" sz="2000" dirty="0" smtClean="0"/>
              <a:t>particular group</a:t>
            </a:r>
            <a:r>
              <a:rPr lang="en-US" sz="2000" dirty="0"/>
              <a:t>, or political </a:t>
            </a:r>
            <a:r>
              <a:rPr lang="en-US" sz="2000" dirty="0" smtClean="0"/>
              <a:t>opinion</a:t>
            </a:r>
          </a:p>
          <a:p>
            <a:pPr lvl="1"/>
            <a:r>
              <a:rPr lang="en-US" sz="2000" dirty="0" smtClean="0"/>
              <a:t>Non-</a:t>
            </a:r>
            <a:r>
              <a:rPr lang="en-US" sz="2000" dirty="0" err="1" smtClean="0"/>
              <a:t>refoulement</a:t>
            </a:r>
            <a:r>
              <a:rPr lang="en-US" sz="2000" dirty="0" smtClean="0"/>
              <a:t> </a:t>
            </a:r>
            <a:r>
              <a:rPr lang="en-US" sz="2000" dirty="0"/>
              <a:t>forbids the </a:t>
            </a:r>
            <a:r>
              <a:rPr lang="en-US" sz="2000" dirty="0" smtClean="0"/>
              <a:t>return of </a:t>
            </a:r>
            <a:r>
              <a:rPr lang="en-US" sz="2000" dirty="0"/>
              <a:t>persons to places that threaten their life or freedom</a:t>
            </a:r>
            <a:endParaRPr lang="en-US" sz="2000" dirty="0" smtClean="0"/>
          </a:p>
          <a:p>
            <a:r>
              <a:rPr lang="en-US" dirty="0" smtClean="0"/>
              <a:t>International Environmental Law</a:t>
            </a:r>
          </a:p>
          <a:p>
            <a:r>
              <a:rPr lang="en-US" dirty="0" smtClean="0"/>
              <a:t>International Human Rights Law</a:t>
            </a:r>
          </a:p>
          <a:p>
            <a:pPr lvl="1"/>
            <a:r>
              <a:rPr lang="en-US" sz="2000" dirty="0" smtClean="0"/>
              <a:t>Potentially promising</a:t>
            </a:r>
          </a:p>
          <a:p>
            <a:pPr lvl="1"/>
            <a:endParaRPr lang="en-US" dirty="0" smtClean="0"/>
          </a:p>
          <a:p>
            <a:endParaRPr lang="en-US" dirty="0"/>
          </a:p>
          <a:p>
            <a:endParaRPr lang="en-US" dirty="0" smtClean="0"/>
          </a:p>
        </p:txBody>
      </p:sp>
      <p:sp>
        <p:nvSpPr>
          <p:cNvPr id="5" name="Rectangle 2"/>
          <p:cNvSpPr>
            <a:spLocks noChangeArrowheads="1"/>
          </p:cNvSpPr>
          <p:nvPr/>
        </p:nvSpPr>
        <p:spPr bwMode="auto">
          <a:xfrm>
            <a:off x="0" y="-76200"/>
            <a:ext cx="9144000" cy="1143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ja-JP" altLang="en-US" sz="3600">
              <a:solidFill>
                <a:schemeClr val="bg1"/>
              </a:solidFill>
              <a:latin typeface="Century Gothic" pitchFamily="34" charset="0"/>
            </a:endParaRPr>
          </a:p>
        </p:txBody>
      </p:sp>
      <p:sp>
        <p:nvSpPr>
          <p:cNvPr id="6" name="Rectangle 3"/>
          <p:cNvSpPr>
            <a:spLocks noChangeArrowheads="1"/>
          </p:cNvSpPr>
          <p:nvPr/>
        </p:nvSpPr>
        <p:spPr bwMode="auto">
          <a:xfrm>
            <a:off x="228600" y="-76200"/>
            <a:ext cx="8610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r>
              <a:rPr kumimoji="0" lang="en-US" altLang="ja-JP" sz="3200" dirty="0" smtClean="0">
                <a:solidFill>
                  <a:schemeClr val="bg1"/>
                </a:solidFill>
                <a:latin typeface="Arial" charset="0"/>
              </a:rPr>
              <a:t>Gaps in Existing International Legislation</a:t>
            </a:r>
            <a:endParaRPr kumimoji="0" lang="en-US" altLang="ja-JP" sz="3200" dirty="0">
              <a:solidFill>
                <a:schemeClr val="bg1"/>
              </a:solidFill>
              <a:latin typeface="Arial" charset="0"/>
            </a:endParaRPr>
          </a:p>
        </p:txBody>
      </p:sp>
      <p:pic>
        <p:nvPicPr>
          <p:cNvPr id="3074" name="Picture 2" descr="C:\Users\bruch.ELIDOMAIN\Dropbox\Carl HD\International Programs\EDPs\Liege NOV2016\4b227a8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0"/>
            <a:ext cx="3886200" cy="585216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rot="16200000">
            <a:off x="8648700" y="6134100"/>
            <a:ext cx="914400" cy="38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800" dirty="0" smtClean="0">
                <a:solidFill>
                  <a:schemeClr val="bg1"/>
                </a:solidFill>
              </a:rPr>
              <a:t>Photo: UNHCR</a:t>
            </a:r>
          </a:p>
        </p:txBody>
      </p:sp>
    </p:spTree>
    <p:extLst>
      <p:ext uri="{BB962C8B-B14F-4D97-AF65-F5344CB8AC3E}">
        <p14:creationId xmlns:p14="http://schemas.microsoft.com/office/powerpoint/2010/main" val="312296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4"/>
          <p:cNvSpPr>
            <a:spLocks noChangeArrowheads="1"/>
          </p:cNvSpPr>
          <p:nvPr/>
        </p:nvSpPr>
        <p:spPr bwMode="auto">
          <a:xfrm>
            <a:off x="0" y="0"/>
            <a:ext cx="9144000" cy="6858000"/>
          </a:xfrm>
          <a:prstGeom prst="rect">
            <a:avLst/>
          </a:prstGeom>
          <a:solidFill>
            <a:schemeClr val="bg1"/>
          </a:solidFill>
          <a:ln w="9525">
            <a:solidFill>
              <a:srgbClr val="000000"/>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en-CA" altLang="en-US" sz="2000" b="1">
              <a:latin typeface="Times New Roman" pitchFamily="18" charset="0"/>
            </a:endParaRPr>
          </a:p>
        </p:txBody>
      </p:sp>
      <p:sp>
        <p:nvSpPr>
          <p:cNvPr id="11267" name="Rectangle 2"/>
          <p:cNvSpPr>
            <a:spLocks noChangeArrowheads="1"/>
          </p:cNvSpPr>
          <p:nvPr/>
        </p:nvSpPr>
        <p:spPr bwMode="auto">
          <a:xfrm>
            <a:off x="0" y="0"/>
            <a:ext cx="9144000" cy="1143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ja-JP" altLang="en-US" sz="3600">
              <a:solidFill>
                <a:schemeClr val="bg1"/>
              </a:solidFill>
              <a:latin typeface="Century Gothic" pitchFamily="34" charset="0"/>
            </a:endParaRPr>
          </a:p>
        </p:txBody>
      </p:sp>
      <p:sp>
        <p:nvSpPr>
          <p:cNvPr id="11268" name="Rectangle 3"/>
          <p:cNvSpPr>
            <a:spLocks noChangeArrowheads="1"/>
          </p:cNvSpPr>
          <p:nvPr/>
        </p:nvSpPr>
        <p:spPr bwMode="auto">
          <a:xfrm>
            <a:off x="228600" y="0"/>
            <a:ext cx="8610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r>
              <a:rPr kumimoji="0" lang="en-US" altLang="ja-JP" sz="3200" dirty="0" err="1" smtClean="0">
                <a:solidFill>
                  <a:schemeClr val="bg1"/>
                </a:solidFill>
                <a:latin typeface="Arial" charset="0"/>
              </a:rPr>
              <a:t>Teitiota</a:t>
            </a:r>
            <a:r>
              <a:rPr kumimoji="0" lang="en-US" altLang="ja-JP" sz="3200" dirty="0" smtClean="0">
                <a:solidFill>
                  <a:schemeClr val="bg1"/>
                </a:solidFill>
                <a:latin typeface="Arial" charset="0"/>
              </a:rPr>
              <a:t> v. New Zealand (UN Human Rights Committee</a:t>
            </a:r>
            <a:r>
              <a:rPr kumimoji="0" lang="en-US" altLang="ja-JP" sz="3200" dirty="0" smtClean="0">
                <a:solidFill>
                  <a:schemeClr val="bg1"/>
                </a:solidFill>
                <a:latin typeface="Arial" charset="0"/>
              </a:rPr>
              <a:t>)</a:t>
            </a:r>
            <a:endParaRPr kumimoji="0" lang="en-US" altLang="ja-JP" sz="3200" dirty="0">
              <a:solidFill>
                <a:schemeClr val="bg1"/>
              </a:solidFill>
              <a:latin typeface="Arial" charset="0"/>
            </a:endParaRPr>
          </a:p>
        </p:txBody>
      </p:sp>
      <p:sp>
        <p:nvSpPr>
          <p:cNvPr id="6" name="Content Placeholder 2"/>
          <p:cNvSpPr>
            <a:spLocks noGrp="1"/>
          </p:cNvSpPr>
          <p:nvPr/>
        </p:nvSpPr>
        <p:spPr>
          <a:xfrm>
            <a:off x="381001" y="1371600"/>
            <a:ext cx="8458199" cy="5076825"/>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fontAlgn="base"/>
            <a:r>
              <a:rPr lang="en-US" dirty="0" smtClean="0"/>
              <a:t>Challenging forced return to Kiribati</a:t>
            </a:r>
          </a:p>
          <a:p>
            <a:pPr lvl="1" fontAlgn="base"/>
            <a:r>
              <a:rPr lang="en-US" dirty="0" smtClean="0"/>
              <a:t>Human rights (not refugee) law</a:t>
            </a:r>
          </a:p>
          <a:p>
            <a:pPr lvl="1" fontAlgn="base"/>
            <a:r>
              <a:rPr lang="en-US" dirty="0" smtClean="0"/>
              <a:t>International Covenant on Civil and Political Rights, arts. 6 (right to life), and 7 (freedom from cruel, inhuman, or degrading treatment or punishment)</a:t>
            </a:r>
            <a:endParaRPr lang="en-US" dirty="0" smtClean="0"/>
          </a:p>
        </p:txBody>
      </p:sp>
      <p:pic>
        <p:nvPicPr>
          <p:cNvPr id="5122" name="Picture 2" descr="Image result for ioane teitio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971800"/>
            <a:ext cx="4721225" cy="265569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nvSpPr>
        <p:spPr>
          <a:xfrm>
            <a:off x="152400" y="3533775"/>
            <a:ext cx="3809999" cy="5076825"/>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fontAlgn="base">
              <a:buNone/>
            </a:pPr>
            <a:r>
              <a:rPr lang="en-US" sz="2000" dirty="0" smtClean="0"/>
              <a:t>"</a:t>
            </a:r>
            <a:r>
              <a:rPr lang="en-US" sz="2000" dirty="0"/>
              <a:t>Given that the risk of an entire country becoming submerged under water is such an extreme risk, the conditions of life in such a country may become incompatible with the </a:t>
            </a:r>
            <a:r>
              <a:rPr lang="en-US" sz="2000" b="1" dirty="0"/>
              <a:t>right to life with dignity </a:t>
            </a:r>
            <a:r>
              <a:rPr lang="en-US" sz="2000" dirty="0"/>
              <a:t>before the risk is </a:t>
            </a:r>
            <a:r>
              <a:rPr lang="en-US" sz="2000" dirty="0" err="1" smtClean="0"/>
              <a:t>realised</a:t>
            </a:r>
            <a:r>
              <a:rPr lang="en-US" sz="2000" dirty="0" smtClean="0"/>
              <a:t>“ - UNHRC</a:t>
            </a:r>
            <a:endParaRPr lang="en-US" sz="2000" dirty="0" smtClean="0">
              <a:solidFill>
                <a:srgbClr val="FF0000"/>
              </a:solidFill>
            </a:endParaRPr>
          </a:p>
          <a:p>
            <a:endParaRPr lang="en-US" sz="3000" dirty="0" smtClean="0"/>
          </a:p>
        </p:txBody>
      </p:sp>
      <p:sp>
        <p:nvSpPr>
          <p:cNvPr id="8" name="Content Placeholder 2"/>
          <p:cNvSpPr>
            <a:spLocks noGrp="1"/>
          </p:cNvSpPr>
          <p:nvPr/>
        </p:nvSpPr>
        <p:spPr>
          <a:xfrm>
            <a:off x="4114802" y="5715000"/>
            <a:ext cx="4952999" cy="1114425"/>
          </a:xfrm>
          <a:prstGeom prst="rect">
            <a:avLst/>
          </a:prstGeom>
        </p:spPr>
        <p:txBody>
          <a:bodyPr>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fontAlgn="base">
              <a:buNone/>
            </a:pPr>
            <a:r>
              <a:rPr lang="en-US" sz="2000" dirty="0" smtClean="0"/>
              <a:t>BUT: Did not show irreparable harm that is real, personal, and reasonably foreseeable (10-15 years in the future is too far)</a:t>
            </a:r>
            <a:endParaRPr lang="en-US" sz="2000" dirty="0"/>
          </a:p>
          <a:p>
            <a:pPr marL="114300" indent="0" fontAlgn="base">
              <a:buNone/>
            </a:pPr>
            <a:r>
              <a:rPr lang="en-US" sz="2000" dirty="0" smtClean="0">
                <a:sym typeface="Wingdings" panose="05000000000000000000" pitchFamily="2" charset="2"/>
              </a:rPr>
              <a:t> Finding for New Zealand </a:t>
            </a:r>
            <a:endParaRPr lang="en-US" sz="3000" dirty="0" smtClean="0"/>
          </a:p>
        </p:txBody>
      </p:sp>
    </p:spTree>
    <p:extLst>
      <p:ext uri="{BB962C8B-B14F-4D97-AF65-F5344CB8AC3E}">
        <p14:creationId xmlns:p14="http://schemas.microsoft.com/office/powerpoint/2010/main" val="2827914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4"/>
          <p:cNvSpPr>
            <a:spLocks noChangeArrowheads="1"/>
          </p:cNvSpPr>
          <p:nvPr/>
        </p:nvSpPr>
        <p:spPr bwMode="auto">
          <a:xfrm>
            <a:off x="0" y="0"/>
            <a:ext cx="9144000" cy="6858000"/>
          </a:xfrm>
          <a:prstGeom prst="rect">
            <a:avLst/>
          </a:prstGeom>
          <a:solidFill>
            <a:schemeClr val="bg1"/>
          </a:solidFill>
          <a:ln w="9525">
            <a:solidFill>
              <a:srgbClr val="000000"/>
            </a:solidFill>
            <a:miter lim="800000"/>
            <a:headEnd/>
            <a:tailEnd/>
          </a:ln>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en-CA" altLang="en-US" sz="2000" b="1">
              <a:latin typeface="Times New Roman" pitchFamily="18" charset="0"/>
            </a:endParaRPr>
          </a:p>
        </p:txBody>
      </p:sp>
      <p:sp>
        <p:nvSpPr>
          <p:cNvPr id="11267" name="Rectangle 2"/>
          <p:cNvSpPr>
            <a:spLocks noChangeArrowheads="1"/>
          </p:cNvSpPr>
          <p:nvPr/>
        </p:nvSpPr>
        <p:spPr bwMode="auto">
          <a:xfrm>
            <a:off x="0" y="0"/>
            <a:ext cx="9144000" cy="1143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ja-JP" altLang="en-US" sz="3600">
              <a:solidFill>
                <a:schemeClr val="bg1"/>
              </a:solidFill>
              <a:latin typeface="Century Gothic" pitchFamily="34" charset="0"/>
            </a:endParaRPr>
          </a:p>
        </p:txBody>
      </p:sp>
      <p:sp>
        <p:nvSpPr>
          <p:cNvPr id="11268" name="Rectangle 3"/>
          <p:cNvSpPr>
            <a:spLocks noChangeArrowheads="1"/>
          </p:cNvSpPr>
          <p:nvPr/>
        </p:nvSpPr>
        <p:spPr bwMode="auto">
          <a:xfrm>
            <a:off x="228600" y="0"/>
            <a:ext cx="8610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r>
              <a:rPr kumimoji="0" lang="en-US" altLang="ja-JP" sz="3200" dirty="0" smtClean="0">
                <a:solidFill>
                  <a:schemeClr val="bg1"/>
                </a:solidFill>
                <a:latin typeface="Arial" charset="0"/>
              </a:rPr>
              <a:t>Takeaways from </a:t>
            </a:r>
            <a:r>
              <a:rPr kumimoji="0" lang="en-US" altLang="ja-JP" sz="3200" dirty="0" err="1" smtClean="0">
                <a:solidFill>
                  <a:schemeClr val="bg1"/>
                </a:solidFill>
                <a:latin typeface="Arial" charset="0"/>
              </a:rPr>
              <a:t>Teitiota</a:t>
            </a:r>
            <a:r>
              <a:rPr kumimoji="0" lang="en-US" altLang="ja-JP" sz="3200" dirty="0" smtClean="0">
                <a:solidFill>
                  <a:schemeClr val="bg1"/>
                </a:solidFill>
                <a:latin typeface="Arial" charset="0"/>
              </a:rPr>
              <a:t> v. New Zealand</a:t>
            </a:r>
            <a:endParaRPr kumimoji="0" lang="en-US" altLang="ja-JP" sz="3200" dirty="0">
              <a:solidFill>
                <a:schemeClr val="bg1"/>
              </a:solidFill>
              <a:latin typeface="Arial" charset="0"/>
            </a:endParaRPr>
          </a:p>
        </p:txBody>
      </p:sp>
      <p:sp>
        <p:nvSpPr>
          <p:cNvPr id="6" name="Content Placeholder 2"/>
          <p:cNvSpPr>
            <a:spLocks noGrp="1"/>
          </p:cNvSpPr>
          <p:nvPr/>
        </p:nvSpPr>
        <p:spPr>
          <a:xfrm>
            <a:off x="381001" y="1371600"/>
            <a:ext cx="8458199" cy="5076825"/>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fontAlgn="base"/>
            <a:r>
              <a:rPr lang="en-US" sz="2200" dirty="0" smtClean="0"/>
              <a:t>International Human Rights Law applies</a:t>
            </a:r>
          </a:p>
          <a:p>
            <a:pPr lvl="1" fontAlgn="base"/>
            <a:endParaRPr lang="en-US" sz="2200" dirty="0" smtClean="0"/>
          </a:p>
          <a:p>
            <a:pPr lvl="1" fontAlgn="base"/>
            <a:r>
              <a:rPr lang="en-US" sz="2200" dirty="0" smtClean="0"/>
              <a:t>“[I]t </a:t>
            </a:r>
            <a:r>
              <a:rPr lang="en-US" sz="2200" dirty="0"/>
              <a:t>seems likely that at the moment, as long as countries are careful to consider the consequences of returning people to countries suffering from climate change, the Committee is unlikely to find them in violation of the ICCPR</a:t>
            </a:r>
            <a:r>
              <a:rPr lang="en-US" sz="2200" dirty="0" smtClean="0"/>
              <a:t>.”  -- John Knox, (Former) UN Special Rapporteur on Human Rights and the Environment</a:t>
            </a:r>
          </a:p>
          <a:p>
            <a:pPr lvl="1" fontAlgn="base"/>
            <a:endParaRPr lang="en-US" sz="2200" dirty="0" smtClean="0"/>
          </a:p>
          <a:p>
            <a:pPr lvl="1" fontAlgn="base"/>
            <a:r>
              <a:rPr lang="en-US" sz="2200" dirty="0" smtClean="0"/>
              <a:t>Human Rights Committee rulings non-binding</a:t>
            </a:r>
          </a:p>
          <a:p>
            <a:pPr lvl="1" fontAlgn="base"/>
            <a:endParaRPr lang="en-US" sz="2200" dirty="0"/>
          </a:p>
          <a:p>
            <a:pPr lvl="1" fontAlgn="base"/>
            <a:r>
              <a:rPr lang="en-US" sz="2200" dirty="0" smtClean="0"/>
              <a:t>The press got it wrong</a:t>
            </a:r>
          </a:p>
          <a:p>
            <a:pPr marL="411480" lvl="1" indent="0" fontAlgn="base">
              <a:buNone/>
            </a:pPr>
            <a:endParaRPr lang="en-US" sz="2200" dirty="0" smtClean="0"/>
          </a:p>
        </p:txBody>
      </p:sp>
      <p:pic>
        <p:nvPicPr>
          <p:cNvPr id="9" name="Picture 8"/>
          <p:cNvPicPr/>
          <p:nvPr/>
        </p:nvPicPr>
        <p:blipFill rotWithShape="1">
          <a:blip r:embed="rId3"/>
          <a:srcRect l="7531" t="3991" r="38141" b="66078"/>
          <a:stretch/>
        </p:blipFill>
        <p:spPr bwMode="auto">
          <a:xfrm>
            <a:off x="4086225" y="5105400"/>
            <a:ext cx="3228975" cy="1000125"/>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a:srcRect l="7531" t="68985" r="38141" b="11916"/>
          <a:stretch/>
        </p:blipFill>
        <p:spPr bwMode="auto">
          <a:xfrm>
            <a:off x="4162425" y="6067425"/>
            <a:ext cx="3228975" cy="638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0768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5105400" cy="4876800"/>
          </a:xfrm>
        </p:spPr>
        <p:txBody>
          <a:bodyPr>
            <a:normAutofit/>
          </a:bodyPr>
          <a:lstStyle/>
          <a:p>
            <a:r>
              <a:rPr lang="en-US" dirty="0" smtClean="0"/>
              <a:t>Difficulties </a:t>
            </a:r>
            <a:r>
              <a:rPr lang="en-US" dirty="0"/>
              <a:t>in Negotiating a Climate Refugee Convention</a:t>
            </a:r>
          </a:p>
          <a:p>
            <a:pPr lvl="1"/>
            <a:r>
              <a:rPr lang="en-US" dirty="0" smtClean="0"/>
              <a:t>Causation:  </a:t>
            </a:r>
          </a:p>
          <a:p>
            <a:pPr lvl="2"/>
            <a:r>
              <a:rPr lang="en-US" dirty="0" smtClean="0"/>
              <a:t>Migration is </a:t>
            </a:r>
            <a:r>
              <a:rPr lang="en-US" dirty="0" err="1" smtClean="0"/>
              <a:t>multicausal</a:t>
            </a:r>
            <a:endParaRPr lang="en-US" dirty="0" smtClean="0"/>
          </a:p>
          <a:p>
            <a:pPr lvl="2"/>
            <a:r>
              <a:rPr lang="en-US" dirty="0" smtClean="0"/>
              <a:t>Precise role of climate change often unclear</a:t>
            </a:r>
            <a:endParaRPr lang="en-US" dirty="0"/>
          </a:p>
          <a:p>
            <a:pPr lvl="1"/>
            <a:r>
              <a:rPr lang="en-US" dirty="0" smtClean="0"/>
              <a:t>Refugee system already overwhelmed</a:t>
            </a:r>
          </a:p>
          <a:p>
            <a:pPr lvl="1"/>
            <a:r>
              <a:rPr lang="en-US" dirty="0" smtClean="0"/>
              <a:t>Uncertainty about the degree of the problem</a:t>
            </a:r>
            <a:endParaRPr lang="en-US" dirty="0"/>
          </a:p>
          <a:p>
            <a:pPr lvl="1"/>
            <a:r>
              <a:rPr lang="en-US" dirty="0"/>
              <a:t>Hotspots and </a:t>
            </a:r>
            <a:r>
              <a:rPr lang="en-US" dirty="0" smtClean="0"/>
              <a:t>various degrees </a:t>
            </a:r>
            <a:r>
              <a:rPr lang="en-US" dirty="0"/>
              <a:t>of </a:t>
            </a:r>
            <a:r>
              <a:rPr lang="en-US" dirty="0" smtClean="0"/>
              <a:t>readiness</a:t>
            </a:r>
            <a:endParaRPr lang="en-US" dirty="0"/>
          </a:p>
          <a:p>
            <a:endParaRPr lang="en-US" dirty="0" smtClean="0"/>
          </a:p>
        </p:txBody>
      </p:sp>
      <p:sp>
        <p:nvSpPr>
          <p:cNvPr id="5" name="Rectangle 2"/>
          <p:cNvSpPr>
            <a:spLocks noChangeArrowheads="1"/>
          </p:cNvSpPr>
          <p:nvPr/>
        </p:nvSpPr>
        <p:spPr bwMode="auto">
          <a:xfrm>
            <a:off x="0" y="-76200"/>
            <a:ext cx="9144000" cy="1143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ja-JP" altLang="en-US" sz="3600">
              <a:solidFill>
                <a:schemeClr val="bg1"/>
              </a:solidFill>
              <a:latin typeface="Century Gothic" pitchFamily="34" charset="0"/>
            </a:endParaRPr>
          </a:p>
        </p:txBody>
      </p:sp>
      <p:sp>
        <p:nvSpPr>
          <p:cNvPr id="6" name="Rectangle 3"/>
          <p:cNvSpPr>
            <a:spLocks noChangeArrowheads="1"/>
          </p:cNvSpPr>
          <p:nvPr/>
        </p:nvSpPr>
        <p:spPr bwMode="auto">
          <a:xfrm>
            <a:off x="228600" y="-76200"/>
            <a:ext cx="8610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r>
              <a:rPr kumimoji="0" lang="en-US" altLang="ja-JP" sz="3200" dirty="0" smtClean="0">
                <a:solidFill>
                  <a:schemeClr val="bg1"/>
                </a:solidFill>
                <a:latin typeface="Arial" charset="0"/>
              </a:rPr>
              <a:t>A Climate Refugee Convention?</a:t>
            </a:r>
            <a:endParaRPr kumimoji="0" lang="en-US" altLang="ja-JP" sz="3200" dirty="0">
              <a:solidFill>
                <a:schemeClr val="bg1"/>
              </a:solidFill>
              <a:latin typeface="Arial" charset="0"/>
            </a:endParaRPr>
          </a:p>
        </p:txBody>
      </p:sp>
      <p:sp>
        <p:nvSpPr>
          <p:cNvPr id="10" name="Content Placeholder 2"/>
          <p:cNvSpPr txBox="1">
            <a:spLocks/>
          </p:cNvSpPr>
          <p:nvPr/>
        </p:nvSpPr>
        <p:spPr>
          <a:xfrm rot="16200000">
            <a:off x="8648700" y="6134100"/>
            <a:ext cx="914400" cy="38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800" dirty="0" smtClean="0">
                <a:solidFill>
                  <a:schemeClr val="bg1"/>
                </a:solidFill>
              </a:rPr>
              <a:t>Photo: UNHCR</a:t>
            </a:r>
          </a:p>
        </p:txBody>
      </p:sp>
      <p:grpSp>
        <p:nvGrpSpPr>
          <p:cNvPr id="7" name="Group 6"/>
          <p:cNvGrpSpPr/>
          <p:nvPr/>
        </p:nvGrpSpPr>
        <p:grpSpPr>
          <a:xfrm>
            <a:off x="4876800" y="1295400"/>
            <a:ext cx="4267200" cy="2768536"/>
            <a:chOff x="4953000" y="1504687"/>
            <a:chExt cx="4267200" cy="2768536"/>
          </a:xfrm>
        </p:grpSpPr>
        <p:pic>
          <p:nvPicPr>
            <p:cNvPr id="8" name="Picture 2" descr="C:\Users\bruch.ELIDOMAIN\Dropbox\Carl HD\International Programs\EDPs\Liege NOV2016\4b227b2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04687"/>
              <a:ext cx="4076772" cy="271615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rot="16200000">
              <a:off x="8572500" y="3625523"/>
              <a:ext cx="914400" cy="38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800" dirty="0" smtClean="0">
                  <a:solidFill>
                    <a:schemeClr val="bg1"/>
                  </a:solidFill>
                </a:rPr>
                <a:t>Photo: UNHCR</a:t>
              </a:r>
            </a:p>
          </p:txBody>
        </p:sp>
      </p:grpSp>
      <p:grpSp>
        <p:nvGrpSpPr>
          <p:cNvPr id="11" name="Group 10"/>
          <p:cNvGrpSpPr/>
          <p:nvPr/>
        </p:nvGrpSpPr>
        <p:grpSpPr>
          <a:xfrm>
            <a:off x="5715000" y="4191000"/>
            <a:ext cx="3392415" cy="2417137"/>
            <a:chOff x="5827785" y="4288463"/>
            <a:chExt cx="3392415" cy="2417137"/>
          </a:xfrm>
        </p:grpSpPr>
        <p:pic>
          <p:nvPicPr>
            <p:cNvPr id="12" name="Picture 3" descr="C:\Users\bruch.ELIDOMAIN\Dropbox\Carl HD\International Programs\EDPs\Liege NOV2016\4b227a3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7785" y="4288463"/>
              <a:ext cx="3201987" cy="2401897"/>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rot="16200000">
              <a:off x="8572500" y="6057900"/>
              <a:ext cx="914400" cy="38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800" dirty="0" smtClean="0">
                  <a:solidFill>
                    <a:schemeClr val="bg1"/>
                  </a:solidFill>
                </a:rPr>
                <a:t>Photo: UNHCR</a:t>
              </a:r>
            </a:p>
          </p:txBody>
        </p:sp>
      </p:grpSp>
    </p:spTree>
    <p:extLst>
      <p:ext uri="{BB962C8B-B14F-4D97-AF65-F5344CB8AC3E}">
        <p14:creationId xmlns:p14="http://schemas.microsoft.com/office/powerpoint/2010/main" val="1222934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5105400" cy="4876800"/>
          </a:xfrm>
        </p:spPr>
        <p:txBody>
          <a:bodyPr>
            <a:normAutofit fontScale="85000" lnSpcReduction="20000"/>
          </a:bodyPr>
          <a:lstStyle/>
          <a:p>
            <a:r>
              <a:rPr lang="en-US" dirty="0" smtClean="0"/>
              <a:t>Global </a:t>
            </a:r>
            <a:r>
              <a:rPr lang="en-US" dirty="0"/>
              <a:t>Compact for Safe, Orderly </a:t>
            </a:r>
            <a:r>
              <a:rPr lang="en-US" dirty="0" smtClean="0"/>
              <a:t>and Regular Migration (2018)</a:t>
            </a:r>
            <a:endParaRPr lang="en-US" dirty="0" smtClean="0">
              <a:solidFill>
                <a:srgbClr val="FF0000"/>
              </a:solidFill>
            </a:endParaRPr>
          </a:p>
          <a:p>
            <a:pPr lvl="1"/>
            <a:r>
              <a:rPr lang="en-US" dirty="0"/>
              <a:t>Objective 2 seeks to minimize the </a:t>
            </a:r>
            <a:r>
              <a:rPr lang="en-US" dirty="0" smtClean="0"/>
              <a:t>adverse drivers </a:t>
            </a:r>
            <a:r>
              <a:rPr lang="en-US" dirty="0"/>
              <a:t>of migration, including by “develop[</a:t>
            </a:r>
            <a:r>
              <a:rPr lang="en-US" dirty="0" err="1"/>
              <a:t>ing</a:t>
            </a:r>
            <a:r>
              <a:rPr lang="en-US" dirty="0"/>
              <a:t>] </a:t>
            </a:r>
            <a:r>
              <a:rPr lang="en-US" dirty="0" smtClean="0"/>
              <a:t>adaptation and </a:t>
            </a:r>
            <a:r>
              <a:rPr lang="en-US" dirty="0"/>
              <a:t>resilience strategies to sudden-onset and </a:t>
            </a:r>
            <a:r>
              <a:rPr lang="en-US" dirty="0" smtClean="0"/>
              <a:t>slow-onset natural </a:t>
            </a:r>
            <a:r>
              <a:rPr lang="en-US" dirty="0"/>
              <a:t>disasters, the adverse effects of </a:t>
            </a:r>
            <a:r>
              <a:rPr lang="en-US" dirty="0" smtClean="0"/>
              <a:t>climate change</a:t>
            </a:r>
            <a:r>
              <a:rPr lang="en-US" dirty="0"/>
              <a:t>, and environmental degradation</a:t>
            </a:r>
            <a:r>
              <a:rPr lang="en-US" dirty="0" smtClean="0"/>
              <a:t>.”</a:t>
            </a:r>
          </a:p>
          <a:p>
            <a:pPr lvl="1"/>
            <a:r>
              <a:rPr lang="en-US" sz="2600" dirty="0"/>
              <a:t>R</a:t>
            </a:r>
            <a:r>
              <a:rPr lang="en-US" sz="2600" dirty="0" smtClean="0"/>
              <a:t>ecognizes the need </a:t>
            </a:r>
            <a:r>
              <a:rPr lang="en-US" sz="2600" dirty="0"/>
              <a:t>for legal tools that allow admission and stay of </a:t>
            </a:r>
            <a:r>
              <a:rPr lang="en-US" sz="2600" dirty="0" smtClean="0"/>
              <a:t>persons driven </a:t>
            </a:r>
            <a:r>
              <a:rPr lang="en-US" sz="2600" dirty="0"/>
              <a:t>away by slow- and sudden-onset events</a:t>
            </a:r>
            <a:r>
              <a:rPr lang="en-US" sz="2600" dirty="0" smtClean="0"/>
              <a:t>.</a:t>
            </a:r>
            <a:endParaRPr lang="en-US" dirty="0" smtClean="0"/>
          </a:p>
          <a:p>
            <a:r>
              <a:rPr lang="en-US" dirty="0"/>
              <a:t>United Nations Guiding Principles on Internal Displacement (2001)</a:t>
            </a:r>
          </a:p>
          <a:p>
            <a:endParaRPr lang="en-US" dirty="0" smtClean="0">
              <a:solidFill>
                <a:srgbClr val="FF0000"/>
              </a:solidFill>
            </a:endParaRPr>
          </a:p>
          <a:p>
            <a:r>
              <a:rPr lang="en-US" dirty="0" smtClean="0"/>
              <a:t>Non-</a:t>
            </a:r>
            <a:r>
              <a:rPr lang="en-US" dirty="0" smtClean="0"/>
              <a:t>binding</a:t>
            </a:r>
            <a:endParaRPr lang="en-US" dirty="0"/>
          </a:p>
        </p:txBody>
      </p:sp>
      <p:sp>
        <p:nvSpPr>
          <p:cNvPr id="5" name="Rectangle 2"/>
          <p:cNvSpPr>
            <a:spLocks noChangeArrowheads="1"/>
          </p:cNvSpPr>
          <p:nvPr/>
        </p:nvSpPr>
        <p:spPr bwMode="auto">
          <a:xfrm>
            <a:off x="0" y="-76200"/>
            <a:ext cx="9144000" cy="1143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ja-JP" altLang="en-US" sz="3600">
              <a:solidFill>
                <a:schemeClr val="bg1"/>
              </a:solidFill>
              <a:latin typeface="Century Gothic" pitchFamily="34" charset="0"/>
            </a:endParaRPr>
          </a:p>
        </p:txBody>
      </p:sp>
      <p:sp>
        <p:nvSpPr>
          <p:cNvPr id="6" name="Rectangle 3"/>
          <p:cNvSpPr>
            <a:spLocks noChangeArrowheads="1"/>
          </p:cNvSpPr>
          <p:nvPr/>
        </p:nvSpPr>
        <p:spPr bwMode="auto">
          <a:xfrm>
            <a:off x="228600" y="-76200"/>
            <a:ext cx="8610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r>
              <a:rPr kumimoji="0" lang="en-US" altLang="ja-JP" sz="3200" dirty="0" smtClean="0">
                <a:solidFill>
                  <a:schemeClr val="bg1"/>
                </a:solidFill>
                <a:latin typeface="Arial" charset="0"/>
              </a:rPr>
              <a:t>New Policy Frameworks</a:t>
            </a:r>
            <a:endParaRPr kumimoji="0" lang="en-US" altLang="ja-JP" sz="3200" dirty="0">
              <a:solidFill>
                <a:schemeClr val="bg1"/>
              </a:solidFill>
              <a:latin typeface="Arial" charset="0"/>
            </a:endParaRPr>
          </a:p>
        </p:txBody>
      </p:sp>
      <p:sp>
        <p:nvSpPr>
          <p:cNvPr id="10" name="Content Placeholder 2"/>
          <p:cNvSpPr txBox="1">
            <a:spLocks/>
          </p:cNvSpPr>
          <p:nvPr/>
        </p:nvSpPr>
        <p:spPr>
          <a:xfrm rot="16200000">
            <a:off x="8648700" y="6134100"/>
            <a:ext cx="914400" cy="38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800" dirty="0" smtClean="0">
                <a:solidFill>
                  <a:schemeClr val="bg1"/>
                </a:solidFill>
              </a:rPr>
              <a:t>Photo: UNHCR</a:t>
            </a:r>
          </a:p>
        </p:txBody>
      </p:sp>
      <p:grpSp>
        <p:nvGrpSpPr>
          <p:cNvPr id="7" name="Group 6"/>
          <p:cNvGrpSpPr/>
          <p:nvPr/>
        </p:nvGrpSpPr>
        <p:grpSpPr>
          <a:xfrm>
            <a:off x="5334000" y="1219200"/>
            <a:ext cx="3962400" cy="5737412"/>
            <a:chOff x="5334000" y="1219200"/>
            <a:chExt cx="3962400" cy="5737412"/>
          </a:xfrm>
        </p:grpSpPr>
        <p:pic>
          <p:nvPicPr>
            <p:cNvPr id="8" name="Picture 3" descr="C:\Users\bruch.ELIDOMAIN\Dropbox\Carl HD\International Programs\EDPs\Liege NOV2016\49c3bf98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19200"/>
              <a:ext cx="3810000" cy="573741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rot="16200000">
              <a:off x="8648700" y="6134100"/>
              <a:ext cx="914400" cy="38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800" dirty="0" smtClean="0">
                  <a:solidFill>
                    <a:schemeClr val="bg1"/>
                  </a:solidFill>
                </a:rPr>
                <a:t>Photo: UNHCR</a:t>
              </a:r>
            </a:p>
          </p:txBody>
        </p:sp>
      </p:grpSp>
    </p:spTree>
    <p:extLst>
      <p:ext uri="{BB962C8B-B14F-4D97-AF65-F5344CB8AC3E}">
        <p14:creationId xmlns:p14="http://schemas.microsoft.com/office/powerpoint/2010/main" val="3862438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6360"/>
            <a:ext cx="8229600" cy="4693920"/>
          </a:xfrm>
        </p:spPr>
        <p:txBody>
          <a:bodyPr>
            <a:normAutofit/>
          </a:bodyPr>
          <a:lstStyle/>
          <a:p>
            <a:r>
              <a:rPr lang="en-US" dirty="0" smtClean="0"/>
              <a:t>Value </a:t>
            </a:r>
            <a:r>
              <a:rPr lang="en-US" dirty="0"/>
              <a:t>of </a:t>
            </a:r>
            <a:r>
              <a:rPr lang="en-US" dirty="0" smtClean="0"/>
              <a:t>a toolkit approach</a:t>
            </a:r>
            <a:endParaRPr lang="en-US" dirty="0"/>
          </a:p>
          <a:p>
            <a:pPr lvl="1"/>
            <a:r>
              <a:rPr lang="en-US" dirty="0"/>
              <a:t>Allows </a:t>
            </a:r>
            <a:r>
              <a:rPr lang="en-US" dirty="0" smtClean="0"/>
              <a:t>diverse actions </a:t>
            </a:r>
            <a:r>
              <a:rPr lang="en-US" dirty="0"/>
              <a:t>at </a:t>
            </a:r>
            <a:r>
              <a:rPr lang="en-US" dirty="0" smtClean="0"/>
              <a:t>different levels</a:t>
            </a:r>
            <a:endParaRPr lang="en-US" dirty="0"/>
          </a:p>
          <a:p>
            <a:pPr lvl="1"/>
            <a:r>
              <a:rPr lang="en-US" dirty="0"/>
              <a:t>Increases </a:t>
            </a:r>
            <a:r>
              <a:rPr lang="en-US" dirty="0" smtClean="0"/>
              <a:t>awareness</a:t>
            </a:r>
            <a:endParaRPr lang="en-US" dirty="0"/>
          </a:p>
          <a:p>
            <a:pPr lvl="1"/>
            <a:r>
              <a:rPr lang="en-US" dirty="0"/>
              <a:t>Allows </a:t>
            </a:r>
            <a:r>
              <a:rPr lang="en-US" dirty="0" smtClean="0"/>
              <a:t>flexibility</a:t>
            </a:r>
            <a:endParaRPr lang="en-US" dirty="0"/>
          </a:p>
          <a:p>
            <a:pPr lvl="1"/>
            <a:r>
              <a:rPr lang="en-US" dirty="0" smtClean="0"/>
              <a:t>Opportunistic: empowers proactive action at diverse levels</a:t>
            </a:r>
            <a:endParaRPr lang="en-US" dirty="0"/>
          </a:p>
          <a:p>
            <a:r>
              <a:rPr lang="en-US" dirty="0" smtClean="0"/>
              <a:t>National; Bilateral</a:t>
            </a:r>
            <a:r>
              <a:rPr lang="en-US" dirty="0"/>
              <a:t>; Regional; Global</a:t>
            </a:r>
          </a:p>
          <a:p>
            <a:r>
              <a:rPr lang="en-US" dirty="0" smtClean="0"/>
              <a:t>Build on the </a:t>
            </a:r>
            <a:r>
              <a:rPr lang="en-US" dirty="0"/>
              <a:t>Nansen </a:t>
            </a:r>
            <a:r>
              <a:rPr lang="en-US" dirty="0" smtClean="0"/>
              <a:t>Initiative</a:t>
            </a:r>
          </a:p>
          <a:p>
            <a:endParaRPr lang="en-US" dirty="0"/>
          </a:p>
        </p:txBody>
      </p:sp>
      <p:sp>
        <p:nvSpPr>
          <p:cNvPr id="5" name="Rectangle 2"/>
          <p:cNvSpPr>
            <a:spLocks noChangeArrowheads="1"/>
          </p:cNvSpPr>
          <p:nvPr/>
        </p:nvSpPr>
        <p:spPr bwMode="auto">
          <a:xfrm>
            <a:off x="-76200" y="-76200"/>
            <a:ext cx="9220200" cy="1143000"/>
          </a:xfrm>
          <a:prstGeom prst="rect">
            <a:avLst/>
          </a:prstGeom>
          <a:gradFill rotWithShape="1">
            <a:gsLst>
              <a:gs pos="0">
                <a:srgbClr val="0E3C5A"/>
              </a:gs>
              <a:gs pos="100000">
                <a:srgbClr val="1F81C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endParaRPr kumimoji="0" lang="ja-JP" altLang="en-US" sz="3600">
              <a:solidFill>
                <a:schemeClr val="bg1"/>
              </a:solidFill>
              <a:latin typeface="Century Gothic" pitchFamily="34" charset="0"/>
            </a:endParaRPr>
          </a:p>
        </p:txBody>
      </p:sp>
      <p:sp>
        <p:nvSpPr>
          <p:cNvPr id="6" name="Rectangle 3"/>
          <p:cNvSpPr>
            <a:spLocks noChangeArrowheads="1"/>
          </p:cNvSpPr>
          <p:nvPr/>
        </p:nvSpPr>
        <p:spPr bwMode="auto">
          <a:xfrm>
            <a:off x="228600" y="-76200"/>
            <a:ext cx="8610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kumimoji="1" sz="2700">
                <a:solidFill>
                  <a:schemeClr val="tx1"/>
                </a:solidFill>
                <a:latin typeface="Lucida Sans Unicode" pitchFamily="34" charset="0"/>
                <a:ea typeface="MS PGothic" pitchFamily="34" charset="-128"/>
              </a:defRPr>
            </a:lvl1pPr>
            <a:lvl2pPr marL="742950" indent="-285750" eaLnBrk="0" hangingPunct="0">
              <a:spcBef>
                <a:spcPts val="325"/>
              </a:spcBef>
              <a:buClr>
                <a:schemeClr val="accent1"/>
              </a:buClr>
              <a:buFont typeface="Verdana" pitchFamily="34" charset="0"/>
              <a:buChar char="◦"/>
              <a:defRPr kumimoji="1" sz="2300">
                <a:solidFill>
                  <a:schemeClr val="tx1"/>
                </a:solidFill>
                <a:latin typeface="Lucida Sans Unicode" pitchFamily="34" charset="0"/>
                <a:ea typeface="MS PGothic" pitchFamily="34" charset="-128"/>
              </a:defRPr>
            </a:lvl2pPr>
            <a:lvl3pPr marL="1143000" indent="-228600" eaLnBrk="0" hangingPunct="0">
              <a:spcBef>
                <a:spcPts val="350"/>
              </a:spcBef>
              <a:buClr>
                <a:schemeClr val="accent2"/>
              </a:buClr>
              <a:buSzPct val="100000"/>
              <a:buFont typeface="Wingdings 2" pitchFamily="18" charset="2"/>
              <a:buChar char=""/>
              <a:defRPr kumimoji="1" sz="2100">
                <a:solidFill>
                  <a:schemeClr val="tx1"/>
                </a:solidFill>
                <a:latin typeface="Lucida Sans Unicode" pitchFamily="34" charset="0"/>
                <a:ea typeface="MS PGothic" pitchFamily="34" charset="-128"/>
              </a:defRPr>
            </a:lvl3pPr>
            <a:lvl4pPr marL="1600200" indent="-228600" eaLnBrk="0" hangingPunct="0">
              <a:spcBef>
                <a:spcPts val="350"/>
              </a:spcBef>
              <a:buClr>
                <a:schemeClr val="accent2"/>
              </a:buClr>
              <a:buFont typeface="Wingdings 2" pitchFamily="18" charset="2"/>
              <a:buChar char=""/>
              <a:defRPr kumimoji="1" sz="1900">
                <a:solidFill>
                  <a:schemeClr val="tx1"/>
                </a:solidFill>
                <a:latin typeface="Lucida Sans Unicode" pitchFamily="34" charset="0"/>
                <a:ea typeface="MS PGothic" pitchFamily="34" charset="-128"/>
              </a:defRPr>
            </a:lvl4pPr>
            <a:lvl5pPr marL="2057400" indent="-228600" eaLnBrk="0" hangingPunct="0">
              <a:spcBef>
                <a:spcPts val="350"/>
              </a:spcBef>
              <a:buClr>
                <a:schemeClr val="accent2"/>
              </a:buClr>
              <a:buFont typeface="Wingdings 2" pitchFamily="18" charset="2"/>
              <a:buChar char=""/>
              <a:defRPr kumimoji="1">
                <a:solidFill>
                  <a:schemeClr val="tx1"/>
                </a:solidFill>
                <a:latin typeface="Lucida Sans Unicode" pitchFamily="34" charset="0"/>
                <a:ea typeface="MS PGothic"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kumimoji="1">
                <a:solidFill>
                  <a:schemeClr val="tx1"/>
                </a:solidFill>
                <a:latin typeface="Lucida Sans Unicode" pitchFamily="34" charset="0"/>
                <a:ea typeface="MS PGothic" pitchFamily="34" charset="-128"/>
              </a:defRPr>
            </a:lvl9pPr>
          </a:lstStyle>
          <a:p>
            <a:pPr eaLnBrk="1" hangingPunct="1">
              <a:spcBef>
                <a:spcPct val="0"/>
              </a:spcBef>
              <a:buClrTx/>
              <a:buSzTx/>
              <a:buFontTx/>
              <a:buNone/>
            </a:pPr>
            <a:r>
              <a:rPr kumimoji="0" lang="en-US" altLang="ja-JP" sz="3200" dirty="0" smtClean="0">
                <a:solidFill>
                  <a:schemeClr val="bg1"/>
                </a:solidFill>
                <a:latin typeface="Arial" charset="0"/>
              </a:rPr>
              <a:t>Toward a Toolkit Approach</a:t>
            </a:r>
            <a:endParaRPr kumimoji="0" lang="en-US" altLang="ja-JP" sz="3200" dirty="0">
              <a:solidFill>
                <a:schemeClr val="bg1"/>
              </a:solidFill>
              <a:latin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471" y="5029200"/>
            <a:ext cx="6723529" cy="2057400"/>
          </a:xfrm>
          <a:prstGeom prst="rect">
            <a:avLst/>
          </a:prstGeom>
        </p:spPr>
      </p:pic>
    </p:spTree>
    <p:extLst>
      <p:ext uri="{BB962C8B-B14F-4D97-AF65-F5344CB8AC3E}">
        <p14:creationId xmlns:p14="http://schemas.microsoft.com/office/powerpoint/2010/main" val="2937464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6820</TotalTime>
  <Words>4070</Words>
  <Application>Microsoft Office PowerPoint</Application>
  <PresentationFormat>On-screen Show (4:3)</PresentationFormat>
  <Paragraphs>252</Paragraphs>
  <Slides>16</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MS PGothic</vt:lpstr>
      <vt:lpstr>MS PGothic</vt:lpstr>
      <vt:lpstr>Arial</vt:lpstr>
      <vt:lpstr>Calibri</vt:lpstr>
      <vt:lpstr>Century Gothic</vt:lpstr>
      <vt:lpstr>Constantia</vt:lpstr>
      <vt:lpstr>HGP明朝E</vt:lpstr>
      <vt:lpstr>Times New Roman</vt:lpstr>
      <vt:lpstr>Verdana</vt:lpstr>
      <vt:lpstr>Wingdings</vt:lpstr>
      <vt:lpstr>Wingdings 2</vt:lpstr>
      <vt:lpstr>Wingdings 3</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International Law Protects the Environment During Armed Conflict</dc:title>
  <dc:creator>Sofia</dc:creator>
  <cp:lastModifiedBy>Carl Bruch</cp:lastModifiedBy>
  <cp:revision>268</cp:revision>
  <cp:lastPrinted>2016-11-02T17:42:34Z</cp:lastPrinted>
  <dcterms:created xsi:type="dcterms:W3CDTF">2016-09-15T00:26:15Z</dcterms:created>
  <dcterms:modified xsi:type="dcterms:W3CDTF">2020-01-22T23:16:25Z</dcterms:modified>
</cp:coreProperties>
</file>