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4" r:id="rId2"/>
    <p:sldId id="265" r:id="rId3"/>
    <p:sldId id="269" r:id="rId4"/>
    <p:sldId id="270" r:id="rId5"/>
    <p:sldId id="279" r:id="rId6"/>
    <p:sldId id="281" r:id="rId7"/>
    <p:sldId id="271" r:id="rId8"/>
    <p:sldId id="272" r:id="rId9"/>
    <p:sldId id="280" r:id="rId10"/>
    <p:sldId id="273" r:id="rId11"/>
    <p:sldId id="276" r:id="rId12"/>
    <p:sldId id="277" r:id="rId13"/>
    <p:sldId id="282" r:id="rId14"/>
    <p:sldId id="274" r:id="rId15"/>
    <p:sldId id="266" r:id="rId1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919" autoAdjust="0"/>
  </p:normalViewPr>
  <p:slideViewPr>
    <p:cSldViewPr snapToGrid="0">
      <p:cViewPr varScale="1">
        <p:scale>
          <a:sx n="94" d="100"/>
          <a:sy n="94" d="100"/>
        </p:scale>
        <p:origin x="150" y="78"/>
      </p:cViewPr>
      <p:guideLst/>
    </p:cSldViewPr>
  </p:slid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CD6A77-8397-4F65-97AA-91EC0147B3BC}" type="datetimeFigureOut">
              <a:rPr kumimoji="1" lang="ja-JP" altLang="en-US" smtClean="0"/>
              <a:t>2020/5/10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DBF57-D1A6-4FDD-91C6-D68293B30113}" type="slidenum">
              <a:rPr kumimoji="1" lang="ja-JP" altLang="en-US" smtClean="0"/>
              <a:t>‹#›</a:t>
            </a:fld>
            <a:endParaRPr kumimoji="1" lang="ja-JP" altLang="en-US"/>
          </a:p>
        </p:txBody>
      </p:sp>
    </p:spTree>
    <p:extLst>
      <p:ext uri="{BB962C8B-B14F-4D97-AF65-F5344CB8AC3E}">
        <p14:creationId xmlns:p14="http://schemas.microsoft.com/office/powerpoint/2010/main" val="33431991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大気中の温室効果ガスの増加がもたらす地球温暖化。その影響は沿岸域の社会生活や海洋生物などにも大きく影響します。</a:t>
            </a:r>
            <a:endParaRPr kumimoji="1" lang="en-US" altLang="ja-JP" dirty="0" smtClean="0"/>
          </a:p>
          <a:p>
            <a:r>
              <a:rPr kumimoji="1" lang="ja-JP" altLang="en-US" dirty="0" smtClean="0"/>
              <a:t>このスライドでは、地球温暖化の解説に続いて、海洋への影響について概要を紹介をしたいと思います。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a:t>
            </a:fld>
            <a:endParaRPr kumimoji="1" lang="ja-JP" altLang="en-US"/>
          </a:p>
        </p:txBody>
      </p:sp>
    </p:spTree>
    <p:extLst>
      <p:ext uri="{BB962C8B-B14F-4D97-AF65-F5344CB8AC3E}">
        <p14:creationId xmlns:p14="http://schemas.microsoft.com/office/powerpoint/2010/main" val="2431756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まず海面水位の上昇です。</a:t>
            </a:r>
            <a:endParaRPr kumimoji="1" lang="en-US" altLang="ja-JP" dirty="0" smtClean="0"/>
          </a:p>
          <a:p>
            <a:r>
              <a:rPr kumimoji="1" lang="ja-JP" altLang="en-US" dirty="0" smtClean="0"/>
              <a:t>この図は、大都市が多く立地する沿岸域において、これまで</a:t>
            </a:r>
            <a:r>
              <a:rPr kumimoji="1" lang="en-US" altLang="ja-JP" dirty="0" smtClean="0"/>
              <a:t>100</a:t>
            </a:r>
            <a:r>
              <a:rPr kumimoji="1" lang="ja-JP" altLang="en-US" dirty="0" smtClean="0"/>
              <a:t>年に一度程度発生していた極端な海面水位の上昇</a:t>
            </a:r>
            <a:r>
              <a:rPr kumimoji="1" lang="en-US" altLang="ja-JP" dirty="0" smtClean="0"/>
              <a:t>HCE</a:t>
            </a:r>
            <a:r>
              <a:rPr kumimoji="1" lang="ja-JP" altLang="en-US" dirty="0" smtClean="0"/>
              <a:t>が、</a:t>
            </a:r>
            <a:endParaRPr kumimoji="1" lang="en-US" altLang="ja-JP" dirty="0" smtClean="0"/>
          </a:p>
          <a:p>
            <a:r>
              <a:rPr kumimoji="1" lang="en-US" altLang="ja-JP" dirty="0" smtClean="0"/>
              <a:t>1</a:t>
            </a:r>
            <a:r>
              <a:rPr kumimoji="1" lang="ja-JP" altLang="en-US" dirty="0" smtClean="0"/>
              <a:t>年に一度の頻度で発生するようになると予測される時期を示したものです。多くの地域で黄色よりも濃い色をしている様子が見られます。</a:t>
            </a:r>
            <a:endParaRPr kumimoji="1" lang="en-US" altLang="ja-JP" dirty="0" smtClean="0"/>
          </a:p>
          <a:p>
            <a:r>
              <a:rPr kumimoji="1" lang="ja-JP" altLang="en-US" dirty="0" smtClean="0"/>
              <a:t>何も温室効果ガスの削減努力をしないと、すなわち</a:t>
            </a:r>
            <a:r>
              <a:rPr kumimoji="1" lang="en-US" altLang="ja-JP" dirty="0" smtClean="0"/>
              <a:t>RCP8.5</a:t>
            </a:r>
            <a:r>
              <a:rPr kumimoji="1" lang="ja-JP" altLang="en-US" dirty="0" smtClean="0"/>
              <a:t>のシナリオでは、今世紀中に殆どの地域で、毎年のように</a:t>
            </a:r>
            <a:endParaRPr kumimoji="1" lang="en-US" altLang="ja-JP" dirty="0" smtClean="0"/>
          </a:p>
          <a:p>
            <a:r>
              <a:rPr kumimoji="1" lang="en-US" altLang="ja-JP" dirty="0" smtClean="0"/>
              <a:t>100</a:t>
            </a:r>
            <a:r>
              <a:rPr kumimoji="1" lang="ja-JP" altLang="en-US" dirty="0" smtClean="0"/>
              <a:t>年に</a:t>
            </a:r>
            <a:r>
              <a:rPr kumimoji="1" lang="en-US" altLang="ja-JP" dirty="0" smtClean="0"/>
              <a:t>1</a:t>
            </a:r>
            <a:r>
              <a:rPr kumimoji="1" lang="ja-JP" altLang="en-US" dirty="0" smtClean="0"/>
              <a:t>度の海面水位の上昇が頻発することが示されています。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lang="en-US" altLang="ja-JP" dirty="0" smtClean="0"/>
              <a:t>IPCC</a:t>
            </a:r>
            <a:r>
              <a:rPr lang="ja-JP" altLang="en-US" dirty="0" smtClean="0"/>
              <a:t>海洋・雪氷圏特別報告書：</a:t>
            </a:r>
            <a:r>
              <a:rPr lang="en-US" altLang="ja-JP" dirty="0" smtClean="0"/>
              <a:t>https://www.ipcc.ch/srocc/chapter/summary-for-policymakers/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t>※</a:t>
            </a:r>
            <a:r>
              <a:rPr lang="ja-JP" altLang="en-US" dirty="0" smtClean="0"/>
              <a:t>気候変動に関する政府間パネル（</a:t>
            </a:r>
            <a:r>
              <a:rPr lang="en-US" altLang="ja-JP" dirty="0" smtClean="0"/>
              <a:t>IPCC</a:t>
            </a:r>
            <a:r>
              <a:rPr lang="ja-JP" altLang="en-US" dirty="0" smtClean="0"/>
              <a:t>）海洋・雪氷圏特別報告書（</a:t>
            </a:r>
            <a:r>
              <a:rPr lang="en-US" altLang="ja-JP" dirty="0" smtClean="0"/>
              <a:t>SROCC</a:t>
            </a:r>
            <a:r>
              <a:rPr lang="ja-JP" altLang="en-US" dirty="0" smtClean="0"/>
              <a:t>）公表記念シンポジウムの配布資料にて仮訳を掲載</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t>　</a:t>
            </a:r>
            <a:r>
              <a:rPr lang="en-US" altLang="ja-JP" dirty="0" smtClean="0"/>
              <a:t>https://www.spf.org/global-data/opri/rep_191015_program.pdf</a:t>
            </a:r>
            <a:endParaRPr lang="ja-JP" altLang="en-US" dirty="0" smtClean="0"/>
          </a:p>
          <a:p>
            <a:endParaRPr kumimoji="1" lang="ja-JP" altLang="en-US"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10</a:t>
            </a:fld>
            <a:endParaRPr kumimoji="1" lang="ja-JP" altLang="en-US"/>
          </a:p>
        </p:txBody>
      </p:sp>
    </p:spTree>
    <p:extLst>
      <p:ext uri="{BB962C8B-B14F-4D97-AF65-F5344CB8AC3E}">
        <p14:creationId xmlns:p14="http://schemas.microsoft.com/office/powerpoint/2010/main" val="3340485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次に水産資源への影響を見てみます。上の図は植物プランクトンによる光合成などによる一次生産量を示しています。何も温室効果ガスの削減努力をしない</a:t>
            </a:r>
            <a:r>
              <a:rPr kumimoji="1" lang="en-US" altLang="ja-JP" dirty="0" smtClean="0"/>
              <a:t>RCP8.5</a:t>
            </a:r>
            <a:r>
              <a:rPr kumimoji="1" lang="ja-JP" altLang="en-US" dirty="0" smtClean="0"/>
              <a:t>の結果が右端になるのですが、その場合に、赤道域などの低緯度にて一次生産が減少することが予測されています。下の図は最大潜在漁獲量を表しており、こちらも赤道域などの低緯度で大幅な減少が見られます。一方で北極域では増加するなど、影響は必ずしも全世界で一律ではない様子が見られ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lang="en-US" altLang="ja-JP" dirty="0" smtClean="0"/>
              <a:t>IPCC</a:t>
            </a:r>
            <a:r>
              <a:rPr lang="ja-JP" altLang="en-US" dirty="0" smtClean="0"/>
              <a:t>海洋・雪氷圏特別報告書：</a:t>
            </a:r>
            <a:r>
              <a:rPr lang="en-US" altLang="ja-JP" dirty="0" smtClean="0"/>
              <a:t>https://www.ipcc.ch/srocc/chapter/summary-for-policymakers/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t>※</a:t>
            </a:r>
            <a:r>
              <a:rPr lang="ja-JP" altLang="en-US" dirty="0" smtClean="0"/>
              <a:t>気候変動に関する政府間パネル（</a:t>
            </a:r>
            <a:r>
              <a:rPr lang="en-US" altLang="ja-JP" dirty="0" smtClean="0"/>
              <a:t>IPCC</a:t>
            </a:r>
            <a:r>
              <a:rPr lang="ja-JP" altLang="en-US" dirty="0" smtClean="0"/>
              <a:t>）海洋・雪氷圏特別報告書（</a:t>
            </a:r>
            <a:r>
              <a:rPr lang="en-US" altLang="ja-JP" dirty="0" smtClean="0"/>
              <a:t>SROCC</a:t>
            </a:r>
            <a:r>
              <a:rPr lang="ja-JP" altLang="en-US" dirty="0" smtClean="0"/>
              <a:t>）公表記念シンポジウムの配布資料にて仮訳を掲載</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t>　</a:t>
            </a:r>
            <a:r>
              <a:rPr lang="en-US" altLang="ja-JP" dirty="0" smtClean="0"/>
              <a:t>https://www.spf.org/global-data/opri/rep_191015_program.pdf</a:t>
            </a:r>
            <a:endParaRPr lang="ja-JP" altLang="en-US" dirty="0" smtClean="0"/>
          </a:p>
          <a:p>
            <a:endParaRPr kumimoji="1" lang="en-US" altLang="ja-JP"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11</a:t>
            </a:fld>
            <a:endParaRPr kumimoji="1" lang="ja-JP" altLang="en-US"/>
          </a:p>
        </p:txBody>
      </p:sp>
    </p:spTree>
    <p:extLst>
      <p:ext uri="{BB962C8B-B14F-4D97-AF65-F5344CB8AC3E}">
        <p14:creationId xmlns:p14="http://schemas.microsoft.com/office/powerpoint/2010/main" val="1945476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続いて北極の海氷を見てみたいと思います。</a:t>
            </a:r>
            <a:endParaRPr kumimoji="1" lang="en-US" altLang="ja-JP" dirty="0" smtClean="0"/>
          </a:p>
          <a:p>
            <a:r>
              <a:rPr kumimoji="1" lang="ja-JP" altLang="en-US" dirty="0" smtClean="0"/>
              <a:t>この図は</a:t>
            </a:r>
            <a:r>
              <a:rPr kumimoji="1" lang="en-US" altLang="ja-JP" dirty="0" smtClean="0"/>
              <a:t>JAXA</a:t>
            </a:r>
            <a:r>
              <a:rPr kumimoji="1" lang="ja-JP" altLang="en-US" dirty="0" smtClean="0"/>
              <a:t>の人工衛星が撮影した夏場の北極の海氷面積の推移を示しています。</a:t>
            </a:r>
            <a:endParaRPr kumimoji="1" lang="en-US" altLang="ja-JP" dirty="0" smtClean="0"/>
          </a:p>
          <a:p>
            <a:r>
              <a:rPr kumimoji="1" lang="ja-JP" altLang="en-US" dirty="0" smtClean="0"/>
              <a:t>図中の白い部分が海氷ですが、急速に面積が減少していることが分かります。</a:t>
            </a:r>
            <a:endParaRPr kumimoji="1" lang="en-US" altLang="ja-JP" dirty="0" smtClean="0"/>
          </a:p>
          <a:p>
            <a:r>
              <a:rPr kumimoji="1" lang="ja-JP" altLang="en-US" sz="1200" b="0" i="0" kern="1200" dirty="0" smtClean="0">
                <a:solidFill>
                  <a:schemeClr val="tx1"/>
                </a:solidFill>
                <a:effectLst/>
                <a:latin typeface="+mn-lt"/>
                <a:ea typeface="+mn-ea"/>
                <a:cs typeface="+mn-cs"/>
              </a:rPr>
              <a:t>このまま温室効果ガスの排出削減努力をしなければ、</a:t>
            </a:r>
            <a:r>
              <a:rPr kumimoji="1" lang="ja-JP" altLang="en-US" sz="1200" b="0" i="1" kern="1200" dirty="0" smtClean="0">
                <a:solidFill>
                  <a:schemeClr val="tx1"/>
                </a:solidFill>
                <a:effectLst/>
                <a:latin typeface="+mn-lt"/>
                <a:ea typeface="+mn-ea"/>
                <a:cs typeface="+mn-cs"/>
              </a:rPr>
              <a:t>今世紀</a:t>
            </a:r>
            <a:r>
              <a:rPr kumimoji="1" lang="ja-JP" altLang="en-US" sz="1200" b="0" i="0" kern="1200" dirty="0" smtClean="0">
                <a:solidFill>
                  <a:schemeClr val="tx1"/>
                </a:solidFill>
                <a:effectLst/>
                <a:latin typeface="+mn-lt"/>
                <a:ea typeface="+mn-ea"/>
                <a:cs typeface="+mn-cs"/>
              </a:rPr>
              <a:t>半ば</a:t>
            </a:r>
            <a:r>
              <a:rPr kumimoji="1" lang="ja-JP" altLang="en-US" sz="1200" b="0" kern="1200" dirty="0" smtClean="0">
                <a:solidFill>
                  <a:schemeClr val="tx1"/>
                </a:solidFill>
                <a:effectLst/>
                <a:latin typeface="+mn-lt"/>
                <a:ea typeface="+mn-ea"/>
                <a:cs typeface="+mn-cs"/>
              </a:rPr>
              <a:t>には夏場に</a:t>
            </a:r>
            <a:r>
              <a:rPr kumimoji="1" lang="ja-JP" altLang="en-US" sz="1200" b="0" i="1" kern="1200" dirty="0" smtClean="0">
                <a:solidFill>
                  <a:schemeClr val="tx1"/>
                </a:solidFill>
                <a:effectLst/>
                <a:latin typeface="+mn-lt"/>
                <a:ea typeface="+mn-ea"/>
                <a:cs typeface="+mn-cs"/>
              </a:rPr>
              <a:t>北極</a:t>
            </a:r>
            <a:r>
              <a:rPr kumimoji="1" lang="ja-JP" altLang="en-US" sz="1200" b="0" kern="1200" dirty="0" smtClean="0">
                <a:solidFill>
                  <a:schemeClr val="tx1"/>
                </a:solidFill>
                <a:effectLst/>
                <a:latin typeface="+mn-lt"/>
                <a:ea typeface="+mn-ea"/>
                <a:cs typeface="+mn-cs"/>
              </a:rPr>
              <a:t>海から</a:t>
            </a:r>
            <a:r>
              <a:rPr kumimoji="1" lang="ja-JP" altLang="en-US" sz="1200" b="0" i="1" kern="1200" dirty="0" smtClean="0">
                <a:solidFill>
                  <a:schemeClr val="tx1"/>
                </a:solidFill>
                <a:effectLst/>
                <a:latin typeface="+mn-lt"/>
                <a:ea typeface="+mn-ea"/>
                <a:cs typeface="+mn-cs"/>
              </a:rPr>
              <a:t>海氷</a:t>
            </a:r>
            <a:r>
              <a:rPr kumimoji="1" lang="ja-JP" altLang="en-US" sz="1200" b="0" kern="1200" dirty="0" smtClean="0">
                <a:solidFill>
                  <a:schemeClr val="tx1"/>
                </a:solidFill>
                <a:effectLst/>
                <a:latin typeface="+mn-lt"/>
                <a:ea typeface="+mn-ea"/>
                <a:cs typeface="+mn-cs"/>
              </a:rPr>
              <a:t>が</a:t>
            </a:r>
            <a:r>
              <a:rPr kumimoji="1" lang="ja-JP" altLang="en-US" sz="1200" b="0" i="1" kern="1200" dirty="0" smtClean="0">
                <a:solidFill>
                  <a:schemeClr val="tx1"/>
                </a:solidFill>
                <a:effectLst/>
                <a:latin typeface="+mn-lt"/>
                <a:ea typeface="+mn-ea"/>
                <a:cs typeface="+mn-cs"/>
              </a:rPr>
              <a:t>なくなる</a:t>
            </a:r>
            <a:r>
              <a:rPr kumimoji="1" lang="ja-JP" altLang="en-US" sz="1200" b="0" kern="1200" dirty="0" smtClean="0">
                <a:solidFill>
                  <a:schemeClr val="tx1"/>
                </a:solidFill>
                <a:effectLst/>
                <a:latin typeface="+mn-lt"/>
                <a:ea typeface="+mn-ea"/>
                <a:cs typeface="+mn-cs"/>
              </a:rPr>
              <a:t>可能性もあります。</a:t>
            </a:r>
            <a:endParaRPr kumimoji="1" lang="en-US" altLang="ja-JP" sz="1200" b="0" kern="1200" dirty="0" smtClean="0">
              <a:solidFill>
                <a:schemeClr val="tx1"/>
              </a:solidFill>
              <a:effectLst/>
              <a:latin typeface="+mn-lt"/>
              <a:ea typeface="+mn-ea"/>
              <a:cs typeface="+mn-cs"/>
            </a:endParaRPr>
          </a:p>
          <a:p>
            <a:r>
              <a:rPr lang="en-US" altLang="ja-JP" sz="1200" dirty="0" smtClean="0">
                <a:solidFill>
                  <a:schemeClr val="bg1"/>
                </a:solidFill>
                <a:latin typeface="Meiryo UI" panose="020B0604030504040204" pitchFamily="50" charset="-128"/>
                <a:ea typeface="Meiryo UI" panose="020B0604030504040204" pitchFamily="50" charset="-128"/>
              </a:rPr>
              <a:t>※</a:t>
            </a:r>
            <a:r>
              <a:rPr lang="ja-JP" altLang="en-US" sz="1200" dirty="0" smtClean="0">
                <a:solidFill>
                  <a:schemeClr val="bg1"/>
                </a:solidFill>
                <a:latin typeface="Meiryo UI" panose="020B0604030504040204" pitchFamily="50" charset="-128"/>
                <a:ea typeface="Meiryo UI" panose="020B0604030504040204" pitchFamily="50" charset="-128"/>
              </a:rPr>
              <a:t>可知美佐子（</a:t>
            </a:r>
            <a:r>
              <a:rPr lang="en-US" altLang="ja-JP" sz="1200" dirty="0" smtClean="0">
                <a:solidFill>
                  <a:schemeClr val="bg1"/>
                </a:solidFill>
                <a:latin typeface="Meiryo UI" panose="020B0604030504040204" pitchFamily="50" charset="-128"/>
                <a:ea typeface="Meiryo UI" panose="020B0604030504040204" pitchFamily="50" charset="-128"/>
              </a:rPr>
              <a:t>2018</a:t>
            </a:r>
            <a:r>
              <a:rPr lang="ja-JP" altLang="en-US" sz="1200" dirty="0" smtClean="0">
                <a:solidFill>
                  <a:schemeClr val="bg1"/>
                </a:solidFill>
                <a:latin typeface="Meiryo UI" panose="020B0604030504040204" pitchFamily="50" charset="-128"/>
                <a:ea typeface="Meiryo UI" panose="020B0604030504040204" pitchFamily="50" charset="-128"/>
              </a:rPr>
              <a:t>）：</a:t>
            </a:r>
            <a:r>
              <a:rPr lang="en-US" altLang="ja-JP" sz="1200" dirty="0" smtClean="0">
                <a:solidFill>
                  <a:schemeClr val="bg1"/>
                </a:solidFill>
                <a:latin typeface="Meiryo UI" panose="020B0604030504040204" pitchFamily="50" charset="-128"/>
                <a:ea typeface="Meiryo UI" panose="020B0604030504040204" pitchFamily="50" charset="-128"/>
              </a:rPr>
              <a:t>Ocean</a:t>
            </a:r>
            <a:r>
              <a:rPr lang="ja-JP" altLang="en-US" sz="1200" dirty="0" smtClean="0">
                <a:solidFill>
                  <a:schemeClr val="bg1"/>
                </a:solidFill>
                <a:latin typeface="Meiryo UI" panose="020B0604030504040204" pitchFamily="50" charset="-128"/>
                <a:ea typeface="Meiryo UI" panose="020B0604030504040204" pitchFamily="50" charset="-128"/>
              </a:rPr>
              <a:t> </a:t>
            </a:r>
            <a:r>
              <a:rPr lang="en-US" altLang="ja-JP" sz="1200" dirty="0" smtClean="0">
                <a:solidFill>
                  <a:schemeClr val="bg1"/>
                </a:solidFill>
                <a:latin typeface="Meiryo UI" panose="020B0604030504040204" pitchFamily="50" charset="-128"/>
                <a:ea typeface="Meiryo UI" panose="020B0604030504040204" pitchFamily="50" charset="-128"/>
              </a:rPr>
              <a:t>Newsletter</a:t>
            </a:r>
            <a:r>
              <a:rPr lang="ja-JP" altLang="en-US" sz="1200" dirty="0" smtClean="0">
                <a:solidFill>
                  <a:schemeClr val="bg1"/>
                </a:solidFill>
                <a:latin typeface="Meiryo UI" panose="020B0604030504040204" pitchFamily="50" charset="-128"/>
                <a:ea typeface="Meiryo UI" panose="020B0604030504040204" pitchFamily="50" charset="-128"/>
              </a:rPr>
              <a:t>第</a:t>
            </a:r>
            <a:r>
              <a:rPr lang="en-US" altLang="ja-JP" sz="1200" dirty="0" smtClean="0">
                <a:solidFill>
                  <a:schemeClr val="bg1"/>
                </a:solidFill>
                <a:latin typeface="Meiryo UI" panose="020B0604030504040204" pitchFamily="50" charset="-128"/>
                <a:ea typeface="Meiryo UI" panose="020B0604030504040204" pitchFamily="50" charset="-128"/>
              </a:rPr>
              <a:t>419</a:t>
            </a:r>
            <a:r>
              <a:rPr lang="ja-JP" altLang="en-US" sz="1200" dirty="0" smtClean="0">
                <a:solidFill>
                  <a:schemeClr val="bg1"/>
                </a:solidFill>
                <a:latin typeface="Meiryo UI" panose="020B0604030504040204" pitchFamily="50" charset="-128"/>
                <a:ea typeface="Meiryo UI" panose="020B0604030504040204" pitchFamily="50" charset="-128"/>
              </a:rPr>
              <a:t>号の掲載図</a:t>
            </a:r>
            <a:endParaRPr lang="en-US" altLang="ja-JP" sz="1200" dirty="0" smtClean="0">
              <a:solidFill>
                <a:schemeClr val="bg1"/>
              </a:solidFill>
              <a:latin typeface="Meiryo UI" panose="020B0604030504040204" pitchFamily="50" charset="-128"/>
              <a:ea typeface="Meiryo UI" panose="020B0604030504040204" pitchFamily="50" charset="-128"/>
            </a:endParaRPr>
          </a:p>
          <a:p>
            <a:r>
              <a:rPr lang="ja-JP" altLang="en-US" sz="1200" dirty="0" smtClean="0">
                <a:solidFill>
                  <a:schemeClr val="bg1"/>
                </a:solidFill>
                <a:latin typeface="Meiryo UI" panose="020B0604030504040204" pitchFamily="50" charset="-128"/>
                <a:ea typeface="Meiryo UI" panose="020B0604030504040204" pitchFamily="50" charset="-128"/>
              </a:rPr>
              <a:t>　</a:t>
            </a:r>
            <a:r>
              <a:rPr lang="en-US" altLang="ja-JP" sz="1200" dirty="0" smtClean="0">
                <a:solidFill>
                  <a:schemeClr val="bg1"/>
                </a:solidFill>
                <a:latin typeface="Meiryo UI" panose="020B0604030504040204" pitchFamily="50" charset="-128"/>
                <a:ea typeface="Meiryo UI" panose="020B0604030504040204" pitchFamily="50" charset="-128"/>
              </a:rPr>
              <a:t>https://www.spf.org/opri/newsletter/419_3.html</a:t>
            </a:r>
          </a:p>
          <a:p>
            <a:endParaRPr kumimoji="1" lang="en-US" altLang="ja-JP"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12</a:t>
            </a:fld>
            <a:endParaRPr kumimoji="1" lang="ja-JP" altLang="en-US"/>
          </a:p>
        </p:txBody>
      </p:sp>
    </p:spTree>
    <p:extLst>
      <p:ext uri="{BB962C8B-B14F-4D97-AF65-F5344CB8AC3E}">
        <p14:creationId xmlns:p14="http://schemas.microsoft.com/office/powerpoint/2010/main" val="3758794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海氷の減少は太陽光の反射量の減少にも繋がります。</a:t>
            </a:r>
            <a:endParaRPr kumimoji="1" lang="en-US" altLang="ja-JP" dirty="0" smtClean="0"/>
          </a:p>
          <a:p>
            <a:r>
              <a:rPr kumimoji="1" lang="ja-JP" altLang="en-US" dirty="0" smtClean="0"/>
              <a:t>反射の減少は地球が受け取る熱の増大を意味するため、地球温暖化を加速すると考えられています。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t>※</a:t>
            </a:r>
            <a:r>
              <a:rPr lang="ja-JP" altLang="en-US" dirty="0" smtClean="0">
                <a:latin typeface="HiraKakuStd-W4"/>
              </a:rPr>
              <a:t>気候変動の観測・予測及び影響評価統合レポート</a:t>
            </a:r>
            <a:r>
              <a:rPr lang="en-US" altLang="ja-JP" dirty="0" smtClean="0">
                <a:latin typeface="HiraKakuStd-W4"/>
              </a:rPr>
              <a:t>2018</a:t>
            </a:r>
            <a:r>
              <a:rPr lang="ja-JP" altLang="en-US" dirty="0" smtClean="0">
                <a:latin typeface="HiraKakuStd-W4"/>
              </a:rPr>
              <a:t>：</a:t>
            </a:r>
            <a:r>
              <a:rPr lang="en-US" altLang="ja-JP" dirty="0" smtClean="0">
                <a:latin typeface="HiraKakuStd-W4"/>
              </a:rPr>
              <a:t>http://www.mlit.go.jp/report/press/sogo10_hh_000156.html</a:t>
            </a:r>
            <a:endParaRPr lang="ja-JP" altLang="en-US" dirty="0" smtClean="0"/>
          </a:p>
          <a:p>
            <a:endParaRPr kumimoji="1" lang="en-US" altLang="ja-JP"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13</a:t>
            </a:fld>
            <a:endParaRPr kumimoji="1" lang="ja-JP" altLang="en-US"/>
          </a:p>
        </p:txBody>
      </p:sp>
    </p:spTree>
    <p:extLst>
      <p:ext uri="{BB962C8B-B14F-4D97-AF65-F5344CB8AC3E}">
        <p14:creationId xmlns:p14="http://schemas.microsoft.com/office/powerpoint/2010/main" val="1791064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最後に海洋酸性化について紹介します。</a:t>
            </a:r>
            <a:endParaRPr kumimoji="1" lang="en-US" altLang="ja-JP" dirty="0" smtClean="0"/>
          </a:p>
          <a:p>
            <a:r>
              <a:rPr kumimoji="1" lang="ja-JP" altLang="en-US" dirty="0" smtClean="0"/>
              <a:t>二酸化炭素が海水に溶けると、左の図のように化学変化が生じて海水中の水素イオンが増えます。</a:t>
            </a:r>
            <a:endParaRPr kumimoji="1" lang="en-US" altLang="ja-JP" dirty="0" smtClean="0"/>
          </a:p>
          <a:p>
            <a:r>
              <a:rPr kumimoji="1" lang="ja-JP" altLang="en-US" dirty="0" smtClean="0"/>
              <a:t>そのため、二酸化炭素が増加すると、海水中の水素イオンも増加することになります。</a:t>
            </a:r>
            <a:endParaRPr kumimoji="1" lang="en-US" altLang="ja-JP" dirty="0" smtClean="0"/>
          </a:p>
          <a:p>
            <a:r>
              <a:rPr kumimoji="1" lang="ja-JP" altLang="en-US" dirty="0" smtClean="0"/>
              <a:t>右側の図は赤が大気中の二酸化炭素濃度、青が海水中の二酸化炭素濃度で、緑が海水の</a:t>
            </a:r>
            <a:r>
              <a:rPr kumimoji="1" lang="en-US" altLang="ja-JP" dirty="0" smtClean="0"/>
              <a:t>PH</a:t>
            </a:r>
            <a:r>
              <a:rPr kumimoji="1" lang="ja-JP" altLang="en-US" dirty="0" smtClean="0"/>
              <a:t>を指しています。</a:t>
            </a:r>
            <a:endParaRPr kumimoji="1" lang="en-US" altLang="ja-JP" dirty="0" smtClean="0"/>
          </a:p>
          <a:p>
            <a:r>
              <a:rPr kumimoji="1" lang="ja-JP" altLang="en-US" dirty="0" smtClean="0"/>
              <a:t>大気中の二酸化炭素が増えると、海に溶ける二酸化炭素も増えて、水素イオン指数である</a:t>
            </a:r>
            <a:r>
              <a:rPr kumimoji="1" lang="en-US" altLang="ja-JP" dirty="0" smtClean="0"/>
              <a:t>PH</a:t>
            </a:r>
            <a:r>
              <a:rPr kumimoji="1" lang="ja-JP" altLang="en-US" dirty="0" smtClean="0"/>
              <a:t>が減少すること、すなわち酸性の方向になることが分かります。</a:t>
            </a:r>
            <a:endParaRPr kumimoji="1" lang="en-US" altLang="ja-JP" dirty="0" smtClean="0"/>
          </a:p>
          <a:p>
            <a:r>
              <a:rPr kumimoji="1" lang="ja-JP" altLang="en-US" dirty="0" smtClean="0"/>
              <a:t>この海水の酸性化により、炭酸カルシウムなどの殻を持つ生物が殻を作りにくくなることが知られています。</a:t>
            </a:r>
            <a:endParaRPr kumimoji="1" lang="en-US" altLang="ja-JP" dirty="0" smtClean="0"/>
          </a:p>
          <a:p>
            <a:r>
              <a:rPr kumimoji="1" lang="ja-JP" altLang="en-US" dirty="0" smtClean="0"/>
              <a:t>特に二酸化炭素は冷たい海水により多く溶けるため、北極域の動物プランクトンなどへの影響が既に報告されています。</a:t>
            </a:r>
            <a:endParaRPr kumimoji="1" lang="en-US" altLang="ja-JP" dirty="0" smtClean="0"/>
          </a:p>
          <a:p>
            <a:r>
              <a:rPr kumimoji="1" lang="en-US" altLang="ja-JP" dirty="0" smtClean="0"/>
              <a:t>※</a:t>
            </a:r>
            <a:r>
              <a:rPr kumimoji="1" lang="ja-JP" altLang="en-US" dirty="0" smtClean="0"/>
              <a:t>次期海洋基本計画に向けた海洋酸性化に関する提言（日・英）</a:t>
            </a:r>
            <a:endParaRPr kumimoji="1" lang="en-US" altLang="ja-JP" dirty="0" smtClean="0"/>
          </a:p>
          <a:p>
            <a:r>
              <a:rPr kumimoji="1" lang="ja-JP" altLang="en-US" dirty="0" smtClean="0"/>
              <a:t>　</a:t>
            </a:r>
            <a:r>
              <a:rPr kumimoji="1" lang="en-US" altLang="ja-JP" dirty="0" smtClean="0"/>
              <a:t>https://www.spf.org/opri/news/post_37.html</a:t>
            </a:r>
            <a:r>
              <a:rPr kumimoji="1" lang="ja-JP" altLang="en-US" dirty="0" smtClean="0"/>
              <a:t>（日本語）</a:t>
            </a:r>
            <a:endParaRPr kumimoji="1" lang="en-US" altLang="ja-JP" dirty="0" smtClean="0"/>
          </a:p>
          <a:p>
            <a:r>
              <a:rPr kumimoji="1" lang="ja-JP" altLang="en-US" dirty="0" smtClean="0"/>
              <a:t>　</a:t>
            </a:r>
            <a:r>
              <a:rPr kumimoji="1" lang="en-US" altLang="ja-JP" dirty="0" smtClean="0"/>
              <a:t>https://www.spf.org/en/opri/news/proposals_on_the_ocean_acidification_issues_toward_the_next_basic_plan_on_ocean_policy.html</a:t>
            </a:r>
            <a:r>
              <a:rPr kumimoji="1" lang="ja-JP" altLang="en-US" dirty="0" smtClean="0"/>
              <a:t>（英語）</a:t>
            </a:r>
            <a:endParaRPr kumimoji="1" lang="en-US" altLang="ja-JP" dirty="0" smtClean="0"/>
          </a:p>
          <a:p>
            <a:r>
              <a:rPr kumimoji="1" lang="ja-JP" altLang="en-US" dirty="0" smtClean="0"/>
              <a:t>　</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14</a:t>
            </a:fld>
            <a:endParaRPr kumimoji="1" lang="ja-JP" altLang="en-US"/>
          </a:p>
        </p:txBody>
      </p:sp>
    </p:spTree>
    <p:extLst>
      <p:ext uri="{BB962C8B-B14F-4D97-AF65-F5344CB8AC3E}">
        <p14:creationId xmlns:p14="http://schemas.microsoft.com/office/powerpoint/2010/main" val="67895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回、海洋の問題については概要を紹介しましたが、必ずしも十分ではありませんでした。また次の機会に紹介していければと思うのですが、今、もう少し知りたいという方は、こちらのサイトをあわせて御覧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15</a:t>
            </a:fld>
            <a:endParaRPr kumimoji="1" lang="ja-JP" altLang="en-US"/>
          </a:p>
        </p:txBody>
      </p:sp>
    </p:spTree>
    <p:extLst>
      <p:ext uri="{BB962C8B-B14F-4D97-AF65-F5344CB8AC3E}">
        <p14:creationId xmlns:p14="http://schemas.microsoft.com/office/powerpoint/2010/main" val="189758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まず、温室効果の歴史的経緯から紹介します。</a:t>
            </a:r>
            <a:endParaRPr kumimoji="1" lang="en-US" altLang="ja-JP" dirty="0" smtClean="0"/>
          </a:p>
          <a:p>
            <a:r>
              <a:rPr kumimoji="1" lang="ja-JP" altLang="en-US" dirty="0" smtClean="0"/>
              <a:t>温室効果の議論は</a:t>
            </a:r>
            <a:r>
              <a:rPr kumimoji="1" lang="en-US" altLang="ja-JP" dirty="0" smtClean="0"/>
              <a:t>19</a:t>
            </a:r>
            <a:r>
              <a:rPr kumimoji="1" lang="ja-JP" altLang="en-US" dirty="0" smtClean="0"/>
              <a:t>世紀のはじめにフランスの物理学者フーリエの仮説から始まります。</a:t>
            </a:r>
            <a:endParaRPr kumimoji="1" lang="en-US" altLang="ja-JP" dirty="0" smtClean="0"/>
          </a:p>
          <a:p>
            <a:r>
              <a:rPr kumimoji="1" lang="ja-JP" altLang="en-US" dirty="0" smtClean="0"/>
              <a:t>フーリエは、全ての物体が持つ黒体放射と太陽からのエネルギーがバランスしている場合、地球の温度はずっと低くなることに疑問を持ちました。</a:t>
            </a:r>
            <a:endParaRPr kumimoji="1" lang="en-US" altLang="ja-JP" dirty="0" smtClean="0"/>
          </a:p>
          <a:p>
            <a:r>
              <a:rPr kumimoji="1" lang="ja-JP" altLang="en-US" dirty="0" smtClean="0"/>
              <a:t>すなわち、太陽光と、太陽光を受けて暖まった地球が冷めるために出す赤外線（黒体放射）がバランスすると考えると、</a:t>
            </a:r>
            <a:endParaRPr kumimoji="1" lang="en-US" altLang="ja-JP" dirty="0" smtClean="0"/>
          </a:p>
          <a:p>
            <a:r>
              <a:rPr kumimoji="1" lang="ja-JP" altLang="en-US" dirty="0" smtClean="0"/>
              <a:t>地球の平均温度はマイナス</a:t>
            </a:r>
            <a:r>
              <a:rPr kumimoji="1" lang="en-US" altLang="ja-JP" dirty="0" smtClean="0"/>
              <a:t>19℃</a:t>
            </a:r>
            <a:r>
              <a:rPr kumimoji="1" lang="ja-JP" altLang="en-US" dirty="0" smtClean="0"/>
              <a:t>くらいと、実際よりもずっと低くなることが当時の疑問でした。</a:t>
            </a:r>
            <a:endParaRPr kumimoji="1" lang="en-US" altLang="ja-JP" dirty="0" smtClean="0"/>
          </a:p>
          <a:p>
            <a:r>
              <a:rPr kumimoji="1" lang="ja-JP" altLang="en-US" dirty="0" smtClean="0"/>
              <a:t>そして、その後の科学者の研究の結果、大気による温室効果が分かってきました。</a:t>
            </a:r>
            <a:endParaRPr kumimoji="1" lang="en-US" altLang="ja-JP" dirty="0" smtClean="0"/>
          </a:p>
          <a:p>
            <a:r>
              <a:rPr kumimoji="1" lang="ja-JP" altLang="en-US" dirty="0" smtClean="0"/>
              <a:t>すなわち、この図のような太陽光と赤外線のバランスだけではなく、右図のように大気による熱の吸収や放出の</a:t>
            </a:r>
            <a:endParaRPr kumimoji="1" lang="en-US" altLang="ja-JP" dirty="0" smtClean="0"/>
          </a:p>
          <a:p>
            <a:r>
              <a:rPr kumimoji="1" lang="ja-JP" altLang="en-US" dirty="0" smtClean="0"/>
              <a:t>バランスを考えることにより、地球は</a:t>
            </a:r>
            <a:r>
              <a:rPr kumimoji="1" lang="en-US" altLang="ja-JP" dirty="0" smtClean="0"/>
              <a:t>15℃</a:t>
            </a:r>
            <a:r>
              <a:rPr kumimoji="1" lang="ja-JP" altLang="en-US" dirty="0" smtClean="0"/>
              <a:t>くらいの温度に保たれていることが分かりました。</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2</a:t>
            </a:fld>
            <a:endParaRPr kumimoji="1" lang="ja-JP" altLang="en-US"/>
          </a:p>
        </p:txBody>
      </p:sp>
    </p:spTree>
    <p:extLst>
      <p:ext uri="{BB962C8B-B14F-4D97-AF65-F5344CB8AC3E}">
        <p14:creationId xmlns:p14="http://schemas.microsoft.com/office/powerpoint/2010/main" val="3741329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温室効果について、冬の夜に見られる放射冷却を例に紹介してみたいと思います。</a:t>
            </a:r>
            <a:endParaRPr kumimoji="1" lang="en-US" altLang="ja-JP" dirty="0" smtClean="0"/>
          </a:p>
          <a:p>
            <a:r>
              <a:rPr kumimoji="1" lang="ja-JP" altLang="en-US" dirty="0" smtClean="0"/>
              <a:t>右の図のように冬の晴れた夜は放射冷却があり、翌朝寒くなります。一方、曇った日の次の日の冷え込みは、それほど強くありません。</a:t>
            </a:r>
            <a:endParaRPr kumimoji="1" lang="en-US" altLang="ja-JP" dirty="0" smtClean="0"/>
          </a:p>
          <a:p>
            <a:r>
              <a:rPr kumimoji="1" lang="ja-JP" altLang="en-US" dirty="0" smtClean="0"/>
              <a:t>これは、左の図のように昼間の太陽光によって温まった地面から出る赤外放射を、温室効果ガスである水蒸気が吸収してくれるためです。</a:t>
            </a:r>
            <a:endParaRPr kumimoji="1" lang="en-US" altLang="ja-JP" dirty="0" smtClean="0"/>
          </a:p>
          <a:p>
            <a:r>
              <a:rPr kumimoji="1" lang="ja-JP" altLang="en-US" dirty="0" smtClean="0"/>
              <a:t>実際の地球の放射バランスはこちらの図のようになります。太陽からのエネルギーと、雲や氷による反射や温室効果などがバランスしています。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このように二酸化炭素や水蒸気などによる温室効果が大きな役割を果たして、地球上の温度が保たれています。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lang="ja-JP" altLang="en-US" dirty="0" smtClean="0"/>
              <a:t>熊本気象台「気象ひとくちメモ」のサイト：</a:t>
            </a:r>
            <a:r>
              <a:rPr lang="en-US" altLang="ja-JP" dirty="0" smtClean="0"/>
              <a:t>https://www.jma-net.go.jp/kumamoto/kishoumemo/kishoumemo.htm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t>※</a:t>
            </a:r>
            <a:r>
              <a:rPr lang="ja-JP" altLang="en-US" dirty="0" smtClean="0">
                <a:latin typeface="HiraKakuStd-W4"/>
              </a:rPr>
              <a:t>気候変動の観測・予測及び影響評価統合レポート</a:t>
            </a:r>
            <a:r>
              <a:rPr lang="en-US" altLang="ja-JP" dirty="0" smtClean="0">
                <a:latin typeface="HiraKakuStd-W4"/>
              </a:rPr>
              <a:t>2018</a:t>
            </a:r>
            <a:r>
              <a:rPr lang="ja-JP" altLang="en-US" dirty="0" smtClean="0">
                <a:latin typeface="HiraKakuStd-W4"/>
              </a:rPr>
              <a:t>：</a:t>
            </a:r>
            <a:r>
              <a:rPr lang="en-US" altLang="ja-JP" dirty="0" smtClean="0">
                <a:latin typeface="HiraKakuStd-W4"/>
              </a:rPr>
              <a:t>http://www.mlit.go.jp/report/press/sogo10_hh_000156.html</a:t>
            </a:r>
            <a:endParaRPr lang="ja-JP"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endParaRPr kumimoji="1" lang="ja-JP" altLang="en-US"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3</a:t>
            </a:fld>
            <a:endParaRPr kumimoji="1" lang="ja-JP" altLang="en-US"/>
          </a:p>
        </p:txBody>
      </p:sp>
    </p:spTree>
    <p:extLst>
      <p:ext uri="{BB962C8B-B14F-4D97-AF65-F5344CB8AC3E}">
        <p14:creationId xmlns:p14="http://schemas.microsoft.com/office/powerpoint/2010/main" val="1846756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地球の歴史をさかのぼってみたいと思います。地球は</a:t>
            </a:r>
            <a:r>
              <a:rPr kumimoji="1" lang="en-US" altLang="ja-JP" dirty="0" smtClean="0"/>
              <a:t>46</a:t>
            </a:r>
            <a:r>
              <a:rPr kumimoji="1" lang="ja-JP" altLang="en-US" dirty="0" smtClean="0"/>
              <a:t>億年前に誕生したのですが、そのころは、地球は高温の水蒸気と二酸化炭素に覆われていたと考えられています。</a:t>
            </a:r>
            <a:endParaRPr kumimoji="1" lang="en-US" altLang="ja-JP" dirty="0" smtClean="0"/>
          </a:p>
          <a:p>
            <a:r>
              <a:rPr kumimoji="1" lang="ja-JP" altLang="en-US" dirty="0" smtClean="0"/>
              <a:t>その後、冷えて海ができた後も、大気の</a:t>
            </a:r>
            <a:r>
              <a:rPr kumimoji="1" lang="en-US" altLang="ja-JP" dirty="0" smtClean="0"/>
              <a:t>90</a:t>
            </a:r>
            <a:r>
              <a:rPr kumimoji="1" lang="ja-JP" altLang="en-US" dirty="0" smtClean="0"/>
              <a:t>％以上が二酸化炭素でした。</a:t>
            </a:r>
            <a:endParaRPr kumimoji="1" lang="en-US" altLang="ja-JP" dirty="0" smtClean="0"/>
          </a:p>
          <a:p>
            <a:r>
              <a:rPr kumimoji="1" lang="ja-JP" altLang="en-US" dirty="0" smtClean="0"/>
              <a:t>そして、光合成生物の誕生し、大気中の二酸化炭素が固定され、今のような大気組成になっていきました。</a:t>
            </a:r>
            <a:endParaRPr kumimoji="1" lang="en-US" altLang="ja-JP" dirty="0" smtClean="0"/>
          </a:p>
          <a:p>
            <a:r>
              <a:rPr kumimoji="1" lang="ja-JP" altLang="en-US" dirty="0" smtClean="0"/>
              <a:t>こちらの表は地球と金星の大気組成と温度を比較したものになります。</a:t>
            </a:r>
            <a:endParaRPr kumimoji="1" lang="en-US" altLang="ja-JP" dirty="0" smtClean="0"/>
          </a:p>
          <a:p>
            <a:r>
              <a:rPr kumimoji="1" lang="ja-JP" altLang="en-US" dirty="0" smtClean="0"/>
              <a:t>もし仮に海が出来ず、光合成生物が誕生しなければ、地球は金星のように灼熱地獄だったかもしれません。</a:t>
            </a:r>
            <a:endParaRPr kumimoji="1" lang="en-US" altLang="ja-JP" dirty="0" smtClean="0"/>
          </a:p>
          <a:p>
            <a:endParaRPr kumimoji="1" lang="ja-JP" altLang="en-US"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4</a:t>
            </a:fld>
            <a:endParaRPr kumimoji="1" lang="ja-JP" altLang="en-US"/>
          </a:p>
        </p:txBody>
      </p:sp>
    </p:spTree>
    <p:extLst>
      <p:ext uri="{BB962C8B-B14F-4D97-AF65-F5344CB8AC3E}">
        <p14:creationId xmlns:p14="http://schemas.microsoft.com/office/powerpoint/2010/main" val="1084254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それでは、現代の地球温暖化問題に話を移したいと思います。</a:t>
            </a:r>
            <a:endParaRPr kumimoji="1" lang="en-US" altLang="ja-JP" dirty="0" smtClean="0"/>
          </a:p>
          <a:p>
            <a:r>
              <a:rPr kumimoji="1" lang="ja-JP" altLang="en-US" dirty="0" smtClean="0"/>
              <a:t>現代の地球温暖化は、産業革命以降の化石燃料の利用に伴う大気中の二酸化炭素の増大などに起因して生じています。</a:t>
            </a:r>
            <a:endParaRPr kumimoji="1" lang="en-US" altLang="ja-JP" dirty="0" smtClean="0"/>
          </a:p>
          <a:p>
            <a:r>
              <a:rPr kumimoji="1" lang="ja-JP" altLang="en-US" dirty="0" smtClean="0"/>
              <a:t>これは、</a:t>
            </a:r>
            <a:r>
              <a:rPr kumimoji="1" lang="en-US" altLang="ja-JP" dirty="0" smtClean="0"/>
              <a:t>1950</a:t>
            </a:r>
            <a:r>
              <a:rPr kumimoji="1" lang="ja-JP" altLang="en-US" dirty="0" smtClean="0"/>
              <a:t>年代からの大気中の二酸化炭素濃度の観測データをあらわしたものです。</a:t>
            </a:r>
            <a:r>
              <a:rPr kumimoji="1" lang="en-US" altLang="ja-JP" dirty="0" smtClean="0"/>
              <a:t>300ppm</a:t>
            </a:r>
            <a:r>
              <a:rPr kumimoji="1" lang="ja-JP" altLang="en-US" dirty="0" smtClean="0"/>
              <a:t>から増加を続け、</a:t>
            </a:r>
            <a:endParaRPr kumimoji="1" lang="en-US" altLang="ja-JP" dirty="0" smtClean="0"/>
          </a:p>
          <a:p>
            <a:r>
              <a:rPr kumimoji="1" lang="ja-JP" altLang="en-US" dirty="0" smtClean="0"/>
              <a:t>最近では</a:t>
            </a:r>
            <a:r>
              <a:rPr kumimoji="1" lang="en-US" altLang="ja-JP" dirty="0" smtClean="0"/>
              <a:t>400ppm</a:t>
            </a:r>
            <a:r>
              <a:rPr kumimoji="1" lang="ja-JP" altLang="en-US" dirty="0" smtClean="0"/>
              <a:t>になっていることが分かります。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solidFill>
                  <a:schemeClr val="bg1"/>
                </a:solidFill>
              </a:rPr>
              <a:t>※</a:t>
            </a:r>
            <a:r>
              <a:rPr lang="ja-JP" altLang="en-US" sz="1200" dirty="0" smtClean="0">
                <a:solidFill>
                  <a:schemeClr val="bg1"/>
                </a:solidFill>
              </a:rPr>
              <a:t>異常気象レポート</a:t>
            </a:r>
            <a:r>
              <a:rPr lang="en-US" altLang="ja-JP" sz="1200" dirty="0" smtClean="0">
                <a:solidFill>
                  <a:schemeClr val="bg1"/>
                </a:solidFill>
              </a:rPr>
              <a:t>2014</a:t>
            </a:r>
            <a:r>
              <a:rPr lang="ja-JP" altLang="en-US" sz="1200" dirty="0" smtClean="0">
                <a:solidFill>
                  <a:schemeClr val="bg1"/>
                </a:solidFill>
              </a:rPr>
              <a:t>：</a:t>
            </a:r>
            <a:r>
              <a:rPr lang="en-US" altLang="ja-JP" sz="1200" dirty="0" smtClean="0">
                <a:solidFill>
                  <a:schemeClr val="bg1"/>
                </a:solidFill>
              </a:rPr>
              <a:t>http://www.jma.go.jp/jma/press/1503/20a/report_on_ccew.html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solidFill>
                  <a:schemeClr val="bg1"/>
                </a:solidFill>
                <a:latin typeface="Meiryo UI" panose="020B0604030504040204" pitchFamily="50" charset="-128"/>
                <a:ea typeface="Meiryo UI" panose="020B0604030504040204" pitchFamily="50" charset="-128"/>
              </a:rPr>
              <a:t>※</a:t>
            </a:r>
            <a:r>
              <a:rPr lang="ja-JP" altLang="en-US" sz="1200" dirty="0" smtClean="0">
                <a:solidFill>
                  <a:schemeClr val="bg1"/>
                </a:solidFill>
                <a:latin typeface="Meiryo UI" panose="020B0604030504040204" pitchFamily="50" charset="-128"/>
                <a:ea typeface="Meiryo UI" panose="020B0604030504040204" pitchFamily="50" charset="-128"/>
              </a:rPr>
              <a:t>日本の観測（緑）では季節変動によるギザギザが見られます。光合成が少なくなる冬に二酸化炭素濃度が高くなります。</a:t>
            </a:r>
            <a:endParaRPr lang="en-US" altLang="ja-JP" sz="1200" dirty="0" smtClean="0">
              <a:solidFill>
                <a:schemeClr val="bg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bg1"/>
                </a:solidFill>
                <a:latin typeface="Meiryo UI" panose="020B0604030504040204" pitchFamily="50" charset="-128"/>
                <a:ea typeface="Meiryo UI" panose="020B0604030504040204" pitchFamily="50" charset="-128"/>
              </a:rPr>
              <a:t>　一方、南極ではあまり季節変動によるギザギザは見られません。</a:t>
            </a:r>
            <a:endParaRPr lang="en-US" altLang="ja-JP" sz="1800" dirty="0" smtClean="0">
              <a:solidFill>
                <a:schemeClr val="bg1"/>
              </a:solidFill>
              <a:latin typeface="Meiryo UI" panose="020B0604030504040204" pitchFamily="50" charset="-128"/>
              <a:ea typeface="Meiryo UI"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5</a:t>
            </a:fld>
            <a:endParaRPr kumimoji="1" lang="ja-JP" altLang="en-US"/>
          </a:p>
        </p:txBody>
      </p:sp>
    </p:spTree>
    <p:extLst>
      <p:ext uri="{BB962C8B-B14F-4D97-AF65-F5344CB8AC3E}">
        <p14:creationId xmlns:p14="http://schemas.microsoft.com/office/powerpoint/2010/main" val="1186200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そして、この図は観測された気温の変化を示しています。二酸化炭素濃度などの温室効果ガスの増加に伴い、地球の平均気温は産業革命以降</a:t>
            </a:r>
            <a:r>
              <a:rPr kumimoji="1" lang="en-US" altLang="ja-JP" dirty="0" smtClean="0"/>
              <a:t>1℃</a:t>
            </a:r>
            <a:r>
              <a:rPr kumimoji="1" lang="ja-JP" altLang="en-US" dirty="0" smtClean="0"/>
              <a:t>程度上昇しています。</a:t>
            </a:r>
            <a:endParaRPr kumimoji="1" lang="en-US" altLang="ja-JP" dirty="0" smtClean="0"/>
          </a:p>
          <a:p>
            <a:r>
              <a:rPr kumimoji="1" lang="en-US" altLang="ja-JP" dirty="0" smtClean="0"/>
              <a:t>※IPCC</a:t>
            </a:r>
            <a:r>
              <a:rPr kumimoji="1" lang="ja-JP" altLang="en-US" dirty="0" smtClean="0"/>
              <a:t>第</a:t>
            </a:r>
            <a:r>
              <a:rPr kumimoji="1" lang="en-US" altLang="ja-JP" dirty="0" smtClean="0"/>
              <a:t>5</a:t>
            </a:r>
            <a:r>
              <a:rPr kumimoji="1" lang="ja-JP" altLang="en-US" dirty="0" smtClean="0"/>
              <a:t>次評価報告書（</a:t>
            </a:r>
            <a:r>
              <a:rPr kumimoji="1" lang="en-US" altLang="ja-JP" dirty="0" smtClean="0"/>
              <a:t>AR5</a:t>
            </a:r>
            <a:r>
              <a:rPr kumimoji="1" lang="ja-JP" altLang="en-US" dirty="0" smtClean="0"/>
              <a:t>）について：</a:t>
            </a:r>
            <a:r>
              <a:rPr kumimoji="1" lang="en-US" altLang="ja-JP" dirty="0" smtClean="0"/>
              <a:t>https://www.env.go.jp/earth/ipcc/5th/pdf/ar5_syr_overview_presentation.pdf</a:t>
            </a:r>
          </a:p>
          <a:p>
            <a:endParaRPr kumimoji="1" lang="en-US" altLang="ja-JP" dirty="0" smtClean="0"/>
          </a:p>
          <a:p>
            <a:endParaRPr kumimoji="1" lang="ja-JP" altLang="en-US"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6</a:t>
            </a:fld>
            <a:endParaRPr kumimoji="1" lang="ja-JP" altLang="en-US"/>
          </a:p>
        </p:txBody>
      </p:sp>
    </p:spTree>
    <p:extLst>
      <p:ext uri="{BB962C8B-B14F-4D97-AF65-F5344CB8AC3E}">
        <p14:creationId xmlns:p14="http://schemas.microsoft.com/office/powerpoint/2010/main" val="3658765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今後、どのようになるのか、見てみたいと思います。</a:t>
            </a:r>
            <a:endParaRPr kumimoji="1" lang="en-US" altLang="ja-JP" dirty="0" smtClean="0"/>
          </a:p>
          <a:p>
            <a:r>
              <a:rPr kumimoji="1" lang="en-US" altLang="ja-JP" dirty="0" smtClean="0"/>
              <a:t>IPCC</a:t>
            </a:r>
            <a:r>
              <a:rPr kumimoji="1" lang="ja-JP" altLang="en-US" dirty="0" smtClean="0"/>
              <a:t>という世界の科学者が参加して気候変動問題を議論する政府間パネルのリポートでは、</a:t>
            </a:r>
            <a:endParaRPr kumimoji="1" lang="en-US" altLang="ja-JP" dirty="0" smtClean="0"/>
          </a:p>
          <a:p>
            <a:r>
              <a:rPr kumimoji="1" lang="ja-JP" altLang="en-US" dirty="0" smtClean="0"/>
              <a:t>温室効果ガスの排出を抑制した場合を</a:t>
            </a:r>
            <a:r>
              <a:rPr kumimoji="1" lang="en-US" altLang="ja-JP" dirty="0" smtClean="0"/>
              <a:t>RCP2.6</a:t>
            </a:r>
            <a:r>
              <a:rPr kumimoji="1" lang="ja-JP" altLang="en-US" dirty="0" err="1" smtClean="0"/>
              <a:t>、</a:t>
            </a:r>
            <a:r>
              <a:rPr kumimoji="1" lang="ja-JP" altLang="en-US" dirty="0" smtClean="0"/>
              <a:t>このまま何もしなかった場合を</a:t>
            </a:r>
            <a:r>
              <a:rPr kumimoji="1" lang="en-US" altLang="ja-JP" dirty="0" smtClean="0"/>
              <a:t>RCP8.5</a:t>
            </a:r>
            <a:r>
              <a:rPr kumimoji="1" lang="ja-JP" altLang="en-US" dirty="0" smtClean="0"/>
              <a:t>といった具体にシナリオを設定し、</a:t>
            </a:r>
            <a:endParaRPr kumimoji="1" lang="en-US" altLang="ja-JP" dirty="0" smtClean="0"/>
          </a:p>
          <a:p>
            <a:r>
              <a:rPr kumimoji="1" lang="ja-JP" altLang="en-US" dirty="0" smtClean="0"/>
              <a:t>その予測結果を比較しています。この図は</a:t>
            </a:r>
            <a:r>
              <a:rPr kumimoji="1" lang="en-US" altLang="ja-JP" dirty="0" smtClean="0"/>
              <a:t>IPCC</a:t>
            </a:r>
            <a:r>
              <a:rPr kumimoji="1" lang="ja-JP" altLang="en-US" dirty="0" err="1" smtClean="0"/>
              <a:t>の第</a:t>
            </a:r>
            <a:r>
              <a:rPr kumimoji="1" lang="en-US" altLang="ja-JP" dirty="0" smtClean="0"/>
              <a:t>5</a:t>
            </a:r>
            <a:r>
              <a:rPr kumimoji="1" lang="ja-JP" altLang="en-US" dirty="0" smtClean="0"/>
              <a:t>次評価報告書（</a:t>
            </a:r>
            <a:r>
              <a:rPr kumimoji="1" lang="en-US" altLang="ja-JP" dirty="0" smtClean="0"/>
              <a:t>AR5</a:t>
            </a:r>
            <a:r>
              <a:rPr kumimoji="1" lang="ja-JP" altLang="en-US" dirty="0" smtClean="0"/>
              <a:t>）で示された予測ですが、青が</a:t>
            </a:r>
            <a:r>
              <a:rPr kumimoji="1" lang="en-US" altLang="ja-JP" dirty="0" smtClean="0"/>
              <a:t>RCP2.6</a:t>
            </a:r>
            <a:r>
              <a:rPr kumimoji="1" lang="ja-JP" altLang="en-US" dirty="0" smtClean="0"/>
              <a:t> 、赤が</a:t>
            </a:r>
            <a:r>
              <a:rPr kumimoji="1" lang="en-US" altLang="ja-JP" dirty="0" smtClean="0"/>
              <a:t>RCP8.5</a:t>
            </a:r>
            <a:r>
              <a:rPr kumimoji="1" lang="ja-JP" altLang="en-US" dirty="0" smtClean="0"/>
              <a:t>を示します。</a:t>
            </a:r>
            <a:endParaRPr kumimoji="1" lang="en-US" altLang="ja-JP" dirty="0" smtClean="0"/>
          </a:p>
          <a:p>
            <a:r>
              <a:rPr kumimoji="1" lang="ja-JP" altLang="en-US" dirty="0" smtClean="0"/>
              <a:t>排出抑制が出来た場合には産業革命以前と比べて</a:t>
            </a:r>
            <a:r>
              <a:rPr kumimoji="1" lang="en-US" altLang="ja-JP" dirty="0" smtClean="0"/>
              <a:t>2℃</a:t>
            </a:r>
            <a:r>
              <a:rPr kumimoji="1" lang="ja-JP" altLang="en-US" dirty="0" smtClean="0"/>
              <a:t>程度の上昇、</a:t>
            </a:r>
            <a:endParaRPr kumimoji="1" lang="en-US" altLang="ja-JP" dirty="0" smtClean="0"/>
          </a:p>
          <a:p>
            <a:r>
              <a:rPr kumimoji="1" lang="ja-JP" altLang="en-US" dirty="0" smtClean="0"/>
              <a:t>一方、何も対策をしなかった場合の</a:t>
            </a:r>
            <a:r>
              <a:rPr kumimoji="1" lang="en-US" altLang="ja-JP" dirty="0" smtClean="0"/>
              <a:t>RCP8.5</a:t>
            </a:r>
            <a:r>
              <a:rPr kumimoji="1" lang="ja-JP" altLang="en-US" dirty="0" smtClean="0"/>
              <a:t>の場合には大幅な上昇になることが示されています。</a:t>
            </a:r>
            <a:endParaRPr kumimoji="1" lang="en-US" altLang="ja-JP" dirty="0" smtClean="0"/>
          </a:p>
          <a:p>
            <a:r>
              <a:rPr kumimoji="1" lang="ja-JP" altLang="en-US" dirty="0" smtClean="0"/>
              <a:t>そして、</a:t>
            </a:r>
            <a:r>
              <a:rPr kumimoji="1" lang="en-US" altLang="ja-JP" dirty="0" smtClean="0"/>
              <a:t>2015</a:t>
            </a:r>
            <a:r>
              <a:rPr kumimoji="1" lang="ja-JP" altLang="en-US" dirty="0" smtClean="0"/>
              <a:t>年にパリで行われた気候変動枠組条約の</a:t>
            </a:r>
            <a:r>
              <a:rPr kumimoji="1" lang="en-US" altLang="ja-JP" dirty="0" smtClean="0"/>
              <a:t>COP21</a:t>
            </a:r>
            <a:r>
              <a:rPr kumimoji="1" lang="ja-JP" altLang="en-US" dirty="0" smtClean="0"/>
              <a:t>で採択されたパリ協定では、</a:t>
            </a:r>
            <a:endParaRPr kumimoji="1" lang="en-US" altLang="ja-JP" dirty="0" smtClean="0"/>
          </a:p>
          <a:p>
            <a:r>
              <a:rPr lang="ja-JP" altLang="en-US" dirty="0" smtClean="0">
                <a:solidFill>
                  <a:schemeClr val="bg1"/>
                </a:solidFill>
              </a:rPr>
              <a:t>世界の平均気温上昇を産業革命以前に比べて</a:t>
            </a:r>
            <a:r>
              <a:rPr lang="en-US" altLang="ja-JP" dirty="0" smtClean="0">
                <a:solidFill>
                  <a:schemeClr val="bg1"/>
                </a:solidFill>
              </a:rPr>
              <a:t>2℃</a:t>
            </a:r>
            <a:r>
              <a:rPr lang="ja-JP" altLang="en-US" dirty="0" smtClean="0">
                <a:solidFill>
                  <a:schemeClr val="bg1"/>
                </a:solidFill>
              </a:rPr>
              <a:t>より十分低く保つとともに、</a:t>
            </a:r>
            <a:r>
              <a:rPr lang="en-US" altLang="ja-JP" dirty="0" smtClean="0">
                <a:solidFill>
                  <a:schemeClr val="bg1"/>
                </a:solidFill>
              </a:rPr>
              <a:t>1.5℃</a:t>
            </a:r>
            <a:r>
              <a:rPr lang="ja-JP" altLang="en-US" dirty="0" smtClean="0">
                <a:solidFill>
                  <a:schemeClr val="bg1"/>
                </a:solidFill>
              </a:rPr>
              <a:t>に抑える努力を追求することが示されています。</a:t>
            </a:r>
            <a:endParaRPr lang="en-US" altLang="ja-JP" dirty="0" smtClean="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※IPCC</a:t>
            </a:r>
            <a:r>
              <a:rPr kumimoji="1" lang="ja-JP" altLang="en-US" dirty="0" smtClean="0"/>
              <a:t>第</a:t>
            </a:r>
            <a:r>
              <a:rPr kumimoji="1" lang="en-US" altLang="ja-JP" dirty="0" smtClean="0"/>
              <a:t>5</a:t>
            </a:r>
            <a:r>
              <a:rPr kumimoji="1" lang="ja-JP" altLang="en-US" dirty="0" smtClean="0"/>
              <a:t>次評価報告書（</a:t>
            </a:r>
            <a:r>
              <a:rPr kumimoji="1" lang="en-US" altLang="ja-JP" dirty="0" smtClean="0"/>
              <a:t>AR5</a:t>
            </a:r>
            <a:r>
              <a:rPr kumimoji="1" lang="ja-JP" altLang="en-US" dirty="0" smtClean="0"/>
              <a:t>）について：</a:t>
            </a:r>
            <a:r>
              <a:rPr kumimoji="1" lang="en-US" altLang="ja-JP" dirty="0" smtClean="0"/>
              <a:t>https://www.env.go.jp/earth/ipcc/5th/pdf/ar5_syr_overview_presentation.pdf</a:t>
            </a:r>
          </a:p>
          <a:p>
            <a:endParaRPr lang="en-US" altLang="ja-JP" dirty="0" smtClean="0">
              <a:solidFill>
                <a:schemeClr val="bg1"/>
              </a:solidFill>
            </a:endParaRP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7</a:t>
            </a:fld>
            <a:endParaRPr kumimoji="1" lang="ja-JP" altLang="en-US"/>
          </a:p>
        </p:txBody>
      </p:sp>
    </p:spTree>
    <p:extLst>
      <p:ext uri="{BB962C8B-B14F-4D97-AF65-F5344CB8AC3E}">
        <p14:creationId xmlns:p14="http://schemas.microsoft.com/office/powerpoint/2010/main" val="3105663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パリ協定では、</a:t>
            </a:r>
            <a:r>
              <a:rPr kumimoji="1" lang="en-US" altLang="ja-JP" dirty="0" smtClean="0"/>
              <a:t>1.5℃</a:t>
            </a:r>
            <a:r>
              <a:rPr kumimoji="1" lang="ja-JP" altLang="en-US" dirty="0" smtClean="0"/>
              <a:t>や</a:t>
            </a:r>
            <a:r>
              <a:rPr kumimoji="1" lang="en-US" altLang="ja-JP" dirty="0" smtClean="0"/>
              <a:t>2.0</a:t>
            </a:r>
            <a:r>
              <a:rPr kumimoji="1" lang="ja-JP" altLang="en-US" dirty="0" smtClean="0"/>
              <a:t>℃という平均気温上昇幅が示されています。</a:t>
            </a:r>
            <a:endParaRPr kumimoji="1" lang="en-US" altLang="ja-JP" dirty="0" smtClean="0"/>
          </a:p>
          <a:p>
            <a:r>
              <a:rPr kumimoji="1" lang="en-US" altLang="ja-JP" dirty="0" smtClean="0"/>
              <a:t>1</a:t>
            </a:r>
            <a:r>
              <a:rPr kumimoji="1" lang="ja-JP" altLang="en-US" dirty="0" smtClean="0"/>
              <a:t>日のうちに</a:t>
            </a:r>
            <a:r>
              <a:rPr kumimoji="1" lang="en-US" altLang="ja-JP" dirty="0" smtClean="0"/>
              <a:t>10℃</a:t>
            </a:r>
            <a:r>
              <a:rPr kumimoji="1" lang="ja-JP" altLang="en-US" dirty="0" smtClean="0"/>
              <a:t>くらい気温は変化するのに、何故、</a:t>
            </a:r>
            <a:r>
              <a:rPr kumimoji="1" lang="en-US" altLang="ja-JP" dirty="0" smtClean="0"/>
              <a:t>1.5</a:t>
            </a:r>
            <a:r>
              <a:rPr kumimoji="1" lang="ja-JP" altLang="en-US" dirty="0" smtClean="0"/>
              <a:t>℃や</a:t>
            </a:r>
            <a:r>
              <a:rPr kumimoji="1" lang="en-US" altLang="ja-JP" dirty="0" smtClean="0"/>
              <a:t>2℃</a:t>
            </a:r>
            <a:r>
              <a:rPr kumimoji="1" lang="ja-JP" altLang="en-US" dirty="0" smtClean="0"/>
              <a:t>の上昇が大変なのでしょうか。過去の例を見てみたいと思います。</a:t>
            </a:r>
            <a:endParaRPr kumimoji="1" lang="en-US" altLang="ja-JP" dirty="0" smtClean="0"/>
          </a:p>
          <a:p>
            <a:r>
              <a:rPr kumimoji="1" lang="ja-JP" altLang="en-US" dirty="0" smtClean="0"/>
              <a:t>こちらは、</a:t>
            </a:r>
            <a:r>
              <a:rPr kumimoji="1" lang="en-US" altLang="ja-JP" dirty="0" smtClean="0"/>
              <a:t>1900</a:t>
            </a:r>
            <a:r>
              <a:rPr kumimoji="1" lang="ja-JP" altLang="en-US" dirty="0" smtClean="0"/>
              <a:t>年頃からの日本の夏の平均気温をグラフにしたものです。ここで注目したいのは</a:t>
            </a:r>
            <a:r>
              <a:rPr kumimoji="1" lang="en-US" altLang="ja-JP" dirty="0" smtClean="0"/>
              <a:t>1993</a:t>
            </a:r>
            <a:r>
              <a:rPr kumimoji="1" lang="ja-JP" altLang="en-US" dirty="0" smtClean="0"/>
              <a:t>年と</a:t>
            </a:r>
            <a:r>
              <a:rPr kumimoji="1" lang="en-US" altLang="ja-JP" dirty="0" smtClean="0"/>
              <a:t>1994</a:t>
            </a:r>
            <a:r>
              <a:rPr kumimoji="1" lang="ja-JP" altLang="en-US" dirty="0" smtClean="0"/>
              <a:t>年です。</a:t>
            </a:r>
            <a:endParaRPr kumimoji="1" lang="en-US" altLang="ja-JP" dirty="0" smtClean="0"/>
          </a:p>
          <a:p>
            <a:r>
              <a:rPr kumimoji="1" lang="en-US" altLang="ja-JP" dirty="0" smtClean="0"/>
              <a:t>1993</a:t>
            </a:r>
            <a:r>
              <a:rPr kumimoji="1" lang="ja-JP" altLang="en-US" dirty="0" smtClean="0"/>
              <a:t>年は冷夏となり米不足が社会問題となった年ですが、それでも平均気温としてみると平年と比べて</a:t>
            </a:r>
            <a:r>
              <a:rPr kumimoji="1" lang="en-US" altLang="ja-JP" dirty="0" smtClean="0"/>
              <a:t>1.5℃</a:t>
            </a:r>
            <a:r>
              <a:rPr kumimoji="1" lang="ja-JP" altLang="en-US" dirty="0" smtClean="0"/>
              <a:t>しか低くなっていないことが分かります。</a:t>
            </a:r>
            <a:endParaRPr kumimoji="1" lang="en-US" altLang="ja-JP" dirty="0" smtClean="0"/>
          </a:p>
          <a:p>
            <a:r>
              <a:rPr kumimoji="1" lang="ja-JP" altLang="en-US" dirty="0" smtClean="0"/>
              <a:t>そして猛暑となった翌</a:t>
            </a:r>
            <a:r>
              <a:rPr kumimoji="1" lang="en-US" altLang="ja-JP" dirty="0" smtClean="0"/>
              <a:t>1994</a:t>
            </a:r>
            <a:r>
              <a:rPr kumimoji="1" lang="ja-JP" altLang="en-US" dirty="0" smtClean="0"/>
              <a:t>年は</a:t>
            </a:r>
            <a:r>
              <a:rPr kumimoji="1" lang="en-US" altLang="ja-JP" dirty="0" smtClean="0"/>
              <a:t>1℃</a:t>
            </a:r>
            <a:r>
              <a:rPr kumimoji="1" lang="ja-JP" altLang="en-US" dirty="0" smtClean="0"/>
              <a:t>のみの上昇なのです。このようにしてみると平均気温の</a:t>
            </a:r>
            <a:r>
              <a:rPr kumimoji="1" lang="en-US" altLang="ja-JP" dirty="0" smtClean="0"/>
              <a:t>2℃</a:t>
            </a:r>
            <a:r>
              <a:rPr kumimoji="1" lang="ja-JP" altLang="en-US" dirty="0" smtClean="0"/>
              <a:t>というのが如何に大きな数字か分かるかと思います。</a:t>
            </a:r>
            <a:endParaRPr kumimoji="1" lang="en-US" altLang="ja-JP" dirty="0" smtClean="0"/>
          </a:p>
          <a:p>
            <a:r>
              <a:rPr kumimoji="1" lang="en-US" altLang="ja-JP" dirty="0" smtClean="0"/>
              <a:t>※</a:t>
            </a:r>
            <a:r>
              <a:rPr kumimoji="1" lang="ja-JP" altLang="en-US" dirty="0" smtClean="0"/>
              <a:t>日本の季節平均気温（気象庁）：</a:t>
            </a:r>
            <a:r>
              <a:rPr kumimoji="1" lang="en-US" altLang="ja-JP" dirty="0" smtClean="0"/>
              <a:t>https://www.data.jma.go.jp/cpdinfo/temp/sum_jpn.html</a:t>
            </a:r>
          </a:p>
          <a:p>
            <a:endParaRPr kumimoji="1" lang="en-US" altLang="ja-JP"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8</a:t>
            </a:fld>
            <a:endParaRPr kumimoji="1" lang="ja-JP" altLang="en-US"/>
          </a:p>
        </p:txBody>
      </p:sp>
    </p:spTree>
    <p:extLst>
      <p:ext uri="{BB962C8B-B14F-4D97-AF65-F5344CB8AC3E}">
        <p14:creationId xmlns:p14="http://schemas.microsoft.com/office/powerpoint/2010/main" val="1618696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それでは、海洋への影響について概要を紹介したいと思います。</a:t>
            </a:r>
            <a:endParaRPr kumimoji="1" lang="en-US" altLang="ja-JP" dirty="0" smtClean="0"/>
          </a:p>
          <a:p>
            <a:r>
              <a:rPr kumimoji="1" lang="ja-JP" altLang="en-US" dirty="0" smtClean="0"/>
              <a:t>海洋は、これまで地球温暖化で生じた様々なものを受け入れる緩衝剤の役割を果たしてきました。</a:t>
            </a:r>
            <a:endParaRPr kumimoji="1" lang="en-US" altLang="ja-JP" dirty="0" smtClean="0"/>
          </a:p>
          <a:p>
            <a:r>
              <a:rPr kumimoji="1" lang="ja-JP" altLang="en-US" dirty="0" smtClean="0"/>
              <a:t>海洋は氷河などから溶けだした水を</a:t>
            </a:r>
            <a:r>
              <a:rPr kumimoji="1" lang="en-US" altLang="ja-JP" dirty="0" smtClean="0"/>
              <a:t>100</a:t>
            </a:r>
            <a:r>
              <a:rPr kumimoji="1" lang="ja-JP" altLang="en-US" dirty="0" smtClean="0"/>
              <a:t>％受け入れ、放出された熱の</a:t>
            </a:r>
            <a:r>
              <a:rPr kumimoji="1" lang="en-US" altLang="ja-JP" dirty="0" smtClean="0"/>
              <a:t>93</a:t>
            </a:r>
            <a:r>
              <a:rPr kumimoji="1" lang="ja-JP" altLang="en-US" dirty="0" smtClean="0"/>
              <a:t>％を受け入れ、更に</a:t>
            </a:r>
            <a:r>
              <a:rPr kumimoji="1" lang="en-US" altLang="ja-JP" dirty="0" smtClean="0"/>
              <a:t>27</a:t>
            </a:r>
            <a:r>
              <a:rPr kumimoji="1" lang="ja-JP" altLang="en-US" dirty="0" smtClean="0"/>
              <a:t>％の二酸化炭素を受け入れていると言われています。</a:t>
            </a:r>
            <a:endParaRPr kumimoji="1" lang="en-US" altLang="ja-JP" dirty="0" smtClean="0"/>
          </a:p>
          <a:p>
            <a:r>
              <a:rPr kumimoji="1" lang="ja-JP" altLang="en-US" dirty="0" smtClean="0"/>
              <a:t>海面水位の上昇による高潮被害は、気象の極端化ともあいまって沿岸域の脆弱性を高めます。</a:t>
            </a:r>
            <a:endParaRPr kumimoji="1" lang="en-US" altLang="ja-JP" dirty="0" smtClean="0"/>
          </a:p>
          <a:p>
            <a:r>
              <a:rPr kumimoji="1" lang="ja-JP" altLang="en-US" dirty="0" smtClean="0"/>
              <a:t>海洋の温暖化は、北極の海氷融解などをもたらし、水産資源にも影響を与えます。また、二酸化炭素の吸収は酸性化という問題を起こします。</a:t>
            </a:r>
            <a:endParaRPr kumimoji="1" lang="en-US" altLang="ja-JP" dirty="0" smtClean="0"/>
          </a:p>
          <a:p>
            <a:r>
              <a:rPr kumimoji="1" lang="ja-JP" altLang="en-US" dirty="0" smtClean="0"/>
              <a:t>ここでは、それぞれの課題について概要を紹介したいと思います。</a:t>
            </a:r>
            <a:endParaRPr kumimoji="1" lang="en-US" altLang="ja-JP" dirty="0" smtClean="0"/>
          </a:p>
          <a:p>
            <a:r>
              <a:rPr kumimoji="1" lang="en-US" altLang="ja-JP" dirty="0" smtClean="0"/>
              <a:t>※</a:t>
            </a:r>
            <a:r>
              <a:rPr kumimoji="1" lang="ja-JP" altLang="en-US" dirty="0" smtClean="0"/>
              <a:t>数字は</a:t>
            </a:r>
            <a:r>
              <a:rPr kumimoji="1" lang="en-US" altLang="ja-JP" dirty="0" smtClean="0"/>
              <a:t>Policy</a:t>
            </a:r>
            <a:r>
              <a:rPr kumimoji="1" lang="ja-JP" altLang="en-US" dirty="0" smtClean="0"/>
              <a:t> </a:t>
            </a:r>
            <a:r>
              <a:rPr kumimoji="1" lang="en-US" altLang="ja-JP" dirty="0" smtClean="0"/>
              <a:t>Brief of</a:t>
            </a:r>
            <a:r>
              <a:rPr kumimoji="1" lang="en-US" altLang="ja-JP" baseline="0" dirty="0" smtClean="0"/>
              <a:t> IDDRI</a:t>
            </a:r>
            <a:r>
              <a:rPr kumimoji="1" lang="ja-JP" altLang="en-US" baseline="0" dirty="0" smtClean="0"/>
              <a:t>等より</a:t>
            </a:r>
            <a:r>
              <a:rPr kumimoji="1" lang="en-US" altLang="ja-JP" baseline="0" dirty="0" smtClean="0"/>
              <a:t>:</a:t>
            </a:r>
          </a:p>
          <a:p>
            <a:r>
              <a:rPr kumimoji="1" lang="ja-JP" altLang="en-US" dirty="0" smtClean="0"/>
              <a:t>　</a:t>
            </a:r>
            <a:r>
              <a:rPr kumimoji="1" lang="en-US" altLang="ja-JP" dirty="0" smtClean="0"/>
              <a:t>https://www.iddri.org/sites/default/files/import/publications/pb0415_am-et-al._oceans-and-climate.pdf</a:t>
            </a:r>
            <a:endParaRPr kumimoji="1" lang="ja-JP" altLang="en-US"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9</a:t>
            </a:fld>
            <a:endParaRPr kumimoji="1" lang="ja-JP" altLang="en-US"/>
          </a:p>
        </p:txBody>
      </p:sp>
    </p:spTree>
    <p:extLst>
      <p:ext uri="{BB962C8B-B14F-4D97-AF65-F5344CB8AC3E}">
        <p14:creationId xmlns:p14="http://schemas.microsoft.com/office/powerpoint/2010/main" val="696835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986A53-E0FA-4D03-88A5-1C3005C5916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FF1CDDD-0DE7-4582-9F12-2065D07871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6618E8D-5F7E-416A-8846-4AEAD2C544F3}"/>
              </a:ext>
            </a:extLst>
          </p:cNvPr>
          <p:cNvSpPr>
            <a:spLocks noGrp="1"/>
          </p:cNvSpPr>
          <p:nvPr>
            <p:ph type="dt" sz="half" idx="10"/>
          </p:nvPr>
        </p:nvSpPr>
        <p:spPr/>
        <p:txBody>
          <a:bodyPr/>
          <a:lstStyle/>
          <a:p>
            <a:fld id="{BD32F492-9160-4ABF-91AD-77D5CCE4FE9E}" type="datetimeFigureOut">
              <a:rPr kumimoji="1" lang="ja-JP" altLang="en-US" smtClean="0"/>
              <a:t>2020/5/10</a:t>
            </a:fld>
            <a:endParaRPr kumimoji="1" lang="ja-JP" altLang="en-US"/>
          </a:p>
        </p:txBody>
      </p:sp>
      <p:sp>
        <p:nvSpPr>
          <p:cNvPr id="5" name="フッター プレースホルダー 4">
            <a:extLst>
              <a:ext uri="{FF2B5EF4-FFF2-40B4-BE49-F238E27FC236}">
                <a16:creationId xmlns:a16="http://schemas.microsoft.com/office/drawing/2014/main" id="{0654F0E1-41E6-4E4E-824F-6037D80D1A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68E10EF-47F5-45C2-8F86-D4ABCE6268AC}"/>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984858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D173EF-0ADC-4D97-9DC3-8351261E1CF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0B3442A-8F6A-4A05-B7D0-9BB0B699CD4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9EF8D4A-5B13-4E22-915D-630203560314}"/>
              </a:ext>
            </a:extLst>
          </p:cNvPr>
          <p:cNvSpPr>
            <a:spLocks noGrp="1"/>
          </p:cNvSpPr>
          <p:nvPr>
            <p:ph type="dt" sz="half" idx="10"/>
          </p:nvPr>
        </p:nvSpPr>
        <p:spPr/>
        <p:txBody>
          <a:bodyPr/>
          <a:lstStyle/>
          <a:p>
            <a:fld id="{BD32F492-9160-4ABF-91AD-77D5CCE4FE9E}" type="datetimeFigureOut">
              <a:rPr kumimoji="1" lang="ja-JP" altLang="en-US" smtClean="0"/>
              <a:t>2020/5/10</a:t>
            </a:fld>
            <a:endParaRPr kumimoji="1" lang="ja-JP" altLang="en-US"/>
          </a:p>
        </p:txBody>
      </p:sp>
      <p:sp>
        <p:nvSpPr>
          <p:cNvPr id="5" name="フッター プレースホルダー 4">
            <a:extLst>
              <a:ext uri="{FF2B5EF4-FFF2-40B4-BE49-F238E27FC236}">
                <a16:creationId xmlns:a16="http://schemas.microsoft.com/office/drawing/2014/main" id="{408B0BF7-8A43-4835-BB6B-1983DA456E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4CC454D-FBEC-475F-8E74-19791B1612E3}"/>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598288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6F85DCA-BCE0-42D5-A743-BD4806314F8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447573-A66A-41CA-A1EA-F33CD4C045D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B35CCB8-B878-44B9-9923-BC0BAEA11884}"/>
              </a:ext>
            </a:extLst>
          </p:cNvPr>
          <p:cNvSpPr>
            <a:spLocks noGrp="1"/>
          </p:cNvSpPr>
          <p:nvPr>
            <p:ph type="dt" sz="half" idx="10"/>
          </p:nvPr>
        </p:nvSpPr>
        <p:spPr/>
        <p:txBody>
          <a:bodyPr/>
          <a:lstStyle/>
          <a:p>
            <a:fld id="{BD32F492-9160-4ABF-91AD-77D5CCE4FE9E}" type="datetimeFigureOut">
              <a:rPr kumimoji="1" lang="ja-JP" altLang="en-US" smtClean="0"/>
              <a:t>2020/5/10</a:t>
            </a:fld>
            <a:endParaRPr kumimoji="1" lang="ja-JP" altLang="en-US"/>
          </a:p>
        </p:txBody>
      </p:sp>
      <p:sp>
        <p:nvSpPr>
          <p:cNvPr id="5" name="フッター プレースホルダー 4">
            <a:extLst>
              <a:ext uri="{FF2B5EF4-FFF2-40B4-BE49-F238E27FC236}">
                <a16:creationId xmlns:a16="http://schemas.microsoft.com/office/drawing/2014/main" id="{33A93D8E-9EC0-4D40-B172-754436EE1C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A9A0C4-4D58-4619-8096-67431F059755}"/>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77495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2AF213-2607-47B1-922D-32EC1636B1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6468177-55FF-4B2F-AAD8-626FC81A761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15F2818-8D2B-41BB-AADA-30A4AE208B64}"/>
              </a:ext>
            </a:extLst>
          </p:cNvPr>
          <p:cNvSpPr>
            <a:spLocks noGrp="1"/>
          </p:cNvSpPr>
          <p:nvPr>
            <p:ph type="dt" sz="half" idx="10"/>
          </p:nvPr>
        </p:nvSpPr>
        <p:spPr/>
        <p:txBody>
          <a:bodyPr/>
          <a:lstStyle/>
          <a:p>
            <a:fld id="{BD32F492-9160-4ABF-91AD-77D5CCE4FE9E}" type="datetimeFigureOut">
              <a:rPr kumimoji="1" lang="ja-JP" altLang="en-US" smtClean="0"/>
              <a:t>2020/5/10</a:t>
            </a:fld>
            <a:endParaRPr kumimoji="1" lang="ja-JP" altLang="en-US"/>
          </a:p>
        </p:txBody>
      </p:sp>
      <p:sp>
        <p:nvSpPr>
          <p:cNvPr id="5" name="フッター プレースホルダー 4">
            <a:extLst>
              <a:ext uri="{FF2B5EF4-FFF2-40B4-BE49-F238E27FC236}">
                <a16:creationId xmlns:a16="http://schemas.microsoft.com/office/drawing/2014/main" id="{CD408A58-4C2F-4DA3-93C5-FA96F1316BE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19D30E4-AC74-4047-8FAB-5A0C2AC10849}"/>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200735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1E14D4-41F3-4A6B-B4EE-D4F1A2E57B8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E54F39F-75C0-4DF6-8475-D2AC1F36D9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B530202-8F47-4F59-BFAB-ED00D87A67E9}"/>
              </a:ext>
            </a:extLst>
          </p:cNvPr>
          <p:cNvSpPr>
            <a:spLocks noGrp="1"/>
          </p:cNvSpPr>
          <p:nvPr>
            <p:ph type="dt" sz="half" idx="10"/>
          </p:nvPr>
        </p:nvSpPr>
        <p:spPr/>
        <p:txBody>
          <a:bodyPr/>
          <a:lstStyle/>
          <a:p>
            <a:fld id="{BD32F492-9160-4ABF-91AD-77D5CCE4FE9E}" type="datetimeFigureOut">
              <a:rPr kumimoji="1" lang="ja-JP" altLang="en-US" smtClean="0"/>
              <a:t>2020/5/10</a:t>
            </a:fld>
            <a:endParaRPr kumimoji="1" lang="ja-JP" altLang="en-US"/>
          </a:p>
        </p:txBody>
      </p:sp>
      <p:sp>
        <p:nvSpPr>
          <p:cNvPr id="5" name="フッター プレースホルダー 4">
            <a:extLst>
              <a:ext uri="{FF2B5EF4-FFF2-40B4-BE49-F238E27FC236}">
                <a16:creationId xmlns:a16="http://schemas.microsoft.com/office/drawing/2014/main" id="{F0AA1C4D-0642-4480-B9C4-C85B1BAB30C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01B2468-CA76-426A-B6CB-BE36655988F9}"/>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8538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281F19-799C-41FF-8291-1FFC3049960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3F7C96A-9728-4FDA-9ADB-735A205BCF3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2D6EDB3-A928-4222-933C-F28FA55C809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FEB47E1-908A-4939-B9C4-6DE224B6D054}"/>
              </a:ext>
            </a:extLst>
          </p:cNvPr>
          <p:cNvSpPr>
            <a:spLocks noGrp="1"/>
          </p:cNvSpPr>
          <p:nvPr>
            <p:ph type="dt" sz="half" idx="10"/>
          </p:nvPr>
        </p:nvSpPr>
        <p:spPr/>
        <p:txBody>
          <a:bodyPr/>
          <a:lstStyle/>
          <a:p>
            <a:fld id="{BD32F492-9160-4ABF-91AD-77D5CCE4FE9E}" type="datetimeFigureOut">
              <a:rPr kumimoji="1" lang="ja-JP" altLang="en-US" smtClean="0"/>
              <a:t>2020/5/10</a:t>
            </a:fld>
            <a:endParaRPr kumimoji="1" lang="ja-JP" altLang="en-US"/>
          </a:p>
        </p:txBody>
      </p:sp>
      <p:sp>
        <p:nvSpPr>
          <p:cNvPr id="6" name="フッター プレースホルダー 5">
            <a:extLst>
              <a:ext uri="{FF2B5EF4-FFF2-40B4-BE49-F238E27FC236}">
                <a16:creationId xmlns:a16="http://schemas.microsoft.com/office/drawing/2014/main" id="{89BEDF13-178B-44C6-8ED2-D7971D1A8BC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035A92-3A3B-456F-8D09-05C28AABC31F}"/>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128537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D31952-F13E-48E9-BE6D-44CAC40506A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CE36F20-2593-48E0-9CC7-A5967B6DA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FAD6059-B594-43A7-B3FE-591E77ACADA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F0B4660-2E40-4467-9558-0D4E85E1A5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E427864-6F26-472A-9D4F-401AAFB3C99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4FEE4F3-AAAE-436C-AA74-7CA0C41C9713}"/>
              </a:ext>
            </a:extLst>
          </p:cNvPr>
          <p:cNvSpPr>
            <a:spLocks noGrp="1"/>
          </p:cNvSpPr>
          <p:nvPr>
            <p:ph type="dt" sz="half" idx="10"/>
          </p:nvPr>
        </p:nvSpPr>
        <p:spPr/>
        <p:txBody>
          <a:bodyPr/>
          <a:lstStyle/>
          <a:p>
            <a:fld id="{BD32F492-9160-4ABF-91AD-77D5CCE4FE9E}" type="datetimeFigureOut">
              <a:rPr kumimoji="1" lang="ja-JP" altLang="en-US" smtClean="0"/>
              <a:t>2020/5/10</a:t>
            </a:fld>
            <a:endParaRPr kumimoji="1" lang="ja-JP" altLang="en-US"/>
          </a:p>
        </p:txBody>
      </p:sp>
      <p:sp>
        <p:nvSpPr>
          <p:cNvPr id="8" name="フッター プレースホルダー 7">
            <a:extLst>
              <a:ext uri="{FF2B5EF4-FFF2-40B4-BE49-F238E27FC236}">
                <a16:creationId xmlns:a16="http://schemas.microsoft.com/office/drawing/2014/main" id="{860E17FD-16E3-45A4-A174-3B7724CFC0F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92E494D-F8EB-4330-98F7-A5C711F364AA}"/>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60554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E00CE5-2326-45DD-9644-5F20F4CABF0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A964920-FF7F-41C1-9EF9-E2637F699C73}"/>
              </a:ext>
            </a:extLst>
          </p:cNvPr>
          <p:cNvSpPr>
            <a:spLocks noGrp="1"/>
          </p:cNvSpPr>
          <p:nvPr>
            <p:ph type="dt" sz="half" idx="10"/>
          </p:nvPr>
        </p:nvSpPr>
        <p:spPr/>
        <p:txBody>
          <a:bodyPr/>
          <a:lstStyle/>
          <a:p>
            <a:fld id="{BD32F492-9160-4ABF-91AD-77D5CCE4FE9E}" type="datetimeFigureOut">
              <a:rPr kumimoji="1" lang="ja-JP" altLang="en-US" smtClean="0"/>
              <a:t>2020/5/10</a:t>
            </a:fld>
            <a:endParaRPr kumimoji="1" lang="ja-JP" altLang="en-US"/>
          </a:p>
        </p:txBody>
      </p:sp>
      <p:sp>
        <p:nvSpPr>
          <p:cNvPr id="4" name="フッター プレースホルダー 3">
            <a:extLst>
              <a:ext uri="{FF2B5EF4-FFF2-40B4-BE49-F238E27FC236}">
                <a16:creationId xmlns:a16="http://schemas.microsoft.com/office/drawing/2014/main" id="{7023AE75-E558-4770-A7EA-76F2C918E52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0876BB-9289-4992-A253-E1F5B98AC167}"/>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344354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707B6C4-C8E9-4524-9CF5-9B5D8907D8C1}"/>
              </a:ext>
            </a:extLst>
          </p:cNvPr>
          <p:cNvSpPr>
            <a:spLocks noGrp="1"/>
          </p:cNvSpPr>
          <p:nvPr>
            <p:ph type="dt" sz="half" idx="10"/>
          </p:nvPr>
        </p:nvSpPr>
        <p:spPr/>
        <p:txBody>
          <a:bodyPr/>
          <a:lstStyle/>
          <a:p>
            <a:fld id="{BD32F492-9160-4ABF-91AD-77D5CCE4FE9E}" type="datetimeFigureOut">
              <a:rPr kumimoji="1" lang="ja-JP" altLang="en-US" smtClean="0"/>
              <a:t>2020/5/10</a:t>
            </a:fld>
            <a:endParaRPr kumimoji="1" lang="ja-JP" altLang="en-US"/>
          </a:p>
        </p:txBody>
      </p:sp>
      <p:sp>
        <p:nvSpPr>
          <p:cNvPr id="3" name="フッター プレースホルダー 2">
            <a:extLst>
              <a:ext uri="{FF2B5EF4-FFF2-40B4-BE49-F238E27FC236}">
                <a16:creationId xmlns:a16="http://schemas.microsoft.com/office/drawing/2014/main" id="{ABC145A2-F6F6-41CA-A1CB-05EC23E812F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A9AB155-04F4-4B54-A558-47532F5D041B}"/>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67556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380152-F3D6-43EE-9A21-93B7B50FFB9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F16AF79-5D6A-46F6-BC9E-8D97EBD9DD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8D15ABA-76FF-4584-A28F-7A0333C8D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6102FB3-ED8A-4F60-AEED-738A995F7659}"/>
              </a:ext>
            </a:extLst>
          </p:cNvPr>
          <p:cNvSpPr>
            <a:spLocks noGrp="1"/>
          </p:cNvSpPr>
          <p:nvPr>
            <p:ph type="dt" sz="half" idx="10"/>
          </p:nvPr>
        </p:nvSpPr>
        <p:spPr/>
        <p:txBody>
          <a:bodyPr/>
          <a:lstStyle/>
          <a:p>
            <a:fld id="{BD32F492-9160-4ABF-91AD-77D5CCE4FE9E}" type="datetimeFigureOut">
              <a:rPr kumimoji="1" lang="ja-JP" altLang="en-US" smtClean="0"/>
              <a:t>2020/5/10</a:t>
            </a:fld>
            <a:endParaRPr kumimoji="1" lang="ja-JP" altLang="en-US"/>
          </a:p>
        </p:txBody>
      </p:sp>
      <p:sp>
        <p:nvSpPr>
          <p:cNvPr id="6" name="フッター プレースホルダー 5">
            <a:extLst>
              <a:ext uri="{FF2B5EF4-FFF2-40B4-BE49-F238E27FC236}">
                <a16:creationId xmlns:a16="http://schemas.microsoft.com/office/drawing/2014/main" id="{F4FB4A65-BDE3-4261-82ED-395DFC50A50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EEE96D2-7C48-44E1-88D3-40B676B5FC3D}"/>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1137259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8BFAF2-E1F4-4C5B-8D01-D11620849B0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89708B0-4CFA-4E6C-9362-1653513D7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2630078-F71B-4B63-BF61-FEBAD3A7C2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46EBA1-6736-4EA3-92A2-3A9BCC4868BF}"/>
              </a:ext>
            </a:extLst>
          </p:cNvPr>
          <p:cNvSpPr>
            <a:spLocks noGrp="1"/>
          </p:cNvSpPr>
          <p:nvPr>
            <p:ph type="dt" sz="half" idx="10"/>
          </p:nvPr>
        </p:nvSpPr>
        <p:spPr/>
        <p:txBody>
          <a:bodyPr/>
          <a:lstStyle/>
          <a:p>
            <a:fld id="{BD32F492-9160-4ABF-91AD-77D5CCE4FE9E}" type="datetimeFigureOut">
              <a:rPr kumimoji="1" lang="ja-JP" altLang="en-US" smtClean="0"/>
              <a:t>2020/5/10</a:t>
            </a:fld>
            <a:endParaRPr kumimoji="1" lang="ja-JP" altLang="en-US"/>
          </a:p>
        </p:txBody>
      </p:sp>
      <p:sp>
        <p:nvSpPr>
          <p:cNvPr id="6" name="フッター プレースホルダー 5">
            <a:extLst>
              <a:ext uri="{FF2B5EF4-FFF2-40B4-BE49-F238E27FC236}">
                <a16:creationId xmlns:a16="http://schemas.microsoft.com/office/drawing/2014/main" id="{F61EF912-A1D9-4A9A-B205-CE51C3E1CA3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5DDFCCC-3CC9-4C46-B7CF-58FC06D89D84}"/>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265849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5000">
              <a:srgbClr val="0070C0"/>
            </a:gs>
            <a:gs pos="0">
              <a:schemeClr val="accent1">
                <a:lumMod val="50000"/>
              </a:schemeClr>
            </a:gs>
            <a:gs pos="100000">
              <a:srgbClr val="00B0F0"/>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B088C53-065E-4E94-925D-92E60B626B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3722D30-2387-458C-B195-D1778F9FA5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0C66CBF-3EEE-4FB3-A88F-6614EAD86F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32F492-9160-4ABF-91AD-77D5CCE4FE9E}" type="datetimeFigureOut">
              <a:rPr kumimoji="1" lang="ja-JP" altLang="en-US" smtClean="0"/>
              <a:t>2020/5/10</a:t>
            </a:fld>
            <a:endParaRPr kumimoji="1" lang="ja-JP" altLang="en-US"/>
          </a:p>
        </p:txBody>
      </p:sp>
      <p:sp>
        <p:nvSpPr>
          <p:cNvPr id="5" name="フッター プレースホルダー 4">
            <a:extLst>
              <a:ext uri="{FF2B5EF4-FFF2-40B4-BE49-F238E27FC236}">
                <a16:creationId xmlns:a16="http://schemas.microsoft.com/office/drawing/2014/main" id="{413055A5-33B1-46C8-8850-894C719D66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DAA6B0D-0905-4037-A307-B212DDA558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24297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3.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14.emf"/><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6.emf"/><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4.m4a"/><Relationship Id="rId7" Type="http://schemas.openxmlformats.org/officeDocument/2006/relationships/image" Target="../media/image17.emf"/><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16.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image" Target="../media/image6.emf"/><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emf"/><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8.jp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7.jp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雲の間から見える海&#10;&#10;自動的に生成された説明">
            <a:extLst>
              <a:ext uri="{FF2B5EF4-FFF2-40B4-BE49-F238E27FC236}">
                <a16:creationId xmlns:a16="http://schemas.microsoft.com/office/drawing/2014/main" id="{F96AEE87-27BA-4598-A26F-4F396AA003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1457" y="886592"/>
            <a:ext cx="7629085" cy="5084815"/>
          </a:xfrm>
          <a:prstGeom prst="rect">
            <a:avLst/>
          </a:prstGeom>
        </p:spPr>
      </p:pic>
      <p:sp>
        <p:nvSpPr>
          <p:cNvPr id="21" name="テキスト ボックス 20">
            <a:extLst>
              <a:ext uri="{FF2B5EF4-FFF2-40B4-BE49-F238E27FC236}">
                <a16:creationId xmlns:a16="http://schemas.microsoft.com/office/drawing/2014/main" id="{4C720F8F-C0D5-47CB-965C-06B8FCF4169C}"/>
              </a:ext>
            </a:extLst>
          </p:cNvPr>
          <p:cNvSpPr txBox="1"/>
          <p:nvPr/>
        </p:nvSpPr>
        <p:spPr>
          <a:xfrm>
            <a:off x="4242767" y="2838631"/>
            <a:ext cx="3706463" cy="646331"/>
          </a:xfrm>
          <a:prstGeom prst="rect">
            <a:avLst/>
          </a:prstGeom>
          <a:solidFill>
            <a:schemeClr val="bg1">
              <a:alpha val="70000"/>
            </a:schemeClr>
          </a:solidFill>
        </p:spPr>
        <p:txBody>
          <a:bodyPr wrap="none" rtlCol="0">
            <a:spAutoFit/>
          </a:bodyPr>
          <a:lstStyle/>
          <a:p>
            <a:pPr algn="ctr"/>
            <a:r>
              <a:rPr lang="ja-JP" altLang="en-US" sz="3600" dirty="0" smtClean="0">
                <a:solidFill>
                  <a:srgbClr val="002060"/>
                </a:solidFill>
                <a:latin typeface="Meiryo UI" panose="020B0604030504040204" pitchFamily="50" charset="-128"/>
                <a:ea typeface="Meiryo UI" panose="020B0604030504040204" pitchFamily="50" charset="-128"/>
              </a:rPr>
              <a:t>地球</a:t>
            </a:r>
            <a:r>
              <a:rPr lang="ja-JP" altLang="en-US" sz="3600" dirty="0">
                <a:solidFill>
                  <a:srgbClr val="002060"/>
                </a:solidFill>
                <a:latin typeface="Meiryo UI" panose="020B0604030504040204" pitchFamily="50" charset="-128"/>
                <a:ea typeface="Meiryo UI" panose="020B0604030504040204" pitchFamily="50" charset="-128"/>
              </a:rPr>
              <a:t>温暖化</a:t>
            </a:r>
            <a:r>
              <a:rPr lang="ja-JP" altLang="en-US" sz="3600" dirty="0" smtClean="0">
                <a:solidFill>
                  <a:srgbClr val="002060"/>
                </a:solidFill>
                <a:latin typeface="Meiryo UI" panose="020B0604030504040204" pitchFamily="50" charset="-128"/>
                <a:ea typeface="Meiryo UI" panose="020B0604030504040204" pitchFamily="50" charset="-128"/>
              </a:rPr>
              <a:t>と海洋</a:t>
            </a:r>
            <a:endParaRPr lang="en-US" altLang="ja-JP" sz="3600" dirty="0">
              <a:solidFill>
                <a:srgbClr val="002060"/>
              </a:solidFill>
              <a:latin typeface="Meiryo UI" panose="020B0604030504040204" pitchFamily="50" charset="-128"/>
              <a:ea typeface="Meiryo UI" panose="020B0604030504040204" pitchFamily="50" charset="-128"/>
            </a:endParaRP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pic>
        <p:nvPicPr>
          <p:cNvPr id="2" name="図 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08878" y="173239"/>
            <a:ext cx="2796988" cy="403805"/>
          </a:xfrm>
          <a:prstGeom prst="rect">
            <a:avLst/>
          </a:prstGeom>
        </p:spPr>
      </p:pic>
    </p:spTree>
    <p:extLst>
      <p:ext uri="{BB962C8B-B14F-4D97-AF65-F5344CB8AC3E}">
        <p14:creationId xmlns:p14="http://schemas.microsoft.com/office/powerpoint/2010/main" val="1227044635"/>
      </p:ext>
    </p:extLst>
  </p:cSld>
  <p:clrMapOvr>
    <a:masterClrMapping/>
  </p:clrMapOvr>
  <mc:AlternateContent xmlns:mc="http://schemas.openxmlformats.org/markup-compatibility/2006" xmlns:p14="http://schemas.microsoft.com/office/powerpoint/2010/main">
    <mc:Choice Requires="p14">
      <p:transition spd="slow" p14:dur="2000" advTm="17530"/>
    </mc:Choice>
    <mc:Fallback xmlns="">
      <p:transition spd="slow" advTm="17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4649030"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極端な海面水位の現象</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C8C95723-CED6-4D1F-ACE1-F2AD962A57FF}"/>
              </a:ext>
            </a:extLst>
          </p:cNvPr>
          <p:cNvSpPr txBox="1"/>
          <p:nvPr/>
        </p:nvSpPr>
        <p:spPr>
          <a:xfrm>
            <a:off x="525213" y="1226534"/>
            <a:ext cx="8787983" cy="830997"/>
          </a:xfrm>
          <a:prstGeom prst="rect">
            <a:avLst/>
          </a:prstGeom>
          <a:noFill/>
        </p:spPr>
        <p:txBody>
          <a:bodyPr wrap="none" rtlCol="0">
            <a:spAutoFit/>
          </a:bodyPr>
          <a:lstStyle/>
          <a:p>
            <a:r>
              <a:rPr lang="en-US" altLang="ja-JP" sz="2400" dirty="0">
                <a:solidFill>
                  <a:schemeClr val="bg1"/>
                </a:solidFill>
                <a:latin typeface="Meiryo UI" panose="020B0604030504040204" pitchFamily="50" charset="-128"/>
                <a:ea typeface="Meiryo UI" panose="020B0604030504040204" pitchFamily="50" charset="-128"/>
              </a:rPr>
              <a:t>100</a:t>
            </a:r>
            <a:r>
              <a:rPr lang="ja-JP" altLang="en-US" sz="2400" dirty="0">
                <a:solidFill>
                  <a:schemeClr val="bg1"/>
                </a:solidFill>
                <a:latin typeface="Meiryo UI" panose="020B0604030504040204" pitchFamily="50" charset="-128"/>
                <a:ea typeface="Meiryo UI" panose="020B0604030504040204" pitchFamily="50" charset="-128"/>
              </a:rPr>
              <a:t>年に一度程度発生していた極端な海面水位の</a:t>
            </a:r>
            <a:r>
              <a:rPr lang="ja-JP" altLang="en-US" sz="2400" dirty="0" smtClean="0">
                <a:solidFill>
                  <a:schemeClr val="bg1"/>
                </a:solidFill>
                <a:latin typeface="Meiryo UI" panose="020B0604030504040204" pitchFamily="50" charset="-128"/>
                <a:ea typeface="Meiryo UI" panose="020B0604030504040204" pitchFamily="50" charset="-128"/>
              </a:rPr>
              <a:t>上昇（</a:t>
            </a:r>
            <a:r>
              <a:rPr lang="en-US" altLang="ja-JP" sz="2400" dirty="0" smtClean="0">
                <a:solidFill>
                  <a:schemeClr val="bg1"/>
                </a:solidFill>
                <a:latin typeface="Meiryo UI" panose="020B0604030504040204" pitchFamily="50" charset="-128"/>
                <a:ea typeface="Meiryo UI" panose="020B0604030504040204" pitchFamily="50" charset="-128"/>
              </a:rPr>
              <a:t>HCE</a:t>
            </a:r>
            <a:r>
              <a:rPr lang="ja-JP" altLang="en-US" sz="2400" dirty="0" smtClean="0">
                <a:solidFill>
                  <a:schemeClr val="bg1"/>
                </a:solidFill>
                <a:latin typeface="Meiryo UI" panose="020B0604030504040204" pitchFamily="50" charset="-128"/>
                <a:ea typeface="Meiryo UI" panose="020B0604030504040204" pitchFamily="50" charset="-128"/>
              </a:rPr>
              <a:t>）が</a:t>
            </a:r>
            <a:r>
              <a:rPr lang="ja-JP" altLang="en-US" sz="2400" dirty="0">
                <a:solidFill>
                  <a:schemeClr val="bg1"/>
                </a:solidFill>
                <a:latin typeface="Meiryo UI" panose="020B0604030504040204" pitchFamily="50" charset="-128"/>
                <a:ea typeface="Meiryo UI" panose="020B0604030504040204" pitchFamily="50" charset="-128"/>
              </a:rPr>
              <a:t>、</a:t>
            </a:r>
          </a:p>
          <a:p>
            <a:r>
              <a:rPr lang="en-US" altLang="ja-JP" sz="2400" dirty="0">
                <a:solidFill>
                  <a:schemeClr val="bg1"/>
                </a:solidFill>
                <a:latin typeface="Meiryo UI" panose="020B0604030504040204" pitchFamily="50" charset="-128"/>
                <a:ea typeface="Meiryo UI" panose="020B0604030504040204" pitchFamily="50" charset="-128"/>
              </a:rPr>
              <a:t>1</a:t>
            </a:r>
            <a:r>
              <a:rPr lang="ja-JP" altLang="en-US" sz="2400" dirty="0">
                <a:solidFill>
                  <a:schemeClr val="bg1"/>
                </a:solidFill>
                <a:latin typeface="Meiryo UI" panose="020B0604030504040204" pitchFamily="50" charset="-128"/>
                <a:ea typeface="Meiryo UI" panose="020B0604030504040204" pitchFamily="50" charset="-128"/>
              </a:rPr>
              <a:t>年に一度の頻度で発生するようになると予測される時期</a:t>
            </a:r>
          </a:p>
        </p:txBody>
      </p:sp>
      <p:sp>
        <p:nvSpPr>
          <p:cNvPr id="8" name="正方形/長方形 7"/>
          <p:cNvSpPr/>
          <p:nvPr/>
        </p:nvSpPr>
        <p:spPr>
          <a:xfrm>
            <a:off x="8745050" y="6488668"/>
            <a:ext cx="3257623" cy="369332"/>
          </a:xfrm>
          <a:prstGeom prst="rect">
            <a:avLst/>
          </a:prstGeom>
        </p:spPr>
        <p:txBody>
          <a:bodyPr wrap="none">
            <a:spAutoFit/>
          </a:bodyPr>
          <a:lstStyle/>
          <a:p>
            <a:r>
              <a:rPr lang="en-US" altLang="ja-JP" dirty="0" smtClean="0"/>
              <a:t>IPCC</a:t>
            </a:r>
            <a:r>
              <a:rPr lang="ja-JP" altLang="en-US" dirty="0" smtClean="0"/>
              <a:t>海洋・雪氷圏特別報告書</a:t>
            </a:r>
            <a:endParaRPr lang="ja-JP" altLang="en-US" dirty="0"/>
          </a:p>
        </p:txBody>
      </p:sp>
      <p:sp>
        <p:nvSpPr>
          <p:cNvPr id="12" name="正方形/長方形 11"/>
          <p:cNvSpPr/>
          <p:nvPr/>
        </p:nvSpPr>
        <p:spPr>
          <a:xfrm>
            <a:off x="6977041" y="5332735"/>
            <a:ext cx="4112023" cy="369332"/>
          </a:xfrm>
          <a:prstGeom prst="rect">
            <a:avLst/>
          </a:prstGeom>
        </p:spPr>
        <p:txBody>
          <a:bodyPr wrap="none">
            <a:spAutoFit/>
          </a:bodyPr>
          <a:lstStyle/>
          <a:p>
            <a:r>
              <a:rPr lang="en-US" altLang="ja-JP" dirty="0"/>
              <a:t>IPCC1.5℃</a:t>
            </a:r>
            <a:r>
              <a:rPr lang="ja-JP" altLang="en-US" dirty="0"/>
              <a:t>特別報告書（</a:t>
            </a:r>
            <a:r>
              <a:rPr lang="en-US" altLang="ja-JP" dirty="0"/>
              <a:t>2018</a:t>
            </a:r>
            <a:r>
              <a:rPr lang="ja-JP" altLang="en-US" dirty="0"/>
              <a:t>年</a:t>
            </a:r>
            <a:r>
              <a:rPr lang="en-US" altLang="ja-JP" dirty="0"/>
              <a:t>10</a:t>
            </a:r>
            <a:r>
              <a:rPr lang="ja-JP" altLang="en-US" dirty="0"/>
              <a:t>月）</a:t>
            </a:r>
            <a:endParaRPr lang="en-US" altLang="ja-JP" dirty="0"/>
          </a:p>
        </p:txBody>
      </p:sp>
      <p:pic>
        <p:nvPicPr>
          <p:cNvPr id="3" name="図 2"/>
          <p:cNvPicPr>
            <a:picLocks noChangeAspect="1"/>
          </p:cNvPicPr>
          <p:nvPr/>
        </p:nvPicPr>
        <p:blipFill>
          <a:blip r:embed="rId5"/>
          <a:stretch>
            <a:fillRect/>
          </a:stretch>
        </p:blipFill>
        <p:spPr>
          <a:xfrm>
            <a:off x="739866" y="2057531"/>
            <a:ext cx="11048154" cy="4492433"/>
          </a:xfrm>
          <a:prstGeom prst="rect">
            <a:avLst/>
          </a:prstGeom>
        </p:spPr>
      </p:pic>
      <p:pic>
        <p:nvPicPr>
          <p:cNvPr id="13" name="オーディオ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82638430"/>
      </p:ext>
    </p:extLst>
  </p:cSld>
  <p:clrMapOvr>
    <a:masterClrMapping/>
  </p:clrMapOvr>
  <mc:AlternateContent xmlns:mc="http://schemas.openxmlformats.org/markup-compatibility/2006" xmlns:p14="http://schemas.microsoft.com/office/powerpoint/2010/main">
    <mc:Choice Requires="p14">
      <p:transition spd="slow" p14:dur="2000" advTm="31586"/>
    </mc:Choice>
    <mc:Fallback xmlns="">
      <p:transition spd="slow" advTm="31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BF91F34-03C4-4097-BCA2-132CB104BB19}"/>
              </a:ext>
            </a:extLst>
          </p:cNvPr>
          <p:cNvSpPr txBox="1"/>
          <p:nvPr/>
        </p:nvSpPr>
        <p:spPr>
          <a:xfrm>
            <a:off x="550269" y="449291"/>
            <a:ext cx="3708066"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水産資源への影響</a:t>
            </a:r>
            <a:endParaRPr lang="en-US" altLang="ja-JP" sz="3600" dirty="0">
              <a:solidFill>
                <a:srgbClr val="002060"/>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6"/>
          <a:stretch>
            <a:fillRect/>
          </a:stretch>
        </p:blipFill>
        <p:spPr>
          <a:xfrm>
            <a:off x="890749" y="1232010"/>
            <a:ext cx="10160773" cy="5600590"/>
          </a:xfrm>
          <a:prstGeom prst="rect">
            <a:avLst/>
          </a:prstGeom>
        </p:spPr>
      </p:pic>
      <p:sp>
        <p:nvSpPr>
          <p:cNvPr id="5" name="楕円 4"/>
          <p:cNvSpPr/>
          <p:nvPr/>
        </p:nvSpPr>
        <p:spPr>
          <a:xfrm>
            <a:off x="6921500" y="2527300"/>
            <a:ext cx="3964922" cy="83820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6" name="正方形/長方形 5"/>
          <p:cNvSpPr/>
          <p:nvPr/>
        </p:nvSpPr>
        <p:spPr>
          <a:xfrm>
            <a:off x="1000712" y="6374368"/>
            <a:ext cx="3257623" cy="369332"/>
          </a:xfrm>
          <a:prstGeom prst="rect">
            <a:avLst/>
          </a:prstGeom>
        </p:spPr>
        <p:txBody>
          <a:bodyPr wrap="none">
            <a:spAutoFit/>
          </a:bodyPr>
          <a:lstStyle/>
          <a:p>
            <a:r>
              <a:rPr lang="en-US" altLang="ja-JP" dirty="0" smtClean="0"/>
              <a:t>IPCC</a:t>
            </a:r>
            <a:r>
              <a:rPr lang="ja-JP" altLang="en-US" dirty="0" smtClean="0"/>
              <a:t>海洋・雪氷圏特別報告書</a:t>
            </a:r>
            <a:endParaRPr lang="ja-JP" altLang="en-US" dirty="0"/>
          </a:p>
        </p:txBody>
      </p:sp>
      <p:sp>
        <p:nvSpPr>
          <p:cNvPr id="7" name="楕円 6"/>
          <p:cNvSpPr/>
          <p:nvPr/>
        </p:nvSpPr>
        <p:spPr>
          <a:xfrm>
            <a:off x="6921500" y="4508500"/>
            <a:ext cx="3964922" cy="83820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8" name="楕円 7"/>
          <p:cNvSpPr/>
          <p:nvPr/>
        </p:nvSpPr>
        <p:spPr>
          <a:xfrm>
            <a:off x="7443461" y="4021206"/>
            <a:ext cx="2921000" cy="41910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p:nvSpPr>
        <p:spPr>
          <a:xfrm>
            <a:off x="10464021" y="4070974"/>
            <a:ext cx="646331" cy="369332"/>
          </a:xfrm>
          <a:prstGeom prst="rect">
            <a:avLst/>
          </a:prstGeom>
        </p:spPr>
        <p:txBody>
          <a:bodyPr wrap="none">
            <a:spAutoFit/>
          </a:bodyPr>
          <a:lstStyle/>
          <a:p>
            <a:r>
              <a:rPr lang="ja-JP" altLang="en-US" dirty="0" smtClean="0">
                <a:solidFill>
                  <a:srgbClr val="FF0000"/>
                </a:solidFill>
              </a:rPr>
              <a:t>増加</a:t>
            </a:r>
            <a:endParaRPr lang="ja-JP" altLang="en-US" dirty="0">
              <a:solidFill>
                <a:srgbClr val="FF0000"/>
              </a:solidFill>
            </a:endParaRPr>
          </a:p>
        </p:txBody>
      </p:sp>
      <p:sp>
        <p:nvSpPr>
          <p:cNvPr id="10" name="正方形/長方形 9"/>
          <p:cNvSpPr/>
          <p:nvPr/>
        </p:nvSpPr>
        <p:spPr>
          <a:xfrm>
            <a:off x="10405191" y="5145780"/>
            <a:ext cx="646331" cy="369332"/>
          </a:xfrm>
          <a:prstGeom prst="rect">
            <a:avLst/>
          </a:prstGeom>
        </p:spPr>
        <p:txBody>
          <a:bodyPr wrap="none">
            <a:spAutoFit/>
          </a:bodyPr>
          <a:lstStyle/>
          <a:p>
            <a:r>
              <a:rPr lang="ja-JP" altLang="en-US" dirty="0">
                <a:solidFill>
                  <a:srgbClr val="FF0000"/>
                </a:solidFill>
              </a:rPr>
              <a:t>減少</a:t>
            </a:r>
          </a:p>
        </p:txBody>
      </p:sp>
      <p:sp>
        <p:nvSpPr>
          <p:cNvPr id="4" name="テキスト ボックス 3"/>
          <p:cNvSpPr txBox="1"/>
          <p:nvPr/>
        </p:nvSpPr>
        <p:spPr>
          <a:xfrm>
            <a:off x="5263960" y="6559034"/>
            <a:ext cx="3595856" cy="307777"/>
          </a:xfrm>
          <a:prstGeom prst="rect">
            <a:avLst/>
          </a:prstGeom>
          <a:noFill/>
        </p:spPr>
        <p:txBody>
          <a:bodyPr wrap="none" rtlCol="0">
            <a:spAutoFit/>
          </a:bodyPr>
          <a:lstStyle/>
          <a:p>
            <a:r>
              <a:rPr kumimoji="1" lang="ja-JP" altLang="en-US" sz="1400" dirty="0" smtClean="0"/>
              <a:t>減少　　　　　　　　　　　　　　　増加</a:t>
            </a:r>
            <a:endParaRPr kumimoji="1" lang="ja-JP" altLang="en-US" sz="1400" dirty="0"/>
          </a:p>
        </p:txBody>
      </p:sp>
      <p:pic>
        <p:nvPicPr>
          <p:cNvPr id="14" name="オーディオ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321644589"/>
      </p:ext>
    </p:extLst>
  </p:cSld>
  <p:clrMapOvr>
    <a:masterClrMapping/>
  </p:clrMapOvr>
  <mc:AlternateContent xmlns:mc="http://schemas.openxmlformats.org/markup-compatibility/2006" xmlns:p14="http://schemas.microsoft.com/office/powerpoint/2010/main">
    <mc:Choice Requires="p14">
      <p:transition spd="slow" p14:dur="2000" advTm="38767"/>
    </mc:Choice>
    <mc:Fallback xmlns="">
      <p:transition spd="slow" advTm="38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4"/>
                </p:tgtEl>
              </p:cMediaNode>
            </p:audio>
          </p:childTnLst>
        </p:cTn>
      </p:par>
    </p:tnLst>
    <p:bldLst>
      <p:bldP spid="5" grpId="0" animBg="1"/>
      <p:bldP spid="7" grpId="0" animBg="1"/>
      <p:bldP spid="8" grpId="0" animBg="1"/>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BF91F34-03C4-4097-BCA2-132CB104BB19}"/>
              </a:ext>
            </a:extLst>
          </p:cNvPr>
          <p:cNvSpPr txBox="1"/>
          <p:nvPr/>
        </p:nvSpPr>
        <p:spPr>
          <a:xfrm>
            <a:off x="550269" y="449291"/>
            <a:ext cx="4631396"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夏場の北極の海氷面積</a:t>
            </a:r>
            <a:endParaRPr lang="en-US" altLang="ja-JP" sz="3600" dirty="0">
              <a:solidFill>
                <a:srgbClr val="002060"/>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4292" y="1193474"/>
            <a:ext cx="9158498" cy="5464570"/>
          </a:xfrm>
          <a:prstGeom prst="rect">
            <a:avLst/>
          </a:prstGeom>
        </p:spPr>
      </p:pic>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
        <p:nvSpPr>
          <p:cNvPr id="2" name="正方形/長方形 1"/>
          <p:cNvSpPr/>
          <p:nvPr/>
        </p:nvSpPr>
        <p:spPr>
          <a:xfrm>
            <a:off x="6119142" y="6602007"/>
            <a:ext cx="4496872" cy="307777"/>
          </a:xfrm>
          <a:prstGeom prst="rect">
            <a:avLst/>
          </a:prstGeom>
        </p:spPr>
        <p:txBody>
          <a:bodyPr wrap="none">
            <a:spAutoFit/>
          </a:bodyPr>
          <a:lstStyle/>
          <a:p>
            <a:r>
              <a:rPr lang="en-US" altLang="ja-JP" sz="1400" dirty="0">
                <a:latin typeface="Meiryo UI" panose="020B0604030504040204" pitchFamily="50" charset="-128"/>
                <a:ea typeface="Meiryo UI" panose="020B0604030504040204" pitchFamily="50" charset="-128"/>
              </a:rPr>
              <a:t>https://www.spf.org/opri/newsletter/419_3.html</a:t>
            </a:r>
          </a:p>
        </p:txBody>
      </p:sp>
    </p:spTree>
    <p:extLst>
      <p:ext uri="{BB962C8B-B14F-4D97-AF65-F5344CB8AC3E}">
        <p14:creationId xmlns:p14="http://schemas.microsoft.com/office/powerpoint/2010/main" val="1888863552"/>
      </p:ext>
    </p:extLst>
  </p:cSld>
  <p:clrMapOvr>
    <a:masterClrMapping/>
  </p:clrMapOvr>
  <mc:AlternateContent xmlns:mc="http://schemas.openxmlformats.org/markup-compatibility/2006" xmlns:p14="http://schemas.microsoft.com/office/powerpoint/2010/main">
    <mc:Choice Requires="p14">
      <p:transition spd="slow" p14:dur="2000" advTm="30488"/>
    </mc:Choice>
    <mc:Fallback xmlns="">
      <p:transition spd="slow" advTm="30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5413661"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海氷の減少と温暖化の加速</a:t>
            </a:r>
            <a:endParaRPr lang="en-US" altLang="ja-JP" sz="3600" dirty="0">
              <a:solidFill>
                <a:srgbClr val="002060"/>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6"/>
          <a:stretch>
            <a:fillRect/>
          </a:stretch>
        </p:blipFill>
        <p:spPr>
          <a:xfrm>
            <a:off x="3885128" y="1392915"/>
            <a:ext cx="8044494" cy="5253749"/>
          </a:xfrm>
          <a:prstGeom prst="rect">
            <a:avLst/>
          </a:prstGeom>
        </p:spPr>
      </p:pic>
      <p:sp>
        <p:nvSpPr>
          <p:cNvPr id="9" name="正方形/長方形 8"/>
          <p:cNvSpPr/>
          <p:nvPr/>
        </p:nvSpPr>
        <p:spPr>
          <a:xfrm>
            <a:off x="6467356" y="6548378"/>
            <a:ext cx="5724644" cy="369332"/>
          </a:xfrm>
          <a:prstGeom prst="rect">
            <a:avLst/>
          </a:prstGeom>
        </p:spPr>
        <p:txBody>
          <a:bodyPr wrap="none">
            <a:spAutoFit/>
          </a:bodyPr>
          <a:lstStyle/>
          <a:p>
            <a:r>
              <a:rPr lang="ja-JP" altLang="en-US" dirty="0">
                <a:latin typeface="HiraKakuStd-W4"/>
              </a:rPr>
              <a:t>気候変動の観測・予測及び影響評価統合レポート</a:t>
            </a:r>
            <a:r>
              <a:rPr lang="en-US" altLang="ja-JP" dirty="0">
                <a:latin typeface="HiraKakuStd-W4"/>
              </a:rPr>
              <a:t>2018</a:t>
            </a:r>
            <a:endParaRPr lang="ja-JP" altLang="en-US" dirty="0"/>
          </a:p>
        </p:txBody>
      </p:sp>
      <p:sp>
        <p:nvSpPr>
          <p:cNvPr id="10" name="楕円 9"/>
          <p:cNvSpPr/>
          <p:nvPr/>
        </p:nvSpPr>
        <p:spPr>
          <a:xfrm>
            <a:off x="4724400" y="1562100"/>
            <a:ext cx="1742956" cy="7239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smtClean="0"/>
              <a:t>太陽の</a:t>
            </a:r>
            <a:r>
              <a:rPr kumimoji="1" lang="ja-JP" altLang="en-US" dirty="0" smtClean="0"/>
              <a:t>エネルギー</a:t>
            </a:r>
            <a:endParaRPr kumimoji="1" lang="ja-JP" altLang="en-US" dirty="0"/>
          </a:p>
        </p:txBody>
      </p:sp>
      <p:sp>
        <p:nvSpPr>
          <p:cNvPr id="11" name="楕円 10"/>
          <p:cNvSpPr/>
          <p:nvPr/>
        </p:nvSpPr>
        <p:spPr>
          <a:xfrm>
            <a:off x="6467356" y="4216399"/>
            <a:ext cx="1883315" cy="548511"/>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smtClean="0"/>
              <a:t>反射の減少</a:t>
            </a:r>
            <a:endParaRPr kumimoji="1" lang="ja-JP" altLang="en-US" dirty="0"/>
          </a:p>
        </p:txBody>
      </p:sp>
      <p:sp>
        <p:nvSpPr>
          <p:cNvPr id="12" name="楕円 11"/>
          <p:cNvSpPr/>
          <p:nvPr/>
        </p:nvSpPr>
        <p:spPr>
          <a:xfrm>
            <a:off x="9410385" y="3731388"/>
            <a:ext cx="1918015" cy="485011"/>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smtClean="0"/>
              <a:t>温室効果</a:t>
            </a:r>
            <a:endParaRPr kumimoji="1" lang="ja-JP" altLang="en-US" dirty="0"/>
          </a:p>
        </p:txBody>
      </p:sp>
      <p:sp>
        <p:nvSpPr>
          <p:cNvPr id="13" name="楕円 12"/>
          <p:cNvSpPr/>
          <p:nvPr/>
        </p:nvSpPr>
        <p:spPr>
          <a:xfrm>
            <a:off x="1052875" y="1392915"/>
            <a:ext cx="2231031" cy="805393"/>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n w="0"/>
                <a:solidFill>
                  <a:schemeClr val="accent1"/>
                </a:solidFill>
                <a:effectLst>
                  <a:outerShdw blurRad="38100" dist="25400" dir="5400000" algn="ctr" rotWithShape="0">
                    <a:srgbClr val="6E747A">
                      <a:alpha val="43000"/>
                    </a:srgbClr>
                  </a:outerShdw>
                </a:effectLst>
              </a:rPr>
              <a:t>海氷減少</a:t>
            </a:r>
            <a:endParaRPr kumimoji="1" lang="ja-JP" altLang="en-US" sz="2400" dirty="0">
              <a:ln w="0"/>
              <a:solidFill>
                <a:schemeClr val="accent1"/>
              </a:solidFill>
              <a:effectLst>
                <a:outerShdw blurRad="38100" dist="25400" dir="5400000" algn="ctr" rotWithShape="0">
                  <a:srgbClr val="6E747A">
                    <a:alpha val="43000"/>
                  </a:srgbClr>
                </a:outerShdw>
              </a:effectLst>
            </a:endParaRPr>
          </a:p>
        </p:txBody>
      </p:sp>
      <p:sp>
        <p:nvSpPr>
          <p:cNvPr id="14" name="右矢印 13"/>
          <p:cNvSpPr/>
          <p:nvPr/>
        </p:nvSpPr>
        <p:spPr>
          <a:xfrm rot="5400000">
            <a:off x="2025812" y="2048207"/>
            <a:ext cx="285154" cy="826237"/>
          </a:xfrm>
          <a:prstGeom prst="righ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sp>
        <p:nvSpPr>
          <p:cNvPr id="15" name="楕円 14"/>
          <p:cNvSpPr/>
          <p:nvPr/>
        </p:nvSpPr>
        <p:spPr>
          <a:xfrm>
            <a:off x="1052874" y="2698287"/>
            <a:ext cx="2231031" cy="88057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n w="0"/>
                <a:solidFill>
                  <a:schemeClr val="accent1"/>
                </a:solidFill>
                <a:effectLst>
                  <a:outerShdw blurRad="38100" dist="25400" dir="5400000" algn="ctr" rotWithShape="0">
                    <a:srgbClr val="6E747A">
                      <a:alpha val="43000"/>
                    </a:srgbClr>
                  </a:outerShdw>
                </a:effectLst>
              </a:rPr>
              <a:t>反射</a:t>
            </a:r>
            <a:r>
              <a:rPr lang="ja-JP" altLang="en-US" sz="2400" dirty="0" smtClean="0">
                <a:ln w="0"/>
                <a:solidFill>
                  <a:schemeClr val="accent1"/>
                </a:solidFill>
                <a:effectLst>
                  <a:outerShdw blurRad="38100" dist="25400" dir="5400000" algn="ctr" rotWithShape="0">
                    <a:srgbClr val="6E747A">
                      <a:alpha val="43000"/>
                    </a:srgbClr>
                  </a:outerShdw>
                </a:effectLst>
              </a:rPr>
              <a:t>が</a:t>
            </a:r>
            <a:endParaRPr lang="en-US" altLang="ja-JP" sz="2400" dirty="0" smtClean="0">
              <a:ln w="0"/>
              <a:solidFill>
                <a:schemeClr val="accent1"/>
              </a:solidFill>
              <a:effectLst>
                <a:outerShdw blurRad="38100" dist="25400" dir="5400000" algn="ctr" rotWithShape="0">
                  <a:srgbClr val="6E747A">
                    <a:alpha val="43000"/>
                  </a:srgbClr>
                </a:outerShdw>
              </a:effectLst>
            </a:endParaRPr>
          </a:p>
          <a:p>
            <a:pPr algn="ctr"/>
            <a:r>
              <a:rPr kumimoji="1" lang="ja-JP" altLang="en-US" sz="2400" dirty="0" smtClean="0">
                <a:ln w="0"/>
                <a:solidFill>
                  <a:schemeClr val="accent1"/>
                </a:solidFill>
                <a:effectLst>
                  <a:outerShdw blurRad="38100" dist="25400" dir="5400000" algn="ctr" rotWithShape="0">
                    <a:srgbClr val="6E747A">
                      <a:alpha val="43000"/>
                    </a:srgbClr>
                  </a:outerShdw>
                </a:effectLst>
              </a:rPr>
              <a:t>減る</a:t>
            </a:r>
            <a:endParaRPr kumimoji="1" lang="ja-JP" altLang="en-US" sz="2400" dirty="0">
              <a:ln w="0"/>
              <a:solidFill>
                <a:schemeClr val="accent1"/>
              </a:solidFill>
              <a:effectLst>
                <a:outerShdw blurRad="38100" dist="25400" dir="5400000" algn="ctr" rotWithShape="0">
                  <a:srgbClr val="6E747A">
                    <a:alpha val="43000"/>
                  </a:srgbClr>
                </a:outerShdw>
              </a:effectLst>
            </a:endParaRPr>
          </a:p>
        </p:txBody>
      </p:sp>
      <p:sp>
        <p:nvSpPr>
          <p:cNvPr id="16" name="右矢印 15"/>
          <p:cNvSpPr/>
          <p:nvPr/>
        </p:nvSpPr>
        <p:spPr>
          <a:xfrm rot="5400000">
            <a:off x="2025811" y="3481745"/>
            <a:ext cx="285154" cy="826237"/>
          </a:xfrm>
          <a:prstGeom prst="righ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sp>
        <p:nvSpPr>
          <p:cNvPr id="17" name="楕円 16"/>
          <p:cNvSpPr/>
          <p:nvPr/>
        </p:nvSpPr>
        <p:spPr>
          <a:xfrm>
            <a:off x="1010651" y="4210870"/>
            <a:ext cx="2273254" cy="906072"/>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n w="0"/>
                <a:solidFill>
                  <a:schemeClr val="accent1"/>
                </a:solidFill>
                <a:effectLst>
                  <a:outerShdw blurRad="38100" dist="25400" dir="5400000" algn="ctr" rotWithShape="0">
                    <a:srgbClr val="6E747A">
                      <a:alpha val="43000"/>
                    </a:srgbClr>
                  </a:outerShdw>
                </a:effectLst>
              </a:rPr>
              <a:t>地上の熱が増大</a:t>
            </a:r>
            <a:endParaRPr kumimoji="1" lang="ja-JP" altLang="en-US" sz="2400" dirty="0">
              <a:ln w="0"/>
              <a:solidFill>
                <a:schemeClr val="accent1"/>
              </a:solidFill>
              <a:effectLst>
                <a:outerShdw blurRad="38100" dist="25400" dir="5400000" algn="ctr" rotWithShape="0">
                  <a:srgbClr val="6E747A">
                    <a:alpha val="43000"/>
                  </a:srgbClr>
                </a:outerShdw>
              </a:effectLst>
            </a:endParaRPr>
          </a:p>
        </p:txBody>
      </p:sp>
      <p:sp>
        <p:nvSpPr>
          <p:cNvPr id="18" name="右矢印 17"/>
          <p:cNvSpPr/>
          <p:nvPr/>
        </p:nvSpPr>
        <p:spPr>
          <a:xfrm rot="5400000">
            <a:off x="2068034" y="4990026"/>
            <a:ext cx="285154" cy="826237"/>
          </a:xfrm>
          <a:prstGeom prst="righ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sp>
        <p:nvSpPr>
          <p:cNvPr id="19" name="楕円 18"/>
          <p:cNvSpPr/>
          <p:nvPr/>
        </p:nvSpPr>
        <p:spPr>
          <a:xfrm>
            <a:off x="1052874" y="5719151"/>
            <a:ext cx="2273254" cy="906072"/>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n w="0"/>
                <a:solidFill>
                  <a:schemeClr val="accent1"/>
                </a:solidFill>
                <a:effectLst>
                  <a:outerShdw blurRad="38100" dist="25400" dir="5400000" algn="ctr" rotWithShape="0">
                    <a:srgbClr val="6E747A">
                      <a:alpha val="43000"/>
                    </a:srgbClr>
                  </a:outerShdw>
                </a:effectLst>
              </a:rPr>
              <a:t>温暖化を</a:t>
            </a:r>
            <a:endParaRPr kumimoji="1" lang="en-US" altLang="ja-JP" sz="2400" dirty="0" smtClean="0">
              <a:ln w="0"/>
              <a:solidFill>
                <a:schemeClr val="accent1"/>
              </a:solidFill>
              <a:effectLst>
                <a:outerShdw blurRad="38100" dist="25400" dir="5400000" algn="ctr" rotWithShape="0">
                  <a:srgbClr val="6E747A">
                    <a:alpha val="43000"/>
                  </a:srgbClr>
                </a:outerShdw>
              </a:effectLst>
            </a:endParaRPr>
          </a:p>
          <a:p>
            <a:pPr algn="ctr"/>
            <a:r>
              <a:rPr lang="ja-JP" altLang="en-US" sz="2400" dirty="0">
                <a:ln w="0"/>
                <a:solidFill>
                  <a:schemeClr val="accent1"/>
                </a:solidFill>
                <a:effectLst>
                  <a:outerShdw blurRad="38100" dist="25400" dir="5400000" algn="ctr" rotWithShape="0">
                    <a:srgbClr val="6E747A">
                      <a:alpha val="43000"/>
                    </a:srgbClr>
                  </a:outerShdw>
                </a:effectLst>
              </a:rPr>
              <a:t>加速</a:t>
            </a:r>
            <a:endParaRPr kumimoji="1" lang="ja-JP" altLang="en-US" sz="2400" dirty="0">
              <a:ln w="0"/>
              <a:solidFill>
                <a:schemeClr val="accent1"/>
              </a:solidFill>
              <a:effectLst>
                <a:outerShdw blurRad="38100" dist="25400" dir="5400000" algn="ctr" rotWithShape="0">
                  <a:srgbClr val="6E747A">
                    <a:alpha val="43000"/>
                  </a:srgbClr>
                </a:outerShdw>
              </a:effectLst>
            </a:endParaRPr>
          </a:p>
        </p:txBody>
      </p:sp>
      <p:sp>
        <p:nvSpPr>
          <p:cNvPr id="20" name="楕円 19"/>
          <p:cNvSpPr/>
          <p:nvPr/>
        </p:nvSpPr>
        <p:spPr>
          <a:xfrm>
            <a:off x="5309940" y="6146798"/>
            <a:ext cx="1883315" cy="548511"/>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a:t>海氷</a:t>
            </a:r>
            <a:r>
              <a:rPr lang="ja-JP" altLang="en-US" dirty="0" smtClean="0"/>
              <a:t>の減少</a:t>
            </a:r>
            <a:endParaRPr kumimoji="1" lang="ja-JP" altLang="en-US" dirty="0"/>
          </a:p>
        </p:txBody>
      </p:sp>
      <p:pic>
        <p:nvPicPr>
          <p:cNvPr id="7" name="オーディオ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34495275"/>
      </p:ext>
    </p:extLst>
  </p:cSld>
  <p:clrMapOvr>
    <a:masterClrMapping/>
  </p:clrMapOvr>
  <mc:AlternateContent xmlns:mc="http://schemas.openxmlformats.org/markup-compatibility/2006" xmlns:p14="http://schemas.microsoft.com/office/powerpoint/2010/main">
    <mc:Choice Requires="p14">
      <p:transition spd="slow" p14:dur="2000" advTm="16338"/>
    </mc:Choice>
    <mc:Fallback xmlns="">
      <p:transition spd="slow" advTm="16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7"/>
                </p:tgtEl>
              </p:cMediaNode>
            </p:audio>
          </p:childTnLst>
        </p:cTn>
      </p:par>
    </p:tnLst>
    <p:bldLst>
      <p:bldP spid="11"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2492990"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海洋酸性化</a:t>
            </a:r>
            <a:endParaRPr lang="en-US" altLang="ja-JP" sz="3600" dirty="0">
              <a:solidFill>
                <a:srgbClr val="002060"/>
              </a:solidFill>
              <a:latin typeface="Meiryo UI" panose="020B0604030504040204" pitchFamily="50" charset="-128"/>
              <a:ea typeface="Meiryo UI" panose="020B0604030504040204" pitchFamily="50" charset="-128"/>
            </a:endParaRPr>
          </a:p>
        </p:txBody>
      </p:sp>
      <p:pic>
        <p:nvPicPr>
          <p:cNvPr id="7" name="Picture 1"/>
          <p:cNvPicPr/>
          <p:nvPr/>
        </p:nvPicPr>
        <p:blipFill>
          <a:blip r:embed="rId6"/>
          <a:stretch>
            <a:fillRect/>
          </a:stretch>
        </p:blipFill>
        <p:spPr>
          <a:xfrm>
            <a:off x="4845363" y="449291"/>
            <a:ext cx="7272808" cy="5616624"/>
          </a:xfrm>
          <a:prstGeom prst="rect">
            <a:avLst/>
          </a:prstGeom>
        </p:spPr>
      </p:pic>
      <p:sp>
        <p:nvSpPr>
          <p:cNvPr id="9" name="Text Placeholder 4"/>
          <p:cNvSpPr txBox="1">
            <a:spLocks/>
          </p:cNvSpPr>
          <p:nvPr/>
        </p:nvSpPr>
        <p:spPr>
          <a:xfrm>
            <a:off x="6149340" y="6247448"/>
            <a:ext cx="6156960" cy="610552"/>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GB" b="1" dirty="0" smtClean="0"/>
              <a:t>Source</a:t>
            </a:r>
            <a:r>
              <a:rPr lang="en-GB" dirty="0" smtClean="0"/>
              <a:t>: Feely, R.A., S.C. </a:t>
            </a:r>
            <a:r>
              <a:rPr lang="en-GB" dirty="0" err="1" smtClean="0"/>
              <a:t>Doney</a:t>
            </a:r>
            <a:r>
              <a:rPr lang="en-GB" dirty="0" smtClean="0"/>
              <a:t> and S.R. Cooley (2009), ‘Ocean acidification: present conditions and future changes in a high-CO2 world’, </a:t>
            </a:r>
            <a:r>
              <a:rPr lang="en-GB" i="1" dirty="0" smtClean="0"/>
              <a:t>Oceanography</a:t>
            </a:r>
            <a:r>
              <a:rPr lang="en-GB" dirty="0" smtClean="0"/>
              <a:t>, 22 (4), 36–47.</a:t>
            </a:r>
            <a:endParaRPr lang="en-GB" dirty="0"/>
          </a:p>
        </p:txBody>
      </p:sp>
      <p:pic>
        <p:nvPicPr>
          <p:cNvPr id="4" name="図 3"/>
          <p:cNvPicPr>
            <a:picLocks noChangeAspect="1"/>
          </p:cNvPicPr>
          <p:nvPr/>
        </p:nvPicPr>
        <p:blipFill rotWithShape="1">
          <a:blip r:embed="rId7"/>
          <a:srcRect l="3913" r="2929"/>
          <a:stretch/>
        </p:blipFill>
        <p:spPr>
          <a:xfrm>
            <a:off x="230522" y="1927132"/>
            <a:ext cx="4363860" cy="2976338"/>
          </a:xfrm>
          <a:prstGeom prst="rect">
            <a:avLst/>
          </a:prstGeom>
        </p:spPr>
      </p:pic>
      <p:sp>
        <p:nvSpPr>
          <p:cNvPr id="3" name="楕円 2"/>
          <p:cNvSpPr/>
          <p:nvPr/>
        </p:nvSpPr>
        <p:spPr>
          <a:xfrm>
            <a:off x="3886200" y="3703373"/>
            <a:ext cx="480060" cy="445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p:cNvSpPr/>
          <p:nvPr/>
        </p:nvSpPr>
        <p:spPr>
          <a:xfrm>
            <a:off x="2607300" y="3669136"/>
            <a:ext cx="480060" cy="445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8C95723-CED6-4D1F-ACE1-F2AD962A57FF}"/>
              </a:ext>
            </a:extLst>
          </p:cNvPr>
          <p:cNvSpPr txBox="1"/>
          <p:nvPr/>
        </p:nvSpPr>
        <p:spPr>
          <a:xfrm>
            <a:off x="127838" y="1424152"/>
            <a:ext cx="2927404" cy="400110"/>
          </a:xfrm>
          <a:prstGeom prst="rect">
            <a:avLst/>
          </a:prstGeom>
          <a:noFill/>
        </p:spPr>
        <p:txBody>
          <a:bodyPr wrap="none" rtlCol="0">
            <a:sp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海水中の</a:t>
            </a:r>
            <a:r>
              <a:rPr lang="en-US" altLang="ja-JP" sz="2000" dirty="0" smtClean="0">
                <a:solidFill>
                  <a:schemeClr val="bg1"/>
                </a:solidFill>
                <a:latin typeface="Meiryo UI" panose="020B0604030504040204" pitchFamily="50" charset="-128"/>
                <a:ea typeface="Meiryo UI" panose="020B0604030504040204" pitchFamily="50" charset="-128"/>
              </a:rPr>
              <a:t>CO2</a:t>
            </a:r>
            <a:r>
              <a:rPr lang="ja-JP" altLang="en-US" sz="2000" dirty="0" smtClean="0">
                <a:solidFill>
                  <a:schemeClr val="bg1"/>
                </a:solidFill>
                <a:latin typeface="Meiryo UI" panose="020B0604030504040204" pitchFamily="50" charset="-128"/>
                <a:ea typeface="Meiryo UI" panose="020B0604030504040204" pitchFamily="50" charset="-128"/>
              </a:rPr>
              <a:t>の化学変化</a:t>
            </a:r>
            <a:endParaRPr lang="en-US" altLang="ja-JP" sz="2000" dirty="0" smtClean="0">
              <a:solidFill>
                <a:schemeClr val="bg1"/>
              </a:solidFill>
              <a:latin typeface="Meiryo UI" panose="020B0604030504040204" pitchFamily="50" charset="-128"/>
              <a:ea typeface="Meiryo UI" panose="020B0604030504040204" pitchFamily="50" charset="-128"/>
            </a:endParaRPr>
          </a:p>
        </p:txBody>
      </p:sp>
      <p:sp>
        <p:nvSpPr>
          <p:cNvPr id="14" name="右矢印 13"/>
          <p:cNvSpPr/>
          <p:nvPr/>
        </p:nvSpPr>
        <p:spPr>
          <a:xfrm rot="19869275">
            <a:off x="9441181" y="1420872"/>
            <a:ext cx="1177290" cy="272375"/>
          </a:xfrm>
          <a:prstGeom prst="rightArrow">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矢印 14"/>
          <p:cNvSpPr/>
          <p:nvPr/>
        </p:nvSpPr>
        <p:spPr>
          <a:xfrm rot="19869275">
            <a:off x="9822182" y="2747888"/>
            <a:ext cx="1177290" cy="272375"/>
          </a:xfrm>
          <a:prstGeom prst="rightArrow">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rot="756395">
            <a:off x="9714034" y="4678063"/>
            <a:ext cx="1177290" cy="272375"/>
          </a:xfrm>
          <a:prstGeom prst="rightArrow">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3303381" y="4183539"/>
            <a:ext cx="1338828" cy="369332"/>
          </a:xfrm>
          <a:prstGeom prst="rect">
            <a:avLst/>
          </a:prstGeom>
        </p:spPr>
        <p:txBody>
          <a:bodyPr wrap="none">
            <a:spAutoFit/>
          </a:bodyPr>
          <a:lstStyle/>
          <a:p>
            <a:r>
              <a:rPr lang="ja-JP" altLang="en-US" dirty="0">
                <a:solidFill>
                  <a:srgbClr val="FF0000"/>
                </a:solidFill>
              </a:rPr>
              <a:t>水素イオン</a:t>
            </a:r>
          </a:p>
        </p:txBody>
      </p:sp>
      <p:sp>
        <p:nvSpPr>
          <p:cNvPr id="20" name="正方形/長方形 19"/>
          <p:cNvSpPr/>
          <p:nvPr/>
        </p:nvSpPr>
        <p:spPr>
          <a:xfrm>
            <a:off x="9675843" y="4718804"/>
            <a:ext cx="626836" cy="369332"/>
          </a:xfrm>
          <a:prstGeom prst="rect">
            <a:avLst/>
          </a:prstGeom>
        </p:spPr>
        <p:txBody>
          <a:bodyPr wrap="square">
            <a:spAutoFit/>
          </a:bodyPr>
          <a:lstStyle/>
          <a:p>
            <a:r>
              <a:rPr lang="ja-JP" altLang="en-US" dirty="0" err="1" smtClean="0">
                <a:solidFill>
                  <a:schemeClr val="accent6">
                    <a:lumMod val="50000"/>
                  </a:schemeClr>
                </a:solidFill>
              </a:rPr>
              <a:t>ｐ</a:t>
            </a:r>
            <a:r>
              <a:rPr lang="en-US" altLang="ja-JP" dirty="0" smtClean="0">
                <a:solidFill>
                  <a:schemeClr val="accent6">
                    <a:lumMod val="50000"/>
                  </a:schemeClr>
                </a:solidFill>
              </a:rPr>
              <a:t>H</a:t>
            </a:r>
            <a:endParaRPr lang="ja-JP" altLang="en-US" dirty="0">
              <a:solidFill>
                <a:schemeClr val="accent6">
                  <a:lumMod val="50000"/>
                </a:schemeClr>
              </a:solidFill>
            </a:endParaRPr>
          </a:p>
        </p:txBody>
      </p:sp>
      <p:sp>
        <p:nvSpPr>
          <p:cNvPr id="21" name="正方形/長方形 20"/>
          <p:cNvSpPr/>
          <p:nvPr/>
        </p:nvSpPr>
        <p:spPr>
          <a:xfrm>
            <a:off x="10029826" y="3072937"/>
            <a:ext cx="1561646" cy="369332"/>
          </a:xfrm>
          <a:prstGeom prst="rect">
            <a:avLst/>
          </a:prstGeom>
        </p:spPr>
        <p:txBody>
          <a:bodyPr wrap="none">
            <a:spAutoFit/>
          </a:bodyPr>
          <a:lstStyle/>
          <a:p>
            <a:r>
              <a:rPr lang="ja-JP" altLang="en-US" dirty="0" smtClean="0">
                <a:solidFill>
                  <a:srgbClr val="002060"/>
                </a:solidFill>
                <a:effectLst>
                  <a:outerShdw blurRad="38100" dist="38100" dir="2700000" algn="tl">
                    <a:srgbClr val="000000">
                      <a:alpha val="43137"/>
                    </a:srgbClr>
                  </a:outerShdw>
                </a:effectLst>
              </a:rPr>
              <a:t>海水中の</a:t>
            </a:r>
            <a:r>
              <a:rPr lang="en-US" altLang="ja-JP" dirty="0" smtClean="0">
                <a:solidFill>
                  <a:srgbClr val="002060"/>
                </a:solidFill>
                <a:effectLst>
                  <a:outerShdw blurRad="38100" dist="38100" dir="2700000" algn="tl">
                    <a:srgbClr val="000000">
                      <a:alpha val="43137"/>
                    </a:srgbClr>
                  </a:outerShdw>
                </a:effectLst>
              </a:rPr>
              <a:t>CO2</a:t>
            </a:r>
            <a:endParaRPr lang="ja-JP" altLang="en-US" dirty="0">
              <a:solidFill>
                <a:srgbClr val="002060"/>
              </a:solidFill>
              <a:effectLst>
                <a:outerShdw blurRad="38100" dist="38100" dir="2700000" algn="tl">
                  <a:srgbClr val="000000">
                    <a:alpha val="43137"/>
                  </a:srgbClr>
                </a:outerShdw>
              </a:effectLst>
            </a:endParaRPr>
          </a:p>
        </p:txBody>
      </p:sp>
      <p:sp>
        <p:nvSpPr>
          <p:cNvPr id="22" name="正方形/長方形 21"/>
          <p:cNvSpPr/>
          <p:nvPr/>
        </p:nvSpPr>
        <p:spPr>
          <a:xfrm>
            <a:off x="8923385" y="1305843"/>
            <a:ext cx="1561646" cy="369332"/>
          </a:xfrm>
          <a:prstGeom prst="rect">
            <a:avLst/>
          </a:prstGeom>
        </p:spPr>
        <p:txBody>
          <a:bodyPr wrap="none">
            <a:spAutoFit/>
          </a:bodyPr>
          <a:lstStyle/>
          <a:p>
            <a:r>
              <a:rPr lang="ja-JP" altLang="en-US" dirty="0" smtClean="0">
                <a:solidFill>
                  <a:srgbClr val="FF0000"/>
                </a:solidFill>
              </a:rPr>
              <a:t>大気中の</a:t>
            </a:r>
            <a:r>
              <a:rPr lang="en-US" altLang="ja-JP" dirty="0" smtClean="0">
                <a:solidFill>
                  <a:srgbClr val="FF0000"/>
                </a:solidFill>
              </a:rPr>
              <a:t>CO2</a:t>
            </a:r>
            <a:endParaRPr lang="ja-JP" altLang="en-US" dirty="0">
              <a:solidFill>
                <a:srgbClr val="FF0000"/>
              </a:solidFill>
            </a:endParaRPr>
          </a:p>
        </p:txBody>
      </p:sp>
      <p:pic>
        <p:nvPicPr>
          <p:cNvPr id="5" name="オーディオ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991503788"/>
      </p:ext>
    </p:extLst>
  </p:cSld>
  <p:clrMapOvr>
    <a:masterClrMapping/>
  </p:clrMapOvr>
  <mc:AlternateContent xmlns:mc="http://schemas.openxmlformats.org/markup-compatibility/2006" xmlns:p14="http://schemas.microsoft.com/office/powerpoint/2010/main">
    <mc:Choice Requires="p14">
      <p:transition spd="slow" p14:dur="2000" advTm="61608"/>
    </mc:Choice>
    <mc:Fallback xmlns="">
      <p:transition spd="slow" advTm="61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bldLst>
      <p:bldP spid="9" grpId="0"/>
      <p:bldP spid="14" grpId="0" animBg="1"/>
      <p:bldP spid="15" grpId="0" animBg="1"/>
      <p:bldP spid="16" grpId="0" animBg="1"/>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D15B858-EB48-4B5B-9D86-DC3C4008A79D}"/>
              </a:ext>
            </a:extLst>
          </p:cNvPr>
          <p:cNvSpPr txBox="1"/>
          <p:nvPr/>
        </p:nvSpPr>
        <p:spPr>
          <a:xfrm>
            <a:off x="550269" y="449291"/>
            <a:ext cx="3445174"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もっと知りたい方へ</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C8C95723-CED6-4D1F-ACE1-F2AD962A57FF}"/>
              </a:ext>
            </a:extLst>
          </p:cNvPr>
          <p:cNvSpPr txBox="1"/>
          <p:nvPr/>
        </p:nvSpPr>
        <p:spPr>
          <a:xfrm>
            <a:off x="856983" y="1225689"/>
            <a:ext cx="6926961" cy="5632311"/>
          </a:xfrm>
          <a:prstGeom prst="rect">
            <a:avLst/>
          </a:prstGeom>
          <a:noFill/>
        </p:spPr>
        <p:txBody>
          <a:bodyPr wrap="none" rtlCol="0">
            <a:sp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●海洋</a:t>
            </a:r>
            <a:r>
              <a:rPr lang="ja-JP" altLang="en-US" sz="2000" dirty="0">
                <a:solidFill>
                  <a:schemeClr val="bg1"/>
                </a:solidFill>
                <a:latin typeface="Meiryo UI" panose="020B0604030504040204" pitchFamily="50" charset="-128"/>
                <a:ea typeface="Meiryo UI" panose="020B0604030504040204" pitchFamily="50" charset="-128"/>
              </a:rPr>
              <a:t>酸性化の海洋環境・資源への</a:t>
            </a:r>
            <a:r>
              <a:rPr lang="ja-JP" altLang="en-US" sz="2000" dirty="0" smtClean="0">
                <a:solidFill>
                  <a:schemeClr val="bg1"/>
                </a:solidFill>
                <a:latin typeface="Meiryo UI" panose="020B0604030504040204" pitchFamily="50" charset="-128"/>
                <a:ea typeface="Meiryo UI" panose="020B0604030504040204" pitchFamily="50" charset="-128"/>
              </a:rPr>
              <a:t>影響について</a:t>
            </a:r>
            <a:endParaRPr lang="ja-JP" altLang="en-US" sz="2000" dirty="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　原田尚美（</a:t>
            </a:r>
            <a:r>
              <a:rPr lang="en-US" altLang="ja-JP" sz="2000" dirty="0" smtClean="0">
                <a:solidFill>
                  <a:schemeClr val="bg1"/>
                </a:solidFill>
                <a:latin typeface="Meiryo UI" panose="020B0604030504040204" pitchFamily="50" charset="-128"/>
                <a:ea typeface="Meiryo UI" panose="020B0604030504040204" pitchFamily="50" charset="-128"/>
              </a:rPr>
              <a:t>2017</a:t>
            </a:r>
            <a:r>
              <a:rPr lang="ja-JP" altLang="en-US" sz="2000" dirty="0" smtClean="0">
                <a:solidFill>
                  <a:schemeClr val="bg1"/>
                </a:solidFill>
                <a:latin typeface="Meiryo UI" panose="020B0604030504040204" pitchFamily="50" charset="-128"/>
                <a:ea typeface="Meiryo UI" panose="020B0604030504040204" pitchFamily="50" charset="-128"/>
              </a:rPr>
              <a:t>）：</a:t>
            </a:r>
            <a:r>
              <a:rPr lang="en-US" altLang="ja-JP" sz="2000" dirty="0" smtClean="0">
                <a:solidFill>
                  <a:schemeClr val="bg1"/>
                </a:solidFill>
                <a:latin typeface="Meiryo UI" panose="020B0604030504040204" pitchFamily="50" charset="-128"/>
                <a:ea typeface="Meiryo UI" panose="020B0604030504040204" pitchFamily="50" charset="-128"/>
              </a:rPr>
              <a:t>Ocean</a:t>
            </a:r>
            <a:r>
              <a:rPr lang="ja-JP" altLang="en-US" sz="2000" dirty="0" smtClean="0">
                <a:solidFill>
                  <a:schemeClr val="bg1"/>
                </a:solidFill>
                <a:latin typeface="Meiryo UI" panose="020B0604030504040204" pitchFamily="50" charset="-128"/>
                <a:ea typeface="Meiryo UI" panose="020B0604030504040204" pitchFamily="50" charset="-128"/>
              </a:rPr>
              <a:t> </a:t>
            </a:r>
            <a:r>
              <a:rPr lang="en-US" altLang="ja-JP" sz="2000" dirty="0" smtClean="0">
                <a:solidFill>
                  <a:schemeClr val="bg1"/>
                </a:solidFill>
                <a:latin typeface="Meiryo UI" panose="020B0604030504040204" pitchFamily="50" charset="-128"/>
                <a:ea typeface="Meiryo UI" panose="020B0604030504040204" pitchFamily="50" charset="-128"/>
              </a:rPr>
              <a:t>Newsletter</a:t>
            </a:r>
            <a:r>
              <a:rPr lang="ja-JP" altLang="en-US" sz="2000" dirty="0" smtClean="0">
                <a:solidFill>
                  <a:schemeClr val="bg1"/>
                </a:solidFill>
                <a:latin typeface="Meiryo UI" panose="020B0604030504040204" pitchFamily="50" charset="-128"/>
                <a:ea typeface="Meiryo UI" panose="020B0604030504040204" pitchFamily="50" charset="-128"/>
              </a:rPr>
              <a:t>第</a:t>
            </a:r>
            <a:r>
              <a:rPr lang="en-US" altLang="ja-JP" sz="2000" dirty="0" smtClean="0">
                <a:solidFill>
                  <a:schemeClr val="bg1"/>
                </a:solidFill>
                <a:latin typeface="Meiryo UI" panose="020B0604030504040204" pitchFamily="50" charset="-128"/>
                <a:ea typeface="Meiryo UI" panose="020B0604030504040204" pitchFamily="50" charset="-128"/>
              </a:rPr>
              <a:t>397</a:t>
            </a:r>
            <a:r>
              <a:rPr lang="ja-JP" altLang="en-US" sz="2000" dirty="0" smtClean="0">
                <a:solidFill>
                  <a:schemeClr val="bg1"/>
                </a:solidFill>
                <a:latin typeface="Meiryo UI" panose="020B0604030504040204" pitchFamily="50" charset="-128"/>
                <a:ea typeface="Meiryo UI" panose="020B0604030504040204" pitchFamily="50" charset="-128"/>
              </a:rPr>
              <a:t>号</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　</a:t>
            </a:r>
            <a:r>
              <a:rPr lang="en-US" altLang="ja-JP" sz="2000" dirty="0">
                <a:solidFill>
                  <a:schemeClr val="bg1"/>
                </a:solidFill>
                <a:latin typeface="Meiryo UI" panose="020B0604030504040204" pitchFamily="50" charset="-128"/>
                <a:ea typeface="Meiryo UI" panose="020B0604030504040204" pitchFamily="50" charset="-128"/>
              </a:rPr>
              <a:t>https://www.spf.org/opri/newsletter/397_2.html</a:t>
            </a:r>
            <a:r>
              <a:rPr lang="ja-JP" altLang="en-US" sz="2000" dirty="0" smtClean="0">
                <a:solidFill>
                  <a:schemeClr val="bg1"/>
                </a:solidFill>
                <a:latin typeface="Meiryo UI" panose="020B0604030504040204" pitchFamily="50" charset="-128"/>
                <a:ea typeface="Meiryo UI" panose="020B0604030504040204" pitchFamily="50" charset="-128"/>
              </a:rPr>
              <a:t> </a:t>
            </a:r>
            <a:endParaRPr lang="en-US" altLang="ja-JP" sz="2000" dirty="0" smtClean="0">
              <a:solidFill>
                <a:schemeClr val="bg1"/>
              </a:solidFill>
              <a:latin typeface="Meiryo UI" panose="020B0604030504040204" pitchFamily="50" charset="-128"/>
              <a:ea typeface="Meiryo UI" panose="020B0604030504040204" pitchFamily="50" charset="-128"/>
            </a:endParaRPr>
          </a:p>
          <a:p>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a:t>
            </a:r>
            <a:r>
              <a:rPr lang="ja-JP" altLang="en-US" sz="2000" dirty="0" smtClean="0">
                <a:solidFill>
                  <a:schemeClr val="bg1"/>
                </a:solidFill>
                <a:latin typeface="Meiryo UI" panose="020B0604030504040204" pitchFamily="50" charset="-128"/>
                <a:ea typeface="Meiryo UI" panose="020B0604030504040204" pitchFamily="50" charset="-128"/>
              </a:rPr>
              <a:t>極域の海氷モニタリング（衛星）について</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　可知美佐子（</a:t>
            </a:r>
            <a:r>
              <a:rPr lang="en-US" altLang="ja-JP" sz="2000" dirty="0" smtClean="0">
                <a:solidFill>
                  <a:schemeClr val="bg1"/>
                </a:solidFill>
                <a:latin typeface="Meiryo UI" panose="020B0604030504040204" pitchFamily="50" charset="-128"/>
                <a:ea typeface="Meiryo UI" panose="020B0604030504040204" pitchFamily="50" charset="-128"/>
              </a:rPr>
              <a:t>2018</a:t>
            </a:r>
            <a:r>
              <a:rPr lang="ja-JP" altLang="en-US" sz="2000" dirty="0" smtClean="0">
                <a:solidFill>
                  <a:schemeClr val="bg1"/>
                </a:solidFill>
                <a:latin typeface="Meiryo UI" panose="020B0604030504040204" pitchFamily="50" charset="-128"/>
                <a:ea typeface="Meiryo UI" panose="020B0604030504040204" pitchFamily="50" charset="-128"/>
              </a:rPr>
              <a:t>）：</a:t>
            </a:r>
            <a:r>
              <a:rPr lang="en-US" altLang="ja-JP" sz="2000" dirty="0">
                <a:solidFill>
                  <a:schemeClr val="bg1"/>
                </a:solidFill>
                <a:latin typeface="Meiryo UI" panose="020B0604030504040204" pitchFamily="50" charset="-128"/>
                <a:ea typeface="Meiryo UI" panose="020B0604030504040204" pitchFamily="50" charset="-128"/>
              </a:rPr>
              <a:t>Ocean</a:t>
            </a:r>
            <a:r>
              <a:rPr lang="ja-JP" altLang="en-US" sz="2000" dirty="0">
                <a:solidFill>
                  <a:schemeClr val="bg1"/>
                </a:solidFill>
                <a:latin typeface="Meiryo UI" panose="020B0604030504040204" pitchFamily="50" charset="-128"/>
                <a:ea typeface="Meiryo UI" panose="020B0604030504040204" pitchFamily="50" charset="-128"/>
              </a:rPr>
              <a:t> </a:t>
            </a:r>
            <a:r>
              <a:rPr lang="en-US" altLang="ja-JP" sz="2000" dirty="0">
                <a:solidFill>
                  <a:schemeClr val="bg1"/>
                </a:solidFill>
                <a:latin typeface="Meiryo UI" panose="020B0604030504040204" pitchFamily="50" charset="-128"/>
                <a:ea typeface="Meiryo UI" panose="020B0604030504040204" pitchFamily="50" charset="-128"/>
              </a:rPr>
              <a:t>Newsletter</a:t>
            </a:r>
            <a:r>
              <a:rPr lang="ja-JP" altLang="en-US" sz="2000" dirty="0" smtClean="0">
                <a:solidFill>
                  <a:schemeClr val="bg1"/>
                </a:solidFill>
                <a:latin typeface="Meiryo UI" panose="020B0604030504040204" pitchFamily="50" charset="-128"/>
                <a:ea typeface="Meiryo UI" panose="020B0604030504040204" pitchFamily="50" charset="-128"/>
              </a:rPr>
              <a:t>第</a:t>
            </a:r>
            <a:r>
              <a:rPr lang="en-US" altLang="ja-JP" sz="2000" dirty="0">
                <a:solidFill>
                  <a:schemeClr val="bg1"/>
                </a:solidFill>
                <a:latin typeface="Meiryo UI" panose="020B0604030504040204" pitchFamily="50" charset="-128"/>
                <a:ea typeface="Meiryo UI" panose="020B0604030504040204" pitchFamily="50" charset="-128"/>
              </a:rPr>
              <a:t>419</a:t>
            </a:r>
            <a:r>
              <a:rPr lang="ja-JP" altLang="en-US" sz="2000" dirty="0" smtClean="0">
                <a:solidFill>
                  <a:schemeClr val="bg1"/>
                </a:solidFill>
                <a:latin typeface="Meiryo UI" panose="020B0604030504040204" pitchFamily="50" charset="-128"/>
                <a:ea typeface="Meiryo UI" panose="020B0604030504040204" pitchFamily="50" charset="-128"/>
              </a:rPr>
              <a:t>号</a:t>
            </a:r>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　</a:t>
            </a:r>
            <a:r>
              <a:rPr lang="en-US" altLang="ja-JP" sz="2000" dirty="0" smtClean="0">
                <a:solidFill>
                  <a:schemeClr val="bg1"/>
                </a:solidFill>
                <a:latin typeface="Meiryo UI" panose="020B0604030504040204" pitchFamily="50" charset="-128"/>
                <a:ea typeface="Meiryo UI" panose="020B0604030504040204" pitchFamily="50" charset="-128"/>
              </a:rPr>
              <a:t>https</a:t>
            </a:r>
            <a:r>
              <a:rPr lang="en-US" altLang="ja-JP" sz="2000" dirty="0">
                <a:solidFill>
                  <a:schemeClr val="bg1"/>
                </a:solidFill>
                <a:latin typeface="Meiryo UI" panose="020B0604030504040204" pitchFamily="50" charset="-128"/>
                <a:ea typeface="Meiryo UI" panose="020B0604030504040204" pitchFamily="50" charset="-128"/>
              </a:rPr>
              <a:t>://www.spf.org/opri/newsletter/419_3.html</a:t>
            </a:r>
          </a:p>
          <a:p>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a:t>
            </a:r>
            <a:r>
              <a:rPr lang="en-US" altLang="ja-JP" sz="2000" dirty="0" smtClean="0">
                <a:solidFill>
                  <a:schemeClr val="bg1"/>
                </a:solidFill>
                <a:latin typeface="Meiryo UI" panose="020B0604030504040204" pitchFamily="50" charset="-128"/>
                <a:ea typeface="Meiryo UI" panose="020B0604030504040204" pitchFamily="50" charset="-128"/>
              </a:rPr>
              <a:t>IPCC</a:t>
            </a:r>
            <a:r>
              <a:rPr lang="ja-JP" altLang="en-US" sz="2000" dirty="0" smtClean="0">
                <a:solidFill>
                  <a:schemeClr val="bg1"/>
                </a:solidFill>
                <a:latin typeface="Meiryo UI" panose="020B0604030504040204" pitchFamily="50" charset="-128"/>
                <a:ea typeface="Meiryo UI" panose="020B0604030504040204" pitchFamily="50" charset="-128"/>
              </a:rPr>
              <a:t>海洋・雪氷圏特別報告書について</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　藤井麻衣（</a:t>
            </a:r>
            <a:r>
              <a:rPr lang="en-US" altLang="ja-JP" sz="2000" dirty="0" smtClean="0">
                <a:solidFill>
                  <a:schemeClr val="bg1"/>
                </a:solidFill>
                <a:latin typeface="Meiryo UI" panose="020B0604030504040204" pitchFamily="50" charset="-128"/>
                <a:ea typeface="Meiryo UI" panose="020B0604030504040204" pitchFamily="50" charset="-128"/>
              </a:rPr>
              <a:t>2020</a:t>
            </a:r>
            <a:r>
              <a:rPr lang="ja-JP" altLang="en-US" sz="2000" dirty="0" smtClean="0">
                <a:solidFill>
                  <a:schemeClr val="bg1"/>
                </a:solidFill>
                <a:latin typeface="Meiryo UI" panose="020B0604030504040204" pitchFamily="50" charset="-128"/>
                <a:ea typeface="Meiryo UI" panose="020B0604030504040204" pitchFamily="50" charset="-128"/>
              </a:rPr>
              <a:t>）：</a:t>
            </a:r>
            <a:r>
              <a:rPr lang="en-US" altLang="ja-JP" sz="2000" dirty="0" smtClean="0">
                <a:solidFill>
                  <a:schemeClr val="bg1"/>
                </a:solidFill>
                <a:latin typeface="Meiryo UI" panose="020B0604030504040204" pitchFamily="50" charset="-128"/>
                <a:ea typeface="Meiryo UI" panose="020B0604030504040204" pitchFamily="50" charset="-128"/>
              </a:rPr>
              <a:t>OPRI</a:t>
            </a:r>
            <a:r>
              <a:rPr lang="ja-JP" altLang="en-US" sz="2000" dirty="0" smtClean="0">
                <a:solidFill>
                  <a:schemeClr val="bg1"/>
                </a:solidFill>
                <a:latin typeface="Meiryo UI" panose="020B0604030504040204" pitchFamily="50" charset="-128"/>
                <a:ea typeface="Meiryo UI" panose="020B0604030504040204" pitchFamily="50" charset="-128"/>
              </a:rPr>
              <a:t> </a:t>
            </a:r>
            <a:r>
              <a:rPr lang="en-US" altLang="ja-JP" sz="2000" dirty="0" smtClean="0">
                <a:solidFill>
                  <a:schemeClr val="bg1"/>
                </a:solidFill>
                <a:latin typeface="Meiryo UI" panose="020B0604030504040204" pitchFamily="50" charset="-128"/>
                <a:ea typeface="Meiryo UI" panose="020B0604030504040204" pitchFamily="50" charset="-128"/>
              </a:rPr>
              <a:t>Perspectives</a:t>
            </a:r>
            <a:r>
              <a:rPr lang="ja-JP" altLang="en-US" sz="2000" dirty="0" smtClean="0">
                <a:solidFill>
                  <a:schemeClr val="bg1"/>
                </a:solidFill>
                <a:latin typeface="Meiryo UI" panose="020B0604030504040204" pitchFamily="50" charset="-128"/>
                <a:ea typeface="Meiryo UI" panose="020B0604030504040204" pitchFamily="50" charset="-128"/>
              </a:rPr>
              <a:t>第</a:t>
            </a:r>
            <a:r>
              <a:rPr lang="en-US" altLang="ja-JP" sz="2000" dirty="0">
                <a:solidFill>
                  <a:schemeClr val="bg1"/>
                </a:solidFill>
                <a:latin typeface="Meiryo UI" panose="020B0604030504040204" pitchFamily="50" charset="-128"/>
                <a:ea typeface="Meiryo UI" panose="020B0604030504040204" pitchFamily="50" charset="-128"/>
              </a:rPr>
              <a:t>3</a:t>
            </a:r>
            <a:r>
              <a:rPr lang="ja-JP" altLang="en-US" sz="2000" dirty="0" smtClean="0">
                <a:solidFill>
                  <a:schemeClr val="bg1"/>
                </a:solidFill>
                <a:latin typeface="Meiryo UI" panose="020B0604030504040204" pitchFamily="50" charset="-128"/>
                <a:ea typeface="Meiryo UI" panose="020B0604030504040204" pitchFamily="50" charset="-128"/>
              </a:rPr>
              <a:t>号</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　　</a:t>
            </a:r>
            <a:r>
              <a:rPr lang="en-US" altLang="ja-JP" sz="2000" dirty="0" smtClean="0">
                <a:solidFill>
                  <a:schemeClr val="bg1"/>
                </a:solidFill>
                <a:latin typeface="Meiryo UI" panose="020B0604030504040204" pitchFamily="50" charset="-128"/>
                <a:ea typeface="Meiryo UI" panose="020B0604030504040204" pitchFamily="50" charset="-128"/>
              </a:rPr>
              <a:t>https</a:t>
            </a:r>
            <a:r>
              <a:rPr lang="en-US" altLang="ja-JP" sz="2000" dirty="0">
                <a:solidFill>
                  <a:schemeClr val="bg1"/>
                </a:solidFill>
                <a:latin typeface="Meiryo UI" panose="020B0604030504040204" pitchFamily="50" charset="-128"/>
                <a:ea typeface="Meiryo UI" panose="020B0604030504040204" pitchFamily="50" charset="-128"/>
              </a:rPr>
              <a:t>://www.spf.org/opri/news/20200110.html</a:t>
            </a:r>
          </a:p>
          <a:p>
            <a:r>
              <a:rPr lang="ja-JP" altLang="en-US" sz="2000" dirty="0">
                <a:solidFill>
                  <a:schemeClr val="bg1"/>
                </a:solidFill>
                <a:latin typeface="Meiryo UI" panose="020B0604030504040204" pitchFamily="50" charset="-128"/>
                <a:ea typeface="Meiryo UI" panose="020B0604030504040204" pitchFamily="50" charset="-128"/>
              </a:rPr>
              <a:t>　</a:t>
            </a:r>
            <a:r>
              <a:rPr lang="ja-JP" altLang="en-US" sz="2000" dirty="0" smtClean="0">
                <a:solidFill>
                  <a:schemeClr val="bg1"/>
                </a:solidFill>
                <a:latin typeface="Meiryo UI" panose="020B0604030504040204" pitchFamily="50" charset="-128"/>
                <a:ea typeface="Meiryo UI" panose="020B0604030504040204" pitchFamily="50" charset="-128"/>
              </a:rPr>
              <a:t>榎本浩之（</a:t>
            </a:r>
            <a:r>
              <a:rPr lang="en-US" altLang="ja-JP" sz="2000" dirty="0" smtClean="0">
                <a:solidFill>
                  <a:schemeClr val="bg1"/>
                </a:solidFill>
                <a:latin typeface="Meiryo UI" panose="020B0604030504040204" pitchFamily="50" charset="-128"/>
                <a:ea typeface="Meiryo UI" panose="020B0604030504040204" pitchFamily="50" charset="-128"/>
              </a:rPr>
              <a:t>2020</a:t>
            </a:r>
            <a:r>
              <a:rPr lang="ja-JP" altLang="en-US" sz="2000" dirty="0" smtClean="0">
                <a:solidFill>
                  <a:schemeClr val="bg1"/>
                </a:solidFill>
                <a:latin typeface="Meiryo UI" panose="020B0604030504040204" pitchFamily="50" charset="-128"/>
                <a:ea typeface="Meiryo UI" panose="020B0604030504040204" pitchFamily="50" charset="-128"/>
              </a:rPr>
              <a:t>）：</a:t>
            </a:r>
            <a:r>
              <a:rPr lang="en-US" altLang="ja-JP" sz="2000" dirty="0">
                <a:solidFill>
                  <a:schemeClr val="bg1"/>
                </a:solidFill>
                <a:latin typeface="Meiryo UI" panose="020B0604030504040204" pitchFamily="50" charset="-128"/>
                <a:ea typeface="Meiryo UI" panose="020B0604030504040204" pitchFamily="50" charset="-128"/>
              </a:rPr>
              <a:t>Ocean</a:t>
            </a:r>
            <a:r>
              <a:rPr lang="ja-JP" altLang="en-US" sz="2000" dirty="0">
                <a:solidFill>
                  <a:schemeClr val="bg1"/>
                </a:solidFill>
                <a:latin typeface="Meiryo UI" panose="020B0604030504040204" pitchFamily="50" charset="-128"/>
                <a:ea typeface="Meiryo UI" panose="020B0604030504040204" pitchFamily="50" charset="-128"/>
              </a:rPr>
              <a:t> </a:t>
            </a:r>
            <a:r>
              <a:rPr lang="en-US" altLang="ja-JP" sz="2000" dirty="0">
                <a:solidFill>
                  <a:schemeClr val="bg1"/>
                </a:solidFill>
                <a:latin typeface="Meiryo UI" panose="020B0604030504040204" pitchFamily="50" charset="-128"/>
                <a:ea typeface="Meiryo UI" panose="020B0604030504040204" pitchFamily="50" charset="-128"/>
              </a:rPr>
              <a:t>Newsletter</a:t>
            </a:r>
            <a:r>
              <a:rPr lang="ja-JP" altLang="en-US" sz="2000" dirty="0" smtClean="0">
                <a:solidFill>
                  <a:schemeClr val="bg1"/>
                </a:solidFill>
                <a:latin typeface="Meiryo UI" panose="020B0604030504040204" pitchFamily="50" charset="-128"/>
                <a:ea typeface="Meiryo UI" panose="020B0604030504040204" pitchFamily="50" charset="-128"/>
              </a:rPr>
              <a:t>第</a:t>
            </a:r>
            <a:r>
              <a:rPr lang="en-US" altLang="ja-JP" sz="2000" dirty="0">
                <a:solidFill>
                  <a:schemeClr val="bg1"/>
                </a:solidFill>
                <a:latin typeface="Meiryo UI" panose="020B0604030504040204" pitchFamily="50" charset="-128"/>
                <a:ea typeface="Meiryo UI" panose="020B0604030504040204" pitchFamily="50" charset="-128"/>
              </a:rPr>
              <a:t>471</a:t>
            </a:r>
            <a:r>
              <a:rPr lang="ja-JP" altLang="en-US" sz="2000" dirty="0" smtClean="0">
                <a:solidFill>
                  <a:schemeClr val="bg1"/>
                </a:solidFill>
                <a:latin typeface="Meiryo UI" panose="020B0604030504040204" pitchFamily="50" charset="-128"/>
                <a:ea typeface="Meiryo UI" panose="020B0604030504040204" pitchFamily="50" charset="-128"/>
              </a:rPr>
              <a:t>号</a:t>
            </a:r>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　　</a:t>
            </a:r>
            <a:r>
              <a:rPr lang="en-US" altLang="ja-JP" sz="2000" dirty="0" smtClean="0">
                <a:solidFill>
                  <a:schemeClr val="bg1"/>
                </a:solidFill>
                <a:latin typeface="Meiryo UI" panose="020B0604030504040204" pitchFamily="50" charset="-128"/>
                <a:ea typeface="Meiryo UI" panose="020B0604030504040204" pitchFamily="50" charset="-128"/>
              </a:rPr>
              <a:t>https</a:t>
            </a:r>
            <a:r>
              <a:rPr lang="en-US" altLang="ja-JP" sz="2000" dirty="0">
                <a:solidFill>
                  <a:schemeClr val="bg1"/>
                </a:solidFill>
                <a:latin typeface="Meiryo UI" panose="020B0604030504040204" pitchFamily="50" charset="-128"/>
                <a:ea typeface="Meiryo UI" panose="020B0604030504040204" pitchFamily="50" charset="-128"/>
              </a:rPr>
              <a:t>://</a:t>
            </a:r>
            <a:r>
              <a:rPr lang="en-US" altLang="ja-JP" sz="2000" dirty="0" smtClean="0">
                <a:solidFill>
                  <a:schemeClr val="bg1"/>
                </a:solidFill>
                <a:latin typeface="Meiryo UI" panose="020B0604030504040204" pitchFamily="50" charset="-128"/>
                <a:ea typeface="Meiryo UI" panose="020B0604030504040204" pitchFamily="50" charset="-128"/>
              </a:rPr>
              <a:t>www.spf.org/opri/newsletter/471_1.html</a:t>
            </a:r>
          </a:p>
          <a:p>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●海洋熱波について</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　</a:t>
            </a:r>
            <a:r>
              <a:rPr lang="en-US" altLang="ja-JP" sz="2000" dirty="0">
                <a:solidFill>
                  <a:schemeClr val="bg1"/>
                </a:solidFill>
                <a:latin typeface="Meiryo UI" panose="020B0604030504040204" pitchFamily="50" charset="-128"/>
                <a:ea typeface="Meiryo UI" panose="020B0604030504040204" pitchFamily="50" charset="-128"/>
              </a:rPr>
              <a:t>Ben P. HARVEY </a:t>
            </a:r>
            <a:r>
              <a:rPr lang="ja-JP" altLang="en-US" sz="2000" dirty="0" smtClean="0">
                <a:solidFill>
                  <a:schemeClr val="bg1"/>
                </a:solidFill>
                <a:latin typeface="Meiryo UI" panose="020B0604030504040204" pitchFamily="50" charset="-128"/>
                <a:ea typeface="Meiryo UI" panose="020B0604030504040204" pitchFamily="50" charset="-128"/>
              </a:rPr>
              <a:t>（</a:t>
            </a:r>
            <a:r>
              <a:rPr lang="en-US" altLang="ja-JP" sz="2000" dirty="0" smtClean="0">
                <a:solidFill>
                  <a:schemeClr val="bg1"/>
                </a:solidFill>
                <a:latin typeface="Meiryo UI" panose="020B0604030504040204" pitchFamily="50" charset="-128"/>
                <a:ea typeface="Meiryo UI" panose="020B0604030504040204" pitchFamily="50" charset="-128"/>
              </a:rPr>
              <a:t>2020</a:t>
            </a:r>
            <a:r>
              <a:rPr lang="ja-JP" altLang="en-US" sz="2000" dirty="0" smtClean="0">
                <a:solidFill>
                  <a:schemeClr val="bg1"/>
                </a:solidFill>
                <a:latin typeface="Meiryo UI" panose="020B0604030504040204" pitchFamily="50" charset="-128"/>
                <a:ea typeface="Meiryo UI" panose="020B0604030504040204" pitchFamily="50" charset="-128"/>
              </a:rPr>
              <a:t>）：</a:t>
            </a:r>
            <a:r>
              <a:rPr lang="en-US" altLang="ja-JP" sz="2000" dirty="0">
                <a:solidFill>
                  <a:schemeClr val="bg1"/>
                </a:solidFill>
                <a:latin typeface="Meiryo UI" panose="020B0604030504040204" pitchFamily="50" charset="-128"/>
                <a:ea typeface="Meiryo UI" panose="020B0604030504040204" pitchFamily="50" charset="-128"/>
              </a:rPr>
              <a:t>Ocean</a:t>
            </a:r>
            <a:r>
              <a:rPr lang="ja-JP" altLang="en-US" sz="2000" dirty="0">
                <a:solidFill>
                  <a:schemeClr val="bg1"/>
                </a:solidFill>
                <a:latin typeface="Meiryo UI" panose="020B0604030504040204" pitchFamily="50" charset="-128"/>
                <a:ea typeface="Meiryo UI" panose="020B0604030504040204" pitchFamily="50" charset="-128"/>
              </a:rPr>
              <a:t> </a:t>
            </a:r>
            <a:r>
              <a:rPr lang="en-US" altLang="ja-JP" sz="2000" dirty="0">
                <a:solidFill>
                  <a:schemeClr val="bg1"/>
                </a:solidFill>
                <a:latin typeface="Meiryo UI" panose="020B0604030504040204" pitchFamily="50" charset="-128"/>
                <a:ea typeface="Meiryo UI" panose="020B0604030504040204" pitchFamily="50" charset="-128"/>
              </a:rPr>
              <a:t>Newsletter</a:t>
            </a:r>
            <a:r>
              <a:rPr lang="ja-JP" altLang="en-US" sz="2000" dirty="0">
                <a:solidFill>
                  <a:schemeClr val="bg1"/>
                </a:solidFill>
                <a:latin typeface="Meiryo UI" panose="020B0604030504040204" pitchFamily="50" charset="-128"/>
                <a:ea typeface="Meiryo UI" panose="020B0604030504040204" pitchFamily="50" charset="-128"/>
              </a:rPr>
              <a:t>第</a:t>
            </a:r>
            <a:r>
              <a:rPr lang="en-US" altLang="ja-JP" sz="2000" dirty="0" smtClean="0">
                <a:solidFill>
                  <a:schemeClr val="bg1"/>
                </a:solidFill>
                <a:latin typeface="Meiryo UI" panose="020B0604030504040204" pitchFamily="50" charset="-128"/>
                <a:ea typeface="Meiryo UI" panose="020B0604030504040204" pitchFamily="50" charset="-128"/>
              </a:rPr>
              <a:t>474</a:t>
            </a:r>
            <a:r>
              <a:rPr lang="ja-JP" altLang="en-US" sz="2000" dirty="0" smtClean="0">
                <a:solidFill>
                  <a:schemeClr val="bg1"/>
                </a:solidFill>
                <a:latin typeface="Meiryo UI" panose="020B0604030504040204" pitchFamily="50" charset="-128"/>
                <a:ea typeface="Meiryo UI" panose="020B0604030504040204" pitchFamily="50" charset="-128"/>
              </a:rPr>
              <a:t>号</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　</a:t>
            </a:r>
            <a:r>
              <a:rPr lang="ja-JP" altLang="en-US" sz="2000" dirty="0" smtClean="0">
                <a:solidFill>
                  <a:schemeClr val="bg1"/>
                </a:solidFill>
                <a:latin typeface="Meiryo UI" panose="020B0604030504040204" pitchFamily="50" charset="-128"/>
                <a:ea typeface="Meiryo UI" panose="020B0604030504040204" pitchFamily="50" charset="-128"/>
              </a:rPr>
              <a:t>　</a:t>
            </a:r>
            <a:r>
              <a:rPr lang="en-US" altLang="ja-JP" sz="2000" dirty="0">
                <a:solidFill>
                  <a:schemeClr val="bg1"/>
                </a:solidFill>
                <a:latin typeface="Meiryo UI" panose="020B0604030504040204" pitchFamily="50" charset="-128"/>
                <a:ea typeface="Meiryo UI" panose="020B0604030504040204" pitchFamily="50" charset="-128"/>
              </a:rPr>
              <a:t>https://www.spf.org/opri/newsletter/474_2.html</a:t>
            </a:r>
          </a:p>
          <a:p>
            <a:endParaRPr lang="ja-JP" altLang="en-US" sz="2000" dirty="0">
              <a:solidFill>
                <a:schemeClr val="bg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7159853" y="6488668"/>
            <a:ext cx="5032147" cy="369332"/>
          </a:xfrm>
          <a:prstGeom prst="rect">
            <a:avLst/>
          </a:prstGeom>
        </p:spPr>
        <p:txBody>
          <a:bodyPr wrap="none">
            <a:spAutoFit/>
          </a:bodyPr>
          <a:lstStyle/>
          <a:p>
            <a:r>
              <a:rPr lang="ja-JP" altLang="en-US" dirty="0" smtClean="0">
                <a:solidFill>
                  <a:schemeClr val="accent1">
                    <a:lumMod val="75000"/>
                  </a:schemeClr>
                </a:solidFill>
              </a:rPr>
              <a:t>作成：笹川平和財団海洋政策研究所　角田智彦</a:t>
            </a:r>
            <a:endParaRPr lang="ja-JP" altLang="en-US" dirty="0">
              <a:solidFill>
                <a:schemeClr val="accent1">
                  <a:lumMod val="75000"/>
                </a:schemeClr>
              </a:solidFill>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22342510"/>
      </p:ext>
    </p:extLst>
  </p:cSld>
  <p:clrMapOvr>
    <a:masterClrMapping/>
  </p:clrMapOvr>
  <mc:AlternateContent xmlns:mc="http://schemas.openxmlformats.org/markup-compatibility/2006" xmlns:p14="http://schemas.microsoft.com/office/powerpoint/2010/main">
    <mc:Choice Requires="p14">
      <p:transition spd="slow" p14:dur="2000" advTm="16256"/>
    </mc:Choice>
    <mc:Fallback xmlns="">
      <p:transition spd="slow" advTm="16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p:cNvPicPr>
            <a:picLocks noChangeAspect="1"/>
          </p:cNvPicPr>
          <p:nvPr/>
        </p:nvPicPr>
        <p:blipFill rotWithShape="1">
          <a:blip r:embed="rId6">
            <a:extLst>
              <a:ext uri="{28A0092B-C50C-407E-A947-70E740481C1C}">
                <a14:useLocalDpi xmlns:a14="http://schemas.microsoft.com/office/drawing/2010/main" val="0"/>
              </a:ext>
            </a:extLst>
          </a:blip>
          <a:srcRect r="50079"/>
          <a:stretch/>
        </p:blipFill>
        <p:spPr>
          <a:xfrm>
            <a:off x="5735461" y="2455088"/>
            <a:ext cx="3050193" cy="3793356"/>
          </a:xfrm>
          <a:prstGeom prst="rect">
            <a:avLst/>
          </a:prstGeom>
        </p:spPr>
      </p:pic>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4254691"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温室効果の歴史経緯</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C8C95723-CED6-4D1F-ACE1-F2AD962A57FF}"/>
              </a:ext>
            </a:extLst>
          </p:cNvPr>
          <p:cNvSpPr txBox="1"/>
          <p:nvPr/>
        </p:nvSpPr>
        <p:spPr>
          <a:xfrm>
            <a:off x="391584" y="1316715"/>
            <a:ext cx="6383479" cy="1323439"/>
          </a:xfrm>
          <a:prstGeom prst="rect">
            <a:avLst/>
          </a:prstGeom>
          <a:noFill/>
        </p:spPr>
        <p:txBody>
          <a:bodyPr wrap="none" rtlCol="0">
            <a:spAutoFit/>
          </a:bodyPr>
          <a:lstStyle/>
          <a:p>
            <a:r>
              <a:rPr lang="en-US" altLang="ja-JP" sz="2000" dirty="0" smtClean="0">
                <a:solidFill>
                  <a:schemeClr val="bg1"/>
                </a:solidFill>
                <a:latin typeface="Meiryo UI" panose="020B0604030504040204" pitchFamily="50" charset="-128"/>
                <a:ea typeface="Meiryo UI" panose="020B0604030504040204" pitchFamily="50" charset="-128"/>
              </a:rPr>
              <a:t>19</a:t>
            </a:r>
            <a:r>
              <a:rPr lang="ja-JP" altLang="en-US" sz="2000" dirty="0" smtClean="0">
                <a:solidFill>
                  <a:schemeClr val="bg1"/>
                </a:solidFill>
                <a:latin typeface="Meiryo UI" panose="020B0604030504040204" pitchFamily="50" charset="-128"/>
                <a:ea typeface="Meiryo UI" panose="020B0604030504040204" pitchFamily="50" charset="-128"/>
              </a:rPr>
              <a:t>世紀の前半にフランスの物理学者フーリエの仮説に始まる。</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全ての物体が出す赤外線（黒体放射）と太陽からの</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エネルギーのバランスで計算すると地球の温度がとても</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低くなってしまうことへの疑問から</a:t>
            </a:r>
            <a:r>
              <a:rPr lang="ja-JP" altLang="en-US" sz="2000" dirty="0">
                <a:solidFill>
                  <a:schemeClr val="bg1"/>
                </a:solidFill>
                <a:latin typeface="Meiryo UI" panose="020B0604030504040204" pitchFamily="50" charset="-128"/>
                <a:ea typeface="Meiryo UI" panose="020B0604030504040204" pitchFamily="50" charset="-128"/>
              </a:rPr>
              <a:t>提唱</a:t>
            </a:r>
            <a:r>
              <a:rPr lang="ja-JP" altLang="en-US" sz="2000" dirty="0" smtClean="0">
                <a:solidFill>
                  <a:schemeClr val="bg1"/>
                </a:solidFill>
                <a:latin typeface="Meiryo UI" panose="020B0604030504040204" pitchFamily="50" charset="-128"/>
                <a:ea typeface="Meiryo UI" panose="020B0604030504040204" pitchFamily="50" charset="-128"/>
              </a:rPr>
              <a:t>されたもの。</a:t>
            </a:r>
            <a:endParaRPr lang="en-US" altLang="ja-JP" sz="2000" dirty="0" smtClean="0">
              <a:solidFill>
                <a:schemeClr val="bg1"/>
              </a:solidFill>
              <a:latin typeface="Meiryo UI" panose="020B0604030504040204" pitchFamily="50" charset="-128"/>
              <a:ea typeface="Meiryo UI" panose="020B0604030504040204" pitchFamily="50" charset="-128"/>
            </a:endParaRPr>
          </a:p>
        </p:txBody>
      </p:sp>
      <p:sp>
        <p:nvSpPr>
          <p:cNvPr id="3" name="フローチャート: 結合子 2"/>
          <p:cNvSpPr/>
          <p:nvPr/>
        </p:nvSpPr>
        <p:spPr>
          <a:xfrm>
            <a:off x="1051560" y="4934777"/>
            <a:ext cx="3074670" cy="309753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C8C95723-CED6-4D1F-ACE1-F2AD962A57FF}"/>
              </a:ext>
            </a:extLst>
          </p:cNvPr>
          <p:cNvSpPr txBox="1"/>
          <p:nvPr/>
        </p:nvSpPr>
        <p:spPr>
          <a:xfrm>
            <a:off x="3044042" y="5880920"/>
            <a:ext cx="697627" cy="400110"/>
          </a:xfrm>
          <a:prstGeom prst="rect">
            <a:avLst/>
          </a:prstGeom>
          <a:noFill/>
        </p:spPr>
        <p:txBody>
          <a:bodyPr wrap="none" rtlCol="0">
            <a:sp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地球</a:t>
            </a:r>
            <a:endParaRPr lang="en-US" altLang="ja-JP" sz="2000" dirty="0" smtClean="0">
              <a:solidFill>
                <a:schemeClr val="bg1"/>
              </a:solidFill>
              <a:latin typeface="Meiryo UI" panose="020B0604030504040204" pitchFamily="50" charset="-128"/>
              <a:ea typeface="Meiryo UI" panose="020B0604030504040204" pitchFamily="50" charset="-128"/>
            </a:endParaRPr>
          </a:p>
        </p:txBody>
      </p:sp>
      <p:sp>
        <p:nvSpPr>
          <p:cNvPr id="22" name="右矢印 21"/>
          <p:cNvSpPr/>
          <p:nvPr/>
        </p:nvSpPr>
        <p:spPr>
          <a:xfrm rot="16200000">
            <a:off x="2438529" y="4493303"/>
            <a:ext cx="450771" cy="30518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sp>
        <p:nvSpPr>
          <p:cNvPr id="23" name="右矢印 22"/>
          <p:cNvSpPr/>
          <p:nvPr/>
        </p:nvSpPr>
        <p:spPr>
          <a:xfrm rot="13282487">
            <a:off x="894156" y="5196914"/>
            <a:ext cx="450771" cy="30518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sp>
        <p:nvSpPr>
          <p:cNvPr id="24" name="右矢印 23"/>
          <p:cNvSpPr/>
          <p:nvPr/>
        </p:nvSpPr>
        <p:spPr>
          <a:xfrm rot="14434450">
            <a:off x="1534485" y="4706296"/>
            <a:ext cx="450771" cy="30518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sp>
        <p:nvSpPr>
          <p:cNvPr id="25" name="右矢印 24"/>
          <p:cNvSpPr/>
          <p:nvPr/>
        </p:nvSpPr>
        <p:spPr>
          <a:xfrm rot="18001640">
            <a:off x="3312542" y="4722016"/>
            <a:ext cx="450771" cy="30518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sp>
        <p:nvSpPr>
          <p:cNvPr id="26" name="右矢印 25"/>
          <p:cNvSpPr/>
          <p:nvPr/>
        </p:nvSpPr>
        <p:spPr>
          <a:xfrm rot="19009882">
            <a:off x="3882238" y="5202958"/>
            <a:ext cx="450771" cy="30518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sp>
        <p:nvSpPr>
          <p:cNvPr id="27" name="右矢印 26"/>
          <p:cNvSpPr/>
          <p:nvPr/>
        </p:nvSpPr>
        <p:spPr>
          <a:xfrm rot="5400000">
            <a:off x="2125326" y="1855767"/>
            <a:ext cx="1080557" cy="3440430"/>
          </a:xfrm>
          <a:prstGeom prst="rightArrow">
            <a:avLst>
              <a:gd name="adj1" fmla="val 57309"/>
              <a:gd name="adj2" fmla="val 5000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sp>
        <p:nvSpPr>
          <p:cNvPr id="28" name="テキスト ボックス 27">
            <a:extLst>
              <a:ext uri="{FF2B5EF4-FFF2-40B4-BE49-F238E27FC236}">
                <a16:creationId xmlns:a16="http://schemas.microsoft.com/office/drawing/2014/main" id="{C8C95723-CED6-4D1F-ACE1-F2AD962A57FF}"/>
              </a:ext>
            </a:extLst>
          </p:cNvPr>
          <p:cNvSpPr txBox="1"/>
          <p:nvPr/>
        </p:nvSpPr>
        <p:spPr>
          <a:xfrm>
            <a:off x="2566989" y="3075130"/>
            <a:ext cx="954107" cy="400110"/>
          </a:xfrm>
          <a:prstGeom prst="rect">
            <a:avLst/>
          </a:prstGeom>
          <a:noFill/>
        </p:spPr>
        <p:txBody>
          <a:bodyPr wrap="none" rtlCol="0">
            <a:spAutoFit/>
          </a:bodyPr>
          <a:lstStyle/>
          <a:p>
            <a:r>
              <a:rPr lang="ja-JP" altLang="en-US" sz="2000" dirty="0" smtClean="0">
                <a:solidFill>
                  <a:srgbClr val="FF0000"/>
                </a:solidFill>
                <a:latin typeface="Meiryo UI" panose="020B0604030504040204" pitchFamily="50" charset="-128"/>
                <a:ea typeface="Meiryo UI" panose="020B0604030504040204" pitchFamily="50" charset="-128"/>
              </a:rPr>
              <a:t>太陽光</a:t>
            </a:r>
            <a:endParaRPr lang="en-US" altLang="ja-JP" sz="2000" dirty="0" smtClean="0">
              <a:solidFill>
                <a:srgbClr val="FF0000"/>
              </a:solidFill>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24353258-52A8-4541-8CCA-4EE953D4C44B}"/>
              </a:ext>
            </a:extLst>
          </p:cNvPr>
          <p:cNvSpPr txBox="1"/>
          <p:nvPr/>
        </p:nvSpPr>
        <p:spPr>
          <a:xfrm>
            <a:off x="50915" y="5965185"/>
            <a:ext cx="3267241" cy="830997"/>
          </a:xfrm>
          <a:prstGeom prst="rect">
            <a:avLst/>
          </a:prstGeom>
          <a:noFill/>
        </p:spPr>
        <p:txBody>
          <a:bodyPr wrap="none" rtlCol="0">
            <a:spAutoFit/>
          </a:bodyPr>
          <a:lstStyle/>
          <a:p>
            <a:r>
              <a:rPr lang="ja-JP" altLang="en-US" sz="1600" dirty="0" smtClean="0">
                <a:solidFill>
                  <a:schemeClr val="bg1"/>
                </a:solidFill>
                <a:latin typeface="Meiryo UI" panose="020B0604030504040204" pitchFamily="50" charset="-128"/>
                <a:ea typeface="Meiryo UI" panose="020B0604030504040204" pitchFamily="50" charset="-128"/>
              </a:rPr>
              <a:t>黒体放射：</a:t>
            </a:r>
            <a:endParaRPr lang="en-US" altLang="ja-JP" sz="1600" dirty="0" smtClean="0">
              <a:solidFill>
                <a:schemeClr val="bg1"/>
              </a:solidFill>
              <a:latin typeface="Meiryo UI" panose="020B0604030504040204" pitchFamily="50" charset="-128"/>
              <a:ea typeface="Meiryo UI" panose="020B0604030504040204" pitchFamily="50" charset="-128"/>
            </a:endParaRPr>
          </a:p>
          <a:p>
            <a:r>
              <a:rPr lang="ja-JP" altLang="en-US" sz="1600" dirty="0" smtClean="0">
                <a:solidFill>
                  <a:schemeClr val="bg1"/>
                </a:solidFill>
                <a:latin typeface="Meiryo UI" panose="020B0604030504040204" pitchFamily="50" charset="-128"/>
                <a:ea typeface="Meiryo UI" panose="020B0604030504040204" pitchFamily="50" charset="-128"/>
              </a:rPr>
              <a:t>全ての物体は、その絶対温度の</a:t>
            </a:r>
            <a:endParaRPr lang="en-US" altLang="ja-JP" sz="1600" dirty="0" smtClean="0">
              <a:solidFill>
                <a:schemeClr val="bg1"/>
              </a:solidFill>
              <a:latin typeface="Meiryo UI" panose="020B0604030504040204" pitchFamily="50" charset="-128"/>
              <a:ea typeface="Meiryo UI" panose="020B0604030504040204" pitchFamily="50" charset="-128"/>
            </a:endParaRPr>
          </a:p>
          <a:p>
            <a:r>
              <a:rPr lang="en-US" altLang="ja-JP" sz="1600" dirty="0" smtClean="0">
                <a:solidFill>
                  <a:schemeClr val="bg1"/>
                </a:solidFill>
                <a:latin typeface="Meiryo UI" panose="020B0604030504040204" pitchFamily="50" charset="-128"/>
                <a:ea typeface="Meiryo UI" panose="020B0604030504040204" pitchFamily="50" charset="-128"/>
              </a:rPr>
              <a:t>4</a:t>
            </a:r>
            <a:r>
              <a:rPr lang="ja-JP" altLang="en-US" sz="1600" dirty="0">
                <a:solidFill>
                  <a:schemeClr val="bg1"/>
                </a:solidFill>
                <a:latin typeface="Meiryo UI" panose="020B0604030504040204" pitchFamily="50" charset="-128"/>
                <a:ea typeface="Meiryo UI" panose="020B0604030504040204" pitchFamily="50" charset="-128"/>
              </a:rPr>
              <a:t>乗</a:t>
            </a:r>
            <a:r>
              <a:rPr lang="ja-JP" altLang="en-US" sz="1600" dirty="0" smtClean="0">
                <a:solidFill>
                  <a:schemeClr val="bg1"/>
                </a:solidFill>
                <a:latin typeface="Meiryo UI" panose="020B0604030504040204" pitchFamily="50" charset="-128"/>
                <a:ea typeface="Meiryo UI" panose="020B0604030504040204" pitchFamily="50" charset="-128"/>
              </a:rPr>
              <a:t>に比例してエネルギーを放出する。</a:t>
            </a:r>
            <a:endParaRPr lang="en-US" altLang="ja-JP" sz="1600" dirty="0">
              <a:solidFill>
                <a:schemeClr val="bg1"/>
              </a:solidFill>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8676" y="2587328"/>
            <a:ext cx="6110103" cy="3793356"/>
          </a:xfrm>
          <a:prstGeom prst="rect">
            <a:avLst/>
          </a:prstGeom>
        </p:spPr>
      </p:pic>
      <p:sp>
        <p:nvSpPr>
          <p:cNvPr id="10" name="正方形/長方形 9"/>
          <p:cNvSpPr/>
          <p:nvPr/>
        </p:nvSpPr>
        <p:spPr>
          <a:xfrm>
            <a:off x="6070673" y="6457434"/>
            <a:ext cx="5077031" cy="369332"/>
          </a:xfrm>
          <a:prstGeom prst="rect">
            <a:avLst/>
          </a:prstGeom>
        </p:spPr>
        <p:txBody>
          <a:bodyPr wrap="none">
            <a:spAutoFit/>
          </a:bodyPr>
          <a:lstStyle/>
          <a:p>
            <a:r>
              <a:rPr lang="ja-JP" altLang="en-US" dirty="0"/>
              <a:t>https://www.cger.nies.go.jp/ja/library/</a:t>
            </a:r>
            <a:r>
              <a:rPr lang="ja-JP" altLang="en-US" dirty="0" smtClean="0"/>
              <a:t>qaより</a:t>
            </a:r>
            <a:endParaRPr lang="ja-JP" altLang="en-US" dirty="0"/>
          </a:p>
        </p:txBody>
      </p:sp>
      <p:sp>
        <p:nvSpPr>
          <p:cNvPr id="16" name="テキスト ボックス 15">
            <a:extLst>
              <a:ext uri="{FF2B5EF4-FFF2-40B4-BE49-F238E27FC236}">
                <a16:creationId xmlns:a16="http://schemas.microsoft.com/office/drawing/2014/main" id="{C8C95723-CED6-4D1F-ACE1-F2AD962A57FF}"/>
              </a:ext>
            </a:extLst>
          </p:cNvPr>
          <p:cNvSpPr txBox="1"/>
          <p:nvPr/>
        </p:nvSpPr>
        <p:spPr>
          <a:xfrm>
            <a:off x="3644179" y="4484383"/>
            <a:ext cx="2137124" cy="1323439"/>
          </a:xfrm>
          <a:prstGeom prst="rect">
            <a:avLst/>
          </a:prstGeom>
          <a:noFill/>
        </p:spPr>
        <p:txBody>
          <a:bodyPr wrap="none" rtlCol="0">
            <a:sp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黒体放射</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（赤外線）</a:t>
            </a:r>
            <a:endParaRPr lang="en-US" altLang="ja-JP" sz="2000" dirty="0" smtClean="0">
              <a:solidFill>
                <a:schemeClr val="bg1"/>
              </a:solidFill>
              <a:latin typeface="Meiryo UI" panose="020B0604030504040204" pitchFamily="50" charset="-128"/>
              <a:ea typeface="Meiryo UI" panose="020B0604030504040204" pitchFamily="50" charset="-128"/>
            </a:endParaRPr>
          </a:p>
          <a:p>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　　マイナス</a:t>
            </a:r>
            <a:r>
              <a:rPr lang="en-US" altLang="ja-JP" sz="2000" dirty="0" smtClean="0">
                <a:solidFill>
                  <a:schemeClr val="bg1"/>
                </a:solidFill>
                <a:latin typeface="Meiryo UI" panose="020B0604030504040204" pitchFamily="50" charset="-128"/>
                <a:ea typeface="Meiryo UI" panose="020B0604030504040204" pitchFamily="50" charset="-128"/>
              </a:rPr>
              <a:t>19</a:t>
            </a:r>
            <a:r>
              <a:rPr lang="ja-JP" altLang="en-US" sz="2000" dirty="0" smtClean="0">
                <a:solidFill>
                  <a:schemeClr val="bg1"/>
                </a:solidFill>
                <a:latin typeface="Meiryo UI" panose="020B0604030504040204" pitchFamily="50" charset="-128"/>
                <a:ea typeface="Meiryo UI" panose="020B0604030504040204" pitchFamily="50" charset="-128"/>
              </a:rPr>
              <a:t>℃？</a:t>
            </a:r>
            <a:endParaRPr lang="en-US" altLang="ja-JP" sz="2000" dirty="0" smtClean="0">
              <a:solidFill>
                <a:schemeClr val="bg1"/>
              </a:solidFill>
              <a:latin typeface="Meiryo UI" panose="020B0604030504040204" pitchFamily="50" charset="-128"/>
              <a:ea typeface="Meiryo UI" panose="020B0604030504040204" pitchFamily="50" charset="-128"/>
            </a:endParaRPr>
          </a:p>
        </p:txBody>
      </p:sp>
      <p:sp>
        <p:nvSpPr>
          <p:cNvPr id="7" name="十字形 6"/>
          <p:cNvSpPr/>
          <p:nvPr/>
        </p:nvSpPr>
        <p:spPr>
          <a:xfrm rot="2605812">
            <a:off x="6329209" y="3747201"/>
            <a:ext cx="2045970" cy="2023110"/>
          </a:xfrm>
          <a:prstGeom prst="plus">
            <a:avLst>
              <a:gd name="adj" fmla="val 472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8840239" y="3992849"/>
            <a:ext cx="2607123" cy="1093175"/>
            <a:chOff x="8840239" y="3992849"/>
            <a:chExt cx="2426259" cy="954409"/>
          </a:xfrm>
        </p:grpSpPr>
        <p:sp>
          <p:nvSpPr>
            <p:cNvPr id="20" name="テキスト ボックス 19">
              <a:extLst>
                <a:ext uri="{FF2B5EF4-FFF2-40B4-BE49-F238E27FC236}">
                  <a16:creationId xmlns:a16="http://schemas.microsoft.com/office/drawing/2014/main" id="{C8C95723-CED6-4D1F-ACE1-F2AD962A57FF}"/>
                </a:ext>
              </a:extLst>
            </p:cNvPr>
            <p:cNvSpPr txBox="1"/>
            <p:nvPr/>
          </p:nvSpPr>
          <p:spPr>
            <a:xfrm>
              <a:off x="9248615" y="4116261"/>
              <a:ext cx="1443024" cy="830997"/>
            </a:xfrm>
            <a:prstGeom prst="rect">
              <a:avLst/>
            </a:prstGeom>
            <a:noFill/>
          </p:spPr>
          <p:txBody>
            <a:bodyPr wrap="none" rtlCol="0">
              <a:spAutoFit/>
            </a:bodyPr>
            <a:lstStyle/>
            <a:p>
              <a:r>
                <a:rPr lang="ja-JP" altLang="en-US" sz="1600" dirty="0" smtClean="0">
                  <a:solidFill>
                    <a:srgbClr val="002060"/>
                  </a:solidFill>
                  <a:latin typeface="Meiryo UI" panose="020B0604030504040204" pitchFamily="50" charset="-128"/>
                  <a:ea typeface="Meiryo UI" panose="020B0604030504040204" pitchFamily="50" charset="-128"/>
                </a:rPr>
                <a:t>大気による熱の</a:t>
              </a:r>
              <a:endParaRPr lang="en-US" altLang="ja-JP" sz="1600" dirty="0" smtClean="0">
                <a:solidFill>
                  <a:srgbClr val="002060"/>
                </a:solidFill>
                <a:latin typeface="Meiryo UI" panose="020B0604030504040204" pitchFamily="50" charset="-128"/>
                <a:ea typeface="Meiryo UI" panose="020B0604030504040204" pitchFamily="50" charset="-128"/>
              </a:endParaRPr>
            </a:p>
            <a:p>
              <a:r>
                <a:rPr lang="ja-JP" altLang="en-US" sz="1600" dirty="0" smtClean="0">
                  <a:solidFill>
                    <a:srgbClr val="002060"/>
                  </a:solidFill>
                  <a:latin typeface="Meiryo UI" panose="020B0604030504040204" pitchFamily="50" charset="-128"/>
                  <a:ea typeface="Meiryo UI" panose="020B0604030504040204" pitchFamily="50" charset="-128"/>
                </a:rPr>
                <a:t>吸収・放出</a:t>
              </a:r>
              <a:endParaRPr lang="en-US" altLang="ja-JP" sz="1600" dirty="0" smtClean="0">
                <a:solidFill>
                  <a:srgbClr val="002060"/>
                </a:solidFill>
                <a:latin typeface="Meiryo UI" panose="020B0604030504040204" pitchFamily="50" charset="-128"/>
                <a:ea typeface="Meiryo UI" panose="020B0604030504040204" pitchFamily="50" charset="-128"/>
              </a:endParaRPr>
            </a:p>
            <a:p>
              <a:r>
                <a:rPr lang="ja-JP" altLang="en-US" sz="1600" dirty="0" smtClean="0">
                  <a:solidFill>
                    <a:srgbClr val="002060"/>
                  </a:solidFill>
                  <a:latin typeface="Meiryo UI" panose="020B0604030504040204" pitchFamily="50" charset="-128"/>
                  <a:ea typeface="Meiryo UI" panose="020B0604030504040204" pitchFamily="50" charset="-128"/>
                </a:rPr>
                <a:t>（温室効果）</a:t>
              </a:r>
              <a:endParaRPr lang="en-US" altLang="ja-JP" sz="1600" dirty="0" smtClean="0">
                <a:solidFill>
                  <a:srgbClr val="002060"/>
                </a:solidFill>
                <a:latin typeface="Meiryo UI" panose="020B0604030504040204" pitchFamily="50" charset="-128"/>
                <a:ea typeface="Meiryo UI" panose="020B0604030504040204" pitchFamily="50" charset="-128"/>
              </a:endParaRPr>
            </a:p>
          </p:txBody>
        </p:sp>
        <p:sp>
          <p:nvSpPr>
            <p:cNvPr id="8" name="楕円 7"/>
            <p:cNvSpPr/>
            <p:nvPr/>
          </p:nvSpPr>
          <p:spPr>
            <a:xfrm>
              <a:off x="8840239" y="3992849"/>
              <a:ext cx="2426259" cy="8768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4" name="オーディオ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190860756"/>
      </p:ext>
    </p:extLst>
  </p:cSld>
  <p:clrMapOvr>
    <a:masterClrMapping/>
  </p:clrMapOvr>
  <mc:AlternateContent xmlns:mc="http://schemas.openxmlformats.org/markup-compatibility/2006" xmlns:p14="http://schemas.microsoft.com/office/powerpoint/2010/main">
    <mc:Choice Requires="p14">
      <p:transition spd="slow" p14:dur="2000" advTm="62457"/>
    </mc:Choice>
    <mc:Fallback xmlns="">
      <p:transition spd="slow" advTm="62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14"/>
                </p:tgtEl>
              </p:cMediaNode>
            </p:audio>
          </p:childTnLst>
        </p:cTn>
      </p:par>
    </p:tnLst>
    <p:bldLst>
      <p:bldP spid="22" grpId="0" animBg="1"/>
      <p:bldP spid="23" grpId="0" animBg="1"/>
      <p:bldP spid="24" grpId="0" animBg="1"/>
      <p:bldP spid="25" grpId="0" animBg="1"/>
      <p:bldP spid="26" grpId="0" animBg="1"/>
      <p:bldP spid="27" grpId="0" animBg="1"/>
      <p:bldP spid="28" grpId="0"/>
      <p:bldP spid="1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2715808"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温室効果とは</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C8C95723-CED6-4D1F-ACE1-F2AD962A57FF}"/>
              </a:ext>
            </a:extLst>
          </p:cNvPr>
          <p:cNvSpPr txBox="1"/>
          <p:nvPr/>
        </p:nvSpPr>
        <p:spPr>
          <a:xfrm>
            <a:off x="3680394" y="457891"/>
            <a:ext cx="7111242" cy="707886"/>
          </a:xfrm>
          <a:prstGeom prst="rect">
            <a:avLst/>
          </a:prstGeom>
          <a:noFill/>
        </p:spPr>
        <p:txBody>
          <a:bodyPr wrap="none" rtlCol="0">
            <a:spAutoFit/>
          </a:bodyPr>
          <a:lstStyle/>
          <a:p>
            <a:r>
              <a:rPr lang="ja-JP" altLang="en-US" sz="2000" dirty="0">
                <a:solidFill>
                  <a:schemeClr val="bg1"/>
                </a:solidFill>
                <a:latin typeface="Meiryo UI" panose="020B0604030504040204" pitchFamily="50" charset="-128"/>
                <a:ea typeface="Meiryo UI" panose="020B0604030504040204" pitchFamily="50" charset="-128"/>
              </a:rPr>
              <a:t>冬</a:t>
            </a:r>
            <a:r>
              <a:rPr lang="ja-JP" altLang="en-US" sz="2000" dirty="0" smtClean="0">
                <a:solidFill>
                  <a:schemeClr val="bg1"/>
                </a:solidFill>
                <a:latin typeface="Meiryo UI" panose="020B0604030504040204" pitchFamily="50" charset="-128"/>
                <a:ea typeface="Meiryo UI" panose="020B0604030504040204" pitchFamily="50" charset="-128"/>
              </a:rPr>
              <a:t>の夜間に見られる放射冷却の際の、温室効果ガスである水蒸気の</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役割を例に温室効果について紹介します。</a:t>
            </a:r>
            <a:endParaRPr lang="en-US" altLang="ja-JP" sz="2000" dirty="0" smtClean="0">
              <a:solidFill>
                <a:schemeClr val="bg1"/>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6"/>
          <a:stretch>
            <a:fillRect/>
          </a:stretch>
        </p:blipFill>
        <p:spPr>
          <a:xfrm>
            <a:off x="550269" y="2105385"/>
            <a:ext cx="6669716" cy="4546875"/>
          </a:xfrm>
          <a:prstGeom prst="rect">
            <a:avLst/>
          </a:prstGeom>
        </p:spPr>
      </p:pic>
      <p:sp>
        <p:nvSpPr>
          <p:cNvPr id="5" name="正方形/長方形 4"/>
          <p:cNvSpPr/>
          <p:nvPr/>
        </p:nvSpPr>
        <p:spPr>
          <a:xfrm>
            <a:off x="93035" y="6590268"/>
            <a:ext cx="4244340" cy="369332"/>
          </a:xfrm>
          <a:prstGeom prst="rect">
            <a:avLst/>
          </a:prstGeom>
        </p:spPr>
        <p:txBody>
          <a:bodyPr wrap="square">
            <a:spAutoFit/>
          </a:bodyPr>
          <a:lstStyle/>
          <a:p>
            <a:r>
              <a:rPr lang="ja-JP" altLang="en-US" dirty="0" smtClean="0"/>
              <a:t>熊本</a:t>
            </a:r>
            <a:r>
              <a:rPr lang="ja-JP" altLang="en-US" dirty="0"/>
              <a:t>気象</a:t>
            </a:r>
            <a:r>
              <a:rPr lang="ja-JP" altLang="en-US" dirty="0" smtClean="0"/>
              <a:t>台「気象ひとくちメモ」より</a:t>
            </a:r>
            <a:endParaRPr lang="ja-JP" altLang="en-US" dirty="0"/>
          </a:p>
        </p:txBody>
      </p:sp>
      <p:pic>
        <p:nvPicPr>
          <p:cNvPr id="3" name="図 2"/>
          <p:cNvPicPr>
            <a:picLocks noChangeAspect="1"/>
          </p:cNvPicPr>
          <p:nvPr/>
        </p:nvPicPr>
        <p:blipFill>
          <a:blip r:embed="rId7"/>
          <a:stretch>
            <a:fillRect/>
          </a:stretch>
        </p:blipFill>
        <p:spPr>
          <a:xfrm>
            <a:off x="3885128" y="1392915"/>
            <a:ext cx="8044494" cy="5253749"/>
          </a:xfrm>
          <a:prstGeom prst="rect">
            <a:avLst/>
          </a:prstGeom>
        </p:spPr>
      </p:pic>
      <p:sp>
        <p:nvSpPr>
          <p:cNvPr id="9" name="正方形/長方形 8"/>
          <p:cNvSpPr/>
          <p:nvPr/>
        </p:nvSpPr>
        <p:spPr>
          <a:xfrm>
            <a:off x="6467356" y="6548378"/>
            <a:ext cx="5724644" cy="369332"/>
          </a:xfrm>
          <a:prstGeom prst="rect">
            <a:avLst/>
          </a:prstGeom>
        </p:spPr>
        <p:txBody>
          <a:bodyPr wrap="none">
            <a:spAutoFit/>
          </a:bodyPr>
          <a:lstStyle/>
          <a:p>
            <a:r>
              <a:rPr lang="ja-JP" altLang="en-US" dirty="0">
                <a:latin typeface="HiraKakuStd-W4"/>
              </a:rPr>
              <a:t>気候変動の観測・予測及び影響評価統合レポート</a:t>
            </a:r>
            <a:r>
              <a:rPr lang="en-US" altLang="ja-JP" dirty="0">
                <a:latin typeface="HiraKakuStd-W4"/>
              </a:rPr>
              <a:t>2018</a:t>
            </a:r>
            <a:endParaRPr lang="ja-JP" altLang="en-US" dirty="0"/>
          </a:p>
        </p:txBody>
      </p:sp>
      <p:sp>
        <p:nvSpPr>
          <p:cNvPr id="10" name="楕円 9"/>
          <p:cNvSpPr/>
          <p:nvPr/>
        </p:nvSpPr>
        <p:spPr>
          <a:xfrm>
            <a:off x="4724400" y="1562100"/>
            <a:ext cx="1927860" cy="7239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smtClean="0"/>
              <a:t>太陽からの</a:t>
            </a:r>
            <a:r>
              <a:rPr kumimoji="1" lang="ja-JP" altLang="en-US" dirty="0" smtClean="0"/>
              <a:t>エネルギー</a:t>
            </a:r>
            <a:endParaRPr kumimoji="1" lang="ja-JP" altLang="en-US" dirty="0"/>
          </a:p>
        </p:txBody>
      </p:sp>
      <p:sp>
        <p:nvSpPr>
          <p:cNvPr id="11" name="楕円 10"/>
          <p:cNvSpPr/>
          <p:nvPr/>
        </p:nvSpPr>
        <p:spPr>
          <a:xfrm>
            <a:off x="7104989" y="2286000"/>
            <a:ext cx="114445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smtClean="0"/>
              <a:t>反射</a:t>
            </a:r>
            <a:endParaRPr kumimoji="1" lang="ja-JP" altLang="en-US" dirty="0"/>
          </a:p>
        </p:txBody>
      </p:sp>
      <p:sp>
        <p:nvSpPr>
          <p:cNvPr id="12" name="楕円 11"/>
          <p:cNvSpPr/>
          <p:nvPr/>
        </p:nvSpPr>
        <p:spPr>
          <a:xfrm>
            <a:off x="9410385" y="3731388"/>
            <a:ext cx="1918015" cy="485011"/>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smtClean="0"/>
              <a:t>温室効果</a:t>
            </a:r>
            <a:endParaRPr kumimoji="1" lang="ja-JP" altLang="en-US" dirty="0"/>
          </a:p>
        </p:txBody>
      </p:sp>
      <p:pic>
        <p:nvPicPr>
          <p:cNvPr id="13" name="オーディオ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864530633"/>
      </p:ext>
    </p:extLst>
  </p:cSld>
  <p:clrMapOvr>
    <a:masterClrMapping/>
  </p:clrMapOvr>
  <mc:AlternateContent xmlns:mc="http://schemas.openxmlformats.org/markup-compatibility/2006" xmlns:p14="http://schemas.microsoft.com/office/powerpoint/2010/main">
    <mc:Choice Requires="p14">
      <p:transition spd="slow" p14:dur="2000" advTm="49607"/>
    </mc:Choice>
    <mc:Fallback xmlns="">
      <p:transition spd="slow" advTm="4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3"/>
                </p:tgtEl>
              </p:cMediaNode>
            </p:audio>
          </p:childTnLst>
        </p:cTn>
      </p:par>
    </p:tnLst>
    <p:bldLst>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5178021"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（参考）地球の温度変化</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11" name="四角形吹き出し 10"/>
          <p:cNvSpPr/>
          <p:nvPr/>
        </p:nvSpPr>
        <p:spPr>
          <a:xfrm>
            <a:off x="4101100" y="4079703"/>
            <a:ext cx="2150644" cy="759660"/>
          </a:xfrm>
          <a:prstGeom prst="wedgeRectCallout">
            <a:avLst>
              <a:gd name="adj1" fmla="val -98132"/>
              <a:gd name="adj2" fmla="val -23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40</a:t>
            </a:r>
            <a:r>
              <a:rPr kumimoji="1" lang="ja-JP" altLang="en-US" dirty="0" smtClean="0"/>
              <a:t>億年前の地球は、</a:t>
            </a:r>
            <a:endParaRPr kumimoji="1" lang="en-US" altLang="ja-JP" dirty="0" smtClean="0"/>
          </a:p>
          <a:p>
            <a:pPr algn="ctr"/>
            <a:r>
              <a:rPr lang="en-US" altLang="ja-JP" dirty="0" smtClean="0"/>
              <a:t>90</a:t>
            </a:r>
            <a:r>
              <a:rPr lang="ja-JP" altLang="en-US" dirty="0" smtClean="0"/>
              <a:t>％以上が</a:t>
            </a:r>
            <a:r>
              <a:rPr lang="en-US" altLang="ja-JP" dirty="0" smtClean="0"/>
              <a:t>CO2</a:t>
            </a:r>
            <a:endParaRPr kumimoji="1" lang="ja-JP" altLang="en-US" dirty="0"/>
          </a:p>
        </p:txBody>
      </p:sp>
      <p:sp>
        <p:nvSpPr>
          <p:cNvPr id="3" name="楕円 2"/>
          <p:cNvSpPr/>
          <p:nvPr/>
        </p:nvSpPr>
        <p:spPr>
          <a:xfrm>
            <a:off x="1367638" y="2021408"/>
            <a:ext cx="2231031" cy="805393"/>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n w="0"/>
                <a:solidFill>
                  <a:schemeClr val="accent1"/>
                </a:solidFill>
                <a:effectLst>
                  <a:outerShdw blurRad="38100" dist="25400" dir="5400000" algn="ctr" rotWithShape="0">
                    <a:srgbClr val="6E747A">
                      <a:alpha val="43000"/>
                    </a:srgbClr>
                  </a:outerShdw>
                </a:effectLst>
              </a:rPr>
              <a:t>地球誕生</a:t>
            </a:r>
            <a:endParaRPr kumimoji="1" lang="ja-JP" altLang="en-US" sz="2400" dirty="0">
              <a:ln w="0"/>
              <a:solidFill>
                <a:schemeClr val="accent1"/>
              </a:solidFill>
              <a:effectLst>
                <a:outerShdw blurRad="38100" dist="25400" dir="5400000" algn="ctr" rotWithShape="0">
                  <a:srgbClr val="6E747A">
                    <a:alpha val="43000"/>
                  </a:srgbClr>
                </a:outerShdw>
              </a:effectLst>
            </a:endParaRPr>
          </a:p>
        </p:txBody>
      </p:sp>
      <p:sp>
        <p:nvSpPr>
          <p:cNvPr id="13" name="右矢印 12"/>
          <p:cNvSpPr/>
          <p:nvPr/>
        </p:nvSpPr>
        <p:spPr>
          <a:xfrm rot="5400000">
            <a:off x="2340575" y="2676700"/>
            <a:ext cx="285154" cy="826237"/>
          </a:xfrm>
          <a:prstGeom prst="righ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sp>
        <p:nvSpPr>
          <p:cNvPr id="14" name="テキスト ボックス 13">
            <a:extLst>
              <a:ext uri="{FF2B5EF4-FFF2-40B4-BE49-F238E27FC236}">
                <a16:creationId xmlns:a16="http://schemas.microsoft.com/office/drawing/2014/main" id="{C8C95723-CED6-4D1F-ACE1-F2AD962A57FF}"/>
              </a:ext>
            </a:extLst>
          </p:cNvPr>
          <p:cNvSpPr txBox="1"/>
          <p:nvPr/>
        </p:nvSpPr>
        <p:spPr>
          <a:xfrm>
            <a:off x="550269" y="1750028"/>
            <a:ext cx="1489510" cy="461665"/>
          </a:xfrm>
          <a:prstGeom prst="rect">
            <a:avLst/>
          </a:prstGeom>
          <a:noFill/>
        </p:spPr>
        <p:txBody>
          <a:bodyPr wrap="none" rtlCol="0">
            <a:spAutoFit/>
          </a:bodyPr>
          <a:lstStyle/>
          <a:p>
            <a:r>
              <a:rPr lang="en-US" altLang="ja-JP" sz="2400" dirty="0" smtClean="0">
                <a:solidFill>
                  <a:schemeClr val="bg1"/>
                </a:solidFill>
                <a:latin typeface="Meiryo UI" panose="020B0604030504040204" pitchFamily="50" charset="-128"/>
                <a:ea typeface="Meiryo UI" panose="020B0604030504040204" pitchFamily="50" charset="-128"/>
              </a:rPr>
              <a:t>46</a:t>
            </a:r>
            <a:r>
              <a:rPr lang="ja-JP" altLang="en-US" sz="2400" dirty="0" smtClean="0">
                <a:solidFill>
                  <a:schemeClr val="bg1"/>
                </a:solidFill>
                <a:latin typeface="Meiryo UI" panose="020B0604030504040204" pitchFamily="50" charset="-128"/>
                <a:ea typeface="Meiryo UI" panose="020B0604030504040204" pitchFamily="50" charset="-128"/>
              </a:rPr>
              <a:t>億年前</a:t>
            </a:r>
            <a:endParaRPr lang="en-US" altLang="ja-JP" sz="2400" dirty="0" smtClean="0">
              <a:solidFill>
                <a:schemeClr val="bg1"/>
              </a:solidFill>
              <a:latin typeface="Meiryo UI" panose="020B0604030504040204" pitchFamily="50" charset="-128"/>
              <a:ea typeface="Meiryo UI" panose="020B0604030504040204" pitchFamily="50" charset="-128"/>
            </a:endParaRPr>
          </a:p>
        </p:txBody>
      </p:sp>
      <p:sp>
        <p:nvSpPr>
          <p:cNvPr id="15" name="楕円 14"/>
          <p:cNvSpPr/>
          <p:nvPr/>
        </p:nvSpPr>
        <p:spPr>
          <a:xfrm>
            <a:off x="1367637" y="3326780"/>
            <a:ext cx="2231031" cy="88057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n w="0"/>
                <a:solidFill>
                  <a:schemeClr val="accent1"/>
                </a:solidFill>
                <a:effectLst>
                  <a:outerShdw blurRad="38100" dist="25400" dir="5400000" algn="ctr" rotWithShape="0">
                    <a:srgbClr val="6E747A">
                      <a:alpha val="43000"/>
                    </a:srgbClr>
                  </a:outerShdw>
                </a:effectLst>
              </a:rPr>
              <a:t>海の誕生</a:t>
            </a:r>
            <a:endParaRPr kumimoji="1" lang="ja-JP" altLang="en-US" sz="2400" dirty="0">
              <a:ln w="0"/>
              <a:solidFill>
                <a:schemeClr val="accent1"/>
              </a:solidFill>
              <a:effectLst>
                <a:outerShdw blurRad="38100" dist="25400" dir="5400000" algn="ctr" rotWithShape="0">
                  <a:srgbClr val="6E747A">
                    <a:alpha val="43000"/>
                  </a:srgbClr>
                </a:outerShdw>
              </a:effectLst>
            </a:endParaRPr>
          </a:p>
        </p:txBody>
      </p:sp>
      <p:sp>
        <p:nvSpPr>
          <p:cNvPr id="16" name="右矢印 15"/>
          <p:cNvSpPr/>
          <p:nvPr/>
        </p:nvSpPr>
        <p:spPr>
          <a:xfrm rot="5400000">
            <a:off x="2340574" y="4110238"/>
            <a:ext cx="285154" cy="826237"/>
          </a:xfrm>
          <a:prstGeom prst="righ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sp>
        <p:nvSpPr>
          <p:cNvPr id="17" name="楕円 16"/>
          <p:cNvSpPr/>
          <p:nvPr/>
        </p:nvSpPr>
        <p:spPr>
          <a:xfrm>
            <a:off x="1325414" y="4839363"/>
            <a:ext cx="2273254" cy="906072"/>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n w="0"/>
                <a:solidFill>
                  <a:schemeClr val="accent1"/>
                </a:solidFill>
                <a:effectLst>
                  <a:outerShdw blurRad="38100" dist="25400" dir="5400000" algn="ctr" rotWithShape="0">
                    <a:srgbClr val="6E747A">
                      <a:alpha val="43000"/>
                    </a:srgbClr>
                  </a:outerShdw>
                </a:effectLst>
              </a:rPr>
              <a:t>光合成生物の誕生</a:t>
            </a:r>
            <a:endParaRPr kumimoji="1" lang="ja-JP" altLang="en-US" sz="2400" dirty="0">
              <a:ln w="0"/>
              <a:solidFill>
                <a:schemeClr val="accent1"/>
              </a:solidFill>
              <a:effectLst>
                <a:outerShdw blurRad="38100" dist="25400" dir="5400000" algn="ctr" rotWithShape="0">
                  <a:srgbClr val="6E747A">
                    <a:alpha val="43000"/>
                  </a:srgbClr>
                </a:outerShdw>
              </a:effectLst>
            </a:endParaRPr>
          </a:p>
        </p:txBody>
      </p:sp>
      <p:graphicFrame>
        <p:nvGraphicFramePr>
          <p:cNvPr id="7" name="表 6"/>
          <p:cNvGraphicFramePr>
            <a:graphicFrameLocks noGrp="1"/>
          </p:cNvGraphicFramePr>
          <p:nvPr>
            <p:extLst>
              <p:ext uri="{D42A27DB-BD31-4B8C-83A1-F6EECF244321}">
                <p14:modId xmlns:p14="http://schemas.microsoft.com/office/powerpoint/2010/main" val="3989987448"/>
              </p:ext>
            </p:extLst>
          </p:nvPr>
        </p:nvGraphicFramePr>
        <p:xfrm>
          <a:off x="6514389" y="1095622"/>
          <a:ext cx="4645527" cy="2359608"/>
        </p:xfrm>
        <a:graphic>
          <a:graphicData uri="http://schemas.openxmlformats.org/drawingml/2006/table">
            <a:tbl>
              <a:tblPr firstRow="1" firstCol="1" bandRow="1">
                <a:tableStyleId>{5C22544A-7EE6-4342-B048-85BDC9FD1C3A}</a:tableStyleId>
              </a:tblPr>
              <a:tblGrid>
                <a:gridCol w="1548509">
                  <a:extLst>
                    <a:ext uri="{9D8B030D-6E8A-4147-A177-3AD203B41FA5}">
                      <a16:colId xmlns:a16="http://schemas.microsoft.com/office/drawing/2014/main" val="4286546565"/>
                    </a:ext>
                  </a:extLst>
                </a:gridCol>
                <a:gridCol w="1548509">
                  <a:extLst>
                    <a:ext uri="{9D8B030D-6E8A-4147-A177-3AD203B41FA5}">
                      <a16:colId xmlns:a16="http://schemas.microsoft.com/office/drawing/2014/main" val="1380694325"/>
                    </a:ext>
                  </a:extLst>
                </a:gridCol>
                <a:gridCol w="1548509">
                  <a:extLst>
                    <a:ext uri="{9D8B030D-6E8A-4147-A177-3AD203B41FA5}">
                      <a16:colId xmlns:a16="http://schemas.microsoft.com/office/drawing/2014/main" val="2535445443"/>
                    </a:ext>
                  </a:extLst>
                </a:gridCol>
              </a:tblGrid>
              <a:tr h="393268">
                <a:tc>
                  <a:txBody>
                    <a:bodyPr/>
                    <a:lstStyle/>
                    <a:p>
                      <a:endParaRPr lang="ja-JP" sz="2000" kern="100" dirty="0">
                        <a:effectLst/>
                        <a:latin typeface="游明朝" panose="02020400000000000000" pitchFamily="18" charset="-128"/>
                        <a:ea typeface="游明朝" panose="02020400000000000000" pitchFamily="18" charset="-128"/>
                      </a:endParaRPr>
                    </a:p>
                  </a:txBody>
                  <a:tcPr marL="62865" marR="62865" marT="0" marB="0" anchor="ctr"/>
                </a:tc>
                <a:tc>
                  <a:txBody>
                    <a:bodyPr/>
                    <a:lstStyle/>
                    <a:p>
                      <a:pPr algn="ctr">
                        <a:spcAft>
                          <a:spcPts val="0"/>
                        </a:spcAft>
                      </a:pPr>
                      <a:r>
                        <a:rPr lang="ja-JP" sz="2400" kern="0" dirty="0">
                          <a:effectLst/>
                        </a:rPr>
                        <a:t>地球</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a:txBody>
                    <a:bodyPr/>
                    <a:lstStyle/>
                    <a:p>
                      <a:pPr algn="ctr">
                        <a:spcAft>
                          <a:spcPts val="0"/>
                        </a:spcAft>
                      </a:pPr>
                      <a:r>
                        <a:rPr lang="ja-JP" sz="2400" kern="0" dirty="0">
                          <a:effectLst/>
                        </a:rPr>
                        <a:t>金星</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extLst>
                  <a:ext uri="{0D108BD9-81ED-4DB2-BD59-A6C34878D82A}">
                    <a16:rowId xmlns:a16="http://schemas.microsoft.com/office/drawing/2014/main" val="702692685"/>
                  </a:ext>
                </a:extLst>
              </a:tr>
              <a:tr h="393268">
                <a:tc>
                  <a:txBody>
                    <a:bodyPr/>
                    <a:lstStyle/>
                    <a:p>
                      <a:pPr algn="ctr">
                        <a:spcAft>
                          <a:spcPts val="0"/>
                        </a:spcAft>
                      </a:pPr>
                      <a:r>
                        <a:rPr lang="ja-JP" sz="2400" kern="0" dirty="0">
                          <a:effectLst/>
                        </a:rPr>
                        <a:t>気温</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a:txBody>
                    <a:bodyPr/>
                    <a:lstStyle/>
                    <a:p>
                      <a:pPr algn="r">
                        <a:spcAft>
                          <a:spcPts val="0"/>
                        </a:spcAft>
                      </a:pPr>
                      <a:r>
                        <a:rPr lang="en-US" sz="2400" kern="0" dirty="0">
                          <a:effectLst/>
                        </a:rPr>
                        <a:t>15</a:t>
                      </a:r>
                      <a:r>
                        <a:rPr lang="ja-JP" sz="2400" kern="0" dirty="0">
                          <a:effectLst/>
                        </a:rPr>
                        <a:t>℃</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a:txBody>
                    <a:bodyPr/>
                    <a:lstStyle/>
                    <a:p>
                      <a:pPr algn="r">
                        <a:spcAft>
                          <a:spcPts val="0"/>
                        </a:spcAft>
                      </a:pPr>
                      <a:r>
                        <a:rPr lang="en-US" sz="2400" kern="0">
                          <a:effectLst/>
                        </a:rPr>
                        <a:t>470</a:t>
                      </a:r>
                      <a:r>
                        <a:rPr lang="ja-JP" sz="2400" kern="0">
                          <a:effectLst/>
                        </a:rPr>
                        <a:t>℃</a:t>
                      </a:r>
                      <a:endParaRPr lang="ja-JP" sz="2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extLst>
                  <a:ext uri="{0D108BD9-81ED-4DB2-BD59-A6C34878D82A}">
                    <a16:rowId xmlns:a16="http://schemas.microsoft.com/office/drawing/2014/main" val="1573709387"/>
                  </a:ext>
                </a:extLst>
              </a:tr>
              <a:tr h="393268">
                <a:tc>
                  <a:txBody>
                    <a:bodyPr/>
                    <a:lstStyle/>
                    <a:p>
                      <a:pPr algn="ctr">
                        <a:spcAft>
                          <a:spcPts val="0"/>
                        </a:spcAft>
                      </a:pPr>
                      <a:r>
                        <a:rPr lang="ja-JP" sz="2400" kern="0" dirty="0">
                          <a:effectLst/>
                        </a:rPr>
                        <a:t>気圧</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a:txBody>
                    <a:bodyPr/>
                    <a:lstStyle/>
                    <a:p>
                      <a:pPr algn="r">
                        <a:spcAft>
                          <a:spcPts val="0"/>
                        </a:spcAft>
                      </a:pPr>
                      <a:r>
                        <a:rPr lang="en-US" sz="2400" kern="0" dirty="0">
                          <a:effectLst/>
                        </a:rPr>
                        <a:t>1</a:t>
                      </a:r>
                      <a:r>
                        <a:rPr lang="ja-JP" sz="2400" kern="0" dirty="0">
                          <a:effectLst/>
                        </a:rPr>
                        <a:t>気圧</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a:txBody>
                    <a:bodyPr/>
                    <a:lstStyle/>
                    <a:p>
                      <a:pPr algn="r">
                        <a:spcAft>
                          <a:spcPts val="0"/>
                        </a:spcAft>
                      </a:pPr>
                      <a:r>
                        <a:rPr lang="en-US" sz="2400" kern="0" dirty="0">
                          <a:effectLst/>
                        </a:rPr>
                        <a:t>90</a:t>
                      </a:r>
                      <a:r>
                        <a:rPr lang="ja-JP" sz="2400" kern="0" dirty="0">
                          <a:effectLst/>
                        </a:rPr>
                        <a:t>気圧</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extLst>
                  <a:ext uri="{0D108BD9-81ED-4DB2-BD59-A6C34878D82A}">
                    <a16:rowId xmlns:a16="http://schemas.microsoft.com/office/drawing/2014/main" val="2688498226"/>
                  </a:ext>
                </a:extLst>
              </a:tr>
              <a:tr h="393268">
                <a:tc>
                  <a:txBody>
                    <a:bodyPr/>
                    <a:lstStyle/>
                    <a:p>
                      <a:pPr algn="ctr">
                        <a:spcAft>
                          <a:spcPts val="0"/>
                        </a:spcAft>
                      </a:pPr>
                      <a:r>
                        <a:rPr lang="ja-JP" sz="2400" kern="0" dirty="0">
                          <a:effectLst/>
                        </a:rPr>
                        <a:t>窒素</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a:txBody>
                    <a:bodyPr/>
                    <a:lstStyle/>
                    <a:p>
                      <a:pPr algn="r">
                        <a:spcAft>
                          <a:spcPts val="0"/>
                        </a:spcAft>
                      </a:pPr>
                      <a:r>
                        <a:rPr lang="en-US" sz="2400" kern="0">
                          <a:effectLst/>
                        </a:rPr>
                        <a:t>78%</a:t>
                      </a:r>
                      <a:endParaRPr lang="ja-JP" sz="2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a:txBody>
                    <a:bodyPr/>
                    <a:lstStyle/>
                    <a:p>
                      <a:pPr algn="r">
                        <a:spcAft>
                          <a:spcPts val="0"/>
                        </a:spcAft>
                      </a:pPr>
                      <a:r>
                        <a:rPr lang="en-US" sz="2400" kern="0" dirty="0">
                          <a:effectLst/>
                        </a:rPr>
                        <a:t>4%</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extLst>
                  <a:ext uri="{0D108BD9-81ED-4DB2-BD59-A6C34878D82A}">
                    <a16:rowId xmlns:a16="http://schemas.microsoft.com/office/drawing/2014/main" val="558509517"/>
                  </a:ext>
                </a:extLst>
              </a:tr>
              <a:tr h="393268">
                <a:tc>
                  <a:txBody>
                    <a:bodyPr/>
                    <a:lstStyle/>
                    <a:p>
                      <a:pPr algn="ctr">
                        <a:spcAft>
                          <a:spcPts val="0"/>
                        </a:spcAft>
                      </a:pPr>
                      <a:r>
                        <a:rPr lang="ja-JP" sz="2400" kern="0" dirty="0">
                          <a:effectLst/>
                        </a:rPr>
                        <a:t>酸素</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a:txBody>
                    <a:bodyPr/>
                    <a:lstStyle/>
                    <a:p>
                      <a:pPr algn="r">
                        <a:spcAft>
                          <a:spcPts val="0"/>
                        </a:spcAft>
                      </a:pPr>
                      <a:r>
                        <a:rPr lang="en-US" sz="2400" kern="0" dirty="0">
                          <a:effectLst/>
                        </a:rPr>
                        <a:t>21%</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a:txBody>
                    <a:bodyPr/>
                    <a:lstStyle/>
                    <a:p>
                      <a:pPr algn="r">
                        <a:spcAft>
                          <a:spcPts val="0"/>
                        </a:spcAft>
                      </a:pPr>
                      <a:r>
                        <a:rPr lang="en-US" sz="2400" kern="0" dirty="0">
                          <a:effectLst/>
                        </a:rPr>
                        <a:t>0%</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extLst>
                  <a:ext uri="{0D108BD9-81ED-4DB2-BD59-A6C34878D82A}">
                    <a16:rowId xmlns:a16="http://schemas.microsoft.com/office/drawing/2014/main" val="403650482"/>
                  </a:ext>
                </a:extLst>
              </a:tr>
              <a:tr h="393268">
                <a:tc>
                  <a:txBody>
                    <a:bodyPr/>
                    <a:lstStyle/>
                    <a:p>
                      <a:pPr algn="ctr">
                        <a:spcAft>
                          <a:spcPts val="0"/>
                        </a:spcAft>
                      </a:pPr>
                      <a:r>
                        <a:rPr lang="en-US" sz="2400" kern="0" dirty="0">
                          <a:effectLst/>
                        </a:rPr>
                        <a:t>CO2</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a:txBody>
                    <a:bodyPr/>
                    <a:lstStyle/>
                    <a:p>
                      <a:pPr algn="r">
                        <a:spcAft>
                          <a:spcPts val="0"/>
                        </a:spcAft>
                      </a:pPr>
                      <a:r>
                        <a:rPr lang="en-US" sz="2400" kern="0">
                          <a:effectLst/>
                        </a:rPr>
                        <a:t>0.04%</a:t>
                      </a:r>
                      <a:endParaRPr lang="ja-JP" sz="2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a:txBody>
                    <a:bodyPr/>
                    <a:lstStyle/>
                    <a:p>
                      <a:pPr algn="r">
                        <a:spcAft>
                          <a:spcPts val="0"/>
                        </a:spcAft>
                      </a:pPr>
                      <a:r>
                        <a:rPr lang="en-US" sz="2400" kern="0" dirty="0" smtClean="0">
                          <a:effectLst/>
                        </a:rPr>
                        <a:t>96.5%</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extLst>
                  <a:ext uri="{0D108BD9-81ED-4DB2-BD59-A6C34878D82A}">
                    <a16:rowId xmlns:a16="http://schemas.microsoft.com/office/drawing/2014/main" val="1821602374"/>
                  </a:ext>
                </a:extLst>
              </a:tr>
            </a:tbl>
          </a:graphicData>
        </a:graphic>
      </p:graphicFrame>
      <p:grpSp>
        <p:nvGrpSpPr>
          <p:cNvPr id="23" name="グループ化 22"/>
          <p:cNvGrpSpPr/>
          <p:nvPr/>
        </p:nvGrpSpPr>
        <p:grpSpPr>
          <a:xfrm>
            <a:off x="7300801" y="3824700"/>
            <a:ext cx="3859115" cy="1920735"/>
            <a:chOff x="5564018" y="4129237"/>
            <a:chExt cx="3859115" cy="1920735"/>
          </a:xfrm>
        </p:grpSpPr>
        <p:pic>
          <p:nvPicPr>
            <p:cNvPr id="21" name="図 2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502399" y="4129237"/>
              <a:ext cx="1920734" cy="1920734"/>
            </a:xfrm>
            <a:prstGeom prst="rect">
              <a:avLst/>
            </a:prstGeom>
          </p:spPr>
        </p:pic>
        <p:pic>
          <p:nvPicPr>
            <p:cNvPr id="22" name="図 2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564018" y="4129238"/>
              <a:ext cx="1938381" cy="1920734"/>
            </a:xfrm>
            <a:prstGeom prst="rect">
              <a:avLst/>
            </a:prstGeom>
          </p:spPr>
        </p:pic>
      </p:grpSp>
      <p:pic>
        <p:nvPicPr>
          <p:cNvPr id="10" name="オーディオ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308776782"/>
      </p:ext>
    </p:extLst>
  </p:cSld>
  <p:clrMapOvr>
    <a:masterClrMapping/>
  </p:clrMapOvr>
  <mc:AlternateContent xmlns:mc="http://schemas.openxmlformats.org/markup-compatibility/2006" xmlns:p14="http://schemas.microsoft.com/office/powerpoint/2010/main">
    <mc:Choice Requires="p14">
      <p:transition spd="slow" p14:dur="2000" advTm="44517"/>
    </mc:Choice>
    <mc:Fallback xmlns="">
      <p:transition spd="slow" advTm="44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0"/>
                </p:tgtEl>
              </p:cMediaNode>
            </p:audio>
          </p:childTnLst>
        </p:cTn>
      </p:par>
    </p:tnLst>
    <p:bldLst>
      <p:bldP spid="11" grpId="0" animBg="1"/>
      <p:bldP spid="13"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6478055" cy="646331"/>
          </a:xfrm>
          <a:prstGeom prst="rect">
            <a:avLst/>
          </a:prstGeom>
          <a:solidFill>
            <a:schemeClr val="bg1">
              <a:alpha val="70000"/>
            </a:schemeClr>
          </a:solidFill>
        </p:spPr>
        <p:txBody>
          <a:bodyPr wrap="none" rtlCol="0">
            <a:spAutoFit/>
          </a:bodyPr>
          <a:lstStyle/>
          <a:p>
            <a:r>
              <a:rPr lang="ja-JP" altLang="en-US" sz="3600" dirty="0">
                <a:solidFill>
                  <a:srgbClr val="002060"/>
                </a:solidFill>
                <a:latin typeface="Meiryo UI" panose="020B0604030504040204" pitchFamily="50" charset="-128"/>
                <a:ea typeface="Meiryo UI" panose="020B0604030504040204" pitchFamily="50" charset="-128"/>
              </a:rPr>
              <a:t>大気中</a:t>
            </a:r>
            <a:r>
              <a:rPr lang="ja-JP" altLang="en-US" sz="3600" dirty="0" smtClean="0">
                <a:solidFill>
                  <a:srgbClr val="002060"/>
                </a:solidFill>
                <a:latin typeface="Meiryo UI" panose="020B0604030504040204" pitchFamily="50" charset="-128"/>
                <a:ea typeface="Meiryo UI" panose="020B0604030504040204" pitchFamily="50" charset="-128"/>
              </a:rPr>
              <a:t>の二酸化炭素濃度の上昇</a:t>
            </a:r>
            <a:endParaRPr lang="en-US" altLang="ja-JP" sz="3600" dirty="0">
              <a:solidFill>
                <a:srgbClr val="002060"/>
              </a:solidFill>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rotWithShape="1">
          <a:blip r:embed="rId5">
            <a:extLst>
              <a:ext uri="{28A0092B-C50C-407E-A947-70E740481C1C}">
                <a14:useLocalDpi xmlns:a14="http://schemas.microsoft.com/office/drawing/2010/main" val="0"/>
              </a:ext>
            </a:extLst>
          </a:blip>
          <a:srcRect r="35476"/>
          <a:stretch/>
        </p:blipFill>
        <p:spPr>
          <a:xfrm>
            <a:off x="550269" y="1186797"/>
            <a:ext cx="8962594" cy="4136890"/>
          </a:xfrm>
          <a:prstGeom prst="rect">
            <a:avLst/>
          </a:prstGeom>
        </p:spPr>
      </p:pic>
      <p:sp>
        <p:nvSpPr>
          <p:cNvPr id="8" name="テキスト ボックス 7">
            <a:extLst>
              <a:ext uri="{FF2B5EF4-FFF2-40B4-BE49-F238E27FC236}">
                <a16:creationId xmlns:a16="http://schemas.microsoft.com/office/drawing/2014/main" id="{C8C95723-CED6-4D1F-ACE1-F2AD962A57FF}"/>
              </a:ext>
            </a:extLst>
          </p:cNvPr>
          <p:cNvSpPr txBox="1"/>
          <p:nvPr/>
        </p:nvSpPr>
        <p:spPr>
          <a:xfrm>
            <a:off x="550269" y="5414862"/>
            <a:ext cx="2281394" cy="338554"/>
          </a:xfrm>
          <a:prstGeom prst="rect">
            <a:avLst/>
          </a:prstGeom>
          <a:noFill/>
        </p:spPr>
        <p:txBody>
          <a:bodyPr wrap="none" rtlCol="0">
            <a:spAutoFit/>
          </a:bodyPr>
          <a:lstStyle/>
          <a:p>
            <a:r>
              <a:rPr lang="ja-JP" altLang="en-US" sz="1600" dirty="0">
                <a:solidFill>
                  <a:schemeClr val="bg1"/>
                </a:solidFill>
              </a:rPr>
              <a:t>異常気象レポート</a:t>
            </a:r>
            <a:r>
              <a:rPr lang="en-US" altLang="ja-JP" sz="1600" dirty="0">
                <a:solidFill>
                  <a:schemeClr val="bg1"/>
                </a:solidFill>
              </a:rPr>
              <a:t>2014</a:t>
            </a:r>
            <a:endParaRPr lang="en-US" altLang="ja-JP" sz="2400" dirty="0" smtClean="0">
              <a:solidFill>
                <a:schemeClr val="bg1"/>
              </a:solidFill>
              <a:latin typeface="Meiryo UI" panose="020B0604030504040204" pitchFamily="50" charset="-128"/>
              <a:ea typeface="Meiryo UI" panose="020B0604030504040204" pitchFamily="50" charset="-128"/>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94532073"/>
      </p:ext>
    </p:extLst>
  </p:cSld>
  <p:clrMapOvr>
    <a:masterClrMapping/>
  </p:clrMapOvr>
  <mc:AlternateContent xmlns:mc="http://schemas.openxmlformats.org/markup-compatibility/2006" xmlns:p14="http://schemas.microsoft.com/office/powerpoint/2010/main">
    <mc:Choice Requires="p14">
      <p:transition spd="slow" p14:dur="2000" advTm="28945"/>
    </mc:Choice>
    <mc:Fallback xmlns="">
      <p:transition spd="slow" advTm="28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5">
            <a:extLst>
              <a:ext uri="{28A0092B-C50C-407E-A947-70E740481C1C}">
                <a14:useLocalDpi xmlns:a14="http://schemas.microsoft.com/office/drawing/2010/main" val="0"/>
              </a:ext>
            </a:extLst>
          </a:blip>
          <a:srcRect r="35476"/>
          <a:stretch/>
        </p:blipFill>
        <p:spPr>
          <a:xfrm>
            <a:off x="550269" y="1186797"/>
            <a:ext cx="8962594" cy="4136890"/>
          </a:xfrm>
          <a:prstGeom prst="rect">
            <a:avLst/>
          </a:prstGeom>
        </p:spPr>
      </p:pic>
      <p:sp>
        <p:nvSpPr>
          <p:cNvPr id="8" name="テキスト ボックス 7">
            <a:extLst>
              <a:ext uri="{FF2B5EF4-FFF2-40B4-BE49-F238E27FC236}">
                <a16:creationId xmlns:a16="http://schemas.microsoft.com/office/drawing/2014/main" id="{C8C95723-CED6-4D1F-ACE1-F2AD962A57FF}"/>
              </a:ext>
            </a:extLst>
          </p:cNvPr>
          <p:cNvSpPr txBox="1"/>
          <p:nvPr/>
        </p:nvSpPr>
        <p:spPr>
          <a:xfrm>
            <a:off x="550269" y="5414862"/>
            <a:ext cx="2281394" cy="338554"/>
          </a:xfrm>
          <a:prstGeom prst="rect">
            <a:avLst/>
          </a:prstGeom>
          <a:noFill/>
        </p:spPr>
        <p:txBody>
          <a:bodyPr wrap="none" rtlCol="0">
            <a:spAutoFit/>
          </a:bodyPr>
          <a:lstStyle/>
          <a:p>
            <a:r>
              <a:rPr lang="ja-JP" altLang="en-US" sz="1600" dirty="0">
                <a:solidFill>
                  <a:schemeClr val="bg1"/>
                </a:solidFill>
              </a:rPr>
              <a:t>異常気象レポート</a:t>
            </a:r>
            <a:r>
              <a:rPr lang="en-US" altLang="ja-JP" sz="1600" dirty="0">
                <a:solidFill>
                  <a:schemeClr val="bg1"/>
                </a:solidFill>
              </a:rPr>
              <a:t>2014</a:t>
            </a:r>
            <a:endParaRPr lang="en-US" altLang="ja-JP" sz="2400" dirty="0" smtClean="0">
              <a:solidFill>
                <a:schemeClr val="bg1"/>
              </a:solidFill>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6"/>
          <a:stretch>
            <a:fillRect/>
          </a:stretch>
        </p:blipFill>
        <p:spPr>
          <a:xfrm>
            <a:off x="3053852" y="2436129"/>
            <a:ext cx="8605229" cy="3870900"/>
          </a:xfrm>
          <a:prstGeom prst="rect">
            <a:avLst/>
          </a:prstGeom>
        </p:spPr>
      </p:pic>
      <p:sp>
        <p:nvSpPr>
          <p:cNvPr id="10" name="正方形/長方形 9"/>
          <p:cNvSpPr/>
          <p:nvPr/>
        </p:nvSpPr>
        <p:spPr>
          <a:xfrm>
            <a:off x="9512863" y="6388353"/>
            <a:ext cx="2185214" cy="369332"/>
          </a:xfrm>
          <a:prstGeom prst="rect">
            <a:avLst/>
          </a:prstGeom>
        </p:spPr>
        <p:txBody>
          <a:bodyPr wrap="none">
            <a:spAutoFit/>
          </a:bodyPr>
          <a:lstStyle/>
          <a:p>
            <a:r>
              <a:rPr lang="en-US" altLang="ja-JP" dirty="0" smtClean="0"/>
              <a:t>IPCC/AR5</a:t>
            </a:r>
            <a:r>
              <a:rPr lang="ja-JP" altLang="en-US" dirty="0" err="1" smtClean="0"/>
              <a:t>、</a:t>
            </a:r>
            <a:r>
              <a:rPr lang="ja-JP" altLang="en-US" dirty="0" smtClean="0"/>
              <a:t>環境省</a:t>
            </a:r>
            <a:endParaRPr lang="en-US" altLang="ja-JP" dirty="0"/>
          </a:p>
        </p:txBody>
      </p:sp>
      <p:sp>
        <p:nvSpPr>
          <p:cNvPr id="7" name="テキスト ボックス 6">
            <a:extLst>
              <a:ext uri="{FF2B5EF4-FFF2-40B4-BE49-F238E27FC236}">
                <a16:creationId xmlns:a16="http://schemas.microsoft.com/office/drawing/2014/main" id="{F1D399C4-AFAB-43A9-8D70-AC78ECD00F07}"/>
              </a:ext>
            </a:extLst>
          </p:cNvPr>
          <p:cNvSpPr txBox="1"/>
          <p:nvPr/>
        </p:nvSpPr>
        <p:spPr>
          <a:xfrm>
            <a:off x="550269" y="449291"/>
            <a:ext cx="6478055" cy="646331"/>
          </a:xfrm>
          <a:prstGeom prst="rect">
            <a:avLst/>
          </a:prstGeom>
          <a:solidFill>
            <a:schemeClr val="bg1">
              <a:alpha val="70000"/>
            </a:schemeClr>
          </a:solidFill>
        </p:spPr>
        <p:txBody>
          <a:bodyPr wrap="none" rtlCol="0">
            <a:spAutoFit/>
          </a:bodyPr>
          <a:lstStyle/>
          <a:p>
            <a:r>
              <a:rPr lang="ja-JP" altLang="en-US" sz="3600" dirty="0">
                <a:solidFill>
                  <a:srgbClr val="002060"/>
                </a:solidFill>
                <a:latin typeface="Meiryo UI" panose="020B0604030504040204" pitchFamily="50" charset="-128"/>
                <a:ea typeface="Meiryo UI" panose="020B0604030504040204" pitchFamily="50" charset="-128"/>
              </a:rPr>
              <a:t>大気中</a:t>
            </a:r>
            <a:r>
              <a:rPr lang="ja-JP" altLang="en-US" sz="3600" dirty="0" smtClean="0">
                <a:solidFill>
                  <a:srgbClr val="002060"/>
                </a:solidFill>
                <a:latin typeface="Meiryo UI" panose="020B0604030504040204" pitchFamily="50" charset="-128"/>
                <a:ea typeface="Meiryo UI" panose="020B0604030504040204" pitchFamily="50" charset="-128"/>
              </a:rPr>
              <a:t>の二酸化炭素濃度の上昇</a:t>
            </a:r>
            <a:endParaRPr lang="en-US" altLang="ja-JP" sz="3600" dirty="0">
              <a:solidFill>
                <a:srgbClr val="002060"/>
              </a:solidFill>
              <a:latin typeface="Meiryo UI" panose="020B0604030504040204" pitchFamily="50" charset="-128"/>
              <a:ea typeface="Meiryo UI" panose="020B060403050404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80897272"/>
      </p:ext>
    </p:extLst>
  </p:cSld>
  <p:clrMapOvr>
    <a:masterClrMapping/>
  </p:clrMapOvr>
  <mc:AlternateContent xmlns:mc="http://schemas.openxmlformats.org/markup-compatibility/2006" xmlns:p14="http://schemas.microsoft.com/office/powerpoint/2010/main">
    <mc:Choice Requires="p14">
      <p:transition spd="slow" p14:dur="2000" advTm="15367"/>
    </mc:Choice>
    <mc:Fallback xmlns="">
      <p:transition spd="slow" advTm="15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3794629"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将来の温暖化予測</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3" name="正方形/長方形 2"/>
          <p:cNvSpPr/>
          <p:nvPr/>
        </p:nvSpPr>
        <p:spPr>
          <a:xfrm>
            <a:off x="8741658" y="5522373"/>
            <a:ext cx="1261884" cy="369332"/>
          </a:xfrm>
          <a:prstGeom prst="rect">
            <a:avLst/>
          </a:prstGeom>
        </p:spPr>
        <p:txBody>
          <a:bodyPr wrap="none">
            <a:spAutoFit/>
          </a:bodyPr>
          <a:lstStyle/>
          <a:p>
            <a:r>
              <a:rPr lang="en-US" altLang="ja-JP" dirty="0" smtClean="0"/>
              <a:t>IPCC/AR5</a:t>
            </a:r>
            <a:endParaRPr lang="en-US" altLang="ja-JP" dirty="0"/>
          </a:p>
        </p:txBody>
      </p:sp>
      <p:sp>
        <p:nvSpPr>
          <p:cNvPr id="4" name="正方形/長方形 3"/>
          <p:cNvSpPr/>
          <p:nvPr/>
        </p:nvSpPr>
        <p:spPr>
          <a:xfrm>
            <a:off x="256776" y="5628122"/>
            <a:ext cx="8137923" cy="1200329"/>
          </a:xfrm>
          <a:prstGeom prst="rect">
            <a:avLst/>
          </a:prstGeom>
        </p:spPr>
        <p:txBody>
          <a:bodyPr wrap="square">
            <a:spAutoFit/>
          </a:bodyPr>
          <a:lstStyle/>
          <a:p>
            <a:r>
              <a:rPr lang="ja-JP" altLang="en-US" sz="2400" b="1" u="sng" dirty="0" smtClean="0">
                <a:solidFill>
                  <a:schemeClr val="bg1"/>
                </a:solidFill>
              </a:rPr>
              <a:t>パリ協定：</a:t>
            </a:r>
            <a:r>
              <a:rPr lang="en-US" altLang="ja-JP" sz="2400" b="1" u="sng" dirty="0" smtClean="0">
                <a:solidFill>
                  <a:schemeClr val="bg1"/>
                </a:solidFill>
              </a:rPr>
              <a:t>2015</a:t>
            </a:r>
            <a:r>
              <a:rPr lang="ja-JP" altLang="en-US" sz="2400" b="1" u="sng" dirty="0">
                <a:solidFill>
                  <a:schemeClr val="bg1"/>
                </a:solidFill>
              </a:rPr>
              <a:t>年</a:t>
            </a:r>
            <a:r>
              <a:rPr lang="en-US" altLang="ja-JP" sz="2400" b="1" u="sng" dirty="0">
                <a:solidFill>
                  <a:schemeClr val="bg1"/>
                </a:solidFill>
              </a:rPr>
              <a:t>12</a:t>
            </a:r>
            <a:r>
              <a:rPr lang="ja-JP" altLang="en-US" sz="2400" b="1" u="sng" dirty="0">
                <a:solidFill>
                  <a:schemeClr val="bg1"/>
                </a:solidFill>
              </a:rPr>
              <a:t>月の</a:t>
            </a:r>
            <a:r>
              <a:rPr lang="en-US" altLang="ja-JP" sz="2400" b="1" u="sng" dirty="0">
                <a:solidFill>
                  <a:schemeClr val="bg1"/>
                </a:solidFill>
              </a:rPr>
              <a:t>COP21</a:t>
            </a:r>
            <a:r>
              <a:rPr lang="ja-JP" altLang="en-US" sz="2400" b="1" u="sng" dirty="0">
                <a:solidFill>
                  <a:schemeClr val="bg1"/>
                </a:solidFill>
              </a:rPr>
              <a:t>で採択、翌年</a:t>
            </a:r>
            <a:r>
              <a:rPr lang="ja-JP" altLang="en-US" sz="2400" b="1" u="sng" dirty="0" smtClean="0">
                <a:solidFill>
                  <a:schemeClr val="bg1"/>
                </a:solidFill>
              </a:rPr>
              <a:t>発効</a:t>
            </a:r>
            <a:endParaRPr lang="en-US" altLang="ja-JP" sz="2400" b="1" u="sng" dirty="0">
              <a:solidFill>
                <a:schemeClr val="bg1"/>
              </a:solidFill>
            </a:endParaRPr>
          </a:p>
          <a:p>
            <a:r>
              <a:rPr lang="ja-JP" altLang="en-US" sz="2400" b="1" dirty="0" smtClean="0">
                <a:solidFill>
                  <a:schemeClr val="bg1"/>
                </a:solidFill>
              </a:rPr>
              <a:t>「世界</a:t>
            </a:r>
            <a:r>
              <a:rPr lang="ja-JP" altLang="en-US" sz="2400" b="1" dirty="0">
                <a:solidFill>
                  <a:schemeClr val="bg1"/>
                </a:solidFill>
              </a:rPr>
              <a:t>の平均気温上昇を産業革命以前に比べて</a:t>
            </a:r>
            <a:r>
              <a:rPr lang="en-US" altLang="ja-JP" sz="2400" b="1" dirty="0">
                <a:solidFill>
                  <a:schemeClr val="bg1"/>
                </a:solidFill>
              </a:rPr>
              <a:t>2℃</a:t>
            </a:r>
            <a:r>
              <a:rPr lang="ja-JP" altLang="en-US" sz="2400" b="1" dirty="0" smtClean="0">
                <a:solidFill>
                  <a:schemeClr val="bg1"/>
                </a:solidFill>
              </a:rPr>
              <a:t>より</a:t>
            </a:r>
            <a:endParaRPr lang="en-US" altLang="ja-JP" sz="2400" b="1" dirty="0" smtClean="0">
              <a:solidFill>
                <a:schemeClr val="bg1"/>
              </a:solidFill>
            </a:endParaRPr>
          </a:p>
          <a:p>
            <a:r>
              <a:rPr lang="ja-JP" altLang="en-US" sz="2400" b="1" dirty="0">
                <a:solidFill>
                  <a:schemeClr val="bg1"/>
                </a:solidFill>
              </a:rPr>
              <a:t>　</a:t>
            </a:r>
            <a:r>
              <a:rPr lang="ja-JP" altLang="en-US" sz="2400" b="1" dirty="0" smtClean="0">
                <a:solidFill>
                  <a:schemeClr val="bg1"/>
                </a:solidFill>
              </a:rPr>
              <a:t>十分</a:t>
            </a:r>
            <a:r>
              <a:rPr lang="ja-JP" altLang="en-US" sz="2400" b="1" dirty="0">
                <a:solidFill>
                  <a:schemeClr val="bg1"/>
                </a:solidFill>
              </a:rPr>
              <a:t>低く保つとともに、</a:t>
            </a:r>
            <a:r>
              <a:rPr lang="en-US" altLang="ja-JP" sz="2400" b="1" u="sng" dirty="0">
                <a:solidFill>
                  <a:schemeClr val="bg1"/>
                </a:solidFill>
              </a:rPr>
              <a:t>1.5℃</a:t>
            </a:r>
            <a:r>
              <a:rPr lang="ja-JP" altLang="en-US" sz="2400" b="1" u="sng" dirty="0">
                <a:solidFill>
                  <a:schemeClr val="bg1"/>
                </a:solidFill>
              </a:rPr>
              <a:t>に抑える努力を</a:t>
            </a:r>
            <a:r>
              <a:rPr lang="ja-JP" altLang="en-US" sz="2400" b="1" u="sng" dirty="0" smtClean="0">
                <a:solidFill>
                  <a:schemeClr val="bg1"/>
                </a:solidFill>
              </a:rPr>
              <a:t>追求</a:t>
            </a:r>
            <a:r>
              <a:rPr lang="ja-JP" altLang="en-US" sz="2400" b="1" dirty="0" smtClean="0">
                <a:solidFill>
                  <a:schemeClr val="bg1"/>
                </a:solidFill>
              </a:rPr>
              <a:t>」</a:t>
            </a:r>
            <a:endParaRPr lang="en-US" altLang="ja-JP" sz="2400" b="1" dirty="0" smtClean="0">
              <a:solidFill>
                <a:schemeClr val="bg1"/>
              </a:solidFill>
            </a:endParaRPr>
          </a:p>
        </p:txBody>
      </p:sp>
      <p:pic>
        <p:nvPicPr>
          <p:cNvPr id="5" name="図 4"/>
          <p:cNvPicPr>
            <a:picLocks noChangeAspect="1"/>
          </p:cNvPicPr>
          <p:nvPr/>
        </p:nvPicPr>
        <p:blipFill rotWithShape="1">
          <a:blip r:embed="rId6">
            <a:extLst>
              <a:ext uri="{28A0092B-C50C-407E-A947-70E740481C1C}">
                <a14:useLocalDpi xmlns:a14="http://schemas.microsoft.com/office/drawing/2010/main" val="0"/>
              </a:ext>
            </a:extLst>
          </a:blip>
          <a:srcRect b="8737"/>
          <a:stretch/>
        </p:blipFill>
        <p:spPr>
          <a:xfrm>
            <a:off x="550269" y="1277449"/>
            <a:ext cx="9279531" cy="4234351"/>
          </a:xfrm>
          <a:prstGeom prst="rect">
            <a:avLst/>
          </a:prstGeom>
        </p:spPr>
      </p:pic>
      <p:cxnSp>
        <p:nvCxnSpPr>
          <p:cNvPr id="8" name="直線矢印コネクタ 7"/>
          <p:cNvCxnSpPr/>
          <p:nvPr/>
        </p:nvCxnSpPr>
        <p:spPr>
          <a:xfrm>
            <a:off x="7787756" y="3946975"/>
            <a:ext cx="1" cy="765655"/>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sp>
        <p:nvSpPr>
          <p:cNvPr id="9" name="正方形/長方形 8"/>
          <p:cNvSpPr/>
          <p:nvPr/>
        </p:nvSpPr>
        <p:spPr>
          <a:xfrm>
            <a:off x="8159264" y="2471294"/>
            <a:ext cx="1213336" cy="923330"/>
          </a:xfrm>
          <a:prstGeom prst="rect">
            <a:avLst/>
          </a:prstGeom>
        </p:spPr>
        <p:txBody>
          <a:bodyPr wrap="square">
            <a:spAutoFit/>
          </a:bodyPr>
          <a:lstStyle/>
          <a:p>
            <a:pPr algn="ctr"/>
            <a:r>
              <a:rPr lang="en-US" altLang="ja-JP" sz="2000" b="1" dirty="0" smtClean="0">
                <a:solidFill>
                  <a:srgbClr val="FFC000"/>
                </a:solidFill>
              </a:rPr>
              <a:t>5℃</a:t>
            </a:r>
          </a:p>
          <a:p>
            <a:pPr algn="ctr"/>
            <a:r>
              <a:rPr lang="en-US" altLang="ja-JP" sz="1600" b="1" dirty="0" smtClean="0">
                <a:solidFill>
                  <a:srgbClr val="FFC000"/>
                </a:solidFill>
              </a:rPr>
              <a:t>(RCP8.5)</a:t>
            </a:r>
            <a:endParaRPr lang="en-US" altLang="ja-JP" sz="1600" b="1" dirty="0">
              <a:solidFill>
                <a:srgbClr val="FFC000"/>
              </a:solidFill>
            </a:endParaRPr>
          </a:p>
          <a:p>
            <a:pPr algn="ctr"/>
            <a:endParaRPr lang="ja-JP" altLang="en-US" b="1" dirty="0">
              <a:solidFill>
                <a:srgbClr val="FFC000"/>
              </a:solidFill>
            </a:endParaRPr>
          </a:p>
        </p:txBody>
      </p:sp>
      <p:cxnSp>
        <p:nvCxnSpPr>
          <p:cNvPr id="12" name="直線矢印コネクタ 11"/>
          <p:cNvCxnSpPr/>
          <p:nvPr/>
        </p:nvCxnSpPr>
        <p:spPr>
          <a:xfrm flipH="1">
            <a:off x="8280689" y="2730500"/>
            <a:ext cx="10044" cy="1968634"/>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sp>
        <p:nvSpPr>
          <p:cNvPr id="11" name="正方形/長方形 10"/>
          <p:cNvSpPr/>
          <p:nvPr/>
        </p:nvSpPr>
        <p:spPr>
          <a:xfrm>
            <a:off x="5031978" y="340623"/>
            <a:ext cx="6096000" cy="923330"/>
          </a:xfrm>
          <a:prstGeom prst="rect">
            <a:avLst/>
          </a:prstGeom>
        </p:spPr>
        <p:txBody>
          <a:bodyPr>
            <a:spAutoFit/>
          </a:bodyPr>
          <a:lstStyle/>
          <a:p>
            <a:r>
              <a:rPr lang="en-US" altLang="ja-JP" dirty="0" smtClean="0">
                <a:solidFill>
                  <a:schemeClr val="bg1"/>
                </a:solidFill>
              </a:rPr>
              <a:t>IPCC</a:t>
            </a:r>
            <a:r>
              <a:rPr lang="ja-JP" altLang="en-US" dirty="0">
                <a:solidFill>
                  <a:schemeClr val="bg1"/>
                </a:solidFill>
              </a:rPr>
              <a:t>：国連気候変動に関する政府間パネル</a:t>
            </a:r>
            <a:endParaRPr lang="en-US" altLang="ja-JP" dirty="0" smtClean="0">
              <a:solidFill>
                <a:schemeClr val="bg1"/>
              </a:solidFill>
            </a:endParaRPr>
          </a:p>
          <a:p>
            <a:r>
              <a:rPr lang="ja-JP" altLang="en-US" dirty="0" smtClean="0">
                <a:solidFill>
                  <a:schemeClr val="bg1"/>
                </a:solidFill>
              </a:rPr>
              <a:t>　</a:t>
            </a:r>
            <a:r>
              <a:rPr lang="en-US" altLang="ja-JP" dirty="0" smtClean="0">
                <a:solidFill>
                  <a:schemeClr val="bg1"/>
                </a:solidFill>
              </a:rPr>
              <a:t>RCP2.6</a:t>
            </a:r>
            <a:r>
              <a:rPr lang="ja-JP" altLang="en-US" dirty="0" smtClean="0">
                <a:solidFill>
                  <a:schemeClr val="bg1"/>
                </a:solidFill>
              </a:rPr>
              <a:t>：温室効果ガスの排出抑制をするシナリオ</a:t>
            </a:r>
            <a:endParaRPr lang="en-US" altLang="ja-JP" dirty="0" smtClean="0">
              <a:solidFill>
                <a:schemeClr val="bg1"/>
              </a:solidFill>
            </a:endParaRPr>
          </a:p>
          <a:p>
            <a:r>
              <a:rPr lang="ja-JP" altLang="en-US" dirty="0" smtClean="0">
                <a:solidFill>
                  <a:schemeClr val="bg1"/>
                </a:solidFill>
              </a:rPr>
              <a:t>　</a:t>
            </a:r>
            <a:r>
              <a:rPr lang="en-US" altLang="ja-JP" dirty="0" smtClean="0">
                <a:solidFill>
                  <a:schemeClr val="bg1"/>
                </a:solidFill>
              </a:rPr>
              <a:t>RCP8.5</a:t>
            </a:r>
            <a:r>
              <a:rPr lang="ja-JP" altLang="en-US" dirty="0" smtClean="0">
                <a:solidFill>
                  <a:schemeClr val="bg1"/>
                </a:solidFill>
              </a:rPr>
              <a:t>：温室効果ガスの排出抑制をしないシナリオ</a:t>
            </a:r>
            <a:endParaRPr lang="ja-JP" altLang="en-US" dirty="0">
              <a:solidFill>
                <a:schemeClr val="bg1"/>
              </a:solidFill>
            </a:endParaRPr>
          </a:p>
        </p:txBody>
      </p:sp>
      <p:sp>
        <p:nvSpPr>
          <p:cNvPr id="15" name="正方形/長方形 14"/>
          <p:cNvSpPr/>
          <p:nvPr/>
        </p:nvSpPr>
        <p:spPr>
          <a:xfrm>
            <a:off x="6877292" y="4400526"/>
            <a:ext cx="1213336" cy="923330"/>
          </a:xfrm>
          <a:prstGeom prst="rect">
            <a:avLst/>
          </a:prstGeom>
        </p:spPr>
        <p:txBody>
          <a:bodyPr wrap="square">
            <a:spAutoFit/>
          </a:bodyPr>
          <a:lstStyle/>
          <a:p>
            <a:pPr algn="ctr"/>
            <a:r>
              <a:rPr lang="en-US" altLang="ja-JP" sz="2000" b="1" dirty="0" smtClean="0">
                <a:solidFill>
                  <a:srgbClr val="FFC000"/>
                </a:solidFill>
              </a:rPr>
              <a:t>2℃</a:t>
            </a:r>
          </a:p>
          <a:p>
            <a:pPr algn="ctr"/>
            <a:r>
              <a:rPr lang="en-US" altLang="ja-JP" sz="1600" b="1" dirty="0" smtClean="0">
                <a:solidFill>
                  <a:srgbClr val="FFC000"/>
                </a:solidFill>
              </a:rPr>
              <a:t>(RCP2.6)</a:t>
            </a:r>
            <a:endParaRPr lang="en-US" altLang="ja-JP" sz="1600" b="1" dirty="0">
              <a:solidFill>
                <a:srgbClr val="FFC000"/>
              </a:solidFill>
            </a:endParaRPr>
          </a:p>
          <a:p>
            <a:pPr algn="ctr"/>
            <a:endParaRPr lang="ja-JP" altLang="en-US" b="1" dirty="0">
              <a:solidFill>
                <a:srgbClr val="FFC000"/>
              </a:solidFill>
            </a:endParaRPr>
          </a:p>
        </p:txBody>
      </p:sp>
      <p:pic>
        <p:nvPicPr>
          <p:cNvPr id="17" name="オーディオ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259496919"/>
      </p:ext>
    </p:extLst>
  </p:cSld>
  <p:clrMapOvr>
    <a:masterClrMapping/>
  </p:clrMapOvr>
  <mc:AlternateContent xmlns:mc="http://schemas.openxmlformats.org/markup-compatibility/2006" xmlns:p14="http://schemas.microsoft.com/office/powerpoint/2010/main">
    <mc:Choice Requires="p14">
      <p:transition spd="slow" p14:dur="2000" advTm="70712"/>
    </mc:Choice>
    <mc:Fallback xmlns="">
      <p:transition spd="slow" advTm="70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7"/>
                </p:tgtEl>
              </p:cMediaNode>
            </p:audio>
          </p:childTnLst>
        </p:cTn>
      </p:par>
    </p:tnLst>
    <p:bldLst>
      <p:bldP spid="3" grpId="0"/>
      <p:bldP spid="4" grpId="0"/>
      <p:bldP spid="9"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6678431"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（参考）平均気温</a:t>
            </a:r>
            <a:r>
              <a:rPr lang="en-US" altLang="ja-JP" sz="3600" dirty="0" smtClean="0">
                <a:solidFill>
                  <a:srgbClr val="002060"/>
                </a:solidFill>
                <a:latin typeface="Meiryo UI" panose="020B0604030504040204" pitchFamily="50" charset="-128"/>
                <a:ea typeface="Meiryo UI" panose="020B0604030504040204" pitchFamily="50" charset="-128"/>
              </a:rPr>
              <a:t>2</a:t>
            </a:r>
            <a:r>
              <a:rPr lang="ja-JP" altLang="en-US" sz="3600" dirty="0" smtClean="0">
                <a:solidFill>
                  <a:srgbClr val="002060"/>
                </a:solidFill>
                <a:latin typeface="Meiryo UI" panose="020B0604030504040204" pitchFamily="50" charset="-128"/>
                <a:ea typeface="Meiryo UI" panose="020B0604030504040204" pitchFamily="50" charset="-128"/>
              </a:rPr>
              <a:t>度の変化とは</a:t>
            </a:r>
            <a:endParaRPr lang="en-US" altLang="ja-JP" sz="3600" dirty="0">
              <a:solidFill>
                <a:srgbClr val="002060"/>
              </a:solidFill>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269" y="1316715"/>
            <a:ext cx="10935711" cy="5377367"/>
          </a:xfrm>
          <a:prstGeom prst="rect">
            <a:avLst/>
          </a:prstGeom>
        </p:spPr>
      </p:pic>
      <p:sp>
        <p:nvSpPr>
          <p:cNvPr id="14" name="四角形吹き出し 13"/>
          <p:cNvSpPr/>
          <p:nvPr/>
        </p:nvSpPr>
        <p:spPr>
          <a:xfrm>
            <a:off x="9233011" y="5211972"/>
            <a:ext cx="1793736" cy="612648"/>
          </a:xfrm>
          <a:prstGeom prst="wedgeRectCallout">
            <a:avLst>
              <a:gd name="adj1" fmla="val -51961"/>
              <a:gd name="adj2" fmla="val -1012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1993</a:t>
            </a:r>
            <a:r>
              <a:rPr kumimoji="1" lang="ja-JP" altLang="en-US" dirty="0" smtClean="0"/>
              <a:t>年：平均は、</a:t>
            </a:r>
            <a:r>
              <a:rPr kumimoji="1" lang="en-US" altLang="ja-JP" dirty="0" smtClean="0"/>
              <a:t>―1.5℃</a:t>
            </a:r>
            <a:endParaRPr kumimoji="1" lang="ja-JP" altLang="en-US" dirty="0"/>
          </a:p>
        </p:txBody>
      </p:sp>
      <p:sp>
        <p:nvSpPr>
          <p:cNvPr id="15" name="四角形吹き出し 14"/>
          <p:cNvSpPr/>
          <p:nvPr/>
        </p:nvSpPr>
        <p:spPr>
          <a:xfrm>
            <a:off x="9233011" y="1799315"/>
            <a:ext cx="1793736" cy="612648"/>
          </a:xfrm>
          <a:prstGeom prst="wedgeRectCallout">
            <a:avLst>
              <a:gd name="adj1" fmla="val -43390"/>
              <a:gd name="adj2" fmla="val 1206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1994</a:t>
            </a:r>
            <a:r>
              <a:rPr kumimoji="1" lang="ja-JP" altLang="en-US" dirty="0" smtClean="0"/>
              <a:t>年：平均は、＋</a:t>
            </a:r>
            <a:r>
              <a:rPr kumimoji="1" lang="en-US" altLang="ja-JP" dirty="0" smtClean="0"/>
              <a:t>1.0℃</a:t>
            </a:r>
            <a:endParaRPr kumimoji="1" lang="ja-JP" altLang="en-US" dirty="0"/>
          </a:p>
        </p:txBody>
      </p:sp>
      <p:cxnSp>
        <p:nvCxnSpPr>
          <p:cNvPr id="4" name="直線矢印コネクタ 3"/>
          <p:cNvCxnSpPr/>
          <p:nvPr/>
        </p:nvCxnSpPr>
        <p:spPr>
          <a:xfrm flipH="1">
            <a:off x="9499600" y="3783710"/>
            <a:ext cx="12700" cy="1117600"/>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sp>
        <p:nvSpPr>
          <p:cNvPr id="10" name="正方形/長方形 9"/>
          <p:cNvSpPr/>
          <p:nvPr/>
        </p:nvSpPr>
        <p:spPr>
          <a:xfrm>
            <a:off x="9489555" y="4547428"/>
            <a:ext cx="848245" cy="369332"/>
          </a:xfrm>
          <a:prstGeom prst="rect">
            <a:avLst/>
          </a:prstGeom>
        </p:spPr>
        <p:txBody>
          <a:bodyPr wrap="square">
            <a:spAutoFit/>
          </a:bodyPr>
          <a:lstStyle/>
          <a:p>
            <a:pPr algn="ctr"/>
            <a:r>
              <a:rPr lang="en-US" altLang="ja-JP" b="1" dirty="0" smtClean="0">
                <a:solidFill>
                  <a:srgbClr val="FFC000"/>
                </a:solidFill>
              </a:rPr>
              <a:t>1.5</a:t>
            </a:r>
            <a:r>
              <a:rPr lang="en-US" altLang="ja-JP" b="1" dirty="0">
                <a:solidFill>
                  <a:srgbClr val="FFC000"/>
                </a:solidFill>
              </a:rPr>
              <a:t>℃</a:t>
            </a:r>
            <a:endParaRPr lang="ja-JP" altLang="en-US" b="1" dirty="0">
              <a:solidFill>
                <a:srgbClr val="FFC000"/>
              </a:solidFill>
            </a:endParaRPr>
          </a:p>
        </p:txBody>
      </p:sp>
      <p:pic>
        <p:nvPicPr>
          <p:cNvPr id="8" name="オーディオ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32562582"/>
      </p:ext>
    </p:extLst>
  </p:cSld>
  <p:clrMapOvr>
    <a:masterClrMapping/>
  </p:clrMapOvr>
  <mc:AlternateContent xmlns:mc="http://schemas.openxmlformats.org/markup-compatibility/2006" xmlns:p14="http://schemas.microsoft.com/office/powerpoint/2010/main">
    <mc:Choice Requires="p14">
      <p:transition spd="slow" p14:dur="2000" advTm="54246"/>
    </mc:Choice>
    <mc:Fallback xmlns="">
      <p:transition spd="slow" advTm="54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14" grpId="0" animBg="1"/>
      <p:bldP spid="15"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4649030"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海洋は温暖化の緩衝材</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C8C95723-CED6-4D1F-ACE1-F2AD962A57FF}"/>
              </a:ext>
            </a:extLst>
          </p:cNvPr>
          <p:cNvSpPr txBox="1"/>
          <p:nvPr/>
        </p:nvSpPr>
        <p:spPr>
          <a:xfrm>
            <a:off x="914765" y="1302338"/>
            <a:ext cx="2571538" cy="400110"/>
          </a:xfrm>
          <a:prstGeom prst="rect">
            <a:avLst/>
          </a:prstGeom>
          <a:noFill/>
        </p:spPr>
        <p:txBody>
          <a:bodyPr wrap="none" rtlCol="0">
            <a:sp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南極などの氷河の融解</a:t>
            </a:r>
            <a:endParaRPr lang="en-US" altLang="ja-JP" sz="2000" dirty="0" smtClean="0">
              <a:solidFill>
                <a:schemeClr val="bg1"/>
              </a:solidFill>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C8C95723-CED6-4D1F-ACE1-F2AD962A57FF}"/>
              </a:ext>
            </a:extLst>
          </p:cNvPr>
          <p:cNvSpPr txBox="1"/>
          <p:nvPr/>
        </p:nvSpPr>
        <p:spPr>
          <a:xfrm>
            <a:off x="5125073" y="1342115"/>
            <a:ext cx="1420582" cy="400110"/>
          </a:xfrm>
          <a:prstGeom prst="rect">
            <a:avLst/>
          </a:prstGeom>
          <a:noFill/>
        </p:spPr>
        <p:txBody>
          <a:bodyPr wrap="none" rtlCol="0">
            <a:sp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気温の上昇</a:t>
            </a:r>
            <a:endParaRPr lang="en-US" altLang="ja-JP" sz="2000" dirty="0" smtClean="0">
              <a:solidFill>
                <a:schemeClr val="bg1"/>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C8C95723-CED6-4D1F-ACE1-F2AD962A57FF}"/>
              </a:ext>
            </a:extLst>
          </p:cNvPr>
          <p:cNvSpPr txBox="1"/>
          <p:nvPr/>
        </p:nvSpPr>
        <p:spPr>
          <a:xfrm>
            <a:off x="8482773" y="1301058"/>
            <a:ext cx="1947969" cy="400110"/>
          </a:xfrm>
          <a:prstGeom prst="rect">
            <a:avLst/>
          </a:prstGeom>
          <a:noFill/>
        </p:spPr>
        <p:txBody>
          <a:bodyPr wrap="none" rtlCol="0">
            <a:spAutoFit/>
          </a:bodyPr>
          <a:lstStyle/>
          <a:p>
            <a:r>
              <a:rPr lang="en-US" altLang="ja-JP" sz="2000" dirty="0" smtClean="0">
                <a:solidFill>
                  <a:schemeClr val="bg1"/>
                </a:solidFill>
                <a:latin typeface="Meiryo UI" panose="020B0604030504040204" pitchFamily="50" charset="-128"/>
                <a:ea typeface="Meiryo UI" panose="020B0604030504040204" pitchFamily="50" charset="-128"/>
              </a:rPr>
              <a:t>CO2</a:t>
            </a:r>
            <a:r>
              <a:rPr lang="ja-JP" altLang="en-US" sz="2000" dirty="0" smtClean="0">
                <a:solidFill>
                  <a:schemeClr val="bg1"/>
                </a:solidFill>
                <a:latin typeface="Meiryo UI" panose="020B0604030504040204" pitchFamily="50" charset="-128"/>
                <a:ea typeface="Meiryo UI" panose="020B0604030504040204" pitchFamily="50" charset="-128"/>
              </a:rPr>
              <a:t>濃度の上昇</a:t>
            </a:r>
            <a:endParaRPr lang="en-US" altLang="ja-JP" sz="2000" dirty="0" smtClean="0">
              <a:solidFill>
                <a:schemeClr val="bg1"/>
              </a:solidFill>
              <a:latin typeface="Meiryo UI" panose="020B0604030504040204" pitchFamily="50" charset="-128"/>
              <a:ea typeface="Meiryo UI" panose="020B0604030504040204" pitchFamily="50" charset="-128"/>
            </a:endParaRPr>
          </a:p>
        </p:txBody>
      </p:sp>
      <p:sp>
        <p:nvSpPr>
          <p:cNvPr id="16" name="フローチャート: 結合子 15"/>
          <p:cNvSpPr/>
          <p:nvPr/>
        </p:nvSpPr>
        <p:spPr>
          <a:xfrm>
            <a:off x="8995836" y="1708474"/>
            <a:ext cx="2414550" cy="2412488"/>
          </a:xfrm>
          <a:prstGeom prst="flowChartConnector">
            <a:avLst/>
          </a:prstGeom>
          <a:gradFill flip="none"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path path="circle">
              <a:fillToRect l="50000" t="50000" r="50000" b="50000"/>
            </a:path>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2400" b="1" dirty="0"/>
              <a:t>27</a:t>
            </a:r>
            <a:r>
              <a:rPr kumimoji="1" lang="ja-JP" altLang="en-US" sz="2400" b="1" dirty="0" smtClean="0"/>
              <a:t>％の</a:t>
            </a:r>
            <a:endParaRPr kumimoji="1" lang="en-US" altLang="ja-JP" sz="2400" b="1" dirty="0" smtClean="0"/>
          </a:p>
          <a:p>
            <a:pPr algn="ctr"/>
            <a:r>
              <a:rPr lang="en-US" altLang="ja-JP" sz="2400" b="1" dirty="0" smtClean="0"/>
              <a:t>CO</a:t>
            </a:r>
            <a:r>
              <a:rPr lang="en-US" altLang="ja-JP" sz="2400" b="1" dirty="0"/>
              <a:t>2</a:t>
            </a:r>
            <a:r>
              <a:rPr lang="ja-JP" altLang="en-US" sz="2400" b="1" dirty="0" smtClean="0"/>
              <a:t>を受け入れる</a:t>
            </a:r>
            <a:endParaRPr kumimoji="1" lang="ja-JP" altLang="en-US" sz="2400" b="1" dirty="0"/>
          </a:p>
        </p:txBody>
      </p:sp>
      <p:sp>
        <p:nvSpPr>
          <p:cNvPr id="4" name="正方形/長方形 3"/>
          <p:cNvSpPr/>
          <p:nvPr/>
        </p:nvSpPr>
        <p:spPr>
          <a:xfrm>
            <a:off x="1307720" y="4973303"/>
            <a:ext cx="2739853" cy="830997"/>
          </a:xfrm>
          <a:prstGeom prst="rect">
            <a:avLst/>
          </a:prstGeom>
        </p:spPr>
        <p:txBody>
          <a:bodyPr wrap="none">
            <a:spAutoFit/>
          </a:bodyPr>
          <a:lstStyle/>
          <a:p>
            <a:r>
              <a:rPr lang="ja-JP" altLang="en-US" sz="2400" dirty="0" smtClean="0">
                <a:solidFill>
                  <a:schemeClr val="bg1"/>
                </a:solidFill>
                <a:latin typeface="Meiryo UI" panose="020B0604030504040204" pitchFamily="50" charset="-128"/>
                <a:ea typeface="Meiryo UI" panose="020B0604030504040204" pitchFamily="50" charset="-128"/>
              </a:rPr>
              <a:t>海面水位の上昇</a:t>
            </a:r>
            <a:endParaRPr lang="en-US" altLang="ja-JP" sz="2400" dirty="0" smtClean="0">
              <a:solidFill>
                <a:schemeClr val="bg1"/>
              </a:solidFill>
              <a:latin typeface="Meiryo UI" panose="020B0604030504040204" pitchFamily="50" charset="-128"/>
              <a:ea typeface="Meiryo UI" panose="020B0604030504040204" pitchFamily="50" charset="-128"/>
            </a:endParaRPr>
          </a:p>
          <a:p>
            <a:r>
              <a:rPr lang="ja-JP" altLang="en-US" sz="2400" dirty="0" smtClean="0">
                <a:solidFill>
                  <a:schemeClr val="bg1"/>
                </a:solidFill>
                <a:latin typeface="Meiryo UI" panose="020B0604030504040204" pitchFamily="50" charset="-128"/>
                <a:ea typeface="Meiryo UI" panose="020B0604030504040204" pitchFamily="50" charset="-128"/>
              </a:rPr>
              <a:t>高潮</a:t>
            </a:r>
            <a:r>
              <a:rPr lang="ja-JP" altLang="en-US" sz="2400" dirty="0">
                <a:solidFill>
                  <a:schemeClr val="bg1"/>
                </a:solidFill>
                <a:latin typeface="Meiryo UI" panose="020B0604030504040204" pitchFamily="50" charset="-128"/>
                <a:ea typeface="Meiryo UI" panose="020B0604030504040204" pitchFamily="50" charset="-128"/>
              </a:rPr>
              <a:t>などの沿岸災害</a:t>
            </a:r>
            <a:endParaRPr lang="en-US" altLang="ja-JP" sz="2400" dirty="0">
              <a:solidFill>
                <a:schemeClr val="bg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5146669" y="4995814"/>
            <a:ext cx="3616696" cy="1107996"/>
          </a:xfrm>
          <a:prstGeom prst="rect">
            <a:avLst/>
          </a:prstGeom>
        </p:spPr>
        <p:txBody>
          <a:bodyPr wrap="none">
            <a:spAutoFit/>
          </a:bodyPr>
          <a:lstStyle/>
          <a:p>
            <a:r>
              <a:rPr lang="ja-JP" altLang="en-US" sz="2400" dirty="0" smtClean="0">
                <a:solidFill>
                  <a:schemeClr val="bg1"/>
                </a:solidFill>
                <a:latin typeface="Meiryo UI" panose="020B0604030504040204" pitchFamily="50" charset="-128"/>
                <a:ea typeface="Meiryo UI" panose="020B0604030504040204" pitchFamily="50" charset="-128"/>
              </a:rPr>
              <a:t>海洋の温暖化、海氷融解、</a:t>
            </a:r>
            <a:endParaRPr lang="en-US" altLang="ja-JP" sz="2400" dirty="0" smtClean="0">
              <a:solidFill>
                <a:schemeClr val="bg1"/>
              </a:solidFill>
              <a:latin typeface="Meiryo UI" panose="020B0604030504040204" pitchFamily="50" charset="-128"/>
              <a:ea typeface="Meiryo UI" panose="020B0604030504040204" pitchFamily="50" charset="-128"/>
            </a:endParaRPr>
          </a:p>
          <a:p>
            <a:r>
              <a:rPr lang="ja-JP" altLang="en-US" sz="2400" dirty="0" smtClean="0">
                <a:solidFill>
                  <a:schemeClr val="bg1"/>
                </a:solidFill>
                <a:latin typeface="Meiryo UI" panose="020B0604030504040204" pitchFamily="50" charset="-128"/>
                <a:ea typeface="Meiryo UI" panose="020B0604030504040204" pitchFamily="50" charset="-128"/>
              </a:rPr>
              <a:t>水産資源への影響等</a:t>
            </a:r>
            <a:endParaRPr lang="en-US" altLang="ja-JP" sz="2400" dirty="0" smtClean="0">
              <a:solidFill>
                <a:schemeClr val="bg1"/>
              </a:solidFill>
              <a:latin typeface="Meiryo UI" panose="020B0604030504040204" pitchFamily="50" charset="-128"/>
              <a:ea typeface="Meiryo UI" panose="020B0604030504040204" pitchFamily="50" charset="-128"/>
            </a:endParaRPr>
          </a:p>
          <a:p>
            <a:r>
              <a:rPr lang="ja-JP" altLang="en-US" dirty="0" smtClean="0">
                <a:solidFill>
                  <a:schemeClr val="bg1"/>
                </a:solidFill>
                <a:latin typeface="Meiryo UI" panose="020B0604030504040204" pitchFamily="50" charset="-128"/>
                <a:ea typeface="Meiryo UI" panose="020B0604030504040204" pitchFamily="50" charset="-128"/>
              </a:rPr>
              <a:t>（海洋熱波、貧酸素化など）</a:t>
            </a:r>
            <a:endParaRPr lang="en-US" altLang="ja-JP" dirty="0">
              <a:solidFill>
                <a:schemeClr val="bg1"/>
              </a:solidFill>
              <a:latin typeface="Meiryo UI" panose="020B0604030504040204" pitchFamily="50" charset="-128"/>
              <a:ea typeface="Meiryo UI" panose="020B0604030504040204" pitchFamily="50" charset="-128"/>
            </a:endParaRPr>
          </a:p>
        </p:txBody>
      </p:sp>
      <p:sp>
        <p:nvSpPr>
          <p:cNvPr id="20" name="右矢印 19"/>
          <p:cNvSpPr/>
          <p:nvPr/>
        </p:nvSpPr>
        <p:spPr>
          <a:xfrm rot="5400000">
            <a:off x="10128909" y="4128376"/>
            <a:ext cx="540125" cy="826237"/>
          </a:xfrm>
          <a:prstGeom prst="righ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sp>
        <p:nvSpPr>
          <p:cNvPr id="21" name="正方形/長方形 20"/>
          <p:cNvSpPr/>
          <p:nvPr/>
        </p:nvSpPr>
        <p:spPr>
          <a:xfrm>
            <a:off x="9440728" y="5149703"/>
            <a:ext cx="1980029" cy="523220"/>
          </a:xfrm>
          <a:prstGeom prst="rect">
            <a:avLst/>
          </a:prstGeom>
        </p:spPr>
        <p:txBody>
          <a:bodyPr wrap="none">
            <a:spAutoFit/>
          </a:bodyPr>
          <a:lstStyle/>
          <a:p>
            <a:r>
              <a:rPr lang="ja-JP" altLang="en-US" sz="2800" dirty="0" smtClean="0">
                <a:solidFill>
                  <a:schemeClr val="bg1"/>
                </a:solidFill>
                <a:latin typeface="Meiryo UI" panose="020B0604030504040204" pitchFamily="50" charset="-128"/>
                <a:ea typeface="Meiryo UI" panose="020B0604030504040204" pitchFamily="50" charset="-128"/>
              </a:rPr>
              <a:t>海洋酸性化</a:t>
            </a:r>
            <a:endParaRPr lang="en-US" altLang="ja-JP" sz="2800" dirty="0">
              <a:solidFill>
                <a:schemeClr val="bg1"/>
              </a:solidFill>
              <a:latin typeface="Meiryo UI" panose="020B0604030504040204" pitchFamily="50" charset="-128"/>
              <a:ea typeface="Meiryo UI" panose="020B0604030504040204" pitchFamily="50" charset="-128"/>
            </a:endParaRPr>
          </a:p>
        </p:txBody>
      </p:sp>
      <p:sp>
        <p:nvSpPr>
          <p:cNvPr id="23" name="フローチャート: 結合子 22"/>
          <p:cNvSpPr/>
          <p:nvPr/>
        </p:nvSpPr>
        <p:spPr>
          <a:xfrm>
            <a:off x="1021595" y="1751320"/>
            <a:ext cx="2414550" cy="2369642"/>
          </a:xfrm>
          <a:prstGeom prst="flowChartConnector">
            <a:avLst/>
          </a:prstGeom>
          <a:gradFill flip="none"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path path="circle">
              <a:fillToRect l="50000" t="50000" r="50000" b="50000"/>
            </a:path>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400" b="1" dirty="0" smtClean="0"/>
              <a:t>100</a:t>
            </a:r>
            <a:r>
              <a:rPr kumimoji="1" lang="ja-JP" altLang="en-US" sz="2400" b="1" dirty="0" smtClean="0"/>
              <a:t>％の</a:t>
            </a:r>
            <a:endParaRPr kumimoji="1" lang="en-US" altLang="ja-JP" sz="2400" b="1" dirty="0" smtClean="0"/>
          </a:p>
          <a:p>
            <a:pPr algn="ctr"/>
            <a:r>
              <a:rPr lang="ja-JP" altLang="en-US" sz="2400" b="1" dirty="0"/>
              <a:t>淡水</a:t>
            </a:r>
            <a:r>
              <a:rPr lang="ja-JP" altLang="en-US" sz="2400" b="1" dirty="0" smtClean="0"/>
              <a:t>を受け入れる</a:t>
            </a:r>
            <a:endParaRPr kumimoji="1" lang="ja-JP" altLang="en-US" sz="2400" b="1" dirty="0"/>
          </a:p>
        </p:txBody>
      </p:sp>
      <p:sp>
        <p:nvSpPr>
          <p:cNvPr id="24" name="フローチャート: 結合子 23"/>
          <p:cNvSpPr/>
          <p:nvPr/>
        </p:nvSpPr>
        <p:spPr>
          <a:xfrm>
            <a:off x="5146669" y="1742225"/>
            <a:ext cx="2414550" cy="2386078"/>
          </a:xfrm>
          <a:prstGeom prst="flowChartConnector">
            <a:avLst/>
          </a:prstGeom>
          <a:gradFill flip="none"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path path="circle">
              <a:fillToRect l="50000" t="50000" r="50000" b="50000"/>
            </a:path>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2400" b="1" dirty="0"/>
              <a:t>93</a:t>
            </a:r>
            <a:r>
              <a:rPr kumimoji="1" lang="ja-JP" altLang="en-US" sz="2400" b="1" dirty="0" smtClean="0"/>
              <a:t>％の</a:t>
            </a:r>
            <a:endParaRPr kumimoji="1" lang="en-US" altLang="ja-JP" sz="2400" b="1" dirty="0" smtClean="0"/>
          </a:p>
          <a:p>
            <a:pPr algn="ctr"/>
            <a:r>
              <a:rPr lang="ja-JP" altLang="en-US" sz="2400" b="1" dirty="0" smtClean="0"/>
              <a:t>熱を受け入れる</a:t>
            </a:r>
            <a:endParaRPr kumimoji="1" lang="ja-JP" altLang="en-US" sz="2400" b="1" dirty="0"/>
          </a:p>
        </p:txBody>
      </p:sp>
      <p:sp>
        <p:nvSpPr>
          <p:cNvPr id="25" name="右矢印 24"/>
          <p:cNvSpPr/>
          <p:nvPr/>
        </p:nvSpPr>
        <p:spPr>
          <a:xfrm rot="5400000">
            <a:off x="6083881" y="4128376"/>
            <a:ext cx="540125" cy="826237"/>
          </a:xfrm>
          <a:prstGeom prst="righ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sp>
        <p:nvSpPr>
          <p:cNvPr id="26" name="右矢印 25"/>
          <p:cNvSpPr/>
          <p:nvPr/>
        </p:nvSpPr>
        <p:spPr>
          <a:xfrm rot="5400000">
            <a:off x="1997898" y="4128376"/>
            <a:ext cx="540125" cy="826237"/>
          </a:xfrm>
          <a:prstGeom prst="righ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pic>
        <p:nvPicPr>
          <p:cNvPr id="11" name="オーディオ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067981807"/>
      </p:ext>
    </p:extLst>
  </p:cSld>
  <p:clrMapOvr>
    <a:masterClrMapping/>
  </p:clrMapOvr>
  <mc:AlternateContent xmlns:mc="http://schemas.openxmlformats.org/markup-compatibility/2006" xmlns:p14="http://schemas.microsoft.com/office/powerpoint/2010/main">
    <mc:Choice Requires="p14">
      <p:transition spd="slow" p14:dur="2000" advTm="53705"/>
    </mc:Choice>
    <mc:Fallback xmlns="">
      <p:transition spd="slow" advTm="53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1"/>
                </p:tgtEl>
              </p:cMediaNode>
            </p:audio>
          </p:childTnLst>
        </p:cTn>
      </p:par>
    </p:tnLst>
    <p:bldLst>
      <p:bldP spid="6" grpId="0"/>
      <p:bldP spid="13" grpId="0"/>
      <p:bldP spid="15" grpId="0"/>
      <p:bldP spid="16" grpId="0" animBg="1"/>
      <p:bldP spid="4" grpId="0"/>
      <p:bldP spid="19" grpId="0"/>
      <p:bldP spid="20" grpId="0" animBg="1"/>
      <p:bldP spid="21" grpId="0"/>
      <p:bldP spid="23" grpId="0" animBg="1"/>
      <p:bldP spid="24" grpId="0" animBg="1"/>
      <p:bldP spid="25"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8|3.9|16.1|4.2|10.2"/>
</p:tagLst>
</file>

<file path=ppt/tags/tag2.xml><?xml version="1.0" encoding="utf-8"?>
<p:tagLst xmlns:a="http://schemas.openxmlformats.org/drawingml/2006/main" xmlns:r="http://schemas.openxmlformats.org/officeDocument/2006/relationships" xmlns:p="http://schemas.openxmlformats.org/presentationml/2006/main">
  <p:tag name="TIMING" val="|32.1|1.8"/>
</p:tagLst>
</file>

<file path=ppt/tags/tag3.xml><?xml version="1.0" encoding="utf-8"?>
<p:tagLst xmlns:a="http://schemas.openxmlformats.org/drawingml/2006/main" xmlns:r="http://schemas.openxmlformats.org/officeDocument/2006/relationships" xmlns:p="http://schemas.openxmlformats.org/presentationml/2006/main">
  <p:tag name="TIMING" val="|18.5|9.4"/>
</p:tagLst>
</file>

<file path=ppt/tags/tag4.xml><?xml version="1.0" encoding="utf-8"?>
<p:tagLst xmlns:a="http://schemas.openxmlformats.org/drawingml/2006/main" xmlns:r="http://schemas.openxmlformats.org/officeDocument/2006/relationships" xmlns:p="http://schemas.openxmlformats.org/presentationml/2006/main">
  <p:tag name="TIMING" val="|48.3|0.9|5.1"/>
</p:tagLst>
</file>

<file path=ppt/tags/tag5.xml><?xml version="1.0" encoding="utf-8"?>
<p:tagLst xmlns:a="http://schemas.openxmlformats.org/drawingml/2006/main" xmlns:r="http://schemas.openxmlformats.org/officeDocument/2006/relationships" xmlns:p="http://schemas.openxmlformats.org/presentationml/2006/main">
  <p:tag name="TIMING" val="|25.3|1.3"/>
</p:tagLst>
</file>

<file path=ppt/tags/tag6.xml><?xml version="1.0" encoding="utf-8"?>
<p:tagLst xmlns:a="http://schemas.openxmlformats.org/drawingml/2006/main" xmlns:r="http://schemas.openxmlformats.org/officeDocument/2006/relationships" xmlns:p="http://schemas.openxmlformats.org/presentationml/2006/main">
  <p:tag name="TIMING" val="|14.7|4.3|3.3|7.5|5.9|9.2"/>
</p:tagLst>
</file>

<file path=ppt/tags/tag7.xml><?xml version="1.0" encoding="utf-8"?>
<p:tagLst xmlns:a="http://schemas.openxmlformats.org/drawingml/2006/main" xmlns:r="http://schemas.openxmlformats.org/officeDocument/2006/relationships" xmlns:p="http://schemas.openxmlformats.org/presentationml/2006/main">
  <p:tag name="TIMING" val="|17.1|10.7"/>
</p:tagLst>
</file>

<file path=ppt/tags/tag8.xml><?xml version="1.0" encoding="utf-8"?>
<p:tagLst xmlns:a="http://schemas.openxmlformats.org/drawingml/2006/main" xmlns:r="http://schemas.openxmlformats.org/officeDocument/2006/relationships" xmlns:p="http://schemas.openxmlformats.org/presentationml/2006/main">
  <p:tag name="TIMING" val="|4.6|3.8|2.1"/>
</p:tagLst>
</file>

<file path=ppt/tags/tag9.xml><?xml version="1.0" encoding="utf-8"?>
<p:tagLst xmlns:a="http://schemas.openxmlformats.org/drawingml/2006/main" xmlns:r="http://schemas.openxmlformats.org/officeDocument/2006/relationships" xmlns:p="http://schemas.openxmlformats.org/presentationml/2006/main">
  <p:tag name="TIMING" val="|19.2|7.2|0.7|2.2"/>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4919</TotalTime>
  <Words>2853</Words>
  <Application>Microsoft Office PowerPoint</Application>
  <PresentationFormat>ワイド画面</PresentationFormat>
  <Paragraphs>241</Paragraphs>
  <Slides>15</Slides>
  <Notes>15</Notes>
  <HiddenSlides>0</HiddenSlides>
  <MMClips>15</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15</vt:i4>
      </vt:variant>
    </vt:vector>
  </HeadingPairs>
  <TitlesOfParts>
    <vt:vector size="23" baseType="lpstr">
      <vt:lpstr>HiraKakuStd-W4</vt:lpstr>
      <vt:lpstr>Meiryo UI</vt:lpstr>
      <vt:lpstr>游ゴシック</vt:lpstr>
      <vt:lpstr>游ゴシック Light</vt:lpstr>
      <vt:lpstr>游明朝</vt:lpstr>
      <vt:lpstr>Arial</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Ono Sachiko</dc:creator>
  <cp:lastModifiedBy>Windows ユーザー</cp:lastModifiedBy>
  <cp:revision>265</cp:revision>
  <dcterms:created xsi:type="dcterms:W3CDTF">2020-04-18T15:00:49Z</dcterms:created>
  <dcterms:modified xsi:type="dcterms:W3CDTF">2020-05-10T01:18:17Z</dcterms:modified>
</cp:coreProperties>
</file>