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slideLayouts/slideLayout16.xml" ContentType="application/vnd.openxmlformats-officedocument.presentationml.slideLayout+xml"/>
  <Override PartName="/ppt/theme/theme3.xml" ContentType="application/vnd.openxmlformats-officedocument.them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notesSlides/notesSlide2.xml" ContentType="application/vnd.openxmlformats-officedocument.presentationml.notesSlide+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notesSlides/notesSlide3.xml" ContentType="application/vnd.openxmlformats-officedocument.presentationml.notesSlide+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notesSlides/notesSlide4.xml" ContentType="application/vnd.openxmlformats-officedocument.presentationml.notesSlide+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notesSlides/notesSlide5.xml" ContentType="application/vnd.openxmlformats-officedocument.presentationml.notesSlide+xml"/>
  <Override PartName="/ppt/tags/tag369.xml" ContentType="application/vnd.openxmlformats-officedocument.presentationml.tags+xml"/>
  <Override PartName="/ppt/notesSlides/notesSlide6.xml" ContentType="application/vnd.openxmlformats-officedocument.presentationml.notesSlide+xml"/>
  <Override PartName="/ppt/comments/comment2.xml" ContentType="application/vnd.openxmlformats-officedocument.presentationml.comment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comments/comment3.xml" ContentType="application/vnd.openxmlformats-officedocument.presentationml.comment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comments/comment4.xml" ContentType="application/vnd.openxmlformats-officedocument.presentationml.comment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comments/comment5.xml" ContentType="application/vnd.openxmlformats-officedocument.presentationml.comment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notesSlides/notesSlide7.xml" ContentType="application/vnd.openxmlformats-officedocument.presentationml.notesSlide+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notesSlides/notesSlide8.xml" ContentType="application/vnd.openxmlformats-officedocument.presentationml.notesSlide+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comments/comment6.xml" ContentType="application/vnd.openxmlformats-officedocument.presentationml.comment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notesSlides/notesSlide9.xml" ContentType="application/vnd.openxmlformats-officedocument.presentationml.notesSlide+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notesSlides/notesSlide10.xml" ContentType="application/vnd.openxmlformats-officedocument.presentationml.notesSlide+xml"/>
  <Override PartName="/ppt/tags/tag562.xml" ContentType="application/vnd.openxmlformats-officedocument.presentationml.tags+xml"/>
  <Override PartName="/ppt/notesSlides/notesSlide11.xml" ContentType="application/vnd.openxmlformats-officedocument.presentationml.notesSlide+xml"/>
  <Override PartName="/ppt/tags/tag563.xml" ContentType="application/vnd.openxmlformats-officedocument.presentationml.tags+xml"/>
  <Override PartName="/ppt/notesSlides/notesSlide12.xml" ContentType="application/vnd.openxmlformats-officedocument.presentationml.notesSlide+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comments/comment7.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245" r:id="rId1"/>
    <p:sldMasterId id="2147484031" r:id="rId2"/>
    <p:sldMasterId id="2147484222" r:id="rId3"/>
    <p:sldMasterId id="2147483937" r:id="rId4"/>
  </p:sldMasterIdLst>
  <p:notesMasterIdLst>
    <p:notesMasterId r:id="rId53"/>
  </p:notesMasterIdLst>
  <p:handoutMasterIdLst>
    <p:handoutMasterId r:id="rId54"/>
  </p:handoutMasterIdLst>
  <p:sldIdLst>
    <p:sldId id="260" r:id="rId5"/>
    <p:sldId id="483" r:id="rId6"/>
    <p:sldId id="485" r:id="rId7"/>
    <p:sldId id="366" r:id="rId8"/>
    <p:sldId id="367" r:id="rId9"/>
    <p:sldId id="368" r:id="rId10"/>
    <p:sldId id="369" r:id="rId11"/>
    <p:sldId id="370" r:id="rId12"/>
    <p:sldId id="371" r:id="rId13"/>
    <p:sldId id="372" r:id="rId14"/>
    <p:sldId id="373" r:id="rId15"/>
    <p:sldId id="374" r:id="rId16"/>
    <p:sldId id="375" r:id="rId17"/>
    <p:sldId id="376" r:id="rId18"/>
    <p:sldId id="377" r:id="rId19"/>
    <p:sldId id="488" r:id="rId20"/>
    <p:sldId id="486" r:id="rId21"/>
    <p:sldId id="489" r:id="rId22"/>
    <p:sldId id="490" r:id="rId23"/>
    <p:sldId id="491" r:id="rId24"/>
    <p:sldId id="492" r:id="rId25"/>
    <p:sldId id="493" r:id="rId26"/>
    <p:sldId id="494" r:id="rId27"/>
    <p:sldId id="495" r:id="rId28"/>
    <p:sldId id="496" r:id="rId29"/>
    <p:sldId id="469" r:id="rId30"/>
    <p:sldId id="470" r:id="rId31"/>
    <p:sldId id="475" r:id="rId32"/>
    <p:sldId id="476" r:id="rId33"/>
    <p:sldId id="507" r:id="rId34"/>
    <p:sldId id="477" r:id="rId35"/>
    <p:sldId id="479" r:id="rId36"/>
    <p:sldId id="497" r:id="rId37"/>
    <p:sldId id="498" r:id="rId38"/>
    <p:sldId id="387" r:id="rId39"/>
    <p:sldId id="400" r:id="rId40"/>
    <p:sldId id="500" r:id="rId41"/>
    <p:sldId id="501" r:id="rId42"/>
    <p:sldId id="502" r:id="rId43"/>
    <p:sldId id="482" r:id="rId44"/>
    <p:sldId id="404" r:id="rId45"/>
    <p:sldId id="503" r:id="rId46"/>
    <p:sldId id="408" r:id="rId47"/>
    <p:sldId id="474" r:id="rId48"/>
    <p:sldId id="471" r:id="rId49"/>
    <p:sldId id="472" r:id="rId50"/>
    <p:sldId id="473" r:id="rId51"/>
    <p:sldId id="481" r:id="rId52"/>
  </p:sldIdLst>
  <p:sldSz cx="9906000" cy="6858000" type="A4"/>
  <p:notesSz cx="7010400" cy="9296400"/>
  <p:custDataLst>
    <p:tags r:id="rId55"/>
  </p:custDataLst>
  <p:defaultText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86">
          <p15:clr>
            <a:srgbClr val="A4A3A4"/>
          </p15:clr>
        </p15:guide>
        <p15:guide id="2" orient="horz" pos="4003">
          <p15:clr>
            <a:srgbClr val="A4A3A4"/>
          </p15:clr>
        </p15:guide>
        <p15:guide id="3" orient="horz" pos="635">
          <p15:clr>
            <a:srgbClr val="A4A3A4"/>
          </p15:clr>
        </p15:guide>
        <p15:guide id="4" orient="horz" pos="835">
          <p15:clr>
            <a:srgbClr val="A4A3A4"/>
          </p15:clr>
        </p15:guide>
        <p15:guide id="5" pos="284">
          <p15:clr>
            <a:srgbClr val="A4A3A4"/>
          </p15:clr>
        </p15:guide>
        <p15:guide id="6" pos="5956">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BBDFF"/>
    <a:srgbClr val="3FB1FF"/>
    <a:srgbClr val="29A8FF"/>
    <a:srgbClr val="0198FF"/>
    <a:srgbClr val="AFE4FF"/>
    <a:srgbClr val="007DD2"/>
    <a:srgbClr val="006BB4"/>
    <a:srgbClr val="004B7E"/>
    <a:srgbClr val="001B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71" autoAdjust="0"/>
    <p:restoredTop sz="94136" autoAdjust="0"/>
  </p:normalViewPr>
  <p:slideViewPr>
    <p:cSldViewPr snapToGrid="0" showGuides="1">
      <p:cViewPr>
        <p:scale>
          <a:sx n="75" d="100"/>
          <a:sy n="75" d="100"/>
        </p:scale>
        <p:origin x="-1728" y="-432"/>
      </p:cViewPr>
      <p:guideLst>
        <p:guide orient="horz" pos="86"/>
        <p:guide orient="horz" pos="4003"/>
        <p:guide orient="horz" pos="635"/>
        <p:guide orient="horz" pos="835"/>
        <p:guide pos="284"/>
        <p:guide pos="5956"/>
      </p:guideLst>
    </p:cSldViewPr>
  </p:slideViewPr>
  <p:outlineViewPr>
    <p:cViewPr>
      <p:scale>
        <a:sx n="33" d="100"/>
        <a:sy n="33" d="100"/>
      </p:scale>
      <p:origin x="0" y="-29976"/>
    </p:cViewPr>
  </p:outlineViewPr>
  <p:notesTextViewPr>
    <p:cViewPr>
      <p:scale>
        <a:sx n="100" d="100"/>
        <a:sy n="100" d="100"/>
      </p:scale>
      <p:origin x="0" y="0"/>
    </p:cViewPr>
  </p:notesTextViewPr>
  <p:sorterViewPr>
    <p:cViewPr>
      <p:scale>
        <a:sx n="68" d="100"/>
        <a:sy n="68" d="100"/>
      </p:scale>
      <p:origin x="0" y="0"/>
    </p:cViewPr>
  </p:sorterViewPr>
  <p:notesViewPr>
    <p:cSldViewPr snapToGrid="0" showGuides="1">
      <p:cViewPr varScale="1">
        <p:scale>
          <a:sx n="56" d="100"/>
          <a:sy n="56" d="100"/>
        </p:scale>
        <p:origin x="-280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5-02-27T19:00:58.698" idx="2">
    <p:pos x="5298" y="2214"/>
    <p:text>原文ではper bottleとありましたが、この商品は錠剤であり、商品のサイトより　1錠で20リットルの表記を確認しましたので、1錠に訂正しました。http://www.aquatabs.com/pdfs/Aquatabs-Handout-2011.pdf</p:text>
  </p:cm>
</p:cmLst>
</file>

<file path=ppt/comments/comment2.xml><?xml version="1.0" encoding="utf-8"?>
<p:cmLst xmlns:a="http://schemas.openxmlformats.org/drawingml/2006/main" xmlns:r="http://schemas.openxmlformats.org/officeDocument/2006/relationships" xmlns:p="http://schemas.openxmlformats.org/presentationml/2006/main">
  <p:cm authorId="2" dt="2015-03-05T00:02:14.778" idx="13">
    <p:pos x="5056" y="656"/>
    <p:text>次頁のケース1で登場する人物David Kamauとファーストネームが不一致ですが、原文ままにしてあります。
ご確認ください。</p:text>
  </p:cm>
</p:cmLst>
</file>

<file path=ppt/comments/comment3.xml><?xml version="1.0" encoding="utf-8"?>
<p:cmLst xmlns:a="http://schemas.openxmlformats.org/drawingml/2006/main" xmlns:r="http://schemas.openxmlformats.org/officeDocument/2006/relationships" xmlns:p="http://schemas.openxmlformats.org/presentationml/2006/main">
  <p:cm authorId="2" dt="2015-03-01T16:45:52.062" idx="3">
    <p:pos x="1824" y="2416"/>
    <p:text>原文ではGeorginaとありましたが、Davidの間違いと思われますので、訂正しました。</p:text>
  </p:cm>
  <p:cm authorId="2" dt="2015-03-01T18:30:55.192" idx="4">
    <p:pos x="4548" y="2430"/>
    <p:text>原文ではsellでしたので、「販売する」としましたが、ケース２および３ではstoreでしたので、保管の誤植の可能性があります。ご確認ください。</p:text>
  </p:cm>
  <p:cm authorId="2" dt="2015-03-01T18:33:35.199" idx="5">
    <p:pos x="4884" y="2700"/>
    <p:text>原文ではrevenueとありましたので、「収益」としましたが、左記情報から計算したと思われる内容ですので、「profit＝利益」とすべきかもしれません。
ご確認ください。</p:text>
  </p:cm>
  <p:cm authorId="2" dt="2015-03-05T00:03:00.017" idx="14">
    <p:pos x="2176" y="632"/>
    <p:text>前頁の一覧で登場する人物Peter Kamauとファーストネームが不一致ですが、原文ままにしてあります。
ご確認ください。</p:text>
  </p:cm>
</p:cmLst>
</file>

<file path=ppt/comments/comment4.xml><?xml version="1.0" encoding="utf-8"?>
<p:cmLst xmlns:a="http://schemas.openxmlformats.org/drawingml/2006/main" xmlns:r="http://schemas.openxmlformats.org/officeDocument/2006/relationships" xmlns:p="http://schemas.openxmlformats.org/presentationml/2006/main">
  <p:cm authorId="2" dt="2015-03-01T18:33:24.879" idx="6">
    <p:pos x="4542" y="3396"/>
    <p:text>原文ではrevenueとありましたので、「収益」としましたが、左記情報から計算したと思われる内容ですので、「profit＝利益」とすべきかもしれません。
ご確認ください。</p:text>
  </p:cm>
</p:cmLst>
</file>

<file path=ppt/comments/comment5.xml><?xml version="1.0" encoding="utf-8"?>
<p:cmLst xmlns:a="http://schemas.openxmlformats.org/drawingml/2006/main" xmlns:r="http://schemas.openxmlformats.org/officeDocument/2006/relationships" xmlns:p="http://schemas.openxmlformats.org/presentationml/2006/main">
  <p:cm authorId="2" dt="2015-03-01T18:33:46.343" idx="7">
    <p:pos x="4878" y="3162"/>
    <p:text>原文ではrevenueとありましたので、「収益」としましたが、左記情報から計算したと思われる内容ですので、「profit＝利益」とすべきかもしれません。
ご確認ください。</p:text>
  </p:cm>
</p:cmLst>
</file>

<file path=ppt/comments/comment6.xml><?xml version="1.0" encoding="utf-8"?>
<p:cmLst xmlns:a="http://schemas.openxmlformats.org/drawingml/2006/main" xmlns:r="http://schemas.openxmlformats.org/officeDocument/2006/relationships" xmlns:p="http://schemas.openxmlformats.org/presentationml/2006/main">
  <p:cm authorId="2" dt="2015-03-05T00:28:08.394" idx="8">
    <p:pos x="1368" y="768"/>
    <p:text>3ページ目の概要では、パイロット期間は5週間とありましたので、こちらの記述と矛盾が見受けられますが、原文ままにしてあります。
ご確認ください。</p:text>
  </p:cm>
</p:cmLst>
</file>

<file path=ppt/comments/comment7.xml><?xml version="1.0" encoding="utf-8"?>
<p:cmLst xmlns:a="http://schemas.openxmlformats.org/drawingml/2006/main" xmlns:r="http://schemas.openxmlformats.org/officeDocument/2006/relationships" xmlns:p="http://schemas.openxmlformats.org/presentationml/2006/main">
  <p:cm authorId="2" dt="2015-03-03T18:52:24.650" idx="12">
    <p:pos x="3907" y="2410"/>
    <p:text>原文では hollow flow technology とありますが、メーカーサイトをみると、 Hollow fiber technologyとなっており、fiberの誤植と考えられますので、fiber として訳してあります。
http://www.buylifestraw.com/products/lifestraw-personal</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27.e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image" Target="../media/image27.e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image" Target="../media/image27.e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27.e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27.e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27.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1"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sz="quarter" idx="1"/>
          </p:nvPr>
        </p:nvSpPr>
        <p:spPr>
          <a:xfrm>
            <a:off x="3970938" y="0"/>
            <a:ext cx="3037841" cy="464820"/>
          </a:xfrm>
          <a:prstGeom prst="rect">
            <a:avLst/>
          </a:prstGeom>
        </p:spPr>
        <p:txBody>
          <a:bodyPr vert="horz" lIns="93166" tIns="46583" rIns="93166" bIns="46583" rtlCol="0"/>
          <a:lstStyle>
            <a:lvl1pPr algn="r">
              <a:defRPr sz="1200"/>
            </a:lvl1pPr>
          </a:lstStyle>
          <a:p>
            <a:fld id="{043C9BEE-3AC7-460A-B809-BC540BBA96C8}" type="datetimeFigureOut">
              <a:rPr lang="en-US" smtClean="0"/>
              <a:pPr/>
              <a:t>3/16/2015</a:t>
            </a:fld>
            <a:endParaRPr lang="en-US"/>
          </a:p>
        </p:txBody>
      </p:sp>
      <p:sp>
        <p:nvSpPr>
          <p:cNvPr id="4" name="Footer Placeholder 3"/>
          <p:cNvSpPr>
            <a:spLocks noGrp="1"/>
          </p:cNvSpPr>
          <p:nvPr>
            <p:ph type="ftr" sz="quarter" idx="2"/>
          </p:nvPr>
        </p:nvSpPr>
        <p:spPr>
          <a:xfrm>
            <a:off x="1" y="8829967"/>
            <a:ext cx="3037841" cy="464820"/>
          </a:xfrm>
          <a:prstGeom prst="rect">
            <a:avLst/>
          </a:prstGeom>
        </p:spPr>
        <p:txBody>
          <a:bodyPr vert="horz" lIns="93166" tIns="46583" rIns="93166" bIns="46583"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1" cy="464820"/>
          </a:xfrm>
          <a:prstGeom prst="rect">
            <a:avLst/>
          </a:prstGeom>
        </p:spPr>
        <p:txBody>
          <a:bodyPr vert="horz" lIns="93166" tIns="46583" rIns="93166" bIns="46583" rtlCol="0" anchor="b"/>
          <a:lstStyle>
            <a:lvl1pPr algn="r">
              <a:defRPr sz="1200"/>
            </a:lvl1pPr>
          </a:lstStyle>
          <a:p>
            <a:fld id="{04C0A824-AA92-4108-8774-8549BCB147BF}" type="slidenum">
              <a:rPr lang="en-US" smtClean="0"/>
              <a:pPr/>
              <a:t>‹#›</a:t>
            </a:fld>
            <a:endParaRPr lang="en-US"/>
          </a:p>
        </p:txBody>
      </p:sp>
    </p:spTree>
    <p:extLst>
      <p:ext uri="{BB962C8B-B14F-4D97-AF65-F5344CB8AC3E}">
        <p14:creationId xmlns:p14="http://schemas.microsoft.com/office/powerpoint/2010/main" val="3273605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1"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8" y="0"/>
            <a:ext cx="3037841" cy="464820"/>
          </a:xfrm>
          <a:prstGeom prst="rect">
            <a:avLst/>
          </a:prstGeom>
        </p:spPr>
        <p:txBody>
          <a:bodyPr vert="horz" lIns="93166" tIns="46583" rIns="93166" bIns="46583" rtlCol="0"/>
          <a:lstStyle>
            <a:lvl1pPr algn="r">
              <a:defRPr sz="1200"/>
            </a:lvl1pPr>
          </a:lstStyle>
          <a:p>
            <a:fld id="{C9C5AECE-F766-40BA-875A-5096C5C854BA}" type="datetimeFigureOut">
              <a:rPr lang="en-US" smtClean="0"/>
              <a:pPr/>
              <a:t>3/16/2015</a:t>
            </a:fld>
            <a:endParaRPr lang="en-US"/>
          </a:p>
        </p:txBody>
      </p:sp>
      <p:sp>
        <p:nvSpPr>
          <p:cNvPr id="4" name="Slide Image Placeholder 3"/>
          <p:cNvSpPr>
            <a:spLocks noGrp="1" noRot="1" noChangeAspect="1"/>
          </p:cNvSpPr>
          <p:nvPr>
            <p:ph type="sldImg" idx="2"/>
          </p:nvPr>
        </p:nvSpPr>
        <p:spPr>
          <a:xfrm>
            <a:off x="987425" y="696913"/>
            <a:ext cx="5035550" cy="3486150"/>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66" tIns="46583" rIns="93166" bIns="4658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1" cy="464820"/>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1" cy="464820"/>
          </a:xfrm>
          <a:prstGeom prst="rect">
            <a:avLst/>
          </a:prstGeom>
        </p:spPr>
        <p:txBody>
          <a:bodyPr vert="horz" lIns="93166" tIns="46583" rIns="93166" bIns="46583" rtlCol="0" anchor="b"/>
          <a:lstStyle>
            <a:lvl1pPr algn="r">
              <a:defRPr sz="1200"/>
            </a:lvl1pPr>
          </a:lstStyle>
          <a:p>
            <a:fld id="{D4B2AE5C-F5D2-4389-A35A-7618DE5C24AB}" type="slidenum">
              <a:rPr lang="en-US" smtClean="0"/>
              <a:pPr/>
              <a:t>‹#›</a:t>
            </a:fld>
            <a:endParaRPr lang="en-US"/>
          </a:p>
        </p:txBody>
      </p:sp>
    </p:spTree>
    <p:extLst>
      <p:ext uri="{BB962C8B-B14F-4D97-AF65-F5344CB8AC3E}">
        <p14:creationId xmlns:p14="http://schemas.microsoft.com/office/powerpoint/2010/main" val="4082074130"/>
      </p:ext>
    </p:extLst>
  </p:cSld>
  <p:clrMap bg1="lt1" tx1="dk1" bg2="lt2" tx2="dk2" accent1="accent1" accent2="accent2" accent3="accent3" accent4="accent4" accent5="accent5" accent6="accent6" hlink="hlink" folHlink="folHlink"/>
  <p:notesStyle>
    <a:lvl1pPr marL="0" algn="l" defTabSz="914293" rtl="0" eaLnBrk="1" latinLnBrk="0" hangingPunct="1">
      <a:defRPr sz="1200" kern="1200">
        <a:solidFill>
          <a:schemeClr val="tx1"/>
        </a:solidFill>
        <a:latin typeface="+mn-lt"/>
        <a:ea typeface="+mn-ea"/>
        <a:cs typeface="+mn-cs"/>
      </a:defRPr>
    </a:lvl1pPr>
    <a:lvl2pPr marL="457146" algn="l" defTabSz="914293" rtl="0" eaLnBrk="1" latinLnBrk="0" hangingPunct="1">
      <a:defRPr sz="1200" kern="1200">
        <a:solidFill>
          <a:schemeClr val="tx1"/>
        </a:solidFill>
        <a:latin typeface="+mn-lt"/>
        <a:ea typeface="+mn-ea"/>
        <a:cs typeface="+mn-cs"/>
      </a:defRPr>
    </a:lvl2pPr>
    <a:lvl3pPr marL="914293" algn="l" defTabSz="914293" rtl="0" eaLnBrk="1" latinLnBrk="0" hangingPunct="1">
      <a:defRPr sz="1200" kern="1200">
        <a:solidFill>
          <a:schemeClr val="tx1"/>
        </a:solidFill>
        <a:latin typeface="+mn-lt"/>
        <a:ea typeface="+mn-ea"/>
        <a:cs typeface="+mn-cs"/>
      </a:defRPr>
    </a:lvl3pPr>
    <a:lvl4pPr marL="1371440" algn="l" defTabSz="914293" rtl="0" eaLnBrk="1" latinLnBrk="0" hangingPunct="1">
      <a:defRPr sz="1200" kern="1200">
        <a:solidFill>
          <a:schemeClr val="tx1"/>
        </a:solidFill>
        <a:latin typeface="+mn-lt"/>
        <a:ea typeface="+mn-ea"/>
        <a:cs typeface="+mn-cs"/>
      </a:defRPr>
    </a:lvl4pPr>
    <a:lvl5pPr marL="1828586" algn="l" defTabSz="914293" rtl="0" eaLnBrk="1" latinLnBrk="0" hangingPunct="1">
      <a:defRPr sz="1200" kern="1200">
        <a:solidFill>
          <a:schemeClr val="tx1"/>
        </a:solidFill>
        <a:latin typeface="+mn-lt"/>
        <a:ea typeface="+mn-ea"/>
        <a:cs typeface="+mn-cs"/>
      </a:defRPr>
    </a:lvl5pPr>
    <a:lvl6pPr marL="2285733" algn="l" defTabSz="914293" rtl="0" eaLnBrk="1" latinLnBrk="0" hangingPunct="1">
      <a:defRPr sz="1200" kern="1200">
        <a:solidFill>
          <a:schemeClr val="tx1"/>
        </a:solidFill>
        <a:latin typeface="+mn-lt"/>
        <a:ea typeface="+mn-ea"/>
        <a:cs typeface="+mn-cs"/>
      </a:defRPr>
    </a:lvl6pPr>
    <a:lvl7pPr marL="2742879" algn="l" defTabSz="914293" rtl="0" eaLnBrk="1" latinLnBrk="0" hangingPunct="1">
      <a:defRPr sz="1200" kern="1200">
        <a:solidFill>
          <a:schemeClr val="tx1"/>
        </a:solidFill>
        <a:latin typeface="+mn-lt"/>
        <a:ea typeface="+mn-ea"/>
        <a:cs typeface="+mn-cs"/>
      </a:defRPr>
    </a:lvl7pPr>
    <a:lvl8pPr marL="3200026" algn="l" defTabSz="914293" rtl="0" eaLnBrk="1" latinLnBrk="0" hangingPunct="1">
      <a:defRPr sz="1200" kern="1200">
        <a:solidFill>
          <a:schemeClr val="tx1"/>
        </a:solidFill>
        <a:latin typeface="+mn-lt"/>
        <a:ea typeface="+mn-ea"/>
        <a:cs typeface="+mn-cs"/>
      </a:defRPr>
    </a:lvl8pPr>
    <a:lvl9pPr marL="3657172" algn="l" defTabSz="91429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B2AE5C-F5D2-4389-A35A-7618DE5C24AB}" type="slidenum">
              <a:rPr lang="en-US" smtClean="0"/>
              <a:pPr/>
              <a:t>9</a:t>
            </a:fld>
            <a:endParaRPr lang="en-US"/>
          </a:p>
        </p:txBody>
      </p:sp>
    </p:spTree>
    <p:extLst>
      <p:ext uri="{BB962C8B-B14F-4D97-AF65-F5344CB8AC3E}">
        <p14:creationId xmlns:p14="http://schemas.microsoft.com/office/powerpoint/2010/main" val="2123402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B2AE5C-F5D2-4389-A35A-7618DE5C24AB}" type="slidenum">
              <a:rPr lang="en-US" smtClean="0"/>
              <a:pPr/>
              <a:t>37</a:t>
            </a:fld>
            <a:endParaRPr lang="en-US"/>
          </a:p>
        </p:txBody>
      </p:sp>
    </p:spTree>
    <p:extLst>
      <p:ext uri="{BB962C8B-B14F-4D97-AF65-F5344CB8AC3E}">
        <p14:creationId xmlns:p14="http://schemas.microsoft.com/office/powerpoint/2010/main" val="3233903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B2AE5C-F5D2-4389-A35A-7618DE5C24AB}" type="slidenum">
              <a:rPr lang="en-US" smtClean="0"/>
              <a:pPr/>
              <a:t>38</a:t>
            </a:fld>
            <a:endParaRPr lang="en-US"/>
          </a:p>
        </p:txBody>
      </p:sp>
    </p:spTree>
    <p:extLst>
      <p:ext uri="{BB962C8B-B14F-4D97-AF65-F5344CB8AC3E}">
        <p14:creationId xmlns:p14="http://schemas.microsoft.com/office/powerpoint/2010/main" val="126195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B2AE5C-F5D2-4389-A35A-7618DE5C24AB}" type="slidenum">
              <a:rPr lang="en-US" smtClean="0"/>
              <a:pPr/>
              <a:t>39</a:t>
            </a:fld>
            <a:endParaRPr lang="en-US"/>
          </a:p>
        </p:txBody>
      </p:sp>
    </p:spTree>
    <p:extLst>
      <p:ext uri="{BB962C8B-B14F-4D97-AF65-F5344CB8AC3E}">
        <p14:creationId xmlns:p14="http://schemas.microsoft.com/office/powerpoint/2010/main" val="3283628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B2AE5C-F5D2-4389-A35A-7618DE5C24AB}" type="slidenum">
              <a:rPr lang="en-US" smtClean="0"/>
              <a:pPr/>
              <a:t>10</a:t>
            </a:fld>
            <a:endParaRPr lang="en-US" dirty="0"/>
          </a:p>
        </p:txBody>
      </p:sp>
    </p:spTree>
    <p:extLst>
      <p:ext uri="{BB962C8B-B14F-4D97-AF65-F5344CB8AC3E}">
        <p14:creationId xmlns:p14="http://schemas.microsoft.com/office/powerpoint/2010/main" val="3387945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B2AE5C-F5D2-4389-A35A-7618DE5C24AB}" type="slidenum">
              <a:rPr lang="en-US" smtClean="0"/>
              <a:pPr/>
              <a:t>14</a:t>
            </a:fld>
            <a:endParaRPr lang="en-US"/>
          </a:p>
        </p:txBody>
      </p:sp>
    </p:spTree>
    <p:extLst>
      <p:ext uri="{BB962C8B-B14F-4D97-AF65-F5344CB8AC3E}">
        <p14:creationId xmlns:p14="http://schemas.microsoft.com/office/powerpoint/2010/main" val="565306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B2AE5C-F5D2-4389-A35A-7618DE5C24AB}" type="slidenum">
              <a:rPr lang="en-US" smtClean="0"/>
              <a:pPr/>
              <a:t>15</a:t>
            </a:fld>
            <a:endParaRPr lang="en-US"/>
          </a:p>
        </p:txBody>
      </p:sp>
    </p:spTree>
    <p:extLst>
      <p:ext uri="{BB962C8B-B14F-4D97-AF65-F5344CB8AC3E}">
        <p14:creationId xmlns:p14="http://schemas.microsoft.com/office/powerpoint/2010/main" val="12490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D4B2AE5C-F5D2-4389-A35A-7618DE5C24AB}" type="slidenum">
              <a:rPr lang="en-US" smtClean="0"/>
              <a:pPr/>
              <a:t>18</a:t>
            </a:fld>
            <a:endParaRPr lang="en-US"/>
          </a:p>
        </p:txBody>
      </p:sp>
    </p:spTree>
    <p:extLst>
      <p:ext uri="{BB962C8B-B14F-4D97-AF65-F5344CB8AC3E}">
        <p14:creationId xmlns:p14="http://schemas.microsoft.com/office/powerpoint/2010/main" val="4270658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D4B2AE5C-F5D2-4389-A35A-7618DE5C24AB}" type="slidenum">
              <a:rPr lang="en-US" smtClean="0"/>
              <a:pPr/>
              <a:t>19</a:t>
            </a:fld>
            <a:endParaRPr lang="en-US"/>
          </a:p>
        </p:txBody>
      </p:sp>
    </p:spTree>
    <p:extLst>
      <p:ext uri="{BB962C8B-B14F-4D97-AF65-F5344CB8AC3E}">
        <p14:creationId xmlns:p14="http://schemas.microsoft.com/office/powerpoint/2010/main" val="3216463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B2AE5C-F5D2-4389-A35A-7618DE5C24AB}" type="slidenum">
              <a:rPr lang="en-US" smtClean="0"/>
              <a:pPr/>
              <a:t>25</a:t>
            </a:fld>
            <a:endParaRPr lang="en-US"/>
          </a:p>
        </p:txBody>
      </p:sp>
    </p:spTree>
    <p:extLst>
      <p:ext uri="{BB962C8B-B14F-4D97-AF65-F5344CB8AC3E}">
        <p14:creationId xmlns:p14="http://schemas.microsoft.com/office/powerpoint/2010/main" val="1167768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B2AE5C-F5D2-4389-A35A-7618DE5C24AB}" type="slidenum">
              <a:rPr lang="en-US" smtClean="0"/>
              <a:pPr/>
              <a:t>26</a:t>
            </a:fld>
            <a:endParaRPr lang="en-US"/>
          </a:p>
        </p:txBody>
      </p:sp>
    </p:spTree>
    <p:extLst>
      <p:ext uri="{BB962C8B-B14F-4D97-AF65-F5344CB8AC3E}">
        <p14:creationId xmlns:p14="http://schemas.microsoft.com/office/powerpoint/2010/main" val="1929158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B2AE5C-F5D2-4389-A35A-7618DE5C24AB}" type="slidenum">
              <a:rPr lang="en-US" smtClean="0"/>
              <a:pPr/>
              <a:t>33</a:t>
            </a:fld>
            <a:endParaRPr lang="en-US"/>
          </a:p>
        </p:txBody>
      </p:sp>
    </p:spTree>
    <p:extLst>
      <p:ext uri="{BB962C8B-B14F-4D97-AF65-F5344CB8AC3E}">
        <p14:creationId xmlns:p14="http://schemas.microsoft.com/office/powerpoint/2010/main" val="232689653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4.xml"/><Relationship Id="rId7"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tags" Target="../tags/tag7.xml"/><Relationship Id="rId5" Type="http://schemas.openxmlformats.org/officeDocument/2006/relationships/tags" Target="../tags/tag6.xml"/><Relationship Id="rId10" Type="http://schemas.openxmlformats.org/officeDocument/2006/relationships/image" Target="../media/image3.jpeg"/><Relationship Id="rId4" Type="http://schemas.openxmlformats.org/officeDocument/2006/relationships/tags" Target="../tags/tag5.xml"/><Relationship Id="rId9"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84.xml"/><Relationship Id="rId13" Type="http://schemas.openxmlformats.org/officeDocument/2006/relationships/tags" Target="../tags/tag89.xml"/><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tags" Target="../tags/tag88.xml"/><Relationship Id="rId17" Type="http://schemas.openxmlformats.org/officeDocument/2006/relationships/image" Target="../media/image1.emf"/><Relationship Id="rId2" Type="http://schemas.openxmlformats.org/officeDocument/2006/relationships/tags" Target="../tags/tag78.xml"/><Relationship Id="rId16" Type="http://schemas.openxmlformats.org/officeDocument/2006/relationships/oleObject" Target="../embeddings/oleObject12.bin"/><Relationship Id="rId1" Type="http://schemas.openxmlformats.org/officeDocument/2006/relationships/vmlDrawing" Target="../drawings/vmlDrawing12.vml"/><Relationship Id="rId6" Type="http://schemas.openxmlformats.org/officeDocument/2006/relationships/tags" Target="../tags/tag82.xml"/><Relationship Id="rId11" Type="http://schemas.openxmlformats.org/officeDocument/2006/relationships/tags" Target="../tags/tag87.xml"/><Relationship Id="rId5" Type="http://schemas.openxmlformats.org/officeDocument/2006/relationships/tags" Target="../tags/tag81.xml"/><Relationship Id="rId15" Type="http://schemas.openxmlformats.org/officeDocument/2006/relationships/slideMaster" Target="../slideMasters/slideMaster2.xml"/><Relationship Id="rId10" Type="http://schemas.openxmlformats.org/officeDocument/2006/relationships/tags" Target="../tags/tag86.xml"/><Relationship Id="rId4" Type="http://schemas.openxmlformats.org/officeDocument/2006/relationships/tags" Target="../tags/tag80.xml"/><Relationship Id="rId9" Type="http://schemas.openxmlformats.org/officeDocument/2006/relationships/tags" Target="../tags/tag85.xml"/><Relationship Id="rId14" Type="http://schemas.openxmlformats.org/officeDocument/2006/relationships/tags" Target="../tags/tag90.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7.xml"/><Relationship Id="rId13" Type="http://schemas.openxmlformats.org/officeDocument/2006/relationships/tags" Target="../tags/tag102.xml"/><Relationship Id="rId18" Type="http://schemas.openxmlformats.org/officeDocument/2006/relationships/oleObject" Target="../embeddings/oleObject13.bin"/><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tags" Target="../tags/tag101.xml"/><Relationship Id="rId17" Type="http://schemas.openxmlformats.org/officeDocument/2006/relationships/slideMaster" Target="../slideMasters/slideMaster2.xml"/><Relationship Id="rId2" Type="http://schemas.openxmlformats.org/officeDocument/2006/relationships/tags" Target="../tags/tag91.xml"/><Relationship Id="rId16" Type="http://schemas.openxmlformats.org/officeDocument/2006/relationships/tags" Target="../tags/tag105.xml"/><Relationship Id="rId1" Type="http://schemas.openxmlformats.org/officeDocument/2006/relationships/vmlDrawing" Target="../drawings/vmlDrawing13.vml"/><Relationship Id="rId6" Type="http://schemas.openxmlformats.org/officeDocument/2006/relationships/tags" Target="../tags/tag95.xml"/><Relationship Id="rId11" Type="http://schemas.openxmlformats.org/officeDocument/2006/relationships/tags" Target="../tags/tag100.xml"/><Relationship Id="rId5" Type="http://schemas.openxmlformats.org/officeDocument/2006/relationships/tags" Target="../tags/tag94.xml"/><Relationship Id="rId15" Type="http://schemas.openxmlformats.org/officeDocument/2006/relationships/tags" Target="../tags/tag104.xml"/><Relationship Id="rId10" Type="http://schemas.openxmlformats.org/officeDocument/2006/relationships/tags" Target="../tags/tag99.xml"/><Relationship Id="rId19" Type="http://schemas.openxmlformats.org/officeDocument/2006/relationships/image" Target="../media/image1.emf"/><Relationship Id="rId4" Type="http://schemas.openxmlformats.org/officeDocument/2006/relationships/tags" Target="../tags/tag93.xml"/><Relationship Id="rId9" Type="http://schemas.openxmlformats.org/officeDocument/2006/relationships/tags" Target="../tags/tag98.xml"/><Relationship Id="rId14" Type="http://schemas.openxmlformats.org/officeDocument/2006/relationships/tags" Target="../tags/tag103.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112.xml"/><Relationship Id="rId13" Type="http://schemas.openxmlformats.org/officeDocument/2006/relationships/tags" Target="../tags/tag117.xml"/><Relationship Id="rId18" Type="http://schemas.openxmlformats.org/officeDocument/2006/relationships/tags" Target="../tags/tag122.xml"/><Relationship Id="rId3" Type="http://schemas.openxmlformats.org/officeDocument/2006/relationships/tags" Target="../tags/tag107.xml"/><Relationship Id="rId21" Type="http://schemas.openxmlformats.org/officeDocument/2006/relationships/oleObject" Target="../embeddings/oleObject14.bin"/><Relationship Id="rId7" Type="http://schemas.openxmlformats.org/officeDocument/2006/relationships/tags" Target="../tags/tag111.xml"/><Relationship Id="rId12" Type="http://schemas.openxmlformats.org/officeDocument/2006/relationships/tags" Target="../tags/tag116.xml"/><Relationship Id="rId17" Type="http://schemas.openxmlformats.org/officeDocument/2006/relationships/tags" Target="../tags/tag121.xml"/><Relationship Id="rId2" Type="http://schemas.openxmlformats.org/officeDocument/2006/relationships/tags" Target="../tags/tag106.xml"/><Relationship Id="rId16" Type="http://schemas.openxmlformats.org/officeDocument/2006/relationships/tags" Target="../tags/tag120.xml"/><Relationship Id="rId20" Type="http://schemas.openxmlformats.org/officeDocument/2006/relationships/slideMaster" Target="../slideMasters/slideMaster2.xml"/><Relationship Id="rId1" Type="http://schemas.openxmlformats.org/officeDocument/2006/relationships/vmlDrawing" Target="../drawings/vmlDrawing14.vml"/><Relationship Id="rId6" Type="http://schemas.openxmlformats.org/officeDocument/2006/relationships/tags" Target="../tags/tag110.xml"/><Relationship Id="rId11" Type="http://schemas.openxmlformats.org/officeDocument/2006/relationships/tags" Target="../tags/tag115.xml"/><Relationship Id="rId5" Type="http://schemas.openxmlformats.org/officeDocument/2006/relationships/tags" Target="../tags/tag109.xml"/><Relationship Id="rId15" Type="http://schemas.openxmlformats.org/officeDocument/2006/relationships/tags" Target="../tags/tag119.xml"/><Relationship Id="rId10" Type="http://schemas.openxmlformats.org/officeDocument/2006/relationships/tags" Target="../tags/tag114.xml"/><Relationship Id="rId19" Type="http://schemas.openxmlformats.org/officeDocument/2006/relationships/tags" Target="../tags/tag123.xml"/><Relationship Id="rId4" Type="http://schemas.openxmlformats.org/officeDocument/2006/relationships/tags" Target="../tags/tag108.xml"/><Relationship Id="rId9" Type="http://schemas.openxmlformats.org/officeDocument/2006/relationships/tags" Target="../tags/tag113.xml"/><Relationship Id="rId14" Type="http://schemas.openxmlformats.org/officeDocument/2006/relationships/tags" Target="../tags/tag118.xml"/><Relationship Id="rId22"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30.xml"/><Relationship Id="rId3" Type="http://schemas.openxmlformats.org/officeDocument/2006/relationships/tags" Target="../tags/tag125.xml"/><Relationship Id="rId7" Type="http://schemas.openxmlformats.org/officeDocument/2006/relationships/tags" Target="../tags/tag129.xml"/><Relationship Id="rId2" Type="http://schemas.openxmlformats.org/officeDocument/2006/relationships/tags" Target="../tags/tag124.xml"/><Relationship Id="rId1" Type="http://schemas.openxmlformats.org/officeDocument/2006/relationships/vmlDrawing" Target="../drawings/vmlDrawing15.vml"/><Relationship Id="rId6" Type="http://schemas.openxmlformats.org/officeDocument/2006/relationships/tags" Target="../tags/tag128.xml"/><Relationship Id="rId11" Type="http://schemas.openxmlformats.org/officeDocument/2006/relationships/image" Target="../media/image1.emf"/><Relationship Id="rId5" Type="http://schemas.openxmlformats.org/officeDocument/2006/relationships/tags" Target="../tags/tag127.xml"/><Relationship Id="rId10" Type="http://schemas.openxmlformats.org/officeDocument/2006/relationships/oleObject" Target="../embeddings/oleObject15.bin"/><Relationship Id="rId4" Type="http://schemas.openxmlformats.org/officeDocument/2006/relationships/tags" Target="../tags/tag126.xml"/><Relationship Id="rId9"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37.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image" Target="../media/image1.emf"/><Relationship Id="rId2" Type="http://schemas.openxmlformats.org/officeDocument/2006/relationships/tags" Target="../tags/tag131.xml"/><Relationship Id="rId1" Type="http://schemas.openxmlformats.org/officeDocument/2006/relationships/vmlDrawing" Target="../drawings/vmlDrawing16.vml"/><Relationship Id="rId6" Type="http://schemas.openxmlformats.org/officeDocument/2006/relationships/tags" Target="../tags/tag135.xml"/><Relationship Id="rId11" Type="http://schemas.openxmlformats.org/officeDocument/2006/relationships/oleObject" Target="../embeddings/oleObject16.bin"/><Relationship Id="rId5" Type="http://schemas.openxmlformats.org/officeDocument/2006/relationships/tags" Target="../tags/tag134.xml"/><Relationship Id="rId10" Type="http://schemas.openxmlformats.org/officeDocument/2006/relationships/slideMaster" Target="../slideMasters/slideMaster2.xml"/><Relationship Id="rId4" Type="http://schemas.openxmlformats.org/officeDocument/2006/relationships/tags" Target="../tags/tag133.xml"/><Relationship Id="rId9" Type="http://schemas.openxmlformats.org/officeDocument/2006/relationships/tags" Target="../tags/tag138.xml"/></Relationships>
</file>

<file path=ppt/slideLayouts/_rels/slideLayout15.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tags" Target="../tags/tag140.xml"/><Relationship Id="rId7" Type="http://schemas.openxmlformats.org/officeDocument/2006/relationships/slideMaster" Target="../slideMasters/slideMaster2.xml"/><Relationship Id="rId2" Type="http://schemas.openxmlformats.org/officeDocument/2006/relationships/tags" Target="../tags/tag139.xml"/><Relationship Id="rId1" Type="http://schemas.openxmlformats.org/officeDocument/2006/relationships/vmlDrawing" Target="../drawings/vmlDrawing17.v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9"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tags" Target="../tags/tag146.xml"/><Relationship Id="rId7" Type="http://schemas.openxmlformats.org/officeDocument/2006/relationships/slideMaster" Target="../slideMasters/slideMaster3.xml"/><Relationship Id="rId2" Type="http://schemas.openxmlformats.org/officeDocument/2006/relationships/tags" Target="../tags/tag145.xml"/><Relationship Id="rId1" Type="http://schemas.openxmlformats.org/officeDocument/2006/relationships/vmlDrawing" Target="../drawings/vmlDrawing19.vml"/><Relationship Id="rId6" Type="http://schemas.openxmlformats.org/officeDocument/2006/relationships/tags" Target="../tags/tag149.xml"/><Relationship Id="rId5" Type="http://schemas.openxmlformats.org/officeDocument/2006/relationships/tags" Target="../tags/tag148.xml"/><Relationship Id="rId10" Type="http://schemas.openxmlformats.org/officeDocument/2006/relationships/image" Target="../media/image3.jpeg"/><Relationship Id="rId4" Type="http://schemas.openxmlformats.org/officeDocument/2006/relationships/tags" Target="../tags/tag147.xml"/><Relationship Id="rId9"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60.xml"/><Relationship Id="rId3" Type="http://schemas.openxmlformats.org/officeDocument/2006/relationships/tags" Target="../tags/tag155.xml"/><Relationship Id="rId7" Type="http://schemas.openxmlformats.org/officeDocument/2006/relationships/tags" Target="../tags/tag159.xml"/><Relationship Id="rId12" Type="http://schemas.openxmlformats.org/officeDocument/2006/relationships/image" Target="../media/image1.emf"/><Relationship Id="rId2" Type="http://schemas.openxmlformats.org/officeDocument/2006/relationships/tags" Target="../tags/tag154.xml"/><Relationship Id="rId1" Type="http://schemas.openxmlformats.org/officeDocument/2006/relationships/vmlDrawing" Target="../drawings/vmlDrawing21.vml"/><Relationship Id="rId6" Type="http://schemas.openxmlformats.org/officeDocument/2006/relationships/tags" Target="../tags/tag158.xml"/><Relationship Id="rId11" Type="http://schemas.openxmlformats.org/officeDocument/2006/relationships/oleObject" Target="../embeddings/oleObject21.bin"/><Relationship Id="rId5" Type="http://schemas.openxmlformats.org/officeDocument/2006/relationships/tags" Target="../tags/tag157.xml"/><Relationship Id="rId10" Type="http://schemas.openxmlformats.org/officeDocument/2006/relationships/slideMaster" Target="../slideMasters/slideMaster4.xml"/><Relationship Id="rId4" Type="http://schemas.openxmlformats.org/officeDocument/2006/relationships/tags" Target="../tags/tag156.xml"/><Relationship Id="rId9" Type="http://schemas.openxmlformats.org/officeDocument/2006/relationships/tags" Target="../tags/tag161.xml"/></Relationships>
</file>

<file path=ppt/slideLayouts/_rels/slideLayout18.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163.xml"/><Relationship Id="rId7" Type="http://schemas.openxmlformats.org/officeDocument/2006/relationships/tags" Target="../tags/tag167.xml"/><Relationship Id="rId2" Type="http://schemas.openxmlformats.org/officeDocument/2006/relationships/tags" Target="../tags/tag162.xml"/><Relationship Id="rId1" Type="http://schemas.openxmlformats.org/officeDocument/2006/relationships/vmlDrawing" Target="../drawings/vmlDrawing22.vml"/><Relationship Id="rId6" Type="http://schemas.openxmlformats.org/officeDocument/2006/relationships/tags" Target="../tags/tag166.xml"/><Relationship Id="rId5" Type="http://schemas.openxmlformats.org/officeDocument/2006/relationships/tags" Target="../tags/tag165.xml"/><Relationship Id="rId10" Type="http://schemas.openxmlformats.org/officeDocument/2006/relationships/image" Target="../media/image1.emf"/><Relationship Id="rId4" Type="http://schemas.openxmlformats.org/officeDocument/2006/relationships/tags" Target="../tags/tag164.xml"/><Relationship Id="rId9" Type="http://schemas.openxmlformats.org/officeDocument/2006/relationships/oleObject" Target="../embeddings/oleObject22.bin"/></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169.xml"/><Relationship Id="rId7" Type="http://schemas.openxmlformats.org/officeDocument/2006/relationships/oleObject" Target="../embeddings/oleObject23.bin"/><Relationship Id="rId2" Type="http://schemas.openxmlformats.org/officeDocument/2006/relationships/tags" Target="../tags/tag168.xml"/><Relationship Id="rId1" Type="http://schemas.openxmlformats.org/officeDocument/2006/relationships/vmlDrawing" Target="../drawings/vmlDrawing23.vml"/><Relationship Id="rId6" Type="http://schemas.openxmlformats.org/officeDocument/2006/relationships/slideMaster" Target="../slideMasters/slideMaster4.xml"/><Relationship Id="rId5" Type="http://schemas.openxmlformats.org/officeDocument/2006/relationships/tags" Target="../tags/tag171.xml"/><Relationship Id="rId4" Type="http://schemas.openxmlformats.org/officeDocument/2006/relationships/tags" Target="../tags/tag170.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1.emf"/><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oleObject" Target="../embeddings/oleObject4.bin"/><Relationship Id="rId2" Type="http://schemas.openxmlformats.org/officeDocument/2006/relationships/tags" Target="../tags/tag9.xml"/><Relationship Id="rId1" Type="http://schemas.openxmlformats.org/officeDocument/2006/relationships/vmlDrawing" Target="../drawings/vmlDrawing4.vml"/><Relationship Id="rId6" Type="http://schemas.openxmlformats.org/officeDocument/2006/relationships/tags" Target="../tags/tag13.xml"/><Relationship Id="rId11" Type="http://schemas.openxmlformats.org/officeDocument/2006/relationships/slideMaster" Target="../slideMasters/slideMaster2.xml"/><Relationship Id="rId5" Type="http://schemas.openxmlformats.org/officeDocument/2006/relationships/tags" Target="../tags/tag12.xml"/><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s>
</file>

<file path=ppt/slideLayouts/_rels/slideLayout20.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tags" Target="../tags/tag173.xml"/><Relationship Id="rId7" Type="http://schemas.openxmlformats.org/officeDocument/2006/relationships/slideMaster" Target="../slideMasters/slideMaster4.xml"/><Relationship Id="rId2" Type="http://schemas.openxmlformats.org/officeDocument/2006/relationships/tags" Target="../tags/tag172.xml"/><Relationship Id="rId1" Type="http://schemas.openxmlformats.org/officeDocument/2006/relationships/vmlDrawing" Target="../drawings/vmlDrawing24.v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9"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83.xml"/><Relationship Id="rId13" Type="http://schemas.openxmlformats.org/officeDocument/2006/relationships/tags" Target="../tags/tag188.xml"/><Relationship Id="rId3" Type="http://schemas.openxmlformats.org/officeDocument/2006/relationships/tags" Target="../tags/tag178.xml"/><Relationship Id="rId7" Type="http://schemas.openxmlformats.org/officeDocument/2006/relationships/tags" Target="../tags/tag182.xml"/><Relationship Id="rId12" Type="http://schemas.openxmlformats.org/officeDocument/2006/relationships/tags" Target="../tags/tag187.xml"/><Relationship Id="rId17" Type="http://schemas.openxmlformats.org/officeDocument/2006/relationships/image" Target="../media/image1.emf"/><Relationship Id="rId2" Type="http://schemas.openxmlformats.org/officeDocument/2006/relationships/tags" Target="../tags/tag177.xml"/><Relationship Id="rId16" Type="http://schemas.openxmlformats.org/officeDocument/2006/relationships/oleObject" Target="../embeddings/oleObject25.bin"/><Relationship Id="rId1" Type="http://schemas.openxmlformats.org/officeDocument/2006/relationships/vmlDrawing" Target="../drawings/vmlDrawing25.vml"/><Relationship Id="rId6" Type="http://schemas.openxmlformats.org/officeDocument/2006/relationships/tags" Target="../tags/tag181.xml"/><Relationship Id="rId11" Type="http://schemas.openxmlformats.org/officeDocument/2006/relationships/tags" Target="../tags/tag186.xml"/><Relationship Id="rId5" Type="http://schemas.openxmlformats.org/officeDocument/2006/relationships/tags" Target="../tags/tag180.xml"/><Relationship Id="rId15" Type="http://schemas.openxmlformats.org/officeDocument/2006/relationships/slideMaster" Target="../slideMasters/slideMaster4.xml"/><Relationship Id="rId10" Type="http://schemas.openxmlformats.org/officeDocument/2006/relationships/tags" Target="../tags/tag185.xml"/><Relationship Id="rId4" Type="http://schemas.openxmlformats.org/officeDocument/2006/relationships/tags" Target="../tags/tag179.xml"/><Relationship Id="rId9" Type="http://schemas.openxmlformats.org/officeDocument/2006/relationships/tags" Target="../tags/tag184.xml"/><Relationship Id="rId14" Type="http://schemas.openxmlformats.org/officeDocument/2006/relationships/tags" Target="../tags/tag189.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96.xml"/><Relationship Id="rId13" Type="http://schemas.openxmlformats.org/officeDocument/2006/relationships/tags" Target="../tags/tag201.xml"/><Relationship Id="rId3" Type="http://schemas.openxmlformats.org/officeDocument/2006/relationships/tags" Target="../tags/tag191.xml"/><Relationship Id="rId7" Type="http://schemas.openxmlformats.org/officeDocument/2006/relationships/tags" Target="../tags/tag195.xml"/><Relationship Id="rId12" Type="http://schemas.openxmlformats.org/officeDocument/2006/relationships/tags" Target="../tags/tag200.xml"/><Relationship Id="rId17" Type="http://schemas.openxmlformats.org/officeDocument/2006/relationships/image" Target="../media/image1.emf"/><Relationship Id="rId2" Type="http://schemas.openxmlformats.org/officeDocument/2006/relationships/tags" Target="../tags/tag190.xml"/><Relationship Id="rId16" Type="http://schemas.openxmlformats.org/officeDocument/2006/relationships/oleObject" Target="../embeddings/oleObject26.bin"/><Relationship Id="rId1" Type="http://schemas.openxmlformats.org/officeDocument/2006/relationships/vmlDrawing" Target="../drawings/vmlDrawing26.vml"/><Relationship Id="rId6" Type="http://schemas.openxmlformats.org/officeDocument/2006/relationships/tags" Target="../tags/tag194.xml"/><Relationship Id="rId11" Type="http://schemas.openxmlformats.org/officeDocument/2006/relationships/tags" Target="../tags/tag199.xml"/><Relationship Id="rId5" Type="http://schemas.openxmlformats.org/officeDocument/2006/relationships/tags" Target="../tags/tag193.xml"/><Relationship Id="rId15" Type="http://schemas.openxmlformats.org/officeDocument/2006/relationships/slideMaster" Target="../slideMasters/slideMaster4.xml"/><Relationship Id="rId10" Type="http://schemas.openxmlformats.org/officeDocument/2006/relationships/tags" Target="../tags/tag198.xml"/><Relationship Id="rId4" Type="http://schemas.openxmlformats.org/officeDocument/2006/relationships/tags" Target="../tags/tag192.xml"/><Relationship Id="rId9" Type="http://schemas.openxmlformats.org/officeDocument/2006/relationships/tags" Target="../tags/tag197.xml"/><Relationship Id="rId14" Type="http://schemas.openxmlformats.org/officeDocument/2006/relationships/tags" Target="../tags/tag20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209.xml"/><Relationship Id="rId13" Type="http://schemas.openxmlformats.org/officeDocument/2006/relationships/tags" Target="../tags/tag214.xml"/><Relationship Id="rId18" Type="http://schemas.openxmlformats.org/officeDocument/2006/relationships/oleObject" Target="../embeddings/oleObject27.bin"/><Relationship Id="rId3" Type="http://schemas.openxmlformats.org/officeDocument/2006/relationships/tags" Target="../tags/tag204.xml"/><Relationship Id="rId7" Type="http://schemas.openxmlformats.org/officeDocument/2006/relationships/tags" Target="../tags/tag208.xml"/><Relationship Id="rId12" Type="http://schemas.openxmlformats.org/officeDocument/2006/relationships/tags" Target="../tags/tag213.xml"/><Relationship Id="rId17" Type="http://schemas.openxmlformats.org/officeDocument/2006/relationships/slideMaster" Target="../slideMasters/slideMaster4.xml"/><Relationship Id="rId2" Type="http://schemas.openxmlformats.org/officeDocument/2006/relationships/tags" Target="../tags/tag203.xml"/><Relationship Id="rId16" Type="http://schemas.openxmlformats.org/officeDocument/2006/relationships/tags" Target="../tags/tag217.xml"/><Relationship Id="rId1" Type="http://schemas.openxmlformats.org/officeDocument/2006/relationships/vmlDrawing" Target="../drawings/vmlDrawing27.vml"/><Relationship Id="rId6" Type="http://schemas.openxmlformats.org/officeDocument/2006/relationships/tags" Target="../tags/tag207.xml"/><Relationship Id="rId11" Type="http://schemas.openxmlformats.org/officeDocument/2006/relationships/tags" Target="../tags/tag212.xml"/><Relationship Id="rId5" Type="http://schemas.openxmlformats.org/officeDocument/2006/relationships/tags" Target="../tags/tag206.xml"/><Relationship Id="rId15" Type="http://schemas.openxmlformats.org/officeDocument/2006/relationships/tags" Target="../tags/tag216.xml"/><Relationship Id="rId10" Type="http://schemas.openxmlformats.org/officeDocument/2006/relationships/tags" Target="../tags/tag211.xml"/><Relationship Id="rId19" Type="http://schemas.openxmlformats.org/officeDocument/2006/relationships/image" Target="../media/image1.emf"/><Relationship Id="rId4" Type="http://schemas.openxmlformats.org/officeDocument/2006/relationships/tags" Target="../tags/tag205.xml"/><Relationship Id="rId9" Type="http://schemas.openxmlformats.org/officeDocument/2006/relationships/tags" Target="../tags/tag210.xml"/><Relationship Id="rId14" Type="http://schemas.openxmlformats.org/officeDocument/2006/relationships/tags" Target="../tags/tag215.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224.xml"/><Relationship Id="rId3" Type="http://schemas.openxmlformats.org/officeDocument/2006/relationships/tags" Target="../tags/tag219.xml"/><Relationship Id="rId7" Type="http://schemas.openxmlformats.org/officeDocument/2006/relationships/tags" Target="../tags/tag223.xml"/><Relationship Id="rId12" Type="http://schemas.openxmlformats.org/officeDocument/2006/relationships/image" Target="../media/image1.emf"/><Relationship Id="rId2" Type="http://schemas.openxmlformats.org/officeDocument/2006/relationships/tags" Target="../tags/tag218.xml"/><Relationship Id="rId1" Type="http://schemas.openxmlformats.org/officeDocument/2006/relationships/vmlDrawing" Target="../drawings/vmlDrawing28.vml"/><Relationship Id="rId6" Type="http://schemas.openxmlformats.org/officeDocument/2006/relationships/tags" Target="../tags/tag222.xml"/><Relationship Id="rId11" Type="http://schemas.openxmlformats.org/officeDocument/2006/relationships/oleObject" Target="../embeddings/oleObject28.bin"/><Relationship Id="rId5" Type="http://schemas.openxmlformats.org/officeDocument/2006/relationships/tags" Target="../tags/tag221.xml"/><Relationship Id="rId10" Type="http://schemas.openxmlformats.org/officeDocument/2006/relationships/slideMaster" Target="../slideMasters/slideMaster4.xml"/><Relationship Id="rId4" Type="http://schemas.openxmlformats.org/officeDocument/2006/relationships/tags" Target="../tags/tag220.xml"/><Relationship Id="rId9" Type="http://schemas.openxmlformats.org/officeDocument/2006/relationships/tags" Target="../tags/tag225.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232.xml"/><Relationship Id="rId3" Type="http://schemas.openxmlformats.org/officeDocument/2006/relationships/tags" Target="../tags/tag227.xml"/><Relationship Id="rId7" Type="http://schemas.openxmlformats.org/officeDocument/2006/relationships/tags" Target="../tags/tag231.xml"/><Relationship Id="rId12" Type="http://schemas.openxmlformats.org/officeDocument/2006/relationships/image" Target="../media/image1.emf"/><Relationship Id="rId2" Type="http://schemas.openxmlformats.org/officeDocument/2006/relationships/tags" Target="../tags/tag226.xml"/><Relationship Id="rId1" Type="http://schemas.openxmlformats.org/officeDocument/2006/relationships/vmlDrawing" Target="../drawings/vmlDrawing29.vml"/><Relationship Id="rId6" Type="http://schemas.openxmlformats.org/officeDocument/2006/relationships/tags" Target="../tags/tag230.xml"/><Relationship Id="rId11" Type="http://schemas.openxmlformats.org/officeDocument/2006/relationships/oleObject" Target="../embeddings/oleObject29.bin"/><Relationship Id="rId5" Type="http://schemas.openxmlformats.org/officeDocument/2006/relationships/tags" Target="../tags/tag229.xml"/><Relationship Id="rId10" Type="http://schemas.openxmlformats.org/officeDocument/2006/relationships/slideMaster" Target="../slideMasters/slideMaster4.xml"/><Relationship Id="rId4" Type="http://schemas.openxmlformats.org/officeDocument/2006/relationships/tags" Target="../tags/tag228.xml"/><Relationship Id="rId9" Type="http://schemas.openxmlformats.org/officeDocument/2006/relationships/tags" Target="../tags/tag233.xml"/></Relationships>
</file>

<file path=ppt/slideLayouts/_rels/slideLayout26.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tags" Target="../tags/tag235.xml"/><Relationship Id="rId7" Type="http://schemas.openxmlformats.org/officeDocument/2006/relationships/slideMaster" Target="../slideMasters/slideMaster4.xml"/><Relationship Id="rId2" Type="http://schemas.openxmlformats.org/officeDocument/2006/relationships/tags" Target="../tags/tag234.xml"/><Relationship Id="rId1" Type="http://schemas.openxmlformats.org/officeDocument/2006/relationships/vmlDrawing" Target="../drawings/vmlDrawing30.vml"/><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tags" Target="../tags/tag236.xml"/><Relationship Id="rId9"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vmlDrawing" Target="../drawings/vmlDrawing5.vml"/><Relationship Id="rId6" Type="http://schemas.openxmlformats.org/officeDocument/2006/relationships/tags" Target="../tags/tag22.xml"/><Relationship Id="rId5" Type="http://schemas.openxmlformats.org/officeDocument/2006/relationships/tags" Target="../tags/tag21.xml"/><Relationship Id="rId10" Type="http://schemas.openxmlformats.org/officeDocument/2006/relationships/image" Target="../media/image1.emf"/><Relationship Id="rId4" Type="http://schemas.openxmlformats.org/officeDocument/2006/relationships/tags" Target="../tags/tag20.xml"/><Relationship Id="rId9" Type="http://schemas.openxmlformats.org/officeDocument/2006/relationships/oleObject" Target="../embeddings/oleObject5.bin"/></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5.xml"/><Relationship Id="rId7" Type="http://schemas.openxmlformats.org/officeDocument/2006/relationships/oleObject" Target="../embeddings/oleObject6.bin"/><Relationship Id="rId2" Type="http://schemas.openxmlformats.org/officeDocument/2006/relationships/tags" Target="../tags/tag24.xml"/><Relationship Id="rId1" Type="http://schemas.openxmlformats.org/officeDocument/2006/relationships/vmlDrawing" Target="../drawings/vmlDrawing6.vml"/><Relationship Id="rId6" Type="http://schemas.openxmlformats.org/officeDocument/2006/relationships/slideMaster" Target="../slideMasters/slideMaster2.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tags" Target="../tags/tag29.xml"/><Relationship Id="rId7" Type="http://schemas.openxmlformats.org/officeDocument/2006/relationships/slideMaster" Target="../slideMasters/slideMaster2.xml"/><Relationship Id="rId2" Type="http://schemas.openxmlformats.org/officeDocument/2006/relationships/tags" Target="../tags/tag28.xml"/><Relationship Id="rId1" Type="http://schemas.openxmlformats.org/officeDocument/2006/relationships/vmlDrawing" Target="../drawings/vmlDrawing7.v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image" Target="../media/image1.emf"/><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oleObject" Target="../embeddings/oleObject8.bin"/><Relationship Id="rId2" Type="http://schemas.openxmlformats.org/officeDocument/2006/relationships/tags" Target="../tags/tag33.xml"/><Relationship Id="rId1" Type="http://schemas.openxmlformats.org/officeDocument/2006/relationships/vmlDrawing" Target="../drawings/vmlDrawing8.vml"/><Relationship Id="rId6" Type="http://schemas.openxmlformats.org/officeDocument/2006/relationships/tags" Target="../tags/tag37.xml"/><Relationship Id="rId11" Type="http://schemas.openxmlformats.org/officeDocument/2006/relationships/slideMaster" Target="../slideMasters/slideMaster2.xml"/><Relationship Id="rId5" Type="http://schemas.openxmlformats.org/officeDocument/2006/relationships/tags" Target="../tags/tag36.xml"/><Relationship Id="rId10" Type="http://schemas.openxmlformats.org/officeDocument/2006/relationships/tags" Target="../tags/tag41.xml"/><Relationship Id="rId4" Type="http://schemas.openxmlformats.org/officeDocument/2006/relationships/tags" Target="../tags/tag35.xml"/><Relationship Id="rId9"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tags" Target="../tags/tag53.xml"/><Relationship Id="rId3" Type="http://schemas.openxmlformats.org/officeDocument/2006/relationships/tags" Target="../tags/tag43.xml"/><Relationship Id="rId7" Type="http://schemas.openxmlformats.org/officeDocument/2006/relationships/tags" Target="../tags/tag47.xml"/><Relationship Id="rId12" Type="http://schemas.openxmlformats.org/officeDocument/2006/relationships/tags" Target="../tags/tag52.xml"/><Relationship Id="rId2" Type="http://schemas.openxmlformats.org/officeDocument/2006/relationships/tags" Target="../tags/tag42.xml"/><Relationship Id="rId16" Type="http://schemas.openxmlformats.org/officeDocument/2006/relationships/image" Target="../media/image1.emf"/><Relationship Id="rId1" Type="http://schemas.openxmlformats.org/officeDocument/2006/relationships/vmlDrawing" Target="../drawings/vmlDrawing9.vml"/><Relationship Id="rId6" Type="http://schemas.openxmlformats.org/officeDocument/2006/relationships/tags" Target="../tags/tag46.xml"/><Relationship Id="rId11" Type="http://schemas.openxmlformats.org/officeDocument/2006/relationships/tags" Target="../tags/tag51.xml"/><Relationship Id="rId5" Type="http://schemas.openxmlformats.org/officeDocument/2006/relationships/tags" Target="../tags/tag45.xml"/><Relationship Id="rId15" Type="http://schemas.openxmlformats.org/officeDocument/2006/relationships/oleObject" Target="../embeddings/oleObject9.bin"/><Relationship Id="rId10" Type="http://schemas.openxmlformats.org/officeDocument/2006/relationships/tags" Target="../tags/tag50.xml"/><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slideMaster" Target="../slideMasters/slideMaster2.xml"/><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tags" Target="../tags/tag64.xml"/><Relationship Id="rId2" Type="http://schemas.openxmlformats.org/officeDocument/2006/relationships/tags" Target="../tags/tag54.xml"/><Relationship Id="rId1" Type="http://schemas.openxmlformats.org/officeDocument/2006/relationships/vmlDrawing" Target="../drawings/vmlDrawing10.vml"/><Relationship Id="rId6" Type="http://schemas.openxmlformats.org/officeDocument/2006/relationships/tags" Target="../tags/tag58.xml"/><Relationship Id="rId11" Type="http://schemas.openxmlformats.org/officeDocument/2006/relationships/tags" Target="../tags/tag63.xml"/><Relationship Id="rId5" Type="http://schemas.openxmlformats.org/officeDocument/2006/relationships/tags" Target="../tags/tag57.xml"/><Relationship Id="rId15" Type="http://schemas.openxmlformats.org/officeDocument/2006/relationships/image" Target="../media/image1.emf"/><Relationship Id="rId10" Type="http://schemas.openxmlformats.org/officeDocument/2006/relationships/tags" Target="../tags/tag62.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oleObject" Target="../embeddings/oleObject10.bin"/></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1.xml"/><Relationship Id="rId13" Type="http://schemas.openxmlformats.org/officeDocument/2006/relationships/tags" Target="../tags/tag76.xml"/><Relationship Id="rId3" Type="http://schemas.openxmlformats.org/officeDocument/2006/relationships/tags" Target="../tags/tag66.xml"/><Relationship Id="rId7" Type="http://schemas.openxmlformats.org/officeDocument/2006/relationships/tags" Target="../tags/tag70.xml"/><Relationship Id="rId12" Type="http://schemas.openxmlformats.org/officeDocument/2006/relationships/tags" Target="../tags/tag75.xml"/><Relationship Id="rId17" Type="http://schemas.openxmlformats.org/officeDocument/2006/relationships/image" Target="../media/image1.emf"/><Relationship Id="rId2" Type="http://schemas.openxmlformats.org/officeDocument/2006/relationships/tags" Target="../tags/tag65.xml"/><Relationship Id="rId16" Type="http://schemas.openxmlformats.org/officeDocument/2006/relationships/oleObject" Target="../embeddings/oleObject11.bin"/><Relationship Id="rId1" Type="http://schemas.openxmlformats.org/officeDocument/2006/relationships/vmlDrawing" Target="../drawings/vmlDrawing11.vml"/><Relationship Id="rId6" Type="http://schemas.openxmlformats.org/officeDocument/2006/relationships/tags" Target="../tags/tag69.xml"/><Relationship Id="rId11" Type="http://schemas.openxmlformats.org/officeDocument/2006/relationships/tags" Target="../tags/tag74.xml"/><Relationship Id="rId5" Type="http://schemas.openxmlformats.org/officeDocument/2006/relationships/tags" Target="../tags/tag68.xml"/><Relationship Id="rId15" Type="http://schemas.openxmlformats.org/officeDocument/2006/relationships/slideMaster" Target="../slideMasters/slideMaster2.xml"/><Relationship Id="rId10" Type="http://schemas.openxmlformats.org/officeDocument/2006/relationships/tags" Target="../tags/tag73.xml"/><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tags" Target="../tags/tag7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Deliverable Cover Page">
    <p:spTree>
      <p:nvGrpSpPr>
        <p:cNvPr id="1" name=""/>
        <p:cNvGrpSpPr/>
        <p:nvPr/>
      </p:nvGrpSpPr>
      <p:grpSpPr>
        <a:xfrm>
          <a:off x="0" y="0"/>
          <a:ext cx="0" cy="0"/>
          <a:chOff x="0" y="0"/>
          <a:chExt cx="0" cy="0"/>
        </a:xfrm>
      </p:grpSpPr>
      <p:graphicFrame>
        <p:nvGraphicFramePr>
          <p:cNvPr id="6" name="Object 5" hidden="1"/>
          <p:cNvGraphicFramePr>
            <a:graphicFrameLocks/>
          </p:cNvGraphicFramePr>
          <p:nvPr>
            <p:custDataLst>
              <p:tags r:id="rId2"/>
            </p:custDataLst>
          </p:nvPr>
        </p:nvGraphicFramePr>
        <p:xfrm>
          <a:off x="0" y="0"/>
          <a:ext cx="171979" cy="158750"/>
        </p:xfrm>
        <a:graphic>
          <a:graphicData uri="http://schemas.openxmlformats.org/presentationml/2006/ole">
            <mc:AlternateContent xmlns:mc="http://schemas.openxmlformats.org/markup-compatibility/2006">
              <mc:Choice xmlns:v="urn:schemas-microsoft-com:vml" Requires="v">
                <p:oleObj spid="_x0000_s462201" name="think-cell Slide" r:id="rId8" imgW="270" imgH="270" progId="TCLayout.ActiveDocument.1">
                  <p:embed/>
                </p:oleObj>
              </mc:Choice>
              <mc:Fallback>
                <p:oleObj name="think-cell Slide" r:id="rId8" imgW="270" imgH="270" progId="TCLayout.ActiveDocument.1">
                  <p:embed/>
                  <p:pic>
                    <p:nvPicPr>
                      <p:cNvPr id="0" name="Picture 1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71979"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ctrTitle" hasCustomPrompt="1"/>
            <p:custDataLst>
              <p:tags r:id="rId3"/>
            </p:custDataLst>
          </p:nvPr>
        </p:nvSpPr>
        <p:spPr>
          <a:xfrm>
            <a:off x="1058260" y="1234464"/>
            <a:ext cx="8397935" cy="1156710"/>
          </a:xfrm>
          <a:prstGeom prst="rect">
            <a:avLst/>
          </a:prstGeom>
        </p:spPr>
        <p:txBody>
          <a:bodyPr lIns="0" tIns="0" rIns="0" bIns="0"/>
          <a:lstStyle>
            <a:lvl1pPr algn="l">
              <a:defRPr sz="2800" b="1">
                <a:solidFill>
                  <a:srgbClr val="67103F"/>
                </a:solidFill>
              </a:defRPr>
            </a:lvl1pPr>
          </a:lstStyle>
          <a:p>
            <a:r>
              <a:rPr lang="en-US" dirty="0" smtClean="0"/>
              <a:t>Click to edit Master </a:t>
            </a:r>
            <a:br>
              <a:rPr lang="en-US" dirty="0" smtClean="0"/>
            </a:br>
            <a:r>
              <a:rPr lang="en-US" dirty="0" smtClean="0"/>
              <a:t>presentation title</a:t>
            </a:r>
            <a:endParaRPr lang="en-US" dirty="0"/>
          </a:p>
        </p:txBody>
      </p:sp>
      <p:sp>
        <p:nvSpPr>
          <p:cNvPr id="3" name="Subtitle 2"/>
          <p:cNvSpPr>
            <a:spLocks noGrp="1"/>
          </p:cNvSpPr>
          <p:nvPr>
            <p:ph type="subTitle" idx="1" hasCustomPrompt="1"/>
            <p:custDataLst>
              <p:tags r:id="rId4"/>
            </p:custDataLst>
          </p:nvPr>
        </p:nvSpPr>
        <p:spPr>
          <a:xfrm>
            <a:off x="1058260" y="2391176"/>
            <a:ext cx="8397935" cy="826221"/>
          </a:xfrm>
          <a:prstGeom prst="rect">
            <a:avLst/>
          </a:prstGeom>
        </p:spPr>
        <p:txBody>
          <a:bodyPr lIns="0" tIns="0" rIns="0" bIns="0"/>
          <a:lstStyle>
            <a:lvl1pPr marL="0" indent="0" algn="l">
              <a:buNone/>
              <a:defRPr sz="2200" i="1">
                <a:solidFill>
                  <a:schemeClr val="tx2"/>
                </a:solidFill>
              </a:defRPr>
            </a:lvl1pPr>
            <a:lvl2pPr marL="410291" indent="0" algn="ctr">
              <a:buNone/>
              <a:defRPr>
                <a:solidFill>
                  <a:schemeClr val="tx1">
                    <a:tint val="75000"/>
                  </a:schemeClr>
                </a:solidFill>
              </a:defRPr>
            </a:lvl2pPr>
            <a:lvl3pPr marL="820583" indent="0" algn="ctr">
              <a:buNone/>
              <a:defRPr>
                <a:solidFill>
                  <a:schemeClr val="tx1">
                    <a:tint val="75000"/>
                  </a:schemeClr>
                </a:solidFill>
              </a:defRPr>
            </a:lvl3pPr>
            <a:lvl4pPr marL="1230874" indent="0" algn="ctr">
              <a:buNone/>
              <a:defRPr>
                <a:solidFill>
                  <a:schemeClr val="tx1">
                    <a:tint val="75000"/>
                  </a:schemeClr>
                </a:solidFill>
              </a:defRPr>
            </a:lvl4pPr>
            <a:lvl5pPr marL="1641165" indent="0" algn="ctr">
              <a:buNone/>
              <a:defRPr>
                <a:solidFill>
                  <a:schemeClr val="tx1">
                    <a:tint val="75000"/>
                  </a:schemeClr>
                </a:solidFill>
              </a:defRPr>
            </a:lvl5pPr>
            <a:lvl6pPr marL="2051456" indent="0" algn="ctr">
              <a:buNone/>
              <a:defRPr>
                <a:solidFill>
                  <a:schemeClr val="tx1">
                    <a:tint val="75000"/>
                  </a:schemeClr>
                </a:solidFill>
              </a:defRPr>
            </a:lvl6pPr>
            <a:lvl7pPr marL="2461748" indent="0" algn="ctr">
              <a:buNone/>
              <a:defRPr>
                <a:solidFill>
                  <a:schemeClr val="tx1">
                    <a:tint val="75000"/>
                  </a:schemeClr>
                </a:solidFill>
              </a:defRPr>
            </a:lvl7pPr>
            <a:lvl8pPr marL="2872039" indent="0" algn="ctr">
              <a:buNone/>
              <a:defRPr>
                <a:solidFill>
                  <a:schemeClr val="tx1">
                    <a:tint val="75000"/>
                  </a:schemeClr>
                </a:solidFill>
              </a:defRPr>
            </a:lvl8pPr>
            <a:lvl9pPr marL="3282330" indent="0" algn="ctr">
              <a:buNone/>
              <a:defRPr>
                <a:solidFill>
                  <a:schemeClr val="tx1">
                    <a:tint val="75000"/>
                  </a:schemeClr>
                </a:solidFill>
              </a:defRPr>
            </a:lvl9pPr>
          </a:lstStyle>
          <a:p>
            <a:r>
              <a:rPr lang="en-US" dirty="0" smtClean="0"/>
              <a:t>Click to edit Master </a:t>
            </a:r>
            <a:br>
              <a:rPr lang="en-US" dirty="0" smtClean="0"/>
            </a:br>
            <a:r>
              <a:rPr lang="en-US" dirty="0" smtClean="0"/>
              <a:t>presentation subtitle</a:t>
            </a:r>
            <a:endParaRPr lang="en-US" dirty="0"/>
          </a:p>
        </p:txBody>
      </p:sp>
      <p:pic>
        <p:nvPicPr>
          <p:cNvPr id="7" name="Picture 6" descr="Dalberg Dash.jpg"/>
          <p:cNvPicPr>
            <a:picLocks noChangeAspect="1"/>
          </p:cNvPicPr>
          <p:nvPr userDrawn="1">
            <p:custDataLst>
              <p:tags r:id="rId5"/>
            </p:custDataLst>
          </p:nvPr>
        </p:nvPicPr>
        <p:blipFill>
          <a:blip r:embed="rId10" cstate="print"/>
          <a:stretch>
            <a:fillRect/>
          </a:stretch>
        </p:blipFill>
        <p:spPr>
          <a:xfrm>
            <a:off x="550251" y="1379800"/>
            <a:ext cx="376308" cy="229509"/>
          </a:xfrm>
          <a:prstGeom prst="rect">
            <a:avLst/>
          </a:prstGeom>
        </p:spPr>
      </p:pic>
      <p:sp>
        <p:nvSpPr>
          <p:cNvPr id="9" name="Text Placeholder 8"/>
          <p:cNvSpPr>
            <a:spLocks noGrp="1"/>
          </p:cNvSpPr>
          <p:nvPr>
            <p:ph type="body" sz="quarter" idx="10" hasCustomPrompt="1"/>
            <p:custDataLst>
              <p:tags r:id="rId6"/>
            </p:custDataLst>
          </p:nvPr>
        </p:nvSpPr>
        <p:spPr>
          <a:xfrm>
            <a:off x="1058365" y="3208579"/>
            <a:ext cx="8397831" cy="826088"/>
          </a:xfrm>
          <a:prstGeom prst="rect">
            <a:avLst/>
          </a:prstGeom>
        </p:spPr>
        <p:txBody>
          <a:bodyPr lIns="0" tIns="0" rIns="0" bIns="0"/>
          <a:lstStyle>
            <a:lvl1pPr>
              <a:buNone/>
              <a:defRPr sz="1800">
                <a:solidFill>
                  <a:schemeClr val="tx2"/>
                </a:solidFill>
              </a:defRPr>
            </a:lvl1pPr>
            <a:lvl2pPr>
              <a:defRPr sz="1800"/>
            </a:lvl2pPr>
            <a:lvl3pPr>
              <a:defRPr sz="1800"/>
            </a:lvl3pPr>
            <a:lvl4pPr>
              <a:defRPr sz="1800"/>
            </a:lvl4pPr>
            <a:lvl5pPr>
              <a:defRPr sz="1800"/>
            </a:lvl5pPr>
          </a:lstStyle>
          <a:p>
            <a:pPr lvl="0"/>
            <a:r>
              <a:rPr lang="en-US" dirty="0" smtClean="0"/>
              <a:t>Date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Row Boxes">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740730" name="think-cell Slide" r:id="rId16" imgW="270" imgH="270" progId="TCLayout.ActiveDocument.1">
                  <p:embed/>
                </p:oleObj>
              </mc:Choice>
              <mc:Fallback>
                <p:oleObj name="think-cell Slide" r:id="rId16" imgW="270" imgH="270" progId="TCLayout.ActiveDocument.1">
                  <p:embed/>
                  <p:pic>
                    <p:nvPicPr>
                      <p:cNvPr id="0" name="Picture 14"/>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16" name="Text Placeholder 14"/>
          <p:cNvSpPr>
            <a:spLocks noGrp="1"/>
          </p:cNvSpPr>
          <p:nvPr>
            <p:ph type="body" sz="quarter" idx="59" hasCustomPrompt="1"/>
            <p:custDataLst>
              <p:tags r:id="rId4"/>
            </p:custDataLst>
          </p:nvPr>
        </p:nvSpPr>
        <p:spPr>
          <a:xfrm>
            <a:off x="450586" y="5263326"/>
            <a:ext cx="1948448"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17" name="Text Placeholder 9"/>
          <p:cNvSpPr>
            <a:spLocks noGrp="1"/>
          </p:cNvSpPr>
          <p:nvPr>
            <p:ph type="body" sz="quarter" idx="61"/>
            <p:custDataLst>
              <p:tags r:id="rId5"/>
            </p:custDataLst>
          </p:nvPr>
        </p:nvSpPr>
        <p:spPr>
          <a:xfrm>
            <a:off x="2521816" y="5284081"/>
            <a:ext cx="6933861" cy="888088"/>
          </a:xfrm>
          <a:prstGeom prst="rect">
            <a:avLst/>
          </a:prstGeom>
          <a:noFill/>
        </p:spPr>
        <p:txBody>
          <a:bodyPr lIns="0" tIns="0" rIns="0" bIns="0"/>
          <a:lstStyle>
            <a:lvl1pPr marL="173038" indent="-173038">
              <a:defRPr/>
            </a:lvl1pPr>
            <a:lvl2pPr marL="347663" indent="-174625">
              <a:defRPr sz="1200"/>
            </a:lvl2pPr>
            <a:lvl3pPr marL="509588" indent="-161925">
              <a:defRPr sz="12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8" name="Text Placeholder 14"/>
          <p:cNvSpPr>
            <a:spLocks noGrp="1"/>
          </p:cNvSpPr>
          <p:nvPr>
            <p:ph type="body" sz="quarter" idx="62" hasCustomPrompt="1"/>
            <p:custDataLst>
              <p:tags r:id="rId6"/>
            </p:custDataLst>
          </p:nvPr>
        </p:nvSpPr>
        <p:spPr>
          <a:xfrm>
            <a:off x="450586" y="4203709"/>
            <a:ext cx="1948448"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19" name="Text Placeholder 9"/>
          <p:cNvSpPr>
            <a:spLocks noGrp="1"/>
          </p:cNvSpPr>
          <p:nvPr>
            <p:ph type="body" sz="quarter" idx="63"/>
            <p:custDataLst>
              <p:tags r:id="rId7"/>
            </p:custDataLst>
          </p:nvPr>
        </p:nvSpPr>
        <p:spPr>
          <a:xfrm>
            <a:off x="2507794" y="4203709"/>
            <a:ext cx="6918539" cy="888088"/>
          </a:xfrm>
          <a:prstGeom prst="rect">
            <a:avLst/>
          </a:prstGeom>
          <a:noFill/>
        </p:spPr>
        <p:txBody>
          <a:bodyPr lIns="0" tIns="0" rIns="0" bIns="0"/>
          <a:lstStyle>
            <a:lvl1pPr marL="173038" indent="-173038">
              <a:defRPr/>
            </a:lvl1pPr>
            <a:lvl2pPr marL="347663" indent="-174625" algn="l" defTabSz="914293" rtl="0" eaLnBrk="1" latinLnBrk="0" hangingPunct="1">
              <a:spcBef>
                <a:spcPct val="20000"/>
              </a:spcBef>
              <a:defRPr lang="en-US" sz="1200" kern="1200" dirty="0" smtClean="0">
                <a:solidFill>
                  <a:schemeClr val="tx1"/>
                </a:solidFill>
                <a:latin typeface="+mn-lt"/>
                <a:ea typeface="+mn-ea"/>
                <a:cs typeface="+mn-cs"/>
              </a:defRPr>
            </a:lvl2pPr>
            <a:lvl3pPr marL="509588" indent="-161925" algn="l" defTabSz="914293" rtl="0" eaLnBrk="1" latinLnBrk="0" hangingPunct="1">
              <a:spcBef>
                <a:spcPct val="20000"/>
              </a:spcBef>
              <a:defRPr lang="en-US" sz="1200" kern="1200" dirty="0" smtClean="0">
                <a:solidFill>
                  <a:schemeClr val="tx1"/>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0" name="Text Placeholder 14"/>
          <p:cNvSpPr>
            <a:spLocks noGrp="1"/>
          </p:cNvSpPr>
          <p:nvPr>
            <p:ph type="body" sz="quarter" idx="64" hasCustomPrompt="1"/>
            <p:custDataLst>
              <p:tags r:id="rId8"/>
            </p:custDataLst>
          </p:nvPr>
        </p:nvSpPr>
        <p:spPr>
          <a:xfrm>
            <a:off x="450586" y="3144093"/>
            <a:ext cx="1948448"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21" name="Text Placeholder 9"/>
          <p:cNvSpPr>
            <a:spLocks noGrp="1"/>
          </p:cNvSpPr>
          <p:nvPr>
            <p:ph type="body" sz="quarter" idx="65"/>
            <p:custDataLst>
              <p:tags r:id="rId9"/>
            </p:custDataLst>
          </p:nvPr>
        </p:nvSpPr>
        <p:spPr>
          <a:xfrm>
            <a:off x="2507794" y="3144092"/>
            <a:ext cx="6918539" cy="888088"/>
          </a:xfrm>
          <a:prstGeom prst="rect">
            <a:avLst/>
          </a:prstGeom>
          <a:noFill/>
        </p:spPr>
        <p:txBody>
          <a:bodyPr lIns="0" tIns="0" rIns="0" bIns="0"/>
          <a:lstStyle>
            <a:lvl1pPr marL="173038" indent="-173038">
              <a:defRPr/>
            </a:lvl1pPr>
            <a:lvl2pPr marL="347663" indent="-174625" algn="l" defTabSz="914293" rtl="0" eaLnBrk="1" latinLnBrk="0" hangingPunct="1">
              <a:spcBef>
                <a:spcPct val="20000"/>
              </a:spcBef>
              <a:defRPr lang="en-US" sz="1200" kern="1200" dirty="0" smtClean="0">
                <a:solidFill>
                  <a:schemeClr val="tx1"/>
                </a:solidFill>
                <a:latin typeface="+mn-lt"/>
                <a:ea typeface="+mn-ea"/>
                <a:cs typeface="+mn-cs"/>
              </a:defRPr>
            </a:lvl2pPr>
            <a:lvl3pPr marL="509588" indent="-161925" algn="l" defTabSz="914293" rtl="0" eaLnBrk="1" latinLnBrk="0" hangingPunct="1">
              <a:spcBef>
                <a:spcPct val="20000"/>
              </a:spcBef>
              <a:defRPr lang="en-US" sz="1200" kern="1200" dirty="0" smtClean="0">
                <a:solidFill>
                  <a:schemeClr val="tx1"/>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2" name="Text Placeholder 14"/>
          <p:cNvSpPr>
            <a:spLocks noGrp="1"/>
          </p:cNvSpPr>
          <p:nvPr>
            <p:ph type="body" sz="quarter" idx="66" hasCustomPrompt="1"/>
            <p:custDataLst>
              <p:tags r:id="rId10"/>
            </p:custDataLst>
          </p:nvPr>
        </p:nvSpPr>
        <p:spPr>
          <a:xfrm>
            <a:off x="450586" y="2084476"/>
            <a:ext cx="1948448"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23" name="Text Placeholder 9"/>
          <p:cNvSpPr>
            <a:spLocks noGrp="1"/>
          </p:cNvSpPr>
          <p:nvPr>
            <p:ph type="body" sz="quarter" idx="67"/>
            <p:custDataLst>
              <p:tags r:id="rId11"/>
            </p:custDataLst>
          </p:nvPr>
        </p:nvSpPr>
        <p:spPr>
          <a:xfrm>
            <a:off x="2507794" y="2084476"/>
            <a:ext cx="6918539" cy="888088"/>
          </a:xfrm>
          <a:prstGeom prst="rect">
            <a:avLst/>
          </a:prstGeom>
          <a:noFill/>
        </p:spPr>
        <p:txBody>
          <a:bodyPr lIns="0" tIns="0" rIns="0" bIns="0"/>
          <a:lstStyle>
            <a:lvl1pPr marL="173038" indent="-173038">
              <a:defRPr/>
            </a:lvl1pPr>
            <a:lvl2pPr marL="347663" indent="-174625" algn="l" defTabSz="914293" rtl="0" eaLnBrk="1" latinLnBrk="0" hangingPunct="1">
              <a:spcBef>
                <a:spcPct val="20000"/>
              </a:spcBef>
              <a:defRPr lang="en-US" sz="1200" kern="1200" dirty="0" smtClean="0">
                <a:solidFill>
                  <a:schemeClr val="tx1"/>
                </a:solidFill>
                <a:latin typeface="+mn-lt"/>
                <a:ea typeface="+mn-ea"/>
                <a:cs typeface="+mn-cs"/>
              </a:defRPr>
            </a:lvl2pPr>
            <a:lvl3pPr marL="509588" indent="-161925" algn="l" defTabSz="914293" rtl="0" eaLnBrk="1" latinLnBrk="0" hangingPunct="1">
              <a:spcBef>
                <a:spcPct val="20000"/>
              </a:spcBef>
              <a:defRPr lang="en-US" sz="1200" kern="1200" dirty="0" smtClean="0">
                <a:solidFill>
                  <a:schemeClr val="tx1"/>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4" name="Text Placeholder 14"/>
          <p:cNvSpPr>
            <a:spLocks noGrp="1"/>
          </p:cNvSpPr>
          <p:nvPr>
            <p:ph type="body" sz="quarter" idx="68" hasCustomPrompt="1"/>
            <p:custDataLst>
              <p:tags r:id="rId12"/>
            </p:custDataLst>
          </p:nvPr>
        </p:nvSpPr>
        <p:spPr>
          <a:xfrm>
            <a:off x="450586" y="1008063"/>
            <a:ext cx="1948448"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25" name="Text Placeholder 9"/>
          <p:cNvSpPr>
            <a:spLocks noGrp="1"/>
          </p:cNvSpPr>
          <p:nvPr>
            <p:ph type="body" sz="quarter" idx="69"/>
            <p:custDataLst>
              <p:tags r:id="rId13"/>
            </p:custDataLst>
          </p:nvPr>
        </p:nvSpPr>
        <p:spPr>
          <a:xfrm>
            <a:off x="2507794" y="1008063"/>
            <a:ext cx="6918539" cy="888088"/>
          </a:xfrm>
          <a:prstGeom prst="rect">
            <a:avLst/>
          </a:prstGeom>
          <a:noFill/>
        </p:spPr>
        <p:txBody>
          <a:bodyPr lIns="0" tIns="0" rIns="0" bIns="0"/>
          <a:lstStyle>
            <a:lvl1pPr marL="173038" indent="-173038">
              <a:defRPr/>
            </a:lvl1pPr>
            <a:lvl2pPr marL="347663" indent="-174625" algn="l" defTabSz="914293" rtl="0" eaLnBrk="1" latinLnBrk="0" hangingPunct="1">
              <a:spcBef>
                <a:spcPct val="20000"/>
              </a:spcBef>
              <a:defRPr lang="en-US" sz="1200" kern="1200" dirty="0" smtClean="0">
                <a:solidFill>
                  <a:schemeClr val="tx1"/>
                </a:solidFill>
                <a:latin typeface="+mn-lt"/>
                <a:ea typeface="+mn-ea"/>
                <a:cs typeface="+mn-cs"/>
              </a:defRPr>
            </a:lvl2pPr>
            <a:lvl3pPr marL="509588" indent="-161925" algn="l" defTabSz="914293" rtl="0" eaLnBrk="1" latinLnBrk="0" hangingPunct="1">
              <a:spcBef>
                <a:spcPct val="20000"/>
              </a:spcBef>
              <a:defRPr lang="en-US" sz="1200" kern="1200" dirty="0" smtClean="0">
                <a:solidFill>
                  <a:schemeClr val="tx1"/>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6" name="Text Placeholder 9"/>
          <p:cNvSpPr>
            <a:spLocks noGrp="1"/>
          </p:cNvSpPr>
          <p:nvPr>
            <p:ph type="body" sz="quarter" idx="37" hasCustomPrompt="1"/>
            <p:custDataLst>
              <p:tags r:id="rId14"/>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Row Boxes + Header">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753018" name="think-cell Slide" r:id="rId18" imgW="270" imgH="270" progId="TCLayout.ActiveDocument.1">
                  <p:embed/>
                </p:oleObj>
              </mc:Choice>
              <mc:Fallback>
                <p:oleObj name="think-cell Slide" r:id="rId18" imgW="270" imgH="270" progId="TCLayout.ActiveDocument.1">
                  <p:embed/>
                  <p:pic>
                    <p:nvPicPr>
                      <p:cNvPr id="0" name="Picture 14"/>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33" name="Text Placeholder 14"/>
          <p:cNvSpPr>
            <a:spLocks noGrp="1"/>
          </p:cNvSpPr>
          <p:nvPr>
            <p:ph type="body" sz="quarter" idx="59" hasCustomPrompt="1"/>
            <p:custDataLst>
              <p:tags r:id="rId4"/>
            </p:custDataLst>
          </p:nvPr>
        </p:nvSpPr>
        <p:spPr>
          <a:xfrm>
            <a:off x="450850" y="5425281"/>
            <a:ext cx="1948448"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35" name="Text Placeholder 9"/>
          <p:cNvSpPr>
            <a:spLocks noGrp="1"/>
          </p:cNvSpPr>
          <p:nvPr>
            <p:ph type="body" sz="quarter" idx="61"/>
            <p:custDataLst>
              <p:tags r:id="rId5"/>
            </p:custDataLst>
          </p:nvPr>
        </p:nvSpPr>
        <p:spPr>
          <a:xfrm>
            <a:off x="2522080" y="5446036"/>
            <a:ext cx="6933861" cy="888088"/>
          </a:xfrm>
          <a:prstGeom prst="rect">
            <a:avLst/>
          </a:prstGeom>
          <a:noFill/>
        </p:spPr>
        <p:txBody>
          <a:bodyPr lIns="0" tIns="0" rIns="0" bIns="0"/>
          <a:lstStyle>
            <a:lvl1pPr marL="173038" indent="-173038">
              <a:defRPr/>
            </a:lvl1pPr>
            <a:lvl2pPr marL="347663" indent="-174625">
              <a:defRPr sz="1200"/>
            </a:lvl2pPr>
            <a:lvl3pPr marL="509588" indent="-161925">
              <a:defRPr sz="12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37" name="Text Placeholder 14"/>
          <p:cNvSpPr>
            <a:spLocks noGrp="1"/>
          </p:cNvSpPr>
          <p:nvPr>
            <p:ph type="body" sz="quarter" idx="62" hasCustomPrompt="1"/>
            <p:custDataLst>
              <p:tags r:id="rId6"/>
            </p:custDataLst>
          </p:nvPr>
        </p:nvSpPr>
        <p:spPr>
          <a:xfrm>
            <a:off x="450850" y="4457103"/>
            <a:ext cx="1948448"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39" name="Text Placeholder 9"/>
          <p:cNvSpPr>
            <a:spLocks noGrp="1"/>
          </p:cNvSpPr>
          <p:nvPr>
            <p:ph type="body" sz="quarter" idx="63"/>
            <p:custDataLst>
              <p:tags r:id="rId7"/>
            </p:custDataLst>
          </p:nvPr>
        </p:nvSpPr>
        <p:spPr>
          <a:xfrm>
            <a:off x="2508058" y="4457103"/>
            <a:ext cx="6918539" cy="888088"/>
          </a:xfrm>
          <a:prstGeom prst="rect">
            <a:avLst/>
          </a:prstGeom>
          <a:noFill/>
        </p:spPr>
        <p:txBody>
          <a:bodyPr lIns="0" tIns="0" rIns="0" bIns="0"/>
          <a:lstStyle>
            <a:lvl1pPr marL="173038" indent="-173038">
              <a:defRPr/>
            </a:lvl1pPr>
            <a:lvl2pPr marL="347663" indent="-174625" algn="l" defTabSz="914293" rtl="0" eaLnBrk="1" latinLnBrk="0" hangingPunct="1">
              <a:spcBef>
                <a:spcPct val="20000"/>
              </a:spcBef>
              <a:defRPr lang="en-US" sz="1200" kern="1200" dirty="0" smtClean="0">
                <a:solidFill>
                  <a:schemeClr val="tx1"/>
                </a:solidFill>
                <a:latin typeface="+mn-lt"/>
                <a:ea typeface="+mn-ea"/>
                <a:cs typeface="+mn-cs"/>
              </a:defRPr>
            </a:lvl2pPr>
            <a:lvl3pPr marL="509588" indent="-161925" algn="l" defTabSz="914293" rtl="0" eaLnBrk="1" latinLnBrk="0" hangingPunct="1">
              <a:spcBef>
                <a:spcPct val="20000"/>
              </a:spcBef>
              <a:defRPr lang="en-US" sz="1200" kern="1200" dirty="0" smtClean="0">
                <a:solidFill>
                  <a:schemeClr val="tx1"/>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1" name="Text Placeholder 14"/>
          <p:cNvSpPr>
            <a:spLocks noGrp="1"/>
          </p:cNvSpPr>
          <p:nvPr>
            <p:ph type="body" sz="quarter" idx="64" hasCustomPrompt="1"/>
            <p:custDataLst>
              <p:tags r:id="rId8"/>
            </p:custDataLst>
          </p:nvPr>
        </p:nvSpPr>
        <p:spPr>
          <a:xfrm>
            <a:off x="450850" y="3488926"/>
            <a:ext cx="1948448"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43" name="Text Placeholder 9"/>
          <p:cNvSpPr>
            <a:spLocks noGrp="1"/>
          </p:cNvSpPr>
          <p:nvPr>
            <p:ph type="body" sz="quarter" idx="65"/>
            <p:custDataLst>
              <p:tags r:id="rId9"/>
            </p:custDataLst>
          </p:nvPr>
        </p:nvSpPr>
        <p:spPr>
          <a:xfrm>
            <a:off x="2508058" y="3488925"/>
            <a:ext cx="6918539" cy="888088"/>
          </a:xfrm>
          <a:prstGeom prst="rect">
            <a:avLst/>
          </a:prstGeom>
          <a:noFill/>
        </p:spPr>
        <p:txBody>
          <a:bodyPr lIns="0" tIns="0" rIns="0" bIns="0"/>
          <a:lstStyle>
            <a:lvl1pPr marL="173038" indent="-173038">
              <a:defRPr/>
            </a:lvl1pPr>
            <a:lvl2pPr marL="347663" indent="-174625" algn="l" defTabSz="914293" rtl="0" eaLnBrk="1" latinLnBrk="0" hangingPunct="1">
              <a:spcBef>
                <a:spcPct val="20000"/>
              </a:spcBef>
              <a:defRPr lang="en-US" sz="1200" kern="1200" dirty="0" smtClean="0">
                <a:solidFill>
                  <a:schemeClr val="tx1"/>
                </a:solidFill>
                <a:latin typeface="+mn-lt"/>
                <a:ea typeface="+mn-ea"/>
                <a:cs typeface="+mn-cs"/>
              </a:defRPr>
            </a:lvl2pPr>
            <a:lvl3pPr marL="509588" indent="-161925" algn="l" defTabSz="914293" rtl="0" eaLnBrk="1" latinLnBrk="0" hangingPunct="1">
              <a:spcBef>
                <a:spcPct val="20000"/>
              </a:spcBef>
              <a:defRPr lang="en-US" sz="1200" kern="1200" dirty="0" smtClean="0">
                <a:solidFill>
                  <a:schemeClr val="tx1"/>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4" name="Text Placeholder 14"/>
          <p:cNvSpPr>
            <a:spLocks noGrp="1"/>
          </p:cNvSpPr>
          <p:nvPr>
            <p:ph type="body" sz="quarter" idx="66" hasCustomPrompt="1"/>
            <p:custDataLst>
              <p:tags r:id="rId10"/>
            </p:custDataLst>
          </p:nvPr>
        </p:nvSpPr>
        <p:spPr>
          <a:xfrm>
            <a:off x="450850" y="2520748"/>
            <a:ext cx="1948448"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45" name="Text Placeholder 9"/>
          <p:cNvSpPr>
            <a:spLocks noGrp="1"/>
          </p:cNvSpPr>
          <p:nvPr>
            <p:ph type="body" sz="quarter" idx="67"/>
            <p:custDataLst>
              <p:tags r:id="rId11"/>
            </p:custDataLst>
          </p:nvPr>
        </p:nvSpPr>
        <p:spPr>
          <a:xfrm>
            <a:off x="2508058" y="2520748"/>
            <a:ext cx="6918539" cy="888088"/>
          </a:xfrm>
          <a:prstGeom prst="rect">
            <a:avLst/>
          </a:prstGeom>
          <a:noFill/>
        </p:spPr>
        <p:txBody>
          <a:bodyPr lIns="0" tIns="0" rIns="0" bIns="0"/>
          <a:lstStyle>
            <a:lvl1pPr marL="173038" indent="-173038">
              <a:defRPr/>
            </a:lvl1pPr>
            <a:lvl2pPr marL="347663" indent="-174625" algn="l" defTabSz="914293" rtl="0" eaLnBrk="1" latinLnBrk="0" hangingPunct="1">
              <a:spcBef>
                <a:spcPct val="20000"/>
              </a:spcBef>
              <a:defRPr lang="en-US" sz="1200" kern="1200" dirty="0" smtClean="0">
                <a:solidFill>
                  <a:schemeClr val="tx1"/>
                </a:solidFill>
                <a:latin typeface="+mn-lt"/>
                <a:ea typeface="+mn-ea"/>
                <a:cs typeface="+mn-cs"/>
              </a:defRPr>
            </a:lvl2pPr>
            <a:lvl3pPr marL="509588" indent="-161925" algn="l" defTabSz="914293" rtl="0" eaLnBrk="1" latinLnBrk="0" hangingPunct="1">
              <a:spcBef>
                <a:spcPct val="20000"/>
              </a:spcBef>
              <a:defRPr lang="en-US" sz="1200" kern="1200" dirty="0" smtClean="0">
                <a:solidFill>
                  <a:schemeClr val="tx1"/>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6" name="Text Placeholder 14"/>
          <p:cNvSpPr>
            <a:spLocks noGrp="1"/>
          </p:cNvSpPr>
          <p:nvPr>
            <p:ph type="body" sz="quarter" idx="68" hasCustomPrompt="1"/>
            <p:custDataLst>
              <p:tags r:id="rId12"/>
            </p:custDataLst>
          </p:nvPr>
        </p:nvSpPr>
        <p:spPr>
          <a:xfrm>
            <a:off x="450850" y="1552570"/>
            <a:ext cx="1948448" cy="908844"/>
          </a:xfrm>
          <a:prstGeom prst="rect">
            <a:avLst/>
          </a:prstGeom>
          <a:solidFill>
            <a:schemeClr val="tx2"/>
          </a:solidFill>
        </p:spPr>
        <p:txBody>
          <a:bodyPr lIns="82058" tIns="41029" rIns="82058" bIns="41029" anchor="ctr"/>
          <a:lstStyle>
            <a:lvl1pPr marL="0" indent="0" algn="ctr">
              <a:buNone/>
              <a:defRPr sz="1400" b="1">
                <a:solidFill>
                  <a:schemeClr val="bg1"/>
                </a:solidFill>
              </a:defRPr>
            </a:lvl1pPr>
          </a:lstStyle>
          <a:p>
            <a:pPr lvl="0"/>
            <a:r>
              <a:rPr lang="en-US" dirty="0" smtClean="0"/>
              <a:t>Click to edit box text</a:t>
            </a:r>
            <a:endParaRPr lang="en-US" dirty="0"/>
          </a:p>
        </p:txBody>
      </p:sp>
      <p:sp>
        <p:nvSpPr>
          <p:cNvPr id="48" name="Text Placeholder 9"/>
          <p:cNvSpPr>
            <a:spLocks noGrp="1"/>
          </p:cNvSpPr>
          <p:nvPr>
            <p:ph type="body" sz="quarter" idx="69"/>
            <p:custDataLst>
              <p:tags r:id="rId13"/>
            </p:custDataLst>
          </p:nvPr>
        </p:nvSpPr>
        <p:spPr>
          <a:xfrm>
            <a:off x="2508058" y="1552570"/>
            <a:ext cx="6918539" cy="888088"/>
          </a:xfrm>
          <a:prstGeom prst="rect">
            <a:avLst/>
          </a:prstGeom>
          <a:noFill/>
        </p:spPr>
        <p:txBody>
          <a:bodyPr lIns="0" tIns="0" rIns="0" bIns="0"/>
          <a:lstStyle>
            <a:lvl1pPr marL="173038" indent="-173038">
              <a:defRPr/>
            </a:lvl1pPr>
            <a:lvl2pPr marL="347663" indent="-174625" algn="l" defTabSz="914293" rtl="0" eaLnBrk="1" latinLnBrk="0" hangingPunct="1">
              <a:spcBef>
                <a:spcPct val="20000"/>
              </a:spcBef>
              <a:defRPr lang="en-US" sz="1200" kern="1200" dirty="0" smtClean="0">
                <a:solidFill>
                  <a:schemeClr val="tx1"/>
                </a:solidFill>
                <a:latin typeface="+mn-lt"/>
                <a:ea typeface="+mn-ea"/>
                <a:cs typeface="+mn-cs"/>
              </a:defRPr>
            </a:lvl2pPr>
            <a:lvl3pPr marL="509588" indent="-161925" algn="l" defTabSz="914293" rtl="0" eaLnBrk="1" latinLnBrk="0" hangingPunct="1">
              <a:spcBef>
                <a:spcPct val="20000"/>
              </a:spcBef>
              <a:defRPr lang="en-US" sz="1200" kern="1200" dirty="0" smtClean="0">
                <a:solidFill>
                  <a:schemeClr val="tx1"/>
                </a:solidFill>
                <a:latin typeface="+mn-lt"/>
                <a:ea typeface="+mn-ea"/>
                <a:cs typeface="+mn-cs"/>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Text Placeholder 14"/>
          <p:cNvSpPr>
            <a:spLocks noGrp="1"/>
          </p:cNvSpPr>
          <p:nvPr>
            <p:ph type="body" sz="quarter" idx="70" hasCustomPrompt="1"/>
            <p:custDataLst>
              <p:tags r:id="rId14"/>
            </p:custDataLst>
          </p:nvPr>
        </p:nvSpPr>
        <p:spPr>
          <a:xfrm>
            <a:off x="2521791" y="1008063"/>
            <a:ext cx="6933887" cy="409279"/>
          </a:xfrm>
          <a:prstGeom prst="rect">
            <a:avLst/>
          </a:prstGeom>
        </p:spPr>
        <p:txBody>
          <a:bodyPr lIns="0" tIns="0" rIns="0" bIns="0" anchor="b"/>
          <a:lstStyle>
            <a:lvl1pPr algn="ctr">
              <a:buNone/>
              <a:defRPr b="1" baseline="0"/>
            </a:lvl1pPr>
          </a:lstStyle>
          <a:p>
            <a:pPr lvl="0"/>
            <a:r>
              <a:rPr lang="en-US" dirty="0" smtClean="0"/>
              <a:t>Click to edit Master header</a:t>
            </a:r>
            <a:endParaRPr lang="en-US" dirty="0"/>
          </a:p>
        </p:txBody>
      </p:sp>
      <p:cxnSp>
        <p:nvCxnSpPr>
          <p:cNvPr id="16" name="Straight Connector 15"/>
          <p:cNvCxnSpPr/>
          <p:nvPr userDrawn="1">
            <p:custDataLst>
              <p:tags r:id="rId15"/>
            </p:custDataLst>
          </p:nvPr>
        </p:nvCxnSpPr>
        <p:spPr>
          <a:xfrm>
            <a:off x="2521555" y="1508781"/>
            <a:ext cx="69341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9"/>
          <p:cNvSpPr>
            <a:spLocks noGrp="1"/>
          </p:cNvSpPr>
          <p:nvPr>
            <p:ph type="body" sz="quarter" idx="37" hasCustomPrompt="1"/>
            <p:custDataLst>
              <p:tags r:id="rId16"/>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Squar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572794" name="think-cell Slide" r:id="rId21" imgW="270" imgH="270" progId="TCLayout.ActiveDocument.1">
                  <p:embed/>
                </p:oleObj>
              </mc:Choice>
              <mc:Fallback>
                <p:oleObj name="think-cell Slide" r:id="rId21" imgW="270" imgH="270" progId="TCLayout.ActiveDocument.1">
                  <p:embed/>
                  <p:pic>
                    <p:nvPicPr>
                      <p:cNvPr id="0" name="Picture 14"/>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27" name="SmartArt Placeholder 26"/>
          <p:cNvSpPr>
            <a:spLocks noGrp="1"/>
          </p:cNvSpPr>
          <p:nvPr>
            <p:ph type="dgm" sz="quarter" idx="18" hasCustomPrompt="1"/>
            <p:custDataLst>
              <p:tags r:id="rId4"/>
            </p:custDataLst>
          </p:nvPr>
        </p:nvSpPr>
        <p:spPr>
          <a:xfrm>
            <a:off x="1350818" y="1143026"/>
            <a:ext cx="7204364" cy="4639235"/>
          </a:xfrm>
          <a:prstGeom prst="rect">
            <a:avLst/>
          </a:prstGeom>
          <a:ln w="9525">
            <a:solidFill>
              <a:schemeClr val="tx1"/>
            </a:solidFill>
          </a:ln>
        </p:spPr>
        <p:txBody>
          <a:bodyPr lIns="82058" tIns="41029" rIns="82058" bIns="41029"/>
          <a:lstStyle>
            <a:lvl1pPr>
              <a:defRPr>
                <a:solidFill>
                  <a:schemeClr val="bg2"/>
                </a:solidFill>
              </a:defRPr>
            </a:lvl1pPr>
          </a:lstStyle>
          <a:p>
            <a:r>
              <a:rPr lang="en-US" dirty="0" smtClean="0"/>
              <a:t>`</a:t>
            </a:r>
            <a:endParaRPr lang="en-US" dirty="0"/>
          </a:p>
        </p:txBody>
      </p:sp>
      <p:cxnSp>
        <p:nvCxnSpPr>
          <p:cNvPr id="36" name="Straight Connector 35"/>
          <p:cNvCxnSpPr/>
          <p:nvPr userDrawn="1">
            <p:custDataLst>
              <p:tags r:id="rId5"/>
            </p:custDataLst>
          </p:nvPr>
        </p:nvCxnSpPr>
        <p:spPr>
          <a:xfrm>
            <a:off x="4953000" y="1143026"/>
            <a:ext cx="0" cy="463923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custDataLst>
              <p:tags r:id="rId6"/>
            </p:custDataLst>
          </p:nvPr>
        </p:nvCxnSpPr>
        <p:spPr>
          <a:xfrm>
            <a:off x="1350818" y="3361790"/>
            <a:ext cx="720436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Text Placeholder 42"/>
          <p:cNvSpPr>
            <a:spLocks noGrp="1"/>
          </p:cNvSpPr>
          <p:nvPr>
            <p:ph type="body" sz="quarter" idx="21" hasCustomPrompt="1"/>
            <p:custDataLst>
              <p:tags r:id="rId7"/>
            </p:custDataLst>
          </p:nvPr>
        </p:nvSpPr>
        <p:spPr>
          <a:xfrm>
            <a:off x="1350819" y="1210262"/>
            <a:ext cx="3602182" cy="268941"/>
          </a:xfrm>
          <a:prstGeom prst="rect">
            <a:avLst/>
          </a:prstGeom>
        </p:spPr>
        <p:txBody>
          <a:bodyPr lIns="82058" tIns="41029" rIns="82058" bIns="41029"/>
          <a:lstStyle>
            <a:lvl1pPr marL="0" indent="0" algn="ctr">
              <a:buNone/>
              <a:defRPr sz="1400" b="1" baseline="0">
                <a:solidFill>
                  <a:schemeClr val="tx2"/>
                </a:solidFill>
              </a:defRPr>
            </a:lvl1pPr>
          </a:lstStyle>
          <a:p>
            <a:pPr lvl="0"/>
            <a:r>
              <a:rPr lang="en-US" dirty="0" smtClean="0"/>
              <a:t>Click to edit box title</a:t>
            </a:r>
            <a:endParaRPr lang="en-US" dirty="0"/>
          </a:p>
        </p:txBody>
      </p:sp>
      <p:sp>
        <p:nvSpPr>
          <p:cNvPr id="44" name="Text Placeholder 42"/>
          <p:cNvSpPr>
            <a:spLocks noGrp="1"/>
          </p:cNvSpPr>
          <p:nvPr>
            <p:ph type="body" sz="quarter" idx="22" hasCustomPrompt="1"/>
            <p:custDataLst>
              <p:tags r:id="rId8"/>
            </p:custDataLst>
          </p:nvPr>
        </p:nvSpPr>
        <p:spPr>
          <a:xfrm>
            <a:off x="4953002" y="1210262"/>
            <a:ext cx="3602182" cy="268941"/>
          </a:xfrm>
          <a:prstGeom prst="rect">
            <a:avLst/>
          </a:prstGeom>
        </p:spPr>
        <p:txBody>
          <a:bodyPr lIns="82058" tIns="41029" rIns="82058" bIns="41029"/>
          <a:lstStyle>
            <a:lvl1pPr marL="0" indent="0" algn="ctr">
              <a:buNone/>
              <a:defRPr sz="1400" b="1" baseline="0">
                <a:solidFill>
                  <a:schemeClr val="tx2"/>
                </a:solidFill>
              </a:defRPr>
            </a:lvl1pPr>
          </a:lstStyle>
          <a:p>
            <a:pPr lvl="0"/>
            <a:r>
              <a:rPr lang="en-US" dirty="0" smtClean="0"/>
              <a:t>Click to edit box title</a:t>
            </a:r>
            <a:endParaRPr lang="en-US" dirty="0"/>
          </a:p>
        </p:txBody>
      </p:sp>
      <p:sp>
        <p:nvSpPr>
          <p:cNvPr id="45" name="Text Placeholder 42"/>
          <p:cNvSpPr>
            <a:spLocks noGrp="1"/>
          </p:cNvSpPr>
          <p:nvPr>
            <p:ph type="body" sz="quarter" idx="23" hasCustomPrompt="1"/>
            <p:custDataLst>
              <p:tags r:id="rId9"/>
            </p:custDataLst>
          </p:nvPr>
        </p:nvSpPr>
        <p:spPr>
          <a:xfrm>
            <a:off x="1350819" y="3429026"/>
            <a:ext cx="3602182" cy="268941"/>
          </a:xfrm>
          <a:prstGeom prst="rect">
            <a:avLst/>
          </a:prstGeom>
        </p:spPr>
        <p:txBody>
          <a:bodyPr lIns="82058" tIns="41029" rIns="82058" bIns="41029"/>
          <a:lstStyle>
            <a:lvl1pPr marL="0" indent="0" algn="ctr">
              <a:buNone/>
              <a:defRPr sz="1400" b="1" baseline="0">
                <a:solidFill>
                  <a:schemeClr val="tx2"/>
                </a:solidFill>
              </a:defRPr>
            </a:lvl1pPr>
          </a:lstStyle>
          <a:p>
            <a:pPr lvl="0"/>
            <a:r>
              <a:rPr lang="en-US" dirty="0" smtClean="0"/>
              <a:t>Click to edit box title</a:t>
            </a:r>
            <a:endParaRPr lang="en-US" dirty="0"/>
          </a:p>
        </p:txBody>
      </p:sp>
      <p:sp>
        <p:nvSpPr>
          <p:cNvPr id="46" name="Text Placeholder 42"/>
          <p:cNvSpPr>
            <a:spLocks noGrp="1"/>
          </p:cNvSpPr>
          <p:nvPr>
            <p:ph type="body" sz="quarter" idx="24" hasCustomPrompt="1"/>
            <p:custDataLst>
              <p:tags r:id="rId10"/>
            </p:custDataLst>
          </p:nvPr>
        </p:nvSpPr>
        <p:spPr>
          <a:xfrm>
            <a:off x="4953002" y="3429026"/>
            <a:ext cx="3602182" cy="268941"/>
          </a:xfrm>
          <a:prstGeom prst="rect">
            <a:avLst/>
          </a:prstGeom>
        </p:spPr>
        <p:txBody>
          <a:bodyPr lIns="82058" tIns="41029" rIns="82058" bIns="41029"/>
          <a:lstStyle>
            <a:lvl1pPr marL="0" indent="0" algn="ctr">
              <a:buNone/>
              <a:defRPr sz="1400" b="1" baseline="0">
                <a:solidFill>
                  <a:schemeClr val="tx2"/>
                </a:solidFill>
              </a:defRPr>
            </a:lvl1pPr>
          </a:lstStyle>
          <a:p>
            <a:pPr lvl="0"/>
            <a:r>
              <a:rPr lang="en-US" dirty="0" smtClean="0"/>
              <a:t>Click to edit box title</a:t>
            </a:r>
            <a:endParaRPr lang="en-US" dirty="0"/>
          </a:p>
        </p:txBody>
      </p:sp>
      <p:sp>
        <p:nvSpPr>
          <p:cNvPr id="47" name="Text Placeholder 42"/>
          <p:cNvSpPr>
            <a:spLocks noGrp="1"/>
          </p:cNvSpPr>
          <p:nvPr>
            <p:ph type="body" sz="quarter" idx="25" hasCustomPrompt="1"/>
            <p:custDataLst>
              <p:tags r:id="rId11"/>
            </p:custDataLst>
          </p:nvPr>
        </p:nvSpPr>
        <p:spPr>
          <a:xfrm rot="16200000">
            <a:off x="-72051" y="2115624"/>
            <a:ext cx="2245379" cy="300182"/>
          </a:xfrm>
          <a:prstGeom prst="rect">
            <a:avLst/>
          </a:prstGeom>
        </p:spPr>
        <p:txBody>
          <a:bodyPr lIns="82058" tIns="41029" rIns="82058" bIns="41029"/>
          <a:lstStyle>
            <a:lvl1pPr marL="0" indent="0" algn="ctr">
              <a:buNone/>
              <a:defRPr sz="1400" b="1" baseline="0">
                <a:solidFill>
                  <a:schemeClr val="tx1"/>
                </a:solidFill>
              </a:defRPr>
            </a:lvl1pPr>
          </a:lstStyle>
          <a:p>
            <a:pPr lvl="0"/>
            <a:r>
              <a:rPr lang="en-US" dirty="0" smtClean="0"/>
              <a:t>Click to edit box title</a:t>
            </a:r>
            <a:endParaRPr lang="en-US" dirty="0"/>
          </a:p>
        </p:txBody>
      </p:sp>
      <p:sp>
        <p:nvSpPr>
          <p:cNvPr id="48" name="Text Placeholder 42"/>
          <p:cNvSpPr>
            <a:spLocks noGrp="1"/>
          </p:cNvSpPr>
          <p:nvPr>
            <p:ph type="body" sz="quarter" idx="26" hasCustomPrompt="1"/>
            <p:custDataLst>
              <p:tags r:id="rId12"/>
            </p:custDataLst>
          </p:nvPr>
        </p:nvSpPr>
        <p:spPr>
          <a:xfrm rot="16200000">
            <a:off x="-125980" y="4455552"/>
            <a:ext cx="2353235" cy="300183"/>
          </a:xfrm>
          <a:prstGeom prst="rect">
            <a:avLst/>
          </a:prstGeom>
        </p:spPr>
        <p:txBody>
          <a:bodyPr lIns="82058" tIns="41029" rIns="82058" bIns="41029"/>
          <a:lstStyle>
            <a:lvl1pPr marL="0" indent="0" algn="ctr">
              <a:buNone/>
              <a:defRPr sz="1400" b="1" baseline="0">
                <a:solidFill>
                  <a:schemeClr val="tx1"/>
                </a:solidFill>
              </a:defRPr>
            </a:lvl1pPr>
          </a:lstStyle>
          <a:p>
            <a:pPr lvl="0"/>
            <a:r>
              <a:rPr lang="en-US" dirty="0" smtClean="0"/>
              <a:t>Click to edit box title</a:t>
            </a:r>
            <a:endParaRPr lang="en-US" dirty="0"/>
          </a:p>
        </p:txBody>
      </p:sp>
      <p:sp>
        <p:nvSpPr>
          <p:cNvPr id="49" name="Text Placeholder 42"/>
          <p:cNvSpPr>
            <a:spLocks noGrp="1"/>
          </p:cNvSpPr>
          <p:nvPr>
            <p:ph type="body" sz="quarter" idx="27" hasCustomPrompt="1"/>
            <p:custDataLst>
              <p:tags r:id="rId13"/>
            </p:custDataLst>
          </p:nvPr>
        </p:nvSpPr>
        <p:spPr>
          <a:xfrm>
            <a:off x="1350819" y="5916733"/>
            <a:ext cx="3602182" cy="268941"/>
          </a:xfrm>
          <a:prstGeom prst="rect">
            <a:avLst/>
          </a:prstGeom>
        </p:spPr>
        <p:txBody>
          <a:bodyPr lIns="82058" tIns="41029" rIns="82058" bIns="41029"/>
          <a:lstStyle>
            <a:lvl1pPr marL="0" indent="0" algn="ctr">
              <a:buNone/>
              <a:defRPr sz="1400" b="1" baseline="0">
                <a:solidFill>
                  <a:schemeClr val="tx1"/>
                </a:solidFill>
              </a:defRPr>
            </a:lvl1pPr>
          </a:lstStyle>
          <a:p>
            <a:pPr lvl="0"/>
            <a:r>
              <a:rPr lang="en-US" dirty="0" smtClean="0"/>
              <a:t>Click to edit box title</a:t>
            </a:r>
            <a:endParaRPr lang="en-US" dirty="0"/>
          </a:p>
        </p:txBody>
      </p:sp>
      <p:sp>
        <p:nvSpPr>
          <p:cNvPr id="50" name="Text Placeholder 42"/>
          <p:cNvSpPr>
            <a:spLocks noGrp="1"/>
          </p:cNvSpPr>
          <p:nvPr>
            <p:ph type="body" sz="quarter" idx="28" hasCustomPrompt="1"/>
            <p:custDataLst>
              <p:tags r:id="rId14"/>
            </p:custDataLst>
          </p:nvPr>
        </p:nvSpPr>
        <p:spPr>
          <a:xfrm>
            <a:off x="5028046" y="5916733"/>
            <a:ext cx="3527136" cy="268941"/>
          </a:xfrm>
          <a:prstGeom prst="rect">
            <a:avLst/>
          </a:prstGeom>
        </p:spPr>
        <p:txBody>
          <a:bodyPr lIns="82058" tIns="41029" rIns="82058" bIns="41029"/>
          <a:lstStyle>
            <a:lvl1pPr marL="0" indent="0" algn="ctr">
              <a:buNone/>
              <a:defRPr sz="1400" b="1" baseline="0">
                <a:solidFill>
                  <a:schemeClr val="tx1"/>
                </a:solidFill>
              </a:defRPr>
            </a:lvl1pPr>
          </a:lstStyle>
          <a:p>
            <a:pPr lvl="0"/>
            <a:r>
              <a:rPr lang="en-US" dirty="0" smtClean="0"/>
              <a:t>Click to edit box title</a:t>
            </a:r>
            <a:endParaRPr lang="en-US" dirty="0"/>
          </a:p>
        </p:txBody>
      </p:sp>
      <p:sp>
        <p:nvSpPr>
          <p:cNvPr id="52" name="Text Placeholder 51"/>
          <p:cNvSpPr>
            <a:spLocks noGrp="1"/>
          </p:cNvSpPr>
          <p:nvPr>
            <p:ph type="body" sz="quarter" idx="29" hasCustomPrompt="1"/>
            <p:custDataLst>
              <p:tags r:id="rId15"/>
            </p:custDataLst>
          </p:nvPr>
        </p:nvSpPr>
        <p:spPr>
          <a:xfrm>
            <a:off x="1425865" y="1546437"/>
            <a:ext cx="3452090" cy="1748118"/>
          </a:xfrm>
          <a:prstGeom prst="rect">
            <a:avLst/>
          </a:prstGeom>
        </p:spPr>
        <p:txBody>
          <a:bodyPr lIns="82058" tIns="41029" rIns="82058" bIns="41029"/>
          <a:lstStyle>
            <a:lvl1pPr marL="173038" indent="-173038">
              <a:buFont typeface="Arial" pitchFamily="34" charset="0"/>
              <a:buChar char="•"/>
              <a:defRPr sz="1200" baseline="0"/>
            </a:lvl1pPr>
          </a:lstStyle>
          <a:p>
            <a:pPr lvl="0"/>
            <a:r>
              <a:rPr lang="en-US" dirty="0" smtClean="0"/>
              <a:t>Click to edit text </a:t>
            </a:r>
            <a:endParaRPr lang="en-US" dirty="0"/>
          </a:p>
        </p:txBody>
      </p:sp>
      <p:sp>
        <p:nvSpPr>
          <p:cNvPr id="53" name="Text Placeholder 51"/>
          <p:cNvSpPr>
            <a:spLocks noGrp="1"/>
          </p:cNvSpPr>
          <p:nvPr>
            <p:ph type="body" sz="quarter" idx="30" hasCustomPrompt="1"/>
            <p:custDataLst>
              <p:tags r:id="rId16"/>
            </p:custDataLst>
          </p:nvPr>
        </p:nvSpPr>
        <p:spPr>
          <a:xfrm>
            <a:off x="1425865" y="3765202"/>
            <a:ext cx="3452090" cy="1949824"/>
          </a:xfrm>
          <a:prstGeom prst="rect">
            <a:avLst/>
          </a:prstGeom>
        </p:spPr>
        <p:txBody>
          <a:bodyPr lIns="82058" tIns="41029" rIns="82058" bIns="41029"/>
          <a:lstStyle>
            <a:lvl1pPr marL="173038" indent="-173038">
              <a:buFont typeface="Arial" pitchFamily="34" charset="0"/>
              <a:buChar char="•"/>
              <a:defRPr sz="1200" baseline="0"/>
            </a:lvl1pPr>
          </a:lstStyle>
          <a:p>
            <a:pPr lvl="0"/>
            <a:r>
              <a:rPr lang="en-US" dirty="0" smtClean="0"/>
              <a:t>Click to edit text </a:t>
            </a:r>
            <a:endParaRPr lang="en-US" dirty="0"/>
          </a:p>
        </p:txBody>
      </p:sp>
      <p:sp>
        <p:nvSpPr>
          <p:cNvPr id="54" name="Text Placeholder 51"/>
          <p:cNvSpPr>
            <a:spLocks noGrp="1"/>
          </p:cNvSpPr>
          <p:nvPr>
            <p:ph type="body" sz="quarter" idx="31" hasCustomPrompt="1"/>
            <p:custDataLst>
              <p:tags r:id="rId17"/>
            </p:custDataLst>
          </p:nvPr>
        </p:nvSpPr>
        <p:spPr>
          <a:xfrm>
            <a:off x="5028047" y="3765202"/>
            <a:ext cx="3452090" cy="1949824"/>
          </a:xfrm>
          <a:prstGeom prst="rect">
            <a:avLst/>
          </a:prstGeom>
        </p:spPr>
        <p:txBody>
          <a:bodyPr lIns="82058" tIns="41029" rIns="82058" bIns="41029"/>
          <a:lstStyle>
            <a:lvl1pPr marL="173038" indent="-173038">
              <a:buFont typeface="Arial" pitchFamily="34" charset="0"/>
              <a:buChar char="•"/>
              <a:defRPr sz="1200" baseline="0"/>
            </a:lvl1pPr>
          </a:lstStyle>
          <a:p>
            <a:pPr lvl="0"/>
            <a:r>
              <a:rPr lang="en-US" dirty="0" smtClean="0"/>
              <a:t>Click to edit text </a:t>
            </a:r>
            <a:endParaRPr lang="en-US" dirty="0"/>
          </a:p>
        </p:txBody>
      </p:sp>
      <p:sp>
        <p:nvSpPr>
          <p:cNvPr id="55" name="Text Placeholder 51"/>
          <p:cNvSpPr>
            <a:spLocks noGrp="1"/>
          </p:cNvSpPr>
          <p:nvPr>
            <p:ph type="body" sz="quarter" idx="32" hasCustomPrompt="1"/>
            <p:custDataLst>
              <p:tags r:id="rId18"/>
            </p:custDataLst>
          </p:nvPr>
        </p:nvSpPr>
        <p:spPr>
          <a:xfrm>
            <a:off x="5028047" y="1546437"/>
            <a:ext cx="3452090" cy="1748118"/>
          </a:xfrm>
          <a:prstGeom prst="rect">
            <a:avLst/>
          </a:prstGeom>
        </p:spPr>
        <p:txBody>
          <a:bodyPr lIns="82058" tIns="41029" rIns="82058" bIns="41029"/>
          <a:lstStyle>
            <a:lvl1pPr marL="173038" indent="-173038">
              <a:buFont typeface="Arial" pitchFamily="34" charset="0"/>
              <a:buChar char="•"/>
              <a:defRPr sz="1200" baseline="0"/>
            </a:lvl1pPr>
          </a:lstStyle>
          <a:p>
            <a:pPr lvl="0"/>
            <a:r>
              <a:rPr lang="en-US" dirty="0" smtClean="0"/>
              <a:t>Click to edit text </a:t>
            </a:r>
            <a:endParaRPr lang="en-US" dirty="0"/>
          </a:p>
        </p:txBody>
      </p:sp>
      <p:sp>
        <p:nvSpPr>
          <p:cNvPr id="21" name="Text Placeholder 9"/>
          <p:cNvSpPr>
            <a:spLocks noGrp="1"/>
          </p:cNvSpPr>
          <p:nvPr>
            <p:ph type="body" sz="quarter" idx="37" hasCustomPrompt="1"/>
            <p:custDataLst>
              <p:tags r:id="rId19"/>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 + Text + Footer + Arrow">
    <p:spTree>
      <p:nvGrpSpPr>
        <p:cNvPr id="1" name=""/>
        <p:cNvGrpSpPr/>
        <p:nvPr/>
      </p:nvGrpSpPr>
      <p:grpSpPr>
        <a:xfrm>
          <a:off x="0" y="0"/>
          <a:ext cx="0" cy="0"/>
          <a:chOff x="0" y="0"/>
          <a:chExt cx="0" cy="0"/>
        </a:xfrm>
      </p:grpSpPr>
      <p:graphicFrame>
        <p:nvGraphicFramePr>
          <p:cNvPr id="11" name="Object 10"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655738" name="think-cell Slide" r:id="rId10" imgW="270" imgH="270" progId="TCLayout.ActiveDocument.1">
                  <p:embed/>
                </p:oleObj>
              </mc:Choice>
              <mc:Fallback>
                <p:oleObj name="think-cell Slide" r:id="rId10" imgW="270" imgH="270" progId="TCLayout.ActiveDocument.1">
                  <p:embed/>
                  <p:pic>
                    <p:nvPicPr>
                      <p:cNvPr id="0" name="Picture 13"/>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Graph slide title</a:t>
            </a:r>
            <a:endParaRPr lang="en-US" dirty="0"/>
          </a:p>
        </p:txBody>
      </p:sp>
      <p:sp>
        <p:nvSpPr>
          <p:cNvPr id="12" name="Content Placeholder 2"/>
          <p:cNvSpPr>
            <a:spLocks noGrp="1"/>
          </p:cNvSpPr>
          <p:nvPr>
            <p:ph idx="1" hasCustomPrompt="1"/>
            <p:custDataLst>
              <p:tags r:id="rId4"/>
            </p:custDataLst>
          </p:nvPr>
        </p:nvSpPr>
        <p:spPr>
          <a:xfrm>
            <a:off x="450586" y="1277003"/>
            <a:ext cx="3602182" cy="201706"/>
          </a:xfrm>
          <a:prstGeom prst="rect">
            <a:avLst/>
          </a:prstGeom>
        </p:spPr>
        <p:txBody>
          <a:bodyPr lIns="0" tIns="0" rIns="0" bIns="0"/>
          <a:lstStyle>
            <a:lvl1pPr marL="0" indent="0">
              <a:buFont typeface="Arial" pitchFamily="34" charset="0"/>
              <a:buNone/>
              <a:defRPr sz="1200"/>
            </a:lvl1pPr>
            <a:lvl2pPr marL="767872" indent="-307718">
              <a:defRPr sz="1200"/>
            </a:lvl2pPr>
            <a:lvl3pPr>
              <a:buFont typeface="Courier New" pitchFamily="49" charset="0"/>
              <a:buChar char="o"/>
              <a:defRPr sz="1200"/>
            </a:lvl3pPr>
            <a:lvl4pPr>
              <a:defRPr sz="1200"/>
            </a:lvl4pPr>
          </a:lstStyle>
          <a:p>
            <a:pPr lvl="0"/>
            <a:r>
              <a:rPr lang="en-US" dirty="0" smtClean="0"/>
              <a:t>Click to edit Master Graph units</a:t>
            </a:r>
          </a:p>
        </p:txBody>
      </p:sp>
      <p:sp>
        <p:nvSpPr>
          <p:cNvPr id="13" name="Text Placeholder 10"/>
          <p:cNvSpPr>
            <a:spLocks noGrp="1"/>
          </p:cNvSpPr>
          <p:nvPr>
            <p:ph type="body" sz="quarter" idx="21" hasCustomPrompt="1"/>
            <p:custDataLst>
              <p:tags r:id="rId5"/>
            </p:custDataLst>
          </p:nvPr>
        </p:nvSpPr>
        <p:spPr>
          <a:xfrm>
            <a:off x="450586" y="1008063"/>
            <a:ext cx="3602182" cy="201706"/>
          </a:xfrm>
          <a:prstGeom prst="rect">
            <a:avLst/>
          </a:prstGeom>
        </p:spPr>
        <p:txBody>
          <a:bodyPr lIns="0" tIns="0" rIns="0" bIns="0"/>
          <a:lstStyle>
            <a:lvl1pPr marL="0" indent="0">
              <a:buNone/>
              <a:defRPr sz="1400" b="1" i="0" baseline="0">
                <a:solidFill>
                  <a:schemeClr val="tx1"/>
                </a:solidFill>
              </a:defRPr>
            </a:lvl1pPr>
          </a:lstStyle>
          <a:p>
            <a:pPr lvl="0"/>
            <a:r>
              <a:rPr lang="en-US" dirty="0" smtClean="0"/>
              <a:t>Click to insert Master Graph title</a:t>
            </a:r>
            <a:endParaRPr lang="en-US" dirty="0"/>
          </a:p>
        </p:txBody>
      </p:sp>
      <p:sp>
        <p:nvSpPr>
          <p:cNvPr id="14" name="SmartArt Placeholder 12"/>
          <p:cNvSpPr>
            <a:spLocks noGrp="1"/>
          </p:cNvSpPr>
          <p:nvPr>
            <p:ph type="dgm" sz="quarter" idx="20" hasCustomPrompt="1"/>
            <p:custDataLst>
              <p:tags r:id="rId6"/>
            </p:custDataLst>
          </p:nvPr>
        </p:nvSpPr>
        <p:spPr>
          <a:xfrm rot="5400000">
            <a:off x="4022000" y="3302283"/>
            <a:ext cx="3577155" cy="360462"/>
          </a:xfrm>
          <a:prstGeom prst="triangle">
            <a:avLst>
              <a:gd name="adj" fmla="val 50232"/>
            </a:avLst>
          </a:prstGeom>
          <a:solidFill>
            <a:schemeClr val="tx2"/>
          </a:solidFill>
        </p:spPr>
        <p:txBody>
          <a:bodyPr lIns="82058" tIns="41029" rIns="82058" bIns="41029"/>
          <a:lstStyle>
            <a:lvl1pPr>
              <a:defRPr lang="en-US">
                <a:solidFill>
                  <a:schemeClr val="tx2"/>
                </a:solidFill>
              </a:defRPr>
            </a:lvl1pPr>
          </a:lstStyle>
          <a:p>
            <a:r>
              <a:rPr lang="en-US" dirty="0" smtClean="0"/>
              <a:t>`</a:t>
            </a:r>
            <a:endParaRPr lang="en-US" dirty="0"/>
          </a:p>
        </p:txBody>
      </p:sp>
      <p:sp>
        <p:nvSpPr>
          <p:cNvPr id="15" name="Text Placeholder 5"/>
          <p:cNvSpPr>
            <a:spLocks noGrp="1"/>
          </p:cNvSpPr>
          <p:nvPr>
            <p:ph type="body" sz="quarter" idx="29"/>
            <p:custDataLst>
              <p:tags r:id="rId7"/>
            </p:custDataLst>
          </p:nvPr>
        </p:nvSpPr>
        <p:spPr>
          <a:xfrm>
            <a:off x="6138355" y="1008064"/>
            <a:ext cx="3317841" cy="5303090"/>
          </a:xfrm>
          <a:prstGeom prst="rect">
            <a:avLst/>
          </a:prstGeom>
        </p:spPr>
        <p:txBody>
          <a:bodyPr lIns="0" tIns="0" rIns="0" bIns="0" numCol="1"/>
          <a:lstStyle>
            <a:lvl1pPr marL="0" indent="0" algn="just">
              <a:buFont typeface="Arial" pitchFamily="34" charset="0"/>
              <a:buNone/>
              <a:tabLst>
                <a:tab pos="3894918" algn="l"/>
              </a:tabLst>
              <a:defRPr sz="1400" baseline="0"/>
            </a:lvl1pPr>
            <a:lvl2pPr algn="just">
              <a:tabLst>
                <a:tab pos="3894918" algn="l"/>
              </a:tabLst>
              <a:defRPr sz="1200"/>
            </a:lvl2pPr>
            <a:lvl3pPr algn="just">
              <a:buFont typeface="Courier New" pitchFamily="49" charset="0"/>
              <a:buChar char="o"/>
              <a:tabLst>
                <a:tab pos="3894918" algn="l"/>
              </a:tabLst>
              <a:defRPr sz="1200"/>
            </a:lvl3pPr>
            <a:lvl4pPr algn="just">
              <a:tabLst>
                <a:tab pos="3894918" algn="l"/>
              </a:tabLst>
              <a:defRPr sz="1200"/>
            </a:lvl4pPr>
          </a:lstStyle>
          <a:p>
            <a:pPr lvl="0"/>
            <a:r>
              <a:rPr lang="en-US" dirty="0" smtClean="0"/>
              <a:t>Click to edit Master text</a:t>
            </a:r>
          </a:p>
        </p:txBody>
      </p:sp>
      <p:sp>
        <p:nvSpPr>
          <p:cNvPr id="9" name="Text Placeholder 9"/>
          <p:cNvSpPr>
            <a:spLocks noGrp="1"/>
          </p:cNvSpPr>
          <p:nvPr>
            <p:ph type="body" sz="quarter" idx="37" hasCustomPrompt="1"/>
            <p:custDataLst>
              <p:tags r:id="rId8"/>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Arrows (Descending)">
    <p:spTree>
      <p:nvGrpSpPr>
        <p:cNvPr id="1" name=""/>
        <p:cNvGrpSpPr/>
        <p:nvPr/>
      </p:nvGrpSpPr>
      <p:grpSpPr>
        <a:xfrm>
          <a:off x="0" y="0"/>
          <a:ext cx="0" cy="0"/>
          <a:chOff x="0" y="0"/>
          <a:chExt cx="0" cy="0"/>
        </a:xfrm>
      </p:grpSpPr>
      <p:graphicFrame>
        <p:nvGraphicFramePr>
          <p:cNvPr id="11" name="Object 10"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656761" name="think-cell Slide" r:id="rId11" imgW="270" imgH="270" progId="TCLayout.ActiveDocument.1">
                  <p:embed/>
                </p:oleObj>
              </mc:Choice>
              <mc:Fallback>
                <p:oleObj name="think-cell Slide" r:id="rId11" imgW="270" imgH="270" progId="TCLayout.ActiveDocument.1">
                  <p:embed/>
                  <p:pic>
                    <p:nvPicPr>
                      <p:cNvPr id="0" name="Picture 13"/>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6" name="Text Placeholder 5"/>
          <p:cNvSpPr>
            <a:spLocks noGrp="1"/>
          </p:cNvSpPr>
          <p:nvPr>
            <p:ph type="body" sz="quarter" idx="18"/>
            <p:custDataLst>
              <p:tags r:id="rId4"/>
            </p:custDataLst>
          </p:nvPr>
        </p:nvSpPr>
        <p:spPr>
          <a:xfrm>
            <a:off x="450585" y="1008064"/>
            <a:ext cx="8991691" cy="970809"/>
          </a:xfrm>
          <a:prstGeom prst="rect">
            <a:avLst/>
          </a:prstGeom>
        </p:spPr>
        <p:txBody>
          <a:bodyPr lIns="0" tIns="0" rIns="0" bIns="0" numCol="1"/>
          <a:lstStyle>
            <a:lvl1pPr marL="0" indent="0" algn="just">
              <a:buFont typeface="Arial" pitchFamily="34" charset="0"/>
              <a:buNone/>
              <a:tabLst>
                <a:tab pos="3894918" algn="l"/>
              </a:tabLst>
              <a:defRPr sz="1400"/>
            </a:lvl1pPr>
            <a:lvl2pPr algn="just">
              <a:tabLst>
                <a:tab pos="3894918" algn="l"/>
              </a:tabLst>
              <a:defRPr sz="1200"/>
            </a:lvl2pPr>
            <a:lvl3pPr algn="just">
              <a:buFont typeface="Courier New" pitchFamily="49" charset="0"/>
              <a:buChar char="o"/>
              <a:tabLst>
                <a:tab pos="3894918" algn="l"/>
              </a:tabLst>
              <a:defRPr sz="1200"/>
            </a:lvl3pPr>
            <a:lvl4pPr algn="just">
              <a:tabLst>
                <a:tab pos="3894918" algn="l"/>
              </a:tabLst>
              <a:defRPr sz="1200"/>
            </a:lvl4pPr>
          </a:lstStyle>
          <a:p>
            <a:pPr lvl="0"/>
            <a:r>
              <a:rPr lang="en-US" dirty="0" smtClean="0"/>
              <a:t>Click to edit Master text</a:t>
            </a:r>
          </a:p>
        </p:txBody>
      </p:sp>
      <p:sp>
        <p:nvSpPr>
          <p:cNvPr id="15" name="SmartArt Placeholder 14"/>
          <p:cNvSpPr>
            <a:spLocks noGrp="1"/>
          </p:cNvSpPr>
          <p:nvPr>
            <p:ph type="dgm" sz="quarter" idx="19" hasCustomPrompt="1"/>
            <p:custDataLst>
              <p:tags r:id="rId5"/>
            </p:custDataLst>
          </p:nvPr>
        </p:nvSpPr>
        <p:spPr>
          <a:xfrm rot="10800000">
            <a:off x="4322577" y="2299460"/>
            <a:ext cx="1170745" cy="639926"/>
          </a:xfrm>
          <a:prstGeom prst="upArrow">
            <a:avLst/>
          </a:prstGeom>
          <a:solidFill>
            <a:schemeClr val="tx2"/>
          </a:solidFill>
        </p:spPr>
        <p:txBody>
          <a:bodyPr lIns="82058" tIns="41029" rIns="82058" bIns="41029"/>
          <a:lstStyle>
            <a:lvl1pPr>
              <a:defRPr>
                <a:solidFill>
                  <a:schemeClr val="tx2"/>
                </a:solidFill>
              </a:defRPr>
            </a:lvl1pPr>
          </a:lstStyle>
          <a:p>
            <a:r>
              <a:rPr lang="en-US" dirty="0" smtClean="0"/>
              <a:t>`</a:t>
            </a:r>
            <a:endParaRPr lang="en-US" dirty="0"/>
          </a:p>
        </p:txBody>
      </p:sp>
      <p:sp>
        <p:nvSpPr>
          <p:cNvPr id="16" name="Text Placeholder 5"/>
          <p:cNvSpPr>
            <a:spLocks noGrp="1"/>
          </p:cNvSpPr>
          <p:nvPr>
            <p:ph type="body" sz="quarter" idx="20"/>
            <p:custDataLst>
              <p:tags r:id="rId6"/>
            </p:custDataLst>
          </p:nvPr>
        </p:nvSpPr>
        <p:spPr>
          <a:xfrm>
            <a:off x="450322" y="3186957"/>
            <a:ext cx="8991691" cy="995041"/>
          </a:xfrm>
          <a:prstGeom prst="rect">
            <a:avLst/>
          </a:prstGeom>
        </p:spPr>
        <p:txBody>
          <a:bodyPr lIns="0" tIns="0" rIns="0" bIns="0" numCol="1"/>
          <a:lstStyle>
            <a:lvl1pPr marL="0" indent="0" algn="just">
              <a:buFont typeface="Arial" pitchFamily="34" charset="0"/>
              <a:buNone/>
              <a:tabLst>
                <a:tab pos="3894918" algn="l"/>
              </a:tabLst>
              <a:defRPr sz="1400"/>
            </a:lvl1pPr>
            <a:lvl2pPr algn="just">
              <a:tabLst>
                <a:tab pos="3894918" algn="l"/>
              </a:tabLst>
              <a:defRPr sz="1200"/>
            </a:lvl2pPr>
            <a:lvl3pPr algn="just">
              <a:buFont typeface="Courier New" pitchFamily="49" charset="0"/>
              <a:buChar char="o"/>
              <a:tabLst>
                <a:tab pos="3894918" algn="l"/>
              </a:tabLst>
              <a:defRPr sz="1200"/>
            </a:lvl3pPr>
            <a:lvl4pPr algn="just">
              <a:tabLst>
                <a:tab pos="3894918" algn="l"/>
              </a:tabLst>
              <a:defRPr sz="1200"/>
            </a:lvl4pPr>
          </a:lstStyle>
          <a:p>
            <a:pPr lvl="0"/>
            <a:r>
              <a:rPr lang="en-US" dirty="0" smtClean="0"/>
              <a:t>Click to edit Master text</a:t>
            </a:r>
          </a:p>
        </p:txBody>
      </p:sp>
      <p:sp>
        <p:nvSpPr>
          <p:cNvPr id="17" name="SmartArt Placeholder 14"/>
          <p:cNvSpPr>
            <a:spLocks noGrp="1"/>
          </p:cNvSpPr>
          <p:nvPr>
            <p:ph type="dgm" sz="quarter" idx="21" hasCustomPrompt="1"/>
            <p:custDataLst>
              <p:tags r:id="rId7"/>
            </p:custDataLst>
          </p:nvPr>
        </p:nvSpPr>
        <p:spPr>
          <a:xfrm rot="10800000">
            <a:off x="4322577" y="4477568"/>
            <a:ext cx="1170745" cy="639926"/>
          </a:xfrm>
          <a:prstGeom prst="upArrow">
            <a:avLst/>
          </a:prstGeom>
          <a:solidFill>
            <a:schemeClr val="tx2"/>
          </a:solidFill>
        </p:spPr>
        <p:txBody>
          <a:bodyPr lIns="82058" tIns="41029" rIns="82058" bIns="41029"/>
          <a:lstStyle>
            <a:lvl1pPr>
              <a:defRPr>
                <a:solidFill>
                  <a:schemeClr val="tx2"/>
                </a:solidFill>
              </a:defRPr>
            </a:lvl1pPr>
          </a:lstStyle>
          <a:p>
            <a:r>
              <a:rPr lang="en-US" dirty="0" smtClean="0"/>
              <a:t>`</a:t>
            </a:r>
            <a:endParaRPr lang="en-US" dirty="0"/>
          </a:p>
        </p:txBody>
      </p:sp>
      <p:sp>
        <p:nvSpPr>
          <p:cNvPr id="18" name="Text Placeholder 5"/>
          <p:cNvSpPr>
            <a:spLocks noGrp="1"/>
          </p:cNvSpPr>
          <p:nvPr>
            <p:ph type="body" sz="quarter" idx="22"/>
            <p:custDataLst>
              <p:tags r:id="rId8"/>
            </p:custDataLst>
          </p:nvPr>
        </p:nvSpPr>
        <p:spPr>
          <a:xfrm>
            <a:off x="450322" y="5325050"/>
            <a:ext cx="8991691" cy="995041"/>
          </a:xfrm>
          <a:prstGeom prst="rect">
            <a:avLst/>
          </a:prstGeom>
        </p:spPr>
        <p:txBody>
          <a:bodyPr lIns="0" tIns="0" rIns="0" bIns="0" numCol="1"/>
          <a:lstStyle>
            <a:lvl1pPr marL="0" indent="0" algn="just">
              <a:buFont typeface="Arial" pitchFamily="34" charset="0"/>
              <a:buNone/>
              <a:tabLst>
                <a:tab pos="3894918" algn="l"/>
              </a:tabLst>
              <a:defRPr sz="1400"/>
            </a:lvl1pPr>
            <a:lvl2pPr algn="just">
              <a:tabLst>
                <a:tab pos="3894918" algn="l"/>
              </a:tabLst>
              <a:defRPr sz="1200"/>
            </a:lvl2pPr>
            <a:lvl3pPr algn="just">
              <a:buFont typeface="Courier New" pitchFamily="49" charset="0"/>
              <a:buChar char="o"/>
              <a:tabLst>
                <a:tab pos="3894918" algn="l"/>
              </a:tabLst>
              <a:defRPr sz="1200"/>
            </a:lvl3pPr>
            <a:lvl4pPr algn="just">
              <a:tabLst>
                <a:tab pos="3894918" algn="l"/>
              </a:tabLst>
              <a:defRPr sz="1200"/>
            </a:lvl4pPr>
          </a:lstStyle>
          <a:p>
            <a:pPr lvl="0"/>
            <a:r>
              <a:rPr lang="en-US" dirty="0" smtClean="0"/>
              <a:t>Click to edit Master text</a:t>
            </a:r>
          </a:p>
        </p:txBody>
      </p:sp>
      <p:sp>
        <p:nvSpPr>
          <p:cNvPr id="13" name="Text Placeholder 9"/>
          <p:cNvSpPr>
            <a:spLocks noGrp="1"/>
          </p:cNvSpPr>
          <p:nvPr>
            <p:ph type="body" sz="quarter" idx="37" hasCustomPrompt="1"/>
            <p:custDataLst>
              <p:tags r:id="rId9"/>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Subtitl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474490" name="think-cell Slide" r:id="rId8" imgW="270" imgH="270" progId="TCLayout.ActiveDocument.1">
                  <p:embed/>
                </p:oleObj>
              </mc:Choice>
              <mc:Fallback>
                <p:oleObj name="think-cell Slide" r:id="rId8" imgW="270" imgH="270" progId="TCLayout.ActiveDocument.1">
                  <p:embed/>
                  <p:pic>
                    <p:nvPicPr>
                      <p:cNvPr id="0" name="Picture 1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10" name="Text Placeholder 10"/>
          <p:cNvSpPr>
            <a:spLocks noGrp="1"/>
          </p:cNvSpPr>
          <p:nvPr>
            <p:ph type="body" sz="quarter" idx="14" hasCustomPrompt="1"/>
            <p:custDataLst>
              <p:tags r:id="rId4"/>
            </p:custDataLst>
          </p:nvPr>
        </p:nvSpPr>
        <p:spPr>
          <a:xfrm>
            <a:off x="450586" y="1008064"/>
            <a:ext cx="9005454" cy="177919"/>
          </a:xfrm>
          <a:prstGeom prst="rect">
            <a:avLst/>
          </a:prstGeom>
        </p:spPr>
        <p:txBody>
          <a:bodyPr lIns="0" tIns="0" rIns="0" bIns="0"/>
          <a:lstStyle>
            <a:lvl1pPr marL="0" indent="0">
              <a:buNone/>
              <a:defRPr sz="1400" i="1" baseline="0">
                <a:solidFill>
                  <a:schemeClr val="tx2"/>
                </a:solidFill>
              </a:defRPr>
            </a:lvl1pPr>
          </a:lstStyle>
          <a:p>
            <a:pPr lvl="0"/>
            <a:r>
              <a:rPr lang="en-US" dirty="0" smtClean="0"/>
              <a:t>Click to insert Master slide subtitle – a subtitle is rarely used and NEVER appears with a takeaway</a:t>
            </a:r>
            <a:endParaRPr lang="en-US" dirty="0"/>
          </a:p>
        </p:txBody>
      </p:sp>
      <p:sp>
        <p:nvSpPr>
          <p:cNvPr id="11" name="Text Placeholder 9"/>
          <p:cNvSpPr>
            <a:spLocks noGrp="1"/>
          </p:cNvSpPr>
          <p:nvPr>
            <p:ph type="body" sz="quarter" idx="10"/>
            <p:custDataLst>
              <p:tags r:id="rId5"/>
            </p:custDataLst>
          </p:nvPr>
        </p:nvSpPr>
        <p:spPr>
          <a:xfrm>
            <a:off x="450322" y="1330700"/>
            <a:ext cx="8991691" cy="4972001"/>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Text Placeholder 9"/>
          <p:cNvSpPr>
            <a:spLocks noGrp="1"/>
          </p:cNvSpPr>
          <p:nvPr>
            <p:ph type="body" sz="quarter" idx="37" hasCustomPrompt="1"/>
            <p:custDataLst>
              <p:tags r:id="rId6"/>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ard Cover Page">
    <p:spTree>
      <p:nvGrpSpPr>
        <p:cNvPr id="1" name=""/>
        <p:cNvGrpSpPr/>
        <p:nvPr/>
      </p:nvGrpSpPr>
      <p:grpSpPr>
        <a:xfrm>
          <a:off x="0" y="0"/>
          <a:ext cx="0" cy="0"/>
          <a:chOff x="0" y="0"/>
          <a:chExt cx="0" cy="0"/>
        </a:xfrm>
      </p:grpSpPr>
      <p:graphicFrame>
        <p:nvGraphicFramePr>
          <p:cNvPr id="5" name="Object 4"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652666" name="think-cell Slide" r:id="rId8" imgW="270" imgH="270" progId="TCLayout.ActiveDocument.1">
                  <p:embed/>
                </p:oleObj>
              </mc:Choice>
              <mc:Fallback>
                <p:oleObj name="think-cell Slide" r:id="rId8" imgW="270" imgH="270" progId="TCLayout.ActiveDocument.1">
                  <p:embed/>
                  <p:pic>
                    <p:nvPicPr>
                      <p:cNvPr id="0" name="Picture 1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ctrTitle" hasCustomPrompt="1"/>
            <p:custDataLst>
              <p:tags r:id="rId3"/>
            </p:custDataLst>
          </p:nvPr>
        </p:nvSpPr>
        <p:spPr>
          <a:xfrm>
            <a:off x="1073151" y="2113796"/>
            <a:ext cx="7842250" cy="1470026"/>
          </a:xfrm>
          <a:prstGeom prst="rect">
            <a:avLst/>
          </a:prstGeom>
        </p:spPr>
        <p:txBody>
          <a:bodyPr lIns="0" tIns="0" rIns="0" bIns="0" anchor="t">
            <a:normAutofit/>
          </a:bodyPr>
          <a:lstStyle>
            <a:lvl1pPr algn="l">
              <a:defRPr sz="3000" b="1">
                <a:solidFill>
                  <a:schemeClr val="tx2"/>
                </a:solidFill>
                <a:latin typeface="Calibri" pitchFamily="34" charset="0"/>
                <a:cs typeface="Calibri" pitchFamily="34" charset="0"/>
              </a:defRPr>
            </a:lvl1pPr>
          </a:lstStyle>
          <a:p>
            <a:r>
              <a:rPr lang="en-US" dirty="0" smtClean="0"/>
              <a:t>Click to edit Master </a:t>
            </a:r>
            <a:br>
              <a:rPr lang="en-US" dirty="0" smtClean="0"/>
            </a:br>
            <a:r>
              <a:rPr lang="en-US" dirty="0" smtClean="0"/>
              <a:t>presentation title</a:t>
            </a:r>
            <a:endParaRPr lang="en-US" dirty="0"/>
          </a:p>
        </p:txBody>
      </p:sp>
      <p:sp>
        <p:nvSpPr>
          <p:cNvPr id="3" name="Subtitle 2"/>
          <p:cNvSpPr>
            <a:spLocks noGrp="1"/>
          </p:cNvSpPr>
          <p:nvPr>
            <p:ph type="subTitle" idx="1" hasCustomPrompt="1"/>
            <p:custDataLst>
              <p:tags r:id="rId4"/>
            </p:custDataLst>
          </p:nvPr>
        </p:nvSpPr>
        <p:spPr>
          <a:xfrm>
            <a:off x="1073151" y="3335956"/>
            <a:ext cx="7842250" cy="1143000"/>
          </a:xfrm>
          <a:prstGeom prst="rect">
            <a:avLst/>
          </a:prstGeom>
        </p:spPr>
        <p:txBody>
          <a:bodyPr lIns="0" tIns="0" rIns="0" bIns="0">
            <a:normAutofit/>
          </a:bodyPr>
          <a:lstStyle>
            <a:lvl1pPr marL="0" indent="0" algn="l">
              <a:buNone/>
              <a:defRPr sz="2400" i="1">
                <a:solidFill>
                  <a:schemeClr val="tx2"/>
                </a:solidFill>
                <a:latin typeface="Calibri" pitchFamily="34" charset="0"/>
                <a:cs typeface="Calibri" pitchFamily="34" charset="0"/>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dirty="0" smtClean="0"/>
              <a:t>Click to edit Master </a:t>
            </a:r>
            <a:br>
              <a:rPr lang="en-US" dirty="0" smtClean="0"/>
            </a:br>
            <a:r>
              <a:rPr lang="en-US" dirty="0" smtClean="0"/>
              <a:t>presentation subtitle</a:t>
            </a:r>
            <a:endParaRPr lang="en-US" dirty="0"/>
          </a:p>
        </p:txBody>
      </p:sp>
      <p:sp>
        <p:nvSpPr>
          <p:cNvPr id="8" name="Text Placeholder 5"/>
          <p:cNvSpPr>
            <a:spLocks noGrp="1"/>
          </p:cNvSpPr>
          <p:nvPr>
            <p:ph type="body" sz="quarter" idx="14" hasCustomPrompt="1"/>
            <p:custDataLst>
              <p:tags r:id="rId5"/>
            </p:custDataLst>
          </p:nvPr>
        </p:nvSpPr>
        <p:spPr>
          <a:xfrm>
            <a:off x="1089703" y="4465302"/>
            <a:ext cx="7825654" cy="243844"/>
          </a:xfrm>
          <a:prstGeom prst="rect">
            <a:avLst/>
          </a:prstGeom>
        </p:spPr>
        <p:txBody>
          <a:bodyPr lIns="0" tIns="0" rIns="0" bIns="0"/>
          <a:lstStyle>
            <a:lvl1pPr algn="l">
              <a:buNone/>
              <a:defRPr sz="1800" i="0">
                <a:solidFill>
                  <a:schemeClr val="tx2"/>
                </a:solidFill>
                <a:latin typeface="Calibri" pitchFamily="34" charset="0"/>
                <a:cs typeface="Calibri" pitchFamily="34" charset="0"/>
              </a:defRPr>
            </a:lvl1pPr>
          </a:lstStyle>
          <a:p>
            <a:pPr lvl="0"/>
            <a:r>
              <a:rPr lang="en-US" dirty="0" smtClean="0"/>
              <a:t>Date</a:t>
            </a:r>
            <a:endParaRPr lang="en-US" dirty="0"/>
          </a:p>
        </p:txBody>
      </p:sp>
      <p:pic>
        <p:nvPicPr>
          <p:cNvPr id="9" name="Picture 8" descr="Dalberg Dash.jpg"/>
          <p:cNvPicPr>
            <a:picLocks noChangeAspect="1"/>
          </p:cNvPicPr>
          <p:nvPr userDrawn="1">
            <p:custDataLst>
              <p:tags r:id="rId6"/>
            </p:custDataLst>
          </p:nvPr>
        </p:nvPicPr>
        <p:blipFill>
          <a:blip r:embed="rId10" cstate="print"/>
          <a:stretch>
            <a:fillRect/>
          </a:stretch>
        </p:blipFill>
        <p:spPr>
          <a:xfrm>
            <a:off x="550251" y="2240294"/>
            <a:ext cx="376308" cy="229509"/>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ard - Agenda/Contents">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722298" name="think-cell Slide" r:id="rId11" imgW="270" imgH="270" progId="TCLayout.ActiveDocument.1">
                  <p:embed/>
                </p:oleObj>
              </mc:Choice>
              <mc:Fallback>
                <p:oleObj name="think-cell Slide" r:id="rId11" imgW="270" imgH="270" progId="TCLayout.ActiveDocument.1">
                  <p:embed/>
                  <p:pic>
                    <p:nvPicPr>
                      <p:cNvPr id="0" name="Picture 14"/>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Placeholder 21"/>
          <p:cNvSpPr>
            <a:spLocks noGrp="1"/>
          </p:cNvSpPr>
          <p:nvPr>
            <p:ph type="body" sz="quarter" idx="15" hasCustomPrompt="1"/>
            <p:custDataLst>
              <p:tags r:id="rId3"/>
            </p:custDataLst>
          </p:nvPr>
        </p:nvSpPr>
        <p:spPr>
          <a:xfrm>
            <a:off x="450274" y="1331282"/>
            <a:ext cx="9005454" cy="914400"/>
          </a:xfrm>
          <a:prstGeom prst="roundRect">
            <a:avLst/>
          </a:prstGeom>
          <a:solidFill>
            <a:schemeClr val="accent1"/>
          </a:solidFill>
          <a:ln w="12700">
            <a:noFill/>
          </a:ln>
        </p:spPr>
        <p:txBody>
          <a:bodyPr lIns="91365" tIns="45683" rIns="91365" bIns="45683" anchor="ctr"/>
          <a:lstStyle>
            <a:lvl1pPr>
              <a:buNone/>
              <a:defRPr sz="1800" b="1">
                <a:solidFill>
                  <a:schemeClr val="accent1"/>
                </a:solidFill>
                <a:latin typeface="Calibri" pitchFamily="34" charset="0"/>
                <a:cs typeface="Calibri" pitchFamily="34" charset="0"/>
              </a:defRPr>
            </a:lvl1pPr>
          </a:lstStyle>
          <a:p>
            <a:pPr lvl="0"/>
            <a:r>
              <a:rPr lang="en-US" dirty="0" smtClean="0"/>
              <a:t>‘</a:t>
            </a:r>
            <a:endParaRPr lang="en-US" dirty="0"/>
          </a:p>
        </p:txBody>
      </p:sp>
      <p:sp>
        <p:nvSpPr>
          <p:cNvPr id="15" name="Text Placeholder 21"/>
          <p:cNvSpPr>
            <a:spLocks noGrp="1"/>
          </p:cNvSpPr>
          <p:nvPr>
            <p:ph type="body" sz="quarter" idx="16" hasCustomPrompt="1"/>
            <p:custDataLst>
              <p:tags r:id="rId4"/>
            </p:custDataLst>
          </p:nvPr>
        </p:nvSpPr>
        <p:spPr>
          <a:xfrm>
            <a:off x="630430" y="2245681"/>
            <a:ext cx="7294339" cy="914400"/>
          </a:xfrm>
          <a:prstGeom prst="roundRect">
            <a:avLst/>
          </a:prstGeom>
        </p:spPr>
        <p:txBody>
          <a:bodyPr lIns="91365" tIns="45683" rIns="91365" bIns="45683" anchor="ctr"/>
          <a:lstStyle>
            <a:lvl1pPr>
              <a:buNone/>
              <a:defRPr lang="en-US" sz="1800" kern="1200" dirty="0">
                <a:solidFill>
                  <a:schemeClr val="tx1"/>
                </a:solidFill>
                <a:latin typeface="Calibri" pitchFamily="34" charset="0"/>
                <a:ea typeface="+mn-ea"/>
                <a:cs typeface="Calibri" pitchFamily="34" charset="0"/>
              </a:defRPr>
            </a:lvl1pPr>
          </a:lstStyle>
          <a:p>
            <a:pPr marL="307502" lvl="0" indent="-307502" algn="l" defTabSz="820007" rtl="0" eaLnBrk="1" latinLnBrk="0" hangingPunct="1">
              <a:spcBef>
                <a:spcPct val="20000"/>
              </a:spcBef>
              <a:buFont typeface="Arial" pitchFamily="34" charset="0"/>
              <a:buNone/>
            </a:pPr>
            <a:r>
              <a:rPr lang="en-US" dirty="0" smtClean="0"/>
              <a:t>Click to edit Master Section II</a:t>
            </a:r>
            <a:endParaRPr lang="en-US" dirty="0"/>
          </a:p>
        </p:txBody>
      </p:sp>
      <p:sp>
        <p:nvSpPr>
          <p:cNvPr id="19" name="Text Placeholder 21"/>
          <p:cNvSpPr>
            <a:spLocks noGrp="1"/>
          </p:cNvSpPr>
          <p:nvPr>
            <p:ph type="body" sz="quarter" idx="17" hasCustomPrompt="1"/>
            <p:custDataLst>
              <p:tags r:id="rId5"/>
            </p:custDataLst>
          </p:nvPr>
        </p:nvSpPr>
        <p:spPr>
          <a:xfrm>
            <a:off x="630430" y="3160082"/>
            <a:ext cx="7294339" cy="914400"/>
          </a:xfrm>
          <a:prstGeom prst="roundRect">
            <a:avLst/>
          </a:prstGeom>
        </p:spPr>
        <p:txBody>
          <a:bodyPr lIns="91365" tIns="45683" rIns="91365" bIns="45683" anchor="ctr"/>
          <a:lstStyle>
            <a:lvl1pPr>
              <a:buNone/>
              <a:defRPr lang="en-US" sz="1800" kern="1200" dirty="0">
                <a:solidFill>
                  <a:schemeClr val="tx1"/>
                </a:solidFill>
                <a:latin typeface="Calibri" pitchFamily="34" charset="0"/>
                <a:ea typeface="+mn-ea"/>
                <a:cs typeface="Calibri" pitchFamily="34" charset="0"/>
              </a:defRPr>
            </a:lvl1pPr>
          </a:lstStyle>
          <a:p>
            <a:pPr marL="307502" lvl="0" indent="-307502" algn="l" defTabSz="820007" rtl="0" eaLnBrk="1" latinLnBrk="0" hangingPunct="1">
              <a:spcBef>
                <a:spcPct val="20000"/>
              </a:spcBef>
              <a:buFont typeface="Arial" pitchFamily="34" charset="0"/>
              <a:buNone/>
            </a:pPr>
            <a:r>
              <a:rPr lang="en-US" dirty="0" smtClean="0"/>
              <a:t>Click to edit Master Section III</a:t>
            </a:r>
            <a:endParaRPr lang="en-US" dirty="0"/>
          </a:p>
        </p:txBody>
      </p:sp>
      <p:sp>
        <p:nvSpPr>
          <p:cNvPr id="21" name="Text Placeholder 21"/>
          <p:cNvSpPr>
            <a:spLocks noGrp="1"/>
          </p:cNvSpPr>
          <p:nvPr>
            <p:ph type="body" sz="quarter" idx="18" hasCustomPrompt="1"/>
            <p:custDataLst>
              <p:tags r:id="rId6"/>
            </p:custDataLst>
          </p:nvPr>
        </p:nvSpPr>
        <p:spPr>
          <a:xfrm>
            <a:off x="630430" y="4074482"/>
            <a:ext cx="7294339" cy="914400"/>
          </a:xfrm>
          <a:prstGeom prst="roundRect">
            <a:avLst/>
          </a:prstGeom>
        </p:spPr>
        <p:txBody>
          <a:bodyPr lIns="91365" tIns="45683" rIns="91365" bIns="45683" anchor="ctr"/>
          <a:lstStyle>
            <a:lvl1pPr>
              <a:buNone/>
              <a:defRPr lang="en-US" sz="1800" kern="1200" dirty="0">
                <a:solidFill>
                  <a:schemeClr val="tx1"/>
                </a:solidFill>
                <a:latin typeface="Calibri" pitchFamily="34" charset="0"/>
                <a:ea typeface="+mn-ea"/>
                <a:cs typeface="Calibri" pitchFamily="34" charset="0"/>
              </a:defRPr>
            </a:lvl1pPr>
          </a:lstStyle>
          <a:p>
            <a:pPr marL="307502" lvl="0" indent="-307502" algn="l" defTabSz="820007" rtl="0" eaLnBrk="1" latinLnBrk="0" hangingPunct="1">
              <a:spcBef>
                <a:spcPct val="20000"/>
              </a:spcBef>
              <a:buFont typeface="Arial" pitchFamily="34" charset="0"/>
              <a:buNone/>
            </a:pPr>
            <a:r>
              <a:rPr lang="en-US" dirty="0" smtClean="0"/>
              <a:t>Click to edit Master Section IV</a:t>
            </a:r>
            <a:endParaRPr lang="en-US" dirty="0"/>
          </a:p>
        </p:txBody>
      </p:sp>
      <p:sp>
        <p:nvSpPr>
          <p:cNvPr id="23" name="Text Placeholder 21"/>
          <p:cNvSpPr>
            <a:spLocks noGrp="1"/>
          </p:cNvSpPr>
          <p:nvPr>
            <p:ph type="body" sz="quarter" idx="20" hasCustomPrompt="1"/>
            <p:custDataLst>
              <p:tags r:id="rId7"/>
            </p:custDataLst>
          </p:nvPr>
        </p:nvSpPr>
        <p:spPr>
          <a:xfrm>
            <a:off x="630429" y="4975434"/>
            <a:ext cx="7294339" cy="914400"/>
          </a:xfrm>
          <a:prstGeom prst="roundRect">
            <a:avLst/>
          </a:prstGeom>
        </p:spPr>
        <p:txBody>
          <a:bodyPr lIns="91365" tIns="45683" rIns="91365" bIns="45683" anchor="ctr"/>
          <a:lstStyle>
            <a:lvl1pPr>
              <a:buNone/>
              <a:defRPr sz="1800">
                <a:latin typeface="Calibri" pitchFamily="34" charset="0"/>
                <a:cs typeface="Calibri" pitchFamily="34" charset="0"/>
              </a:defRPr>
            </a:lvl1pPr>
          </a:lstStyle>
          <a:p>
            <a:pPr lvl="0"/>
            <a:r>
              <a:rPr lang="en-US" dirty="0" smtClean="0"/>
              <a:t>Click to edit Master Section V</a:t>
            </a:r>
            <a:endParaRPr lang="en-US" dirty="0"/>
          </a:p>
        </p:txBody>
      </p:sp>
      <p:sp>
        <p:nvSpPr>
          <p:cNvPr id="10" name="Title 1"/>
          <p:cNvSpPr>
            <a:spLocks noGrp="1"/>
          </p:cNvSpPr>
          <p:nvPr>
            <p:ph type="title" hasCustomPrompt="1"/>
            <p:custDataLst>
              <p:tags r:id="rId8"/>
            </p:custDataLst>
          </p:nvPr>
        </p:nvSpPr>
        <p:spPr>
          <a:xfrm>
            <a:off x="450741" y="289360"/>
            <a:ext cx="9005454" cy="582389"/>
          </a:xfrm>
          <a:prstGeom prst="rect">
            <a:avLst/>
          </a:prstGeom>
        </p:spPr>
        <p:txBody>
          <a:bodyPr lIns="0" tIns="0" rIns="0" bIns="0" anchor="b"/>
          <a:lstStyle>
            <a:lvl1pPr algn="l">
              <a:defRPr sz="2600" b="1" baseline="0">
                <a:solidFill>
                  <a:schemeClr val="bg1"/>
                </a:solidFill>
              </a:defRPr>
            </a:lvl1pPr>
          </a:lstStyle>
          <a:p>
            <a:r>
              <a:rPr lang="en-US" dirty="0" smtClean="0"/>
              <a:t>Click to edit </a:t>
            </a:r>
            <a:br>
              <a:rPr lang="en-US" dirty="0" smtClean="0"/>
            </a:br>
            <a:r>
              <a:rPr lang="en-US" dirty="0" smtClean="0"/>
              <a:t>Contents/Agenda slide title</a:t>
            </a:r>
            <a:endParaRPr lang="en-US" dirty="0"/>
          </a:p>
        </p:txBody>
      </p:sp>
      <p:sp>
        <p:nvSpPr>
          <p:cNvPr id="11" name="Text Placeholder 21"/>
          <p:cNvSpPr>
            <a:spLocks noGrp="1"/>
          </p:cNvSpPr>
          <p:nvPr>
            <p:ph type="body" sz="quarter" idx="21" hasCustomPrompt="1"/>
            <p:custDataLst>
              <p:tags r:id="rId9"/>
            </p:custDataLst>
          </p:nvPr>
        </p:nvSpPr>
        <p:spPr>
          <a:xfrm>
            <a:off x="630430" y="1330699"/>
            <a:ext cx="7294338" cy="914400"/>
          </a:xfrm>
          <a:prstGeom prst="roundRect">
            <a:avLst/>
          </a:prstGeom>
        </p:spPr>
        <p:txBody>
          <a:bodyPr lIns="91365" tIns="45683" rIns="91365" bIns="45683" anchor="ctr"/>
          <a:lstStyle>
            <a:lvl1pPr>
              <a:buNone/>
              <a:defRPr lang="en-US" sz="1800" b="1" kern="1200" dirty="0">
                <a:solidFill>
                  <a:schemeClr val="bg1"/>
                </a:solidFill>
                <a:latin typeface="Calibri" pitchFamily="34" charset="0"/>
                <a:ea typeface="+mn-ea"/>
                <a:cs typeface="Calibri" pitchFamily="34" charset="0"/>
              </a:defRPr>
            </a:lvl1pPr>
          </a:lstStyle>
          <a:p>
            <a:pPr marL="307502" lvl="0" indent="-307502" algn="l" defTabSz="820007" rtl="0" eaLnBrk="1" latinLnBrk="0" hangingPunct="1">
              <a:spcBef>
                <a:spcPct val="20000"/>
              </a:spcBef>
              <a:buFont typeface="Arial" pitchFamily="34" charset="0"/>
              <a:buNone/>
            </a:pPr>
            <a:r>
              <a:rPr lang="en-US" dirty="0" smtClean="0"/>
              <a:t>Click to edit Master Section II</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ard - Annex">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723322" name="think-cell Slide" r:id="rId9" imgW="270" imgH="270" progId="TCLayout.ActiveDocument.1">
                  <p:embed/>
                </p:oleObj>
              </mc:Choice>
              <mc:Fallback>
                <p:oleObj name="think-cell Slide" r:id="rId9" imgW="270" imgH="270" progId="TCLayout.ActiveDocument.1">
                  <p:embed/>
                  <p:pic>
                    <p:nvPicPr>
                      <p:cNvPr id="0" name="Picture 14"/>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21"/>
          <p:cNvSpPr>
            <a:spLocks noGrp="1"/>
          </p:cNvSpPr>
          <p:nvPr>
            <p:ph type="body" sz="quarter" idx="15" hasCustomPrompt="1"/>
            <p:custDataLst>
              <p:tags r:id="rId3"/>
            </p:custDataLst>
          </p:nvPr>
        </p:nvSpPr>
        <p:spPr>
          <a:xfrm>
            <a:off x="450274" y="1331282"/>
            <a:ext cx="9005454" cy="914400"/>
          </a:xfrm>
          <a:prstGeom prst="roundRect">
            <a:avLst/>
          </a:prstGeom>
          <a:solidFill>
            <a:schemeClr val="accent1"/>
          </a:solidFill>
          <a:ln w="12700">
            <a:noFill/>
          </a:ln>
        </p:spPr>
        <p:txBody>
          <a:bodyPr lIns="91365" tIns="45683" rIns="91365" bIns="45683" anchor="ctr"/>
          <a:lstStyle>
            <a:lvl1pPr>
              <a:buNone/>
              <a:defRPr sz="1800" b="1">
                <a:solidFill>
                  <a:schemeClr val="accent1"/>
                </a:solidFill>
                <a:latin typeface="Calibri" pitchFamily="34" charset="0"/>
                <a:cs typeface="Calibri" pitchFamily="34" charset="0"/>
              </a:defRPr>
            </a:lvl1pPr>
          </a:lstStyle>
          <a:p>
            <a:pPr lvl="0"/>
            <a:r>
              <a:rPr lang="en-US" dirty="0" smtClean="0"/>
              <a:t>‘</a:t>
            </a:r>
            <a:endParaRPr lang="en-US" dirty="0"/>
          </a:p>
        </p:txBody>
      </p:sp>
      <p:sp>
        <p:nvSpPr>
          <p:cNvPr id="7" name="Text Placeholder 21"/>
          <p:cNvSpPr>
            <a:spLocks noGrp="1"/>
          </p:cNvSpPr>
          <p:nvPr>
            <p:ph type="body" sz="quarter" idx="21" hasCustomPrompt="1"/>
            <p:custDataLst>
              <p:tags r:id="rId4"/>
            </p:custDataLst>
          </p:nvPr>
        </p:nvSpPr>
        <p:spPr>
          <a:xfrm>
            <a:off x="630430" y="1330699"/>
            <a:ext cx="7294338" cy="914400"/>
          </a:xfrm>
          <a:prstGeom prst="roundRect">
            <a:avLst/>
          </a:prstGeom>
        </p:spPr>
        <p:txBody>
          <a:bodyPr lIns="91365" tIns="45683" rIns="91365" bIns="45683" anchor="ctr"/>
          <a:lstStyle>
            <a:lvl1pPr>
              <a:buNone/>
              <a:defRPr lang="en-US" sz="1800" b="1" kern="1200" dirty="0">
                <a:solidFill>
                  <a:schemeClr val="bg1"/>
                </a:solidFill>
                <a:latin typeface="Calibri" pitchFamily="34" charset="0"/>
                <a:ea typeface="+mn-ea"/>
                <a:cs typeface="Calibri" pitchFamily="34" charset="0"/>
              </a:defRPr>
            </a:lvl1pPr>
          </a:lstStyle>
          <a:p>
            <a:pPr marL="307502" lvl="0" indent="-307502" algn="l" defTabSz="820007" rtl="0" eaLnBrk="1" latinLnBrk="0" hangingPunct="1">
              <a:spcBef>
                <a:spcPct val="20000"/>
              </a:spcBef>
              <a:buFont typeface="Arial" pitchFamily="34" charset="0"/>
              <a:buNone/>
            </a:pPr>
            <a:r>
              <a:rPr lang="en-US" dirty="0" smtClean="0"/>
              <a:t>Click to edit ANNEX: Section</a:t>
            </a:r>
            <a:endParaRPr lang="en-US" dirty="0"/>
          </a:p>
        </p:txBody>
      </p:sp>
      <p:sp>
        <p:nvSpPr>
          <p:cNvPr id="9" name="TextBox 8"/>
          <p:cNvSpPr txBox="1"/>
          <p:nvPr userDrawn="1">
            <p:custDataLst>
              <p:tags r:id="rId5"/>
            </p:custDataLst>
          </p:nvPr>
        </p:nvSpPr>
        <p:spPr>
          <a:xfrm>
            <a:off x="450274" y="286591"/>
            <a:ext cx="9005454" cy="641284"/>
          </a:xfrm>
          <a:prstGeom prst="rect">
            <a:avLst/>
          </a:prstGeom>
          <a:noFill/>
        </p:spPr>
        <p:txBody>
          <a:bodyPr wrap="square" lIns="0" tIns="0" rIns="0" bIns="57441" rtlCol="0" anchor="b">
            <a:noAutofit/>
          </a:bodyPr>
          <a:lstStyle/>
          <a:p>
            <a:r>
              <a:rPr lang="en-US" sz="2600" b="1" dirty="0" smtClean="0">
                <a:solidFill>
                  <a:schemeClr val="bg1"/>
                </a:solidFill>
              </a:rPr>
              <a:t>Annex</a:t>
            </a:r>
            <a:endParaRPr lang="en-US" sz="2600" b="1" dirty="0">
              <a:solidFill>
                <a:schemeClr val="bg1"/>
              </a:solidFill>
            </a:endParaRPr>
          </a:p>
        </p:txBody>
      </p:sp>
      <p:sp>
        <p:nvSpPr>
          <p:cNvPr id="10" name="Text Placeholder 21"/>
          <p:cNvSpPr>
            <a:spLocks noGrp="1"/>
          </p:cNvSpPr>
          <p:nvPr>
            <p:ph type="body" sz="quarter" idx="16" hasCustomPrompt="1"/>
            <p:custDataLst>
              <p:tags r:id="rId6"/>
            </p:custDataLst>
          </p:nvPr>
        </p:nvSpPr>
        <p:spPr>
          <a:xfrm>
            <a:off x="630430" y="2245681"/>
            <a:ext cx="7294339" cy="914400"/>
          </a:xfrm>
          <a:prstGeom prst="roundRect">
            <a:avLst/>
          </a:prstGeom>
        </p:spPr>
        <p:txBody>
          <a:bodyPr lIns="91365" tIns="45683" rIns="91365" bIns="45683" anchor="ctr"/>
          <a:lstStyle>
            <a:lvl1pPr>
              <a:buNone/>
              <a:defRPr lang="en-US" sz="1800" kern="1200" dirty="0">
                <a:solidFill>
                  <a:schemeClr val="tx1"/>
                </a:solidFill>
                <a:latin typeface="Calibri" pitchFamily="34" charset="0"/>
                <a:ea typeface="+mn-ea"/>
                <a:cs typeface="Calibri" pitchFamily="34" charset="0"/>
              </a:defRPr>
            </a:lvl1pPr>
          </a:lstStyle>
          <a:p>
            <a:pPr marL="307502" lvl="0" indent="-307502" algn="l" defTabSz="820007" rtl="0" eaLnBrk="1" latinLnBrk="0" hangingPunct="1">
              <a:spcBef>
                <a:spcPct val="20000"/>
              </a:spcBef>
              <a:buFont typeface="Arial" pitchFamily="34" charset="0"/>
              <a:buNone/>
            </a:pPr>
            <a:r>
              <a:rPr lang="en-US" dirty="0" smtClean="0"/>
              <a:t>Click to edit Annex section</a:t>
            </a:r>
            <a:endParaRPr lang="en-US" dirty="0"/>
          </a:p>
        </p:txBody>
      </p:sp>
      <p:sp>
        <p:nvSpPr>
          <p:cNvPr id="11" name="Text Placeholder 21"/>
          <p:cNvSpPr>
            <a:spLocks noGrp="1"/>
          </p:cNvSpPr>
          <p:nvPr>
            <p:ph type="body" sz="quarter" idx="17" hasCustomPrompt="1"/>
            <p:custDataLst>
              <p:tags r:id="rId7"/>
            </p:custDataLst>
          </p:nvPr>
        </p:nvSpPr>
        <p:spPr>
          <a:xfrm>
            <a:off x="630430" y="3160082"/>
            <a:ext cx="7294339" cy="914400"/>
          </a:xfrm>
          <a:prstGeom prst="roundRect">
            <a:avLst/>
          </a:prstGeom>
        </p:spPr>
        <p:txBody>
          <a:bodyPr lIns="91365" tIns="45683" rIns="91365" bIns="45683" anchor="ctr"/>
          <a:lstStyle>
            <a:lvl1pPr>
              <a:buNone/>
              <a:defRPr lang="en-US" sz="1800" kern="1200" dirty="0">
                <a:solidFill>
                  <a:schemeClr val="tx1"/>
                </a:solidFill>
                <a:latin typeface="Calibri" pitchFamily="34" charset="0"/>
                <a:ea typeface="+mn-ea"/>
                <a:cs typeface="Calibri" pitchFamily="34" charset="0"/>
              </a:defRPr>
            </a:lvl1pPr>
          </a:lstStyle>
          <a:p>
            <a:pPr marL="307502" lvl="0" indent="-307502" algn="l" defTabSz="820007" rtl="0" eaLnBrk="1" latinLnBrk="0" hangingPunct="1">
              <a:spcBef>
                <a:spcPct val="20000"/>
              </a:spcBef>
              <a:buFont typeface="Arial" pitchFamily="34" charset="0"/>
              <a:buNone/>
            </a:pPr>
            <a:r>
              <a:rPr lang="en-US" dirty="0" smtClean="0"/>
              <a:t>Click to edit Annex section</a:t>
            </a:r>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3"/>
          <a:ext cx="156345" cy="140074"/>
        </p:xfrm>
        <a:graphic>
          <a:graphicData uri="http://schemas.openxmlformats.org/presentationml/2006/ole">
            <mc:AlternateContent xmlns:mc="http://schemas.openxmlformats.org/markup-compatibility/2006">
              <mc:Choice xmlns:v="urn:schemas-microsoft-com:vml" Requires="v">
                <p:oleObj spid="_x0000_s297338" name="think-cell Slide" r:id="rId7" imgW="270" imgH="270" progId="TCLayout.ActiveDocument.1">
                  <p:embed/>
                </p:oleObj>
              </mc:Choice>
              <mc:Fallback>
                <p:oleObj name="think-cell Slide" r:id="rId7" imgW="270" imgH="270" progId="TCLayout.ActiveDocument.1">
                  <p:embed/>
                  <p:pic>
                    <p:nvPicPr>
                      <p:cNvPr id="0" name="Picture 1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Placeholder 7"/>
          <p:cNvSpPr>
            <a:spLocks noGrp="1"/>
          </p:cNvSpPr>
          <p:nvPr>
            <p:ph type="body" sz="quarter" idx="13" hasCustomPrompt="1"/>
            <p:custDataLst>
              <p:tags r:id="rId3"/>
            </p:custDataLst>
          </p:nvPr>
        </p:nvSpPr>
        <p:spPr>
          <a:xfrm>
            <a:off x="450275" y="1330699"/>
            <a:ext cx="9005453" cy="4989391"/>
          </a:xfrm>
          <a:prstGeom prst="rect">
            <a:avLst/>
          </a:prstGeom>
        </p:spPr>
        <p:txBody>
          <a:bodyPr lIns="0" tIns="0" rIns="0" bIns="0">
            <a:noAutofit/>
          </a:bodyPr>
          <a:lstStyle>
            <a:lvl1pPr marL="173038" indent="-173038">
              <a:spcBef>
                <a:spcPts val="718"/>
              </a:spcBef>
              <a:defRPr sz="1800" baseline="0"/>
            </a:lvl1pPr>
            <a:lvl2pPr marL="347663" indent="-174625">
              <a:spcBef>
                <a:spcPts val="718"/>
              </a:spcBef>
              <a:defRPr sz="1600"/>
            </a:lvl2pPr>
            <a:lvl3pPr marL="509588" indent="-161925">
              <a:buFont typeface="Courier New" pitchFamily="49" charset="0"/>
              <a:buChar char="o"/>
              <a:defRPr sz="1600"/>
            </a:lvl3pPr>
            <a:lvl4pPr marL="682625" indent="-173038">
              <a:defRPr sz="1600"/>
            </a:lvl4pPr>
            <a:lvl5pPr>
              <a:defRPr sz="1800"/>
            </a:lvl5pPr>
          </a:lstStyle>
          <a:p>
            <a:pPr lvl="0"/>
            <a:r>
              <a:rPr lang="en-US" dirty="0" smtClean="0"/>
              <a:t>Click to edit Master text first level</a:t>
            </a:r>
          </a:p>
          <a:p>
            <a:pPr lvl="1"/>
            <a:r>
              <a:rPr lang="en-US" dirty="0" smtClean="0"/>
              <a:t>Second level</a:t>
            </a:r>
          </a:p>
          <a:p>
            <a:pPr lvl="2"/>
            <a:r>
              <a:rPr lang="en-US" dirty="0" smtClean="0"/>
              <a:t>Third level</a:t>
            </a:r>
          </a:p>
          <a:p>
            <a:pPr lvl="3"/>
            <a:r>
              <a:rPr lang="en-US" dirty="0" smtClean="0"/>
              <a:t>Fourth level</a:t>
            </a:r>
          </a:p>
        </p:txBody>
      </p:sp>
      <p:sp>
        <p:nvSpPr>
          <p:cNvPr id="6" name="Title 1"/>
          <p:cNvSpPr>
            <a:spLocks noGrp="1"/>
          </p:cNvSpPr>
          <p:nvPr>
            <p:ph type="title" hasCustomPrompt="1"/>
            <p:custDataLst>
              <p:tags r:id="rId4"/>
            </p:custDataLst>
          </p:nvPr>
        </p:nvSpPr>
        <p:spPr>
          <a:xfrm>
            <a:off x="450741" y="289360"/>
            <a:ext cx="9005454" cy="582389"/>
          </a:xfrm>
          <a:prstGeom prst="rect">
            <a:avLst/>
          </a:prstGeom>
        </p:spPr>
        <p:txBody>
          <a:bodyPr lIns="0" tIns="0" rIns="0" bIns="0" anchor="b"/>
          <a:lstStyle>
            <a:lvl1pPr algn="l">
              <a:defRPr sz="2600" b="1" baseline="0">
                <a:solidFill>
                  <a:schemeClr val="bg1"/>
                </a:solidFill>
              </a:defRPr>
            </a:lvl1pPr>
          </a:lstStyle>
          <a:p>
            <a:r>
              <a:rPr lang="en-US" dirty="0" smtClean="0"/>
              <a:t>Click to edit </a:t>
            </a:r>
            <a:br>
              <a:rPr lang="en-US" dirty="0" smtClean="0"/>
            </a:br>
            <a:r>
              <a:rPr lang="en-US" dirty="0" smtClean="0"/>
              <a:t>Master title</a:t>
            </a:r>
            <a:endParaRPr lang="en-US" dirty="0"/>
          </a:p>
        </p:txBody>
      </p:sp>
      <p:sp>
        <p:nvSpPr>
          <p:cNvPr id="8" name="Text Placeholder 9"/>
          <p:cNvSpPr>
            <a:spLocks noGrp="1"/>
          </p:cNvSpPr>
          <p:nvPr>
            <p:ph type="body" sz="quarter" idx="37" hasCustomPrompt="1"/>
            <p:custDataLst>
              <p:tags r:id="rId5"/>
            </p:custDataLst>
          </p:nvPr>
        </p:nvSpPr>
        <p:spPr>
          <a:xfrm>
            <a:off x="450587" y="6425564"/>
            <a:ext cx="7977096"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Deliverable Contents/Agenda">
    <p:spTree>
      <p:nvGrpSpPr>
        <p:cNvPr id="1" name=""/>
        <p:cNvGrpSpPr/>
        <p:nvPr/>
      </p:nvGrpSpPr>
      <p:grpSpPr>
        <a:xfrm>
          <a:off x="0" y="0"/>
          <a:ext cx="0" cy="0"/>
          <a:chOff x="0" y="0"/>
          <a:chExt cx="0" cy="0"/>
        </a:xfrm>
      </p:grpSpPr>
      <p:graphicFrame>
        <p:nvGraphicFramePr>
          <p:cNvPr id="20" name="Object 19" hidden="1"/>
          <p:cNvGraphicFramePr>
            <a:graphicFrameLocks/>
          </p:cNvGraphicFramePr>
          <p:nvPr>
            <p:custDataLst>
              <p:tags r:id="rId2"/>
            </p:custDataLst>
          </p:nvPr>
        </p:nvGraphicFramePr>
        <p:xfrm>
          <a:off x="1" y="0"/>
          <a:ext cx="146995" cy="143442"/>
        </p:xfrm>
        <a:graphic>
          <a:graphicData uri="http://schemas.openxmlformats.org/presentationml/2006/ole">
            <mc:AlternateContent xmlns:mc="http://schemas.openxmlformats.org/markup-compatibility/2006">
              <mc:Choice xmlns:v="urn:schemas-microsoft-com:vml" Requires="v">
                <p:oleObj spid="_x0000_s468345" name="think-cell Slide" r:id="rId12" imgW="270" imgH="270" progId="TCLayout.ActiveDocument.1">
                  <p:embed/>
                </p:oleObj>
              </mc:Choice>
              <mc:Fallback>
                <p:oleObj name="think-cell Slide" r:id="rId12" imgW="270" imgH="270" progId="TCLayout.ActiveDocument.1">
                  <p:embed/>
                  <p:pic>
                    <p:nvPicPr>
                      <p:cNvPr id="0" name="Picture 13"/>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0"/>
                        <a:ext cx="146995" cy="1434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SmartArt Placeholder 18"/>
          <p:cNvSpPr>
            <a:spLocks noGrp="1"/>
          </p:cNvSpPr>
          <p:nvPr>
            <p:ph type="dgm" sz="quarter" idx="20" hasCustomPrompt="1"/>
            <p:custDataLst>
              <p:tags r:id="rId3"/>
            </p:custDataLst>
          </p:nvPr>
        </p:nvSpPr>
        <p:spPr>
          <a:xfrm>
            <a:off x="450274" y="1008557"/>
            <a:ext cx="8989820" cy="826231"/>
          </a:xfrm>
          <a:prstGeom prst="roundRect">
            <a:avLst/>
          </a:prstGeom>
          <a:solidFill>
            <a:schemeClr val="accent1"/>
          </a:solidFill>
        </p:spPr>
        <p:txBody>
          <a:bodyPr lIns="82058" tIns="41029" rIns="82058" bIns="41029"/>
          <a:lstStyle>
            <a:lvl1pPr>
              <a:buNone/>
              <a:defRPr>
                <a:solidFill>
                  <a:schemeClr val="accent1"/>
                </a:solidFill>
              </a:defRPr>
            </a:lvl1pPr>
          </a:lstStyle>
          <a:p>
            <a:r>
              <a:rPr lang="en-US" dirty="0" smtClean="0"/>
              <a:t>`</a:t>
            </a:r>
            <a:endParaRPr lang="en-US" dirty="0"/>
          </a:p>
        </p:txBody>
      </p:sp>
      <p:sp>
        <p:nvSpPr>
          <p:cNvPr id="11" name="Text Placeholder 13"/>
          <p:cNvSpPr>
            <a:spLocks noGrp="1"/>
          </p:cNvSpPr>
          <p:nvPr>
            <p:ph type="body" sz="quarter" idx="13" hasCustomPrompt="1"/>
            <p:custDataLst>
              <p:tags r:id="rId4"/>
            </p:custDataLst>
          </p:nvPr>
        </p:nvSpPr>
        <p:spPr>
          <a:xfrm>
            <a:off x="630430" y="1008565"/>
            <a:ext cx="7474445" cy="806824"/>
          </a:xfrm>
          <a:prstGeom prst="roundRect">
            <a:avLst/>
          </a:prstGeom>
          <a:noFill/>
        </p:spPr>
        <p:txBody>
          <a:bodyPr lIns="82058" tIns="41029" rIns="82058" bIns="41029" anchor="ctr"/>
          <a:lstStyle>
            <a:lvl1pPr>
              <a:buNone/>
              <a:defRPr sz="1400" b="1" baseline="0">
                <a:solidFill>
                  <a:schemeClr val="bg1"/>
                </a:solidFill>
                <a:latin typeface="Calibri" pitchFamily="34" charset="0"/>
                <a:cs typeface="Calibri" pitchFamily="34" charset="0"/>
              </a:defRPr>
            </a:lvl1pPr>
          </a:lstStyle>
          <a:p>
            <a:pPr lvl="0"/>
            <a:r>
              <a:rPr lang="en-US" dirty="0" smtClean="0"/>
              <a:t>Click to edit Master section I</a:t>
            </a:r>
            <a:endParaRPr lang="en-US" dirty="0"/>
          </a:p>
        </p:txBody>
      </p:sp>
      <p:sp>
        <p:nvSpPr>
          <p:cNvPr id="12" name="Text Placeholder 15"/>
          <p:cNvSpPr>
            <a:spLocks noGrp="1"/>
          </p:cNvSpPr>
          <p:nvPr>
            <p:ph type="body" sz="quarter" idx="14" hasCustomPrompt="1"/>
            <p:custDataLst>
              <p:tags r:id="rId5"/>
            </p:custDataLst>
          </p:nvPr>
        </p:nvSpPr>
        <p:spPr>
          <a:xfrm>
            <a:off x="630430" y="1815388"/>
            <a:ext cx="7471909" cy="806824"/>
          </a:xfrm>
          <a:prstGeom prst="roundRect">
            <a:avLst/>
          </a:prstGeom>
        </p:spPr>
        <p:txBody>
          <a:bodyPr lIns="82058" tIns="41029" rIns="82058" bIns="41029" anchor="ctr"/>
          <a:lstStyle>
            <a:lvl1pPr>
              <a:buNone/>
              <a:defRPr sz="1400" baseline="0">
                <a:latin typeface="Calibri" pitchFamily="34" charset="0"/>
                <a:cs typeface="Calibri" pitchFamily="34" charset="0"/>
              </a:defRPr>
            </a:lvl1pPr>
          </a:lstStyle>
          <a:p>
            <a:pPr lvl="0"/>
            <a:r>
              <a:rPr lang="en-US" dirty="0" smtClean="0"/>
              <a:t>Click to edit Master section II</a:t>
            </a:r>
            <a:endParaRPr lang="en-US" dirty="0"/>
          </a:p>
        </p:txBody>
      </p:sp>
      <p:sp>
        <p:nvSpPr>
          <p:cNvPr id="13" name="Text Placeholder 17"/>
          <p:cNvSpPr>
            <a:spLocks noGrp="1"/>
          </p:cNvSpPr>
          <p:nvPr>
            <p:ph type="body" sz="quarter" idx="15" hasCustomPrompt="1"/>
            <p:custDataLst>
              <p:tags r:id="rId6"/>
            </p:custDataLst>
          </p:nvPr>
        </p:nvSpPr>
        <p:spPr>
          <a:xfrm>
            <a:off x="630430" y="2622212"/>
            <a:ext cx="7471909" cy="806824"/>
          </a:xfrm>
          <a:prstGeom prst="roundRect">
            <a:avLst/>
          </a:prstGeom>
        </p:spPr>
        <p:txBody>
          <a:bodyPr lIns="82058" tIns="41029" rIns="82058" bIns="41029" anchor="ctr"/>
          <a:lstStyle>
            <a:lvl1pPr>
              <a:buNone/>
              <a:defRPr sz="1400" baseline="0">
                <a:latin typeface="Calibri" pitchFamily="34" charset="0"/>
                <a:cs typeface="Calibri" pitchFamily="34" charset="0"/>
              </a:defRPr>
            </a:lvl1pPr>
          </a:lstStyle>
          <a:p>
            <a:pPr lvl="0"/>
            <a:r>
              <a:rPr lang="en-US" dirty="0" smtClean="0"/>
              <a:t>Click to edit Master section III, etc.</a:t>
            </a:r>
            <a:endParaRPr lang="en-US" dirty="0"/>
          </a:p>
        </p:txBody>
      </p:sp>
      <p:sp>
        <p:nvSpPr>
          <p:cNvPr id="14" name="Text Placeholder 19"/>
          <p:cNvSpPr>
            <a:spLocks noGrp="1"/>
          </p:cNvSpPr>
          <p:nvPr>
            <p:ph type="body" sz="quarter" idx="16" hasCustomPrompt="1"/>
            <p:custDataLst>
              <p:tags r:id="rId7"/>
            </p:custDataLst>
          </p:nvPr>
        </p:nvSpPr>
        <p:spPr>
          <a:xfrm>
            <a:off x="630430" y="3429036"/>
            <a:ext cx="7471909" cy="806824"/>
          </a:xfrm>
          <a:prstGeom prst="roundRect">
            <a:avLst/>
          </a:prstGeom>
        </p:spPr>
        <p:txBody>
          <a:bodyPr lIns="82058" tIns="41029" rIns="82058" bIns="41029" anchor="ctr"/>
          <a:lstStyle>
            <a:lvl1pPr>
              <a:buNone/>
              <a:defRPr sz="1400" baseline="0">
                <a:latin typeface="Calibri" pitchFamily="34" charset="0"/>
                <a:cs typeface="Calibri" pitchFamily="34" charset="0"/>
              </a:defRPr>
            </a:lvl1pPr>
          </a:lstStyle>
          <a:p>
            <a:pPr lvl="0"/>
            <a:r>
              <a:rPr lang="en-US" dirty="0" smtClean="0"/>
              <a:t>Click to edit – once completed, copy and paste slide as needed</a:t>
            </a:r>
            <a:endParaRPr lang="en-US" dirty="0"/>
          </a:p>
        </p:txBody>
      </p:sp>
      <p:sp>
        <p:nvSpPr>
          <p:cNvPr id="15" name="Text Placeholder 19"/>
          <p:cNvSpPr>
            <a:spLocks noGrp="1"/>
          </p:cNvSpPr>
          <p:nvPr>
            <p:ph type="body" sz="quarter" idx="18" hasCustomPrompt="1"/>
            <p:custDataLst>
              <p:tags r:id="rId8"/>
            </p:custDataLst>
          </p:nvPr>
        </p:nvSpPr>
        <p:spPr>
          <a:xfrm>
            <a:off x="630430" y="4235859"/>
            <a:ext cx="7471909" cy="806824"/>
          </a:xfrm>
          <a:prstGeom prst="roundRect">
            <a:avLst/>
          </a:prstGeom>
        </p:spPr>
        <p:txBody>
          <a:bodyPr lIns="82058" tIns="41029" rIns="82058" bIns="41029" anchor="ctr"/>
          <a:lstStyle>
            <a:lvl1pPr>
              <a:buNone/>
              <a:defRPr sz="1400" baseline="0">
                <a:latin typeface="Calibri" pitchFamily="34" charset="0"/>
                <a:cs typeface="Calibri" pitchFamily="34" charset="0"/>
              </a:defRPr>
            </a:lvl1pPr>
          </a:lstStyle>
          <a:p>
            <a:pPr lvl="0"/>
            <a:r>
              <a:rPr lang="en-US" dirty="0" smtClean="0"/>
              <a:t>Click to edit – move gray box down to next section, adjust font accordingly</a:t>
            </a:r>
            <a:endParaRPr lang="en-US" dirty="0"/>
          </a:p>
        </p:txBody>
      </p:sp>
      <p:sp>
        <p:nvSpPr>
          <p:cNvPr id="16" name="Text Placeholder 19"/>
          <p:cNvSpPr>
            <a:spLocks noGrp="1"/>
          </p:cNvSpPr>
          <p:nvPr>
            <p:ph type="body" sz="quarter" idx="19"/>
            <p:custDataLst>
              <p:tags r:id="rId9"/>
            </p:custDataLst>
          </p:nvPr>
        </p:nvSpPr>
        <p:spPr>
          <a:xfrm>
            <a:off x="630430" y="5042683"/>
            <a:ext cx="7471909" cy="806824"/>
          </a:xfrm>
          <a:prstGeom prst="roundRect">
            <a:avLst/>
          </a:prstGeom>
        </p:spPr>
        <p:txBody>
          <a:bodyPr lIns="82058" tIns="41029" rIns="82058" bIns="41029" anchor="ctr">
            <a:normAutofit/>
          </a:bodyPr>
          <a:lstStyle>
            <a:lvl1pPr>
              <a:buNone/>
              <a:defRPr sz="1400" baseline="0">
                <a:latin typeface="Calibri" pitchFamily="34" charset="0"/>
                <a:cs typeface="Calibri" pitchFamily="34" charset="0"/>
              </a:defRPr>
            </a:lvl1pPr>
          </a:lstStyle>
          <a:p>
            <a:pPr lvl="0"/>
            <a:r>
              <a:rPr lang="en-US" dirty="0" smtClean="0"/>
              <a:t>Click to edit</a:t>
            </a:r>
            <a:endParaRPr lang="en-US" dirty="0"/>
          </a:p>
        </p:txBody>
      </p:sp>
      <p:sp>
        <p:nvSpPr>
          <p:cNvPr id="10" name="Title 1"/>
          <p:cNvSpPr>
            <a:spLocks noGrp="1"/>
          </p:cNvSpPr>
          <p:nvPr>
            <p:ph type="title" hasCustomPrompt="1"/>
            <p:custDataLst>
              <p:tags r:id="rId10"/>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Contents/Agenda slide title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Takeaway">
    <p:spTree>
      <p:nvGrpSpPr>
        <p:cNvPr id="1" name=""/>
        <p:cNvGrpSpPr/>
        <p:nvPr/>
      </p:nvGrpSpPr>
      <p:grpSpPr>
        <a:xfrm>
          <a:off x="0" y="0"/>
          <a:ext cx="0" cy="0"/>
          <a:chOff x="0" y="0"/>
          <a:chExt cx="0" cy="0"/>
        </a:xfrm>
      </p:grpSpPr>
      <p:graphicFrame>
        <p:nvGraphicFramePr>
          <p:cNvPr id="9" name="Object 8"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659833" name="think-cell Slide" r:id="rId8" imgW="270" imgH="270" progId="TCLayout.ActiveDocument.1">
                  <p:embed/>
                </p:oleObj>
              </mc:Choice>
              <mc:Fallback>
                <p:oleObj name="think-cell Slide" r:id="rId8" imgW="270" imgH="270" progId="TCLayout.ActiveDocument.1">
                  <p:embed/>
                  <p:pic>
                    <p:nvPicPr>
                      <p:cNvPr id="0" name="Picture 13"/>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Placeholder 7"/>
          <p:cNvSpPr>
            <a:spLocks noGrp="1"/>
          </p:cNvSpPr>
          <p:nvPr>
            <p:ph type="body" sz="quarter" idx="13" hasCustomPrompt="1"/>
            <p:custDataLst>
              <p:tags r:id="rId3"/>
            </p:custDataLst>
          </p:nvPr>
        </p:nvSpPr>
        <p:spPr>
          <a:xfrm>
            <a:off x="450272" y="1331282"/>
            <a:ext cx="9005406" cy="4049016"/>
          </a:xfrm>
          <a:prstGeom prst="rect">
            <a:avLst/>
          </a:prstGeom>
        </p:spPr>
        <p:txBody>
          <a:bodyPr lIns="0" tIns="0" rIns="0" bIns="0">
            <a:noAutofit/>
          </a:bodyPr>
          <a:lstStyle>
            <a:lvl1pPr marL="173038" indent="-173038">
              <a:spcBef>
                <a:spcPts val="718"/>
              </a:spcBef>
              <a:defRPr sz="1800" baseline="0"/>
            </a:lvl1pPr>
            <a:lvl2pPr marL="347663" indent="-174625">
              <a:spcBef>
                <a:spcPts val="718"/>
              </a:spcBef>
              <a:defRPr sz="1600"/>
            </a:lvl2pPr>
            <a:lvl3pPr marL="509588" indent="-161925">
              <a:buFont typeface="Courier New" pitchFamily="49" charset="0"/>
              <a:buChar char="o"/>
              <a:defRPr sz="1600"/>
            </a:lvl3pPr>
            <a:lvl4pPr marL="682625" indent="-173038">
              <a:defRPr sz="1600"/>
            </a:lvl4pPr>
            <a:lvl5pPr>
              <a:defRPr sz="1800"/>
            </a:lvl5pPr>
          </a:lstStyle>
          <a:p>
            <a:pPr lvl="0"/>
            <a:r>
              <a:rPr lang="en-US" dirty="0" smtClean="0"/>
              <a:t>Click to edit Master text first level</a:t>
            </a:r>
          </a:p>
          <a:p>
            <a:pPr lvl="1"/>
            <a:r>
              <a:rPr lang="en-US" dirty="0" smtClean="0"/>
              <a:t>Second level</a:t>
            </a:r>
          </a:p>
          <a:p>
            <a:pPr lvl="2"/>
            <a:r>
              <a:rPr lang="en-US" dirty="0" smtClean="0"/>
              <a:t>Third level</a:t>
            </a:r>
          </a:p>
          <a:p>
            <a:pPr lvl="3"/>
            <a:r>
              <a:rPr lang="en-US" dirty="0" smtClean="0"/>
              <a:t>Fourth level</a:t>
            </a:r>
          </a:p>
        </p:txBody>
      </p:sp>
      <p:sp>
        <p:nvSpPr>
          <p:cNvPr id="10" name="Title 1"/>
          <p:cNvSpPr>
            <a:spLocks noGrp="1"/>
          </p:cNvSpPr>
          <p:nvPr>
            <p:ph type="title" hasCustomPrompt="1"/>
            <p:custDataLst>
              <p:tags r:id="rId4"/>
            </p:custDataLst>
          </p:nvPr>
        </p:nvSpPr>
        <p:spPr>
          <a:xfrm>
            <a:off x="450741" y="289360"/>
            <a:ext cx="9005454" cy="582389"/>
          </a:xfrm>
          <a:prstGeom prst="rect">
            <a:avLst/>
          </a:prstGeom>
        </p:spPr>
        <p:txBody>
          <a:bodyPr lIns="0" tIns="0" rIns="0" bIns="0" anchor="b"/>
          <a:lstStyle>
            <a:lvl1pPr algn="l">
              <a:defRPr sz="2600" b="1" baseline="0">
                <a:solidFill>
                  <a:schemeClr val="bg1"/>
                </a:solidFill>
              </a:defRPr>
            </a:lvl1pPr>
          </a:lstStyle>
          <a:p>
            <a:r>
              <a:rPr lang="en-US" dirty="0" smtClean="0"/>
              <a:t>Click to edit </a:t>
            </a:r>
            <a:br>
              <a:rPr lang="en-US" dirty="0" smtClean="0"/>
            </a:br>
            <a:r>
              <a:rPr lang="en-US" dirty="0" smtClean="0"/>
              <a:t>Master title</a:t>
            </a:r>
            <a:endParaRPr lang="en-US" dirty="0"/>
          </a:p>
        </p:txBody>
      </p:sp>
      <p:sp>
        <p:nvSpPr>
          <p:cNvPr id="6" name="Text Placeholder 8"/>
          <p:cNvSpPr>
            <a:spLocks noGrp="1"/>
          </p:cNvSpPr>
          <p:nvPr>
            <p:ph type="body" sz="quarter" idx="16" hasCustomPrompt="1"/>
            <p:custDataLst>
              <p:tags r:id="rId5"/>
            </p:custDataLst>
          </p:nvPr>
        </p:nvSpPr>
        <p:spPr>
          <a:xfrm>
            <a:off x="2161340" y="5577177"/>
            <a:ext cx="5591099" cy="742914"/>
          </a:xfrm>
          <a:prstGeom prst="roundRect">
            <a:avLst/>
          </a:prstGeom>
          <a:ln w="19050">
            <a:solidFill>
              <a:schemeClr val="tx2"/>
            </a:solidFill>
          </a:ln>
        </p:spPr>
        <p:txBody>
          <a:bodyPr lIns="82058" tIns="82058" rIns="82058" bIns="82058" anchor="ctr"/>
          <a:lstStyle>
            <a:lvl1pPr marL="0" indent="0" algn="ctr">
              <a:buNone/>
              <a:defRPr sz="1800" b="1" baseline="0"/>
            </a:lvl1pPr>
          </a:lstStyle>
          <a:p>
            <a:pPr lvl="0"/>
            <a:r>
              <a:rPr lang="en-US" b="1" dirty="0" smtClean="0"/>
              <a:t>Click to edit: Takeaway/Transition boxes should be used only when they add to the impact of a slide. </a:t>
            </a:r>
            <a:endParaRPr lang="en-US" dirty="0"/>
          </a:p>
        </p:txBody>
      </p:sp>
      <p:sp>
        <p:nvSpPr>
          <p:cNvPr id="8" name="Text Placeholder 9"/>
          <p:cNvSpPr>
            <a:spLocks noGrp="1"/>
          </p:cNvSpPr>
          <p:nvPr>
            <p:ph type="body" sz="quarter" idx="37" hasCustomPrompt="1"/>
            <p:custDataLst>
              <p:tags r:id="rId6"/>
            </p:custDataLst>
          </p:nvPr>
        </p:nvSpPr>
        <p:spPr>
          <a:xfrm>
            <a:off x="450587" y="6425564"/>
            <a:ext cx="7977096"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Column Chevrons">
    <p:spTree>
      <p:nvGrpSpPr>
        <p:cNvPr id="1" name=""/>
        <p:cNvGrpSpPr/>
        <p:nvPr/>
      </p:nvGrpSpPr>
      <p:grpSpPr>
        <a:xfrm>
          <a:off x="0" y="0"/>
          <a:ext cx="0" cy="0"/>
          <a:chOff x="0" y="0"/>
          <a:chExt cx="0" cy="0"/>
        </a:xfrm>
      </p:grpSpPr>
      <p:graphicFrame>
        <p:nvGraphicFramePr>
          <p:cNvPr id="14" name="Object 13"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732538" name="think-cell Slide" r:id="rId16" imgW="270" imgH="270" progId="TCLayout.ActiveDocument.1">
                  <p:embed/>
                </p:oleObj>
              </mc:Choice>
              <mc:Fallback>
                <p:oleObj name="think-cell Slide" r:id="rId16" imgW="270" imgH="270" progId="TCLayout.ActiveDocument.1">
                  <p:embed/>
                  <p:pic>
                    <p:nvPicPr>
                      <p:cNvPr id="0" name="Picture 14"/>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1"/>
          <p:cNvSpPr>
            <a:spLocks noGrp="1"/>
          </p:cNvSpPr>
          <p:nvPr>
            <p:ph type="title"/>
            <p:custDataLst>
              <p:tags r:id="rId3"/>
            </p:custDataLst>
          </p:nvPr>
        </p:nvSpPr>
        <p:spPr>
          <a:xfrm>
            <a:off x="450741" y="289360"/>
            <a:ext cx="9005454" cy="582389"/>
          </a:xfrm>
          <a:prstGeom prst="rect">
            <a:avLst/>
          </a:prstGeom>
        </p:spPr>
        <p:txBody>
          <a:bodyPr lIns="0" tIns="0" rIns="0" bIns="0" anchor="b"/>
          <a:lstStyle>
            <a:lvl1pPr algn="l">
              <a:defRPr sz="2600" b="1" baseline="0">
                <a:solidFill>
                  <a:schemeClr val="bg1"/>
                </a:solidFill>
              </a:defRPr>
            </a:lvl1pPr>
          </a:lstStyle>
          <a:p>
            <a:r>
              <a:rPr lang="en-US" dirty="0" smtClean="0"/>
              <a:t>Click to edit Master title</a:t>
            </a:r>
            <a:endParaRPr lang="en-US" dirty="0"/>
          </a:p>
        </p:txBody>
      </p:sp>
      <p:sp>
        <p:nvSpPr>
          <p:cNvPr id="15" name="Text Placeholder 9"/>
          <p:cNvSpPr>
            <a:spLocks noGrp="1"/>
          </p:cNvSpPr>
          <p:nvPr>
            <p:ph type="body" sz="quarter" idx="10"/>
            <p:custDataLst>
              <p:tags r:id="rId4"/>
            </p:custDataLst>
          </p:nvPr>
        </p:nvSpPr>
        <p:spPr>
          <a:xfrm>
            <a:off x="450273" y="2148855"/>
            <a:ext cx="1711068" cy="4185271"/>
          </a:xfrm>
          <a:prstGeom prst="rect">
            <a:avLst/>
          </a:prstGeom>
        </p:spPr>
        <p:txBody>
          <a:bodyPr lIns="0" tIns="0" rIns="0" bIns="0"/>
          <a:lstStyle>
            <a:lvl1pPr marL="173038" indent="-173038">
              <a:defRPr sz="1800"/>
            </a:lvl1pPr>
            <a:lvl2pPr marL="347663" indent="-174625">
              <a:defRPr sz="1600"/>
            </a:lvl2pPr>
            <a:lvl3pPr marL="509588" indent="-161925">
              <a:buFont typeface="Courier New" pitchFamily="49" charset="0"/>
              <a:buChar char="o"/>
              <a:defRPr sz="1600"/>
            </a:lvl3pPr>
            <a:lvl4pPr marL="682625" indent="-173038">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 name="Text Placeholder 17"/>
          <p:cNvSpPr>
            <a:spLocks noGrp="1"/>
          </p:cNvSpPr>
          <p:nvPr>
            <p:ph type="body" sz="quarter" idx="40" hasCustomPrompt="1"/>
            <p:custDataLst>
              <p:tags r:id="rId5"/>
            </p:custDataLst>
          </p:nvPr>
        </p:nvSpPr>
        <p:spPr>
          <a:xfrm>
            <a:off x="450322" y="1330700"/>
            <a:ext cx="1801070" cy="726716"/>
          </a:xfrm>
          <a:prstGeom prst="homePlate">
            <a:avLst>
              <a:gd name="adj" fmla="val 15355"/>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text</a:t>
            </a:r>
            <a:endParaRPr lang="en-US" dirty="0"/>
          </a:p>
        </p:txBody>
      </p:sp>
      <p:sp>
        <p:nvSpPr>
          <p:cNvPr id="39" name="Text Placeholder 17"/>
          <p:cNvSpPr>
            <a:spLocks noGrp="1"/>
          </p:cNvSpPr>
          <p:nvPr>
            <p:ph type="body" sz="quarter" idx="56" hasCustomPrompt="1"/>
            <p:custDataLst>
              <p:tags r:id="rId6"/>
            </p:custDataLst>
          </p:nvPr>
        </p:nvSpPr>
        <p:spPr>
          <a:xfrm>
            <a:off x="2251394" y="1330699"/>
            <a:ext cx="1801070" cy="734564"/>
          </a:xfrm>
          <a:prstGeom prst="chevron">
            <a:avLst>
              <a:gd name="adj" fmla="val 11708"/>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text</a:t>
            </a:r>
            <a:endParaRPr lang="en-US" dirty="0"/>
          </a:p>
        </p:txBody>
      </p:sp>
      <p:sp>
        <p:nvSpPr>
          <p:cNvPr id="40" name="Text Placeholder 17"/>
          <p:cNvSpPr>
            <a:spLocks noGrp="1"/>
          </p:cNvSpPr>
          <p:nvPr>
            <p:ph type="body" sz="quarter" idx="57" hasCustomPrompt="1"/>
            <p:custDataLst>
              <p:tags r:id="rId7"/>
            </p:custDataLst>
          </p:nvPr>
        </p:nvSpPr>
        <p:spPr>
          <a:xfrm>
            <a:off x="4052466" y="1330699"/>
            <a:ext cx="1801070" cy="734564"/>
          </a:xfrm>
          <a:prstGeom prst="chevron">
            <a:avLst>
              <a:gd name="adj" fmla="val 11708"/>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text</a:t>
            </a:r>
            <a:endParaRPr lang="en-US" dirty="0"/>
          </a:p>
        </p:txBody>
      </p:sp>
      <p:sp>
        <p:nvSpPr>
          <p:cNvPr id="41" name="Text Placeholder 17"/>
          <p:cNvSpPr>
            <a:spLocks noGrp="1"/>
          </p:cNvSpPr>
          <p:nvPr>
            <p:ph type="body" sz="quarter" idx="58" hasCustomPrompt="1"/>
            <p:custDataLst>
              <p:tags r:id="rId8"/>
            </p:custDataLst>
          </p:nvPr>
        </p:nvSpPr>
        <p:spPr>
          <a:xfrm>
            <a:off x="5853537" y="1330699"/>
            <a:ext cx="1801070" cy="734564"/>
          </a:xfrm>
          <a:prstGeom prst="chevron">
            <a:avLst>
              <a:gd name="adj" fmla="val 11708"/>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text</a:t>
            </a:r>
            <a:endParaRPr lang="en-US" dirty="0"/>
          </a:p>
        </p:txBody>
      </p:sp>
      <p:sp>
        <p:nvSpPr>
          <p:cNvPr id="42" name="Text Placeholder 17"/>
          <p:cNvSpPr>
            <a:spLocks noGrp="1"/>
          </p:cNvSpPr>
          <p:nvPr>
            <p:ph type="body" sz="quarter" idx="59" hasCustomPrompt="1"/>
            <p:custDataLst>
              <p:tags r:id="rId9"/>
            </p:custDataLst>
          </p:nvPr>
        </p:nvSpPr>
        <p:spPr>
          <a:xfrm>
            <a:off x="7654608" y="1330699"/>
            <a:ext cx="1801070" cy="734564"/>
          </a:xfrm>
          <a:prstGeom prst="chevron">
            <a:avLst>
              <a:gd name="adj" fmla="val 11708"/>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text</a:t>
            </a:r>
            <a:endParaRPr lang="en-US" dirty="0"/>
          </a:p>
        </p:txBody>
      </p:sp>
      <p:sp>
        <p:nvSpPr>
          <p:cNvPr id="26" name="Text Placeholder 9"/>
          <p:cNvSpPr>
            <a:spLocks noGrp="1"/>
          </p:cNvSpPr>
          <p:nvPr>
            <p:ph type="body" sz="quarter" idx="60"/>
            <p:custDataLst>
              <p:tags r:id="rId10"/>
            </p:custDataLst>
          </p:nvPr>
        </p:nvSpPr>
        <p:spPr>
          <a:xfrm>
            <a:off x="2278410" y="2148855"/>
            <a:ext cx="1711068" cy="4185271"/>
          </a:xfrm>
          <a:prstGeom prst="rect">
            <a:avLst/>
          </a:prstGeom>
        </p:spPr>
        <p:txBody>
          <a:bodyPr lIns="0" tIns="0" rIns="0" bIns="0"/>
          <a:lstStyle>
            <a:lvl1pPr marL="173038" indent="-173038">
              <a:defRPr sz="1800"/>
            </a:lvl1pPr>
            <a:lvl2pPr marL="347663" indent="-174625">
              <a:defRPr sz="1600"/>
            </a:lvl2pPr>
            <a:lvl3pPr marL="509588" indent="-161925">
              <a:buFont typeface="Courier New" pitchFamily="49" charset="0"/>
              <a:buChar char="o"/>
              <a:defRPr sz="1600"/>
            </a:lvl3pPr>
            <a:lvl4pPr marL="682625" indent="-173038">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7" name="Text Placeholder 9"/>
          <p:cNvSpPr>
            <a:spLocks noGrp="1"/>
          </p:cNvSpPr>
          <p:nvPr>
            <p:ph type="body" sz="quarter" idx="61"/>
            <p:custDataLst>
              <p:tags r:id="rId11"/>
            </p:custDataLst>
          </p:nvPr>
        </p:nvSpPr>
        <p:spPr>
          <a:xfrm>
            <a:off x="4061470" y="2148855"/>
            <a:ext cx="1711068" cy="4185271"/>
          </a:xfrm>
          <a:prstGeom prst="rect">
            <a:avLst/>
          </a:prstGeom>
        </p:spPr>
        <p:txBody>
          <a:bodyPr lIns="0" tIns="0" rIns="0" bIns="0"/>
          <a:lstStyle>
            <a:lvl1pPr marL="173038" indent="-173038">
              <a:defRPr sz="1800"/>
            </a:lvl1pPr>
            <a:lvl2pPr marL="347663" indent="-174625">
              <a:defRPr sz="1600"/>
            </a:lvl2pPr>
            <a:lvl3pPr marL="509588" indent="-161925">
              <a:buFont typeface="Courier New" pitchFamily="49" charset="0"/>
              <a:buChar char="o"/>
              <a:defRPr sz="1600"/>
            </a:lvl3pPr>
            <a:lvl4pPr marL="682625" indent="-173038">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8" name="Text Placeholder 9"/>
          <p:cNvSpPr>
            <a:spLocks noGrp="1"/>
          </p:cNvSpPr>
          <p:nvPr>
            <p:ph type="body" sz="quarter" idx="62"/>
            <p:custDataLst>
              <p:tags r:id="rId12"/>
            </p:custDataLst>
          </p:nvPr>
        </p:nvSpPr>
        <p:spPr>
          <a:xfrm>
            <a:off x="5844531" y="2148855"/>
            <a:ext cx="1711068" cy="4185271"/>
          </a:xfrm>
          <a:prstGeom prst="rect">
            <a:avLst/>
          </a:prstGeom>
        </p:spPr>
        <p:txBody>
          <a:bodyPr lIns="0" tIns="0" rIns="0" bIns="0"/>
          <a:lstStyle>
            <a:lvl1pPr marL="173038" indent="-173038">
              <a:defRPr sz="1800"/>
            </a:lvl1pPr>
            <a:lvl2pPr marL="347663" indent="-174625">
              <a:defRPr sz="1600"/>
            </a:lvl2pPr>
            <a:lvl3pPr marL="509588" indent="-161925">
              <a:buFont typeface="Courier New" pitchFamily="49" charset="0"/>
              <a:buChar char="o"/>
              <a:defRPr sz="1600"/>
            </a:lvl3pPr>
            <a:lvl4pPr marL="682625" indent="-173038">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9" name="Text Placeholder 9"/>
          <p:cNvSpPr>
            <a:spLocks noGrp="1"/>
          </p:cNvSpPr>
          <p:nvPr>
            <p:ph type="body" sz="quarter" idx="63"/>
            <p:custDataLst>
              <p:tags r:id="rId13"/>
            </p:custDataLst>
          </p:nvPr>
        </p:nvSpPr>
        <p:spPr>
          <a:xfrm>
            <a:off x="7627591" y="2148855"/>
            <a:ext cx="1711068" cy="4185271"/>
          </a:xfrm>
          <a:prstGeom prst="rect">
            <a:avLst/>
          </a:prstGeom>
        </p:spPr>
        <p:txBody>
          <a:bodyPr lIns="0" tIns="0" rIns="0" bIns="0"/>
          <a:lstStyle>
            <a:lvl1pPr marL="173038" indent="-173038">
              <a:defRPr sz="1800"/>
            </a:lvl1pPr>
            <a:lvl2pPr marL="347663" indent="-174625">
              <a:defRPr sz="1600"/>
            </a:lvl2pPr>
            <a:lvl3pPr marL="509588" indent="-161925">
              <a:buFont typeface="Courier New" pitchFamily="49" charset="0"/>
              <a:buChar char="o"/>
              <a:defRPr sz="1600"/>
            </a:lvl3pPr>
            <a:lvl4pPr marL="682625" indent="-173038">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6" name="Text Placeholder 9"/>
          <p:cNvSpPr>
            <a:spLocks noGrp="1"/>
          </p:cNvSpPr>
          <p:nvPr>
            <p:ph type="body" sz="quarter" idx="37" hasCustomPrompt="1"/>
            <p:custDataLst>
              <p:tags r:id="rId14"/>
            </p:custDataLst>
          </p:nvPr>
        </p:nvSpPr>
        <p:spPr>
          <a:xfrm>
            <a:off x="450587" y="6425564"/>
            <a:ext cx="7977096"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Row Boxes">
    <p:spTree>
      <p:nvGrpSpPr>
        <p:cNvPr id="1" name=""/>
        <p:cNvGrpSpPr/>
        <p:nvPr/>
      </p:nvGrpSpPr>
      <p:grpSpPr>
        <a:xfrm>
          <a:off x="0" y="0"/>
          <a:ext cx="0" cy="0"/>
          <a:chOff x="0" y="0"/>
          <a:chExt cx="0" cy="0"/>
        </a:xfrm>
      </p:grpSpPr>
      <p:graphicFrame>
        <p:nvGraphicFramePr>
          <p:cNvPr id="14" name="Object 13"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741754" name="think-cell Slide" r:id="rId16" imgW="270" imgH="270" progId="TCLayout.ActiveDocument.1">
                  <p:embed/>
                </p:oleObj>
              </mc:Choice>
              <mc:Fallback>
                <p:oleObj name="think-cell Slide" r:id="rId16" imgW="270" imgH="270" progId="TCLayout.ActiveDocument.1">
                  <p:embed/>
                  <p:pic>
                    <p:nvPicPr>
                      <p:cNvPr id="0" name="Picture 14"/>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1"/>
          <p:cNvSpPr>
            <a:spLocks noGrp="1"/>
          </p:cNvSpPr>
          <p:nvPr>
            <p:ph type="title"/>
            <p:custDataLst>
              <p:tags r:id="rId3"/>
            </p:custDataLst>
          </p:nvPr>
        </p:nvSpPr>
        <p:spPr>
          <a:xfrm>
            <a:off x="450741" y="289360"/>
            <a:ext cx="9005454" cy="582389"/>
          </a:xfrm>
          <a:prstGeom prst="rect">
            <a:avLst/>
          </a:prstGeom>
        </p:spPr>
        <p:txBody>
          <a:bodyPr lIns="0" tIns="0" rIns="0" bIns="0" anchor="b"/>
          <a:lstStyle>
            <a:lvl1pPr algn="l">
              <a:defRPr sz="2600" b="1" baseline="0">
                <a:solidFill>
                  <a:schemeClr val="bg1"/>
                </a:solidFill>
              </a:defRPr>
            </a:lvl1pPr>
          </a:lstStyle>
          <a:p>
            <a:r>
              <a:rPr lang="en-US" dirty="0" smtClean="0"/>
              <a:t>Click to edit Master title</a:t>
            </a:r>
            <a:endParaRPr lang="en-US" dirty="0"/>
          </a:p>
        </p:txBody>
      </p:sp>
      <p:sp>
        <p:nvSpPr>
          <p:cNvPr id="34" name="Text Placeholder 14"/>
          <p:cNvSpPr>
            <a:spLocks noGrp="1"/>
          </p:cNvSpPr>
          <p:nvPr>
            <p:ph type="body" sz="quarter" idx="68" hasCustomPrompt="1"/>
            <p:custDataLst>
              <p:tags r:id="rId4"/>
            </p:custDataLst>
          </p:nvPr>
        </p:nvSpPr>
        <p:spPr>
          <a:xfrm>
            <a:off x="450323" y="1331282"/>
            <a:ext cx="1948448"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35" name="Text Placeholder 9"/>
          <p:cNvSpPr>
            <a:spLocks noGrp="1"/>
          </p:cNvSpPr>
          <p:nvPr>
            <p:ph type="body" sz="quarter" idx="69"/>
            <p:custDataLst>
              <p:tags r:id="rId5"/>
            </p:custDataLst>
          </p:nvPr>
        </p:nvSpPr>
        <p:spPr>
          <a:xfrm>
            <a:off x="2507531" y="1330700"/>
            <a:ext cx="6918539" cy="830975"/>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36" name="Text Placeholder 14"/>
          <p:cNvSpPr>
            <a:spLocks noGrp="1"/>
          </p:cNvSpPr>
          <p:nvPr>
            <p:ph type="body" sz="quarter" idx="70" hasCustomPrompt="1"/>
            <p:custDataLst>
              <p:tags r:id="rId6"/>
            </p:custDataLst>
          </p:nvPr>
        </p:nvSpPr>
        <p:spPr>
          <a:xfrm>
            <a:off x="450274" y="2299460"/>
            <a:ext cx="1948448"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37" name="Text Placeholder 9"/>
          <p:cNvSpPr>
            <a:spLocks noGrp="1"/>
          </p:cNvSpPr>
          <p:nvPr>
            <p:ph type="body" sz="quarter" idx="71"/>
            <p:custDataLst>
              <p:tags r:id="rId7"/>
            </p:custDataLst>
          </p:nvPr>
        </p:nvSpPr>
        <p:spPr>
          <a:xfrm>
            <a:off x="2507482" y="2320215"/>
            <a:ext cx="6918539" cy="809636"/>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38" name="Text Placeholder 14"/>
          <p:cNvSpPr>
            <a:spLocks noGrp="1"/>
          </p:cNvSpPr>
          <p:nvPr>
            <p:ph type="body" sz="quarter" idx="72" hasCustomPrompt="1"/>
            <p:custDataLst>
              <p:tags r:id="rId8"/>
            </p:custDataLst>
          </p:nvPr>
        </p:nvSpPr>
        <p:spPr>
          <a:xfrm>
            <a:off x="450274" y="3267638"/>
            <a:ext cx="1948448"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39" name="Text Placeholder 9"/>
          <p:cNvSpPr>
            <a:spLocks noGrp="1"/>
          </p:cNvSpPr>
          <p:nvPr>
            <p:ph type="body" sz="quarter" idx="73"/>
            <p:custDataLst>
              <p:tags r:id="rId9"/>
            </p:custDataLst>
          </p:nvPr>
        </p:nvSpPr>
        <p:spPr>
          <a:xfrm>
            <a:off x="2507482" y="3288393"/>
            <a:ext cx="6918539" cy="809636"/>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40" name="Text Placeholder 14"/>
          <p:cNvSpPr>
            <a:spLocks noGrp="1"/>
          </p:cNvSpPr>
          <p:nvPr>
            <p:ph type="body" sz="quarter" idx="74" hasCustomPrompt="1"/>
            <p:custDataLst>
              <p:tags r:id="rId10"/>
            </p:custDataLst>
          </p:nvPr>
        </p:nvSpPr>
        <p:spPr>
          <a:xfrm>
            <a:off x="450274" y="4235815"/>
            <a:ext cx="1948448"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41" name="Text Placeholder 9"/>
          <p:cNvSpPr>
            <a:spLocks noGrp="1"/>
          </p:cNvSpPr>
          <p:nvPr>
            <p:ph type="body" sz="quarter" idx="75"/>
            <p:custDataLst>
              <p:tags r:id="rId11"/>
            </p:custDataLst>
          </p:nvPr>
        </p:nvSpPr>
        <p:spPr>
          <a:xfrm>
            <a:off x="2507482" y="4256571"/>
            <a:ext cx="6918539" cy="809636"/>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42" name="Text Placeholder 14"/>
          <p:cNvSpPr>
            <a:spLocks noGrp="1"/>
          </p:cNvSpPr>
          <p:nvPr>
            <p:ph type="body" sz="quarter" idx="76" hasCustomPrompt="1"/>
            <p:custDataLst>
              <p:tags r:id="rId12"/>
            </p:custDataLst>
          </p:nvPr>
        </p:nvSpPr>
        <p:spPr>
          <a:xfrm>
            <a:off x="450274" y="5203993"/>
            <a:ext cx="1948448"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43" name="Text Placeholder 9"/>
          <p:cNvSpPr>
            <a:spLocks noGrp="1"/>
          </p:cNvSpPr>
          <p:nvPr>
            <p:ph type="body" sz="quarter" idx="77"/>
            <p:custDataLst>
              <p:tags r:id="rId13"/>
            </p:custDataLst>
          </p:nvPr>
        </p:nvSpPr>
        <p:spPr>
          <a:xfrm>
            <a:off x="2507482" y="5224748"/>
            <a:ext cx="6918539" cy="809636"/>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15" name="Text Placeholder 9"/>
          <p:cNvSpPr>
            <a:spLocks noGrp="1"/>
          </p:cNvSpPr>
          <p:nvPr>
            <p:ph type="body" sz="quarter" idx="37" hasCustomPrompt="1"/>
            <p:custDataLst>
              <p:tags r:id="rId14"/>
            </p:custDataLst>
          </p:nvPr>
        </p:nvSpPr>
        <p:spPr>
          <a:xfrm>
            <a:off x="450587" y="6425564"/>
            <a:ext cx="7977096"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Row Boxes + Header">
    <p:spTree>
      <p:nvGrpSpPr>
        <p:cNvPr id="1" name=""/>
        <p:cNvGrpSpPr/>
        <p:nvPr/>
      </p:nvGrpSpPr>
      <p:grpSpPr>
        <a:xfrm>
          <a:off x="0" y="0"/>
          <a:ext cx="0" cy="0"/>
          <a:chOff x="0" y="0"/>
          <a:chExt cx="0" cy="0"/>
        </a:xfrm>
      </p:grpSpPr>
      <p:graphicFrame>
        <p:nvGraphicFramePr>
          <p:cNvPr id="14" name="Object 13"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747898" name="think-cell Slide" r:id="rId18" imgW="270" imgH="270" progId="TCLayout.ActiveDocument.1">
                  <p:embed/>
                </p:oleObj>
              </mc:Choice>
              <mc:Fallback>
                <p:oleObj name="think-cell Slide" r:id="rId18" imgW="270" imgH="270" progId="TCLayout.ActiveDocument.1">
                  <p:embed/>
                  <p:pic>
                    <p:nvPicPr>
                      <p:cNvPr id="0" name="Picture 14"/>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1"/>
          <p:cNvSpPr>
            <a:spLocks noGrp="1"/>
          </p:cNvSpPr>
          <p:nvPr>
            <p:ph type="title"/>
            <p:custDataLst>
              <p:tags r:id="rId3"/>
            </p:custDataLst>
          </p:nvPr>
        </p:nvSpPr>
        <p:spPr>
          <a:xfrm>
            <a:off x="450741" y="289360"/>
            <a:ext cx="9005454" cy="582389"/>
          </a:xfrm>
          <a:prstGeom prst="rect">
            <a:avLst/>
          </a:prstGeom>
        </p:spPr>
        <p:txBody>
          <a:bodyPr lIns="0" tIns="0" rIns="0" bIns="0" anchor="b"/>
          <a:lstStyle>
            <a:lvl1pPr algn="l">
              <a:defRPr sz="2600" b="1" baseline="0">
                <a:solidFill>
                  <a:schemeClr val="bg1"/>
                </a:solidFill>
              </a:defRPr>
            </a:lvl1pPr>
          </a:lstStyle>
          <a:p>
            <a:r>
              <a:rPr lang="en-US" dirty="0" smtClean="0"/>
              <a:t>Click to edit Master title</a:t>
            </a:r>
            <a:endParaRPr lang="en-US" dirty="0"/>
          </a:p>
        </p:txBody>
      </p:sp>
      <p:sp>
        <p:nvSpPr>
          <p:cNvPr id="16" name="Text Placeholder 15"/>
          <p:cNvSpPr>
            <a:spLocks noGrp="1"/>
          </p:cNvSpPr>
          <p:nvPr>
            <p:ph type="body" sz="quarter" idx="78" hasCustomPrompt="1"/>
            <p:custDataLst>
              <p:tags r:id="rId4"/>
            </p:custDataLst>
          </p:nvPr>
        </p:nvSpPr>
        <p:spPr>
          <a:xfrm>
            <a:off x="2521791" y="1330698"/>
            <a:ext cx="6933887" cy="452400"/>
          </a:xfrm>
          <a:prstGeom prst="rect">
            <a:avLst/>
          </a:prstGeom>
        </p:spPr>
        <p:txBody>
          <a:bodyPr lIns="0" tIns="0" rIns="0" bIns="0" anchor="b"/>
          <a:lstStyle>
            <a:lvl1pPr algn="ctr">
              <a:buNone/>
              <a:defRPr sz="1800" b="1"/>
            </a:lvl1pPr>
            <a:lvl2pPr>
              <a:defRPr sz="1600"/>
            </a:lvl2pPr>
            <a:lvl3pPr>
              <a:defRPr sz="1600"/>
            </a:lvl3pPr>
            <a:lvl4pPr>
              <a:defRPr sz="1600"/>
            </a:lvl4pPr>
            <a:lvl5pPr>
              <a:defRPr sz="1600"/>
            </a:lvl5pPr>
          </a:lstStyle>
          <a:p>
            <a:pPr lvl="0"/>
            <a:r>
              <a:rPr lang="en-US" dirty="0" smtClean="0"/>
              <a:t>Click to edit Master header</a:t>
            </a:r>
          </a:p>
        </p:txBody>
      </p:sp>
      <p:cxnSp>
        <p:nvCxnSpPr>
          <p:cNvPr id="20" name="Straight Connector 19"/>
          <p:cNvCxnSpPr/>
          <p:nvPr userDrawn="1">
            <p:custDataLst>
              <p:tags r:id="rId5"/>
            </p:custDataLst>
          </p:nvPr>
        </p:nvCxnSpPr>
        <p:spPr>
          <a:xfrm>
            <a:off x="2521555" y="1874537"/>
            <a:ext cx="69341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 Placeholder 14"/>
          <p:cNvSpPr>
            <a:spLocks noGrp="1"/>
          </p:cNvSpPr>
          <p:nvPr>
            <p:ph type="body" sz="quarter" idx="68" hasCustomPrompt="1"/>
            <p:custDataLst>
              <p:tags r:id="rId6"/>
            </p:custDataLst>
          </p:nvPr>
        </p:nvSpPr>
        <p:spPr>
          <a:xfrm>
            <a:off x="450899" y="1974671"/>
            <a:ext cx="1948448"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19" name="Text Placeholder 9"/>
          <p:cNvSpPr>
            <a:spLocks noGrp="1"/>
          </p:cNvSpPr>
          <p:nvPr>
            <p:ph type="body" sz="quarter" idx="69"/>
            <p:custDataLst>
              <p:tags r:id="rId7"/>
            </p:custDataLst>
          </p:nvPr>
        </p:nvSpPr>
        <p:spPr>
          <a:xfrm>
            <a:off x="2508107" y="1974089"/>
            <a:ext cx="6918539" cy="830975"/>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22" name="Text Placeholder 14"/>
          <p:cNvSpPr>
            <a:spLocks noGrp="1"/>
          </p:cNvSpPr>
          <p:nvPr>
            <p:ph type="body" sz="quarter" idx="70" hasCustomPrompt="1"/>
            <p:custDataLst>
              <p:tags r:id="rId8"/>
            </p:custDataLst>
          </p:nvPr>
        </p:nvSpPr>
        <p:spPr>
          <a:xfrm>
            <a:off x="450850" y="2862167"/>
            <a:ext cx="1948448"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23" name="Text Placeholder 9"/>
          <p:cNvSpPr>
            <a:spLocks noGrp="1"/>
          </p:cNvSpPr>
          <p:nvPr>
            <p:ph type="body" sz="quarter" idx="71"/>
            <p:custDataLst>
              <p:tags r:id="rId9"/>
            </p:custDataLst>
          </p:nvPr>
        </p:nvSpPr>
        <p:spPr>
          <a:xfrm>
            <a:off x="2508058" y="2882923"/>
            <a:ext cx="6918539" cy="809636"/>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24" name="Text Placeholder 14"/>
          <p:cNvSpPr>
            <a:spLocks noGrp="1"/>
          </p:cNvSpPr>
          <p:nvPr>
            <p:ph type="body" sz="quarter" idx="72" hasCustomPrompt="1"/>
            <p:custDataLst>
              <p:tags r:id="rId10"/>
            </p:custDataLst>
          </p:nvPr>
        </p:nvSpPr>
        <p:spPr>
          <a:xfrm>
            <a:off x="450850" y="3749664"/>
            <a:ext cx="1948448"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25" name="Text Placeholder 9"/>
          <p:cNvSpPr>
            <a:spLocks noGrp="1"/>
          </p:cNvSpPr>
          <p:nvPr>
            <p:ph type="body" sz="quarter" idx="73"/>
            <p:custDataLst>
              <p:tags r:id="rId11"/>
            </p:custDataLst>
          </p:nvPr>
        </p:nvSpPr>
        <p:spPr>
          <a:xfrm>
            <a:off x="2508058" y="3770419"/>
            <a:ext cx="6918539" cy="809636"/>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26" name="Text Placeholder 14"/>
          <p:cNvSpPr>
            <a:spLocks noGrp="1"/>
          </p:cNvSpPr>
          <p:nvPr>
            <p:ph type="body" sz="quarter" idx="74" hasCustomPrompt="1"/>
            <p:custDataLst>
              <p:tags r:id="rId12"/>
            </p:custDataLst>
          </p:nvPr>
        </p:nvSpPr>
        <p:spPr>
          <a:xfrm>
            <a:off x="450850" y="4637160"/>
            <a:ext cx="1948448"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27" name="Text Placeholder 9"/>
          <p:cNvSpPr>
            <a:spLocks noGrp="1"/>
          </p:cNvSpPr>
          <p:nvPr>
            <p:ph type="body" sz="quarter" idx="75"/>
            <p:custDataLst>
              <p:tags r:id="rId13"/>
            </p:custDataLst>
          </p:nvPr>
        </p:nvSpPr>
        <p:spPr>
          <a:xfrm>
            <a:off x="2508058" y="4657915"/>
            <a:ext cx="6918539" cy="809636"/>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28" name="Text Placeholder 14"/>
          <p:cNvSpPr>
            <a:spLocks noGrp="1"/>
          </p:cNvSpPr>
          <p:nvPr>
            <p:ph type="body" sz="quarter" idx="76" hasCustomPrompt="1"/>
            <p:custDataLst>
              <p:tags r:id="rId14"/>
            </p:custDataLst>
          </p:nvPr>
        </p:nvSpPr>
        <p:spPr>
          <a:xfrm>
            <a:off x="450850" y="5524656"/>
            <a:ext cx="1948448" cy="830392"/>
          </a:xfrm>
          <a:prstGeom prst="rect">
            <a:avLst/>
          </a:prstGeom>
          <a:solidFill>
            <a:srgbClr val="BBBBBF"/>
          </a:solidFill>
        </p:spPr>
        <p:txBody>
          <a:bodyPr lIns="82058" tIns="41029" rIns="82058" bIns="41029" anchor="ctr"/>
          <a:lstStyle>
            <a:lvl1pPr marL="0" indent="0" algn="ctr">
              <a:buNone/>
              <a:defRPr sz="1800" b="1">
                <a:solidFill>
                  <a:schemeClr val="tx1"/>
                </a:solidFill>
              </a:defRPr>
            </a:lvl1pPr>
          </a:lstStyle>
          <a:p>
            <a:pPr lvl="0"/>
            <a:r>
              <a:rPr lang="en-US" dirty="0" smtClean="0"/>
              <a:t>Click to edit box text</a:t>
            </a:r>
            <a:endParaRPr lang="en-US" dirty="0"/>
          </a:p>
        </p:txBody>
      </p:sp>
      <p:sp>
        <p:nvSpPr>
          <p:cNvPr id="29" name="Text Placeholder 9"/>
          <p:cNvSpPr>
            <a:spLocks noGrp="1"/>
          </p:cNvSpPr>
          <p:nvPr>
            <p:ph type="body" sz="quarter" idx="77"/>
            <p:custDataLst>
              <p:tags r:id="rId15"/>
            </p:custDataLst>
          </p:nvPr>
        </p:nvSpPr>
        <p:spPr>
          <a:xfrm>
            <a:off x="2508058" y="5545411"/>
            <a:ext cx="6918539" cy="809636"/>
          </a:xfrm>
          <a:prstGeom prst="rect">
            <a:avLst/>
          </a:prstGeom>
          <a:noFill/>
        </p:spPr>
        <p:txBody>
          <a:bodyPr lIns="0" tIns="0" rIns="0" bIns="0"/>
          <a:lstStyle>
            <a:lvl1pPr marL="173038" indent="-173038">
              <a:defRPr sz="1800"/>
            </a:lvl1pPr>
            <a:lvl2pPr marL="347663" indent="-174625">
              <a:defRPr sz="1600"/>
            </a:lvl2pPr>
            <a:lvl3pPr>
              <a:defRPr sz="1600"/>
            </a:lvl3pPr>
          </a:lstStyle>
          <a:p>
            <a:pPr lvl="0"/>
            <a:r>
              <a:rPr lang="en-US" dirty="0" smtClean="0"/>
              <a:t>Click to edit Master text styles</a:t>
            </a:r>
          </a:p>
          <a:p>
            <a:pPr lvl="1"/>
            <a:r>
              <a:rPr lang="en-US" dirty="0" smtClean="0"/>
              <a:t>Second level</a:t>
            </a:r>
          </a:p>
        </p:txBody>
      </p:sp>
      <p:sp>
        <p:nvSpPr>
          <p:cNvPr id="21" name="Text Placeholder 9"/>
          <p:cNvSpPr>
            <a:spLocks noGrp="1"/>
          </p:cNvSpPr>
          <p:nvPr>
            <p:ph type="body" sz="quarter" idx="37" hasCustomPrompt="1"/>
            <p:custDataLst>
              <p:tags r:id="rId16"/>
            </p:custDataLst>
          </p:nvPr>
        </p:nvSpPr>
        <p:spPr>
          <a:xfrm>
            <a:off x="450587" y="6425564"/>
            <a:ext cx="7977096"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ph + Text + Footer + Arrow">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3"/>
          <a:ext cx="156345" cy="140074"/>
        </p:xfrm>
        <a:graphic>
          <a:graphicData uri="http://schemas.openxmlformats.org/presentationml/2006/ole">
            <mc:AlternateContent xmlns:mc="http://schemas.openxmlformats.org/markup-compatibility/2006">
              <mc:Choice xmlns:v="urn:schemas-microsoft-com:vml" Requires="v">
                <p:oleObj spid="_x0000_s319866" name="think-cell Slide" r:id="rId11" imgW="270" imgH="270" progId="TCLayout.ActiveDocument.1">
                  <p:embed/>
                </p:oleObj>
              </mc:Choice>
              <mc:Fallback>
                <p:oleObj name="think-cell Slide" r:id="rId11" imgW="270" imgH="270" progId="TCLayout.ActiveDocument.1">
                  <p:embed/>
                  <p:pic>
                    <p:nvPicPr>
                      <p:cNvPr id="0" name="Picture 14"/>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Rectangle 39" hidden="1"/>
          <p:cNvSpPr/>
          <p:nvPr userDrawn="1">
            <p:custDataLst>
              <p:tags r:id="rId3"/>
            </p:custDataLst>
          </p:nvPr>
        </p:nvSpPr>
        <p:spPr bwMode="auto">
          <a:xfrm>
            <a:off x="0" y="0"/>
            <a:ext cx="156345" cy="140074"/>
          </a:xfrm>
          <a:prstGeom prst="rect">
            <a:avLst/>
          </a:prstGeom>
          <a:solidFill>
            <a:schemeClr val="accent1"/>
          </a:solidFill>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marL="0" lvl="0" indent="0" algn="ctr" defTabSz="914293" rtl="0" eaLnBrk="1" latinLnBrk="0" hangingPunct="1">
              <a:lnSpc>
                <a:spcPct val="100000"/>
              </a:lnSpc>
              <a:spcBef>
                <a:spcPct val="0"/>
              </a:spcBef>
              <a:spcAft>
                <a:spcPct val="0"/>
              </a:spcAft>
              <a:buNone/>
            </a:pPr>
            <a:endParaRPr lang="en-US" sz="1800" b="0" i="0" baseline="0" dirty="0">
              <a:latin typeface="Calibri"/>
              <a:ea typeface="+mn-ea"/>
              <a:cs typeface="Calibri"/>
              <a:sym typeface="Calibri"/>
            </a:endParaRPr>
          </a:p>
        </p:txBody>
      </p:sp>
      <p:sp>
        <p:nvSpPr>
          <p:cNvPr id="10" name="SmartArt Placeholder 12"/>
          <p:cNvSpPr>
            <a:spLocks noGrp="1"/>
          </p:cNvSpPr>
          <p:nvPr>
            <p:ph type="dgm" sz="quarter" idx="20" hasCustomPrompt="1"/>
            <p:custDataLst>
              <p:tags r:id="rId4"/>
            </p:custDataLst>
          </p:nvPr>
        </p:nvSpPr>
        <p:spPr>
          <a:xfrm rot="5400000">
            <a:off x="3388296" y="3506508"/>
            <a:ext cx="3552751" cy="423340"/>
          </a:xfrm>
          <a:prstGeom prst="triangle">
            <a:avLst>
              <a:gd name="adj" fmla="val 50484"/>
            </a:avLst>
          </a:prstGeom>
          <a:solidFill>
            <a:schemeClr val="tx2"/>
          </a:solidFill>
        </p:spPr>
        <p:txBody>
          <a:bodyPr lIns="82058" tIns="41029" rIns="82058" bIns="41029"/>
          <a:lstStyle>
            <a:lvl1pPr>
              <a:buNone/>
              <a:defRPr lang="en-US">
                <a:solidFill>
                  <a:schemeClr val="tx2"/>
                </a:solidFill>
              </a:defRPr>
            </a:lvl1pPr>
          </a:lstStyle>
          <a:p>
            <a:r>
              <a:rPr lang="en-US" dirty="0" smtClean="0"/>
              <a:t>        `</a:t>
            </a:r>
            <a:endParaRPr lang="en-US" dirty="0"/>
          </a:p>
        </p:txBody>
      </p:sp>
      <p:sp>
        <p:nvSpPr>
          <p:cNvPr id="42" name="Text Placeholder 7"/>
          <p:cNvSpPr>
            <a:spLocks noGrp="1"/>
          </p:cNvSpPr>
          <p:nvPr>
            <p:ph type="body" sz="quarter" idx="30"/>
            <p:custDataLst>
              <p:tags r:id="rId5"/>
            </p:custDataLst>
          </p:nvPr>
        </p:nvSpPr>
        <p:spPr>
          <a:xfrm>
            <a:off x="5629829" y="1331282"/>
            <a:ext cx="3825850" cy="4873976"/>
          </a:xfrm>
          <a:prstGeom prst="rect">
            <a:avLst/>
          </a:prstGeom>
        </p:spPr>
        <p:txBody>
          <a:bodyPr lIns="0" tIns="0" rIns="0" bIns="0" numCol="1" spcCol="228413"/>
          <a:lstStyle>
            <a:lvl1pPr marL="0" marR="0" indent="0" algn="just" defTabSz="820007" rtl="0" eaLnBrk="1" fontAlgn="auto" latinLnBrk="0" hangingPunct="1">
              <a:lnSpc>
                <a:spcPct val="100000"/>
              </a:lnSpc>
              <a:spcBef>
                <a:spcPts val="718"/>
              </a:spcBef>
              <a:spcAft>
                <a:spcPts val="0"/>
              </a:spcAft>
              <a:buClrTx/>
              <a:buSzTx/>
              <a:buFont typeface="Arial" pitchFamily="34" charset="0"/>
              <a:buNone/>
              <a:tabLst/>
              <a:defRPr sz="1800" baseline="0"/>
            </a:lvl1pPr>
            <a:lvl2pPr>
              <a:buNone/>
              <a:defRPr sz="1800" baseline="0"/>
            </a:lvl2pPr>
            <a:lvl3pPr marL="337861" indent="-337861">
              <a:defRPr sz="1800"/>
            </a:lvl3pPr>
            <a:lvl4pPr marL="704273" indent="-299793">
              <a:defRPr sz="1800"/>
            </a:lvl4pPr>
            <a:lvl5pPr>
              <a:defRPr sz="1800"/>
            </a:lvl5pPr>
          </a:lstStyle>
          <a:p>
            <a:pPr lvl="0"/>
            <a:r>
              <a:rPr lang="en-US" dirty="0" smtClean="0"/>
              <a:t>Click to edit Master text</a:t>
            </a:r>
          </a:p>
        </p:txBody>
      </p:sp>
      <p:sp>
        <p:nvSpPr>
          <p:cNvPr id="12" name="Title 1"/>
          <p:cNvSpPr>
            <a:spLocks noGrp="1"/>
          </p:cNvSpPr>
          <p:nvPr>
            <p:ph type="title" hasCustomPrompt="1"/>
            <p:custDataLst>
              <p:tags r:id="rId6"/>
            </p:custDataLst>
          </p:nvPr>
        </p:nvSpPr>
        <p:spPr>
          <a:xfrm>
            <a:off x="450741" y="289360"/>
            <a:ext cx="9005454" cy="582389"/>
          </a:xfrm>
          <a:prstGeom prst="rect">
            <a:avLst/>
          </a:prstGeom>
        </p:spPr>
        <p:txBody>
          <a:bodyPr lIns="0" tIns="0" rIns="0" bIns="0" anchor="b"/>
          <a:lstStyle>
            <a:lvl1pPr algn="l">
              <a:defRPr sz="2600" b="1" baseline="0">
                <a:solidFill>
                  <a:schemeClr val="bg1"/>
                </a:solidFill>
              </a:defRPr>
            </a:lvl1pPr>
          </a:lstStyle>
          <a:p>
            <a:r>
              <a:rPr lang="en-US" dirty="0" smtClean="0"/>
              <a:t>Click to edit </a:t>
            </a:r>
            <a:br>
              <a:rPr lang="en-US" dirty="0" smtClean="0"/>
            </a:br>
            <a:r>
              <a:rPr lang="en-US" dirty="0" smtClean="0"/>
              <a:t>Graph slide title</a:t>
            </a:r>
            <a:endParaRPr lang="en-US" dirty="0"/>
          </a:p>
        </p:txBody>
      </p:sp>
      <p:sp>
        <p:nvSpPr>
          <p:cNvPr id="15" name="Text Placeholder 7"/>
          <p:cNvSpPr>
            <a:spLocks noGrp="1"/>
          </p:cNvSpPr>
          <p:nvPr>
            <p:ph type="body" sz="quarter" idx="13" hasCustomPrompt="1"/>
            <p:custDataLst>
              <p:tags r:id="rId7"/>
            </p:custDataLst>
          </p:nvPr>
        </p:nvSpPr>
        <p:spPr>
          <a:xfrm>
            <a:off x="438567" y="1331283"/>
            <a:ext cx="4217256" cy="237301"/>
          </a:xfrm>
          <a:prstGeom prst="rect">
            <a:avLst/>
          </a:prstGeom>
        </p:spPr>
        <p:txBody>
          <a:bodyPr lIns="0" tIns="0" rIns="0" bIns="0">
            <a:noAutofit/>
          </a:bodyPr>
          <a:lstStyle>
            <a:lvl1pPr marL="0" indent="0">
              <a:spcBef>
                <a:spcPts val="718"/>
              </a:spcBef>
              <a:buNone/>
              <a:defRPr sz="1400" b="1" baseline="0"/>
            </a:lvl1pPr>
            <a:lvl2pPr>
              <a:spcBef>
                <a:spcPts val="718"/>
              </a:spcBef>
              <a:buNone/>
              <a:defRPr sz="1800"/>
            </a:lvl2pPr>
            <a:lvl3pPr>
              <a:defRPr sz="1800"/>
            </a:lvl3pPr>
            <a:lvl4pPr>
              <a:defRPr sz="1800"/>
            </a:lvl4pPr>
            <a:lvl5pPr>
              <a:defRPr sz="1800"/>
            </a:lvl5pPr>
          </a:lstStyle>
          <a:p>
            <a:pPr lvl="0"/>
            <a:r>
              <a:rPr lang="en-US" dirty="0" smtClean="0"/>
              <a:t>Click to edit Master Graph title</a:t>
            </a:r>
          </a:p>
        </p:txBody>
      </p:sp>
      <p:sp>
        <p:nvSpPr>
          <p:cNvPr id="16" name="Text Placeholder 7"/>
          <p:cNvSpPr>
            <a:spLocks noGrp="1"/>
          </p:cNvSpPr>
          <p:nvPr>
            <p:ph type="body" sz="quarter" idx="14" hasCustomPrompt="1"/>
            <p:custDataLst>
              <p:tags r:id="rId8"/>
            </p:custDataLst>
          </p:nvPr>
        </p:nvSpPr>
        <p:spPr>
          <a:xfrm>
            <a:off x="438566" y="1589663"/>
            <a:ext cx="4217256" cy="274757"/>
          </a:xfrm>
          <a:prstGeom prst="rect">
            <a:avLst/>
          </a:prstGeom>
        </p:spPr>
        <p:txBody>
          <a:bodyPr lIns="0" tIns="0" rIns="0" bIns="0">
            <a:noAutofit/>
          </a:bodyPr>
          <a:lstStyle>
            <a:lvl1pPr marL="0" indent="0">
              <a:spcBef>
                <a:spcPts val="718"/>
              </a:spcBef>
              <a:buNone/>
              <a:defRPr sz="1200" b="0" baseline="0"/>
            </a:lvl1pPr>
            <a:lvl2pPr>
              <a:spcBef>
                <a:spcPts val="718"/>
              </a:spcBef>
              <a:buNone/>
              <a:defRPr sz="1800"/>
            </a:lvl2pPr>
            <a:lvl3pPr>
              <a:defRPr sz="1800"/>
            </a:lvl3pPr>
            <a:lvl4pPr>
              <a:defRPr sz="1800"/>
            </a:lvl4pPr>
            <a:lvl5pPr>
              <a:defRPr sz="1800"/>
            </a:lvl5pPr>
          </a:lstStyle>
          <a:p>
            <a:pPr lvl="0"/>
            <a:r>
              <a:rPr lang="en-US" dirty="0" smtClean="0"/>
              <a:t>Click to edit Master Graph units</a:t>
            </a:r>
          </a:p>
        </p:txBody>
      </p:sp>
      <p:sp>
        <p:nvSpPr>
          <p:cNvPr id="13" name="Text Placeholder 9"/>
          <p:cNvSpPr>
            <a:spLocks noGrp="1"/>
          </p:cNvSpPr>
          <p:nvPr>
            <p:ph type="body" sz="quarter" idx="37" hasCustomPrompt="1"/>
            <p:custDataLst>
              <p:tags r:id="rId9"/>
            </p:custDataLst>
          </p:nvPr>
        </p:nvSpPr>
        <p:spPr>
          <a:xfrm>
            <a:off x="450587" y="6425564"/>
            <a:ext cx="7977096"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Arrows (Descending)">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3"/>
          <a:ext cx="156345" cy="140074"/>
        </p:xfrm>
        <a:graphic>
          <a:graphicData uri="http://schemas.openxmlformats.org/presentationml/2006/ole">
            <mc:AlternateContent xmlns:mc="http://schemas.openxmlformats.org/markup-compatibility/2006">
              <mc:Choice xmlns:v="urn:schemas-microsoft-com:vml" Requires="v">
                <p:oleObj spid="_x0000_s320890" name="think-cell Slide" r:id="rId11" imgW="270" imgH="270" progId="TCLayout.ActiveDocument.1">
                  <p:embed/>
                </p:oleObj>
              </mc:Choice>
              <mc:Fallback>
                <p:oleObj name="think-cell Slide" r:id="rId11" imgW="270" imgH="270" progId="TCLayout.ActiveDocument.1">
                  <p:embed/>
                  <p:pic>
                    <p:nvPicPr>
                      <p:cNvPr id="0" name="Picture 14"/>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Placeholder 7"/>
          <p:cNvSpPr>
            <a:spLocks noGrp="1"/>
          </p:cNvSpPr>
          <p:nvPr>
            <p:ph type="body" sz="quarter" idx="13"/>
            <p:custDataLst>
              <p:tags r:id="rId3"/>
            </p:custDataLst>
          </p:nvPr>
        </p:nvSpPr>
        <p:spPr>
          <a:xfrm>
            <a:off x="450322" y="1331283"/>
            <a:ext cx="8991691" cy="826751"/>
          </a:xfrm>
          <a:prstGeom prst="rect">
            <a:avLst/>
          </a:prstGeom>
        </p:spPr>
        <p:txBody>
          <a:bodyPr lIns="0" tIns="0" rIns="0" bIns="0">
            <a:noAutofit/>
          </a:bodyPr>
          <a:lstStyle>
            <a:lvl1pPr marL="0" indent="0">
              <a:spcBef>
                <a:spcPts val="718"/>
              </a:spcBef>
              <a:buNone/>
              <a:defRPr sz="1800" baseline="0"/>
            </a:lvl1pPr>
            <a:lvl2pPr>
              <a:spcBef>
                <a:spcPts val="718"/>
              </a:spcBef>
              <a:buNone/>
              <a:defRPr sz="1800"/>
            </a:lvl2pPr>
            <a:lvl3pPr>
              <a:defRPr sz="1800"/>
            </a:lvl3pPr>
            <a:lvl4pPr>
              <a:defRPr sz="1800"/>
            </a:lvl4pPr>
            <a:lvl5pPr>
              <a:defRPr sz="1800"/>
            </a:lvl5pPr>
          </a:lstStyle>
          <a:p>
            <a:pPr lvl="0"/>
            <a:r>
              <a:rPr lang="en-US" dirty="0" smtClean="0"/>
              <a:t>Click to edit Master text</a:t>
            </a:r>
          </a:p>
        </p:txBody>
      </p:sp>
      <p:sp>
        <p:nvSpPr>
          <p:cNvPr id="9" name="Text Placeholder 7"/>
          <p:cNvSpPr>
            <a:spLocks noGrp="1"/>
          </p:cNvSpPr>
          <p:nvPr>
            <p:ph type="body" sz="quarter" idx="14"/>
            <p:custDataLst>
              <p:tags r:id="rId4"/>
            </p:custDataLst>
          </p:nvPr>
        </p:nvSpPr>
        <p:spPr>
          <a:xfrm>
            <a:off x="450322" y="3314746"/>
            <a:ext cx="8991691" cy="868241"/>
          </a:xfrm>
          <a:prstGeom prst="rect">
            <a:avLst/>
          </a:prstGeom>
        </p:spPr>
        <p:txBody>
          <a:bodyPr lIns="0" tIns="0" rIns="0" bIns="0">
            <a:noAutofit/>
          </a:bodyPr>
          <a:lstStyle>
            <a:lvl1pPr marL="0" indent="0">
              <a:spcBef>
                <a:spcPts val="718"/>
              </a:spcBef>
              <a:buNone/>
              <a:defRPr sz="1800" baseline="0"/>
            </a:lvl1pPr>
            <a:lvl2pPr>
              <a:spcBef>
                <a:spcPts val="718"/>
              </a:spcBef>
              <a:buNone/>
              <a:defRPr sz="1800"/>
            </a:lvl2pPr>
            <a:lvl3pPr>
              <a:defRPr sz="1800"/>
            </a:lvl3pPr>
            <a:lvl4pPr>
              <a:defRPr sz="1800"/>
            </a:lvl4pPr>
            <a:lvl5pPr>
              <a:defRPr sz="1800"/>
            </a:lvl5pPr>
          </a:lstStyle>
          <a:p>
            <a:pPr lvl="0"/>
            <a:r>
              <a:rPr lang="en-US" dirty="0" smtClean="0"/>
              <a:t>Click to edit Master text</a:t>
            </a:r>
          </a:p>
        </p:txBody>
      </p:sp>
      <p:sp>
        <p:nvSpPr>
          <p:cNvPr id="10" name="Text Placeholder 7"/>
          <p:cNvSpPr>
            <a:spLocks noGrp="1"/>
          </p:cNvSpPr>
          <p:nvPr>
            <p:ph type="body" sz="quarter" idx="15"/>
            <p:custDataLst>
              <p:tags r:id="rId5"/>
            </p:custDataLst>
          </p:nvPr>
        </p:nvSpPr>
        <p:spPr>
          <a:xfrm>
            <a:off x="450322" y="5420216"/>
            <a:ext cx="8991691" cy="868241"/>
          </a:xfrm>
          <a:prstGeom prst="rect">
            <a:avLst/>
          </a:prstGeom>
        </p:spPr>
        <p:txBody>
          <a:bodyPr lIns="0" tIns="0" rIns="0" bIns="0">
            <a:noAutofit/>
          </a:bodyPr>
          <a:lstStyle>
            <a:lvl1pPr marL="0" indent="0">
              <a:spcBef>
                <a:spcPts val="718"/>
              </a:spcBef>
              <a:buNone/>
              <a:defRPr sz="1800" baseline="0"/>
            </a:lvl1pPr>
            <a:lvl2pPr>
              <a:spcBef>
                <a:spcPts val="718"/>
              </a:spcBef>
              <a:buNone/>
              <a:defRPr sz="1800"/>
            </a:lvl2pPr>
            <a:lvl3pPr>
              <a:defRPr sz="1800"/>
            </a:lvl3pPr>
            <a:lvl4pPr>
              <a:defRPr sz="1800"/>
            </a:lvl4pPr>
            <a:lvl5pPr>
              <a:defRPr sz="1800"/>
            </a:lvl5pPr>
          </a:lstStyle>
          <a:p>
            <a:pPr lvl="0"/>
            <a:r>
              <a:rPr lang="en-US" dirty="0" smtClean="0"/>
              <a:t>Click to edit Master text</a:t>
            </a:r>
          </a:p>
        </p:txBody>
      </p:sp>
      <p:sp>
        <p:nvSpPr>
          <p:cNvPr id="13" name="SmartArt Placeholder 12"/>
          <p:cNvSpPr>
            <a:spLocks noGrp="1"/>
          </p:cNvSpPr>
          <p:nvPr>
            <p:ph type="dgm" sz="quarter" idx="16" hasCustomPrompt="1"/>
            <p:custDataLst>
              <p:tags r:id="rId6"/>
            </p:custDataLst>
          </p:nvPr>
        </p:nvSpPr>
        <p:spPr>
          <a:xfrm>
            <a:off x="4352636" y="2437535"/>
            <a:ext cx="1200728" cy="696064"/>
          </a:xfrm>
          <a:prstGeom prst="downArrow">
            <a:avLst/>
          </a:prstGeom>
          <a:solidFill>
            <a:schemeClr val="tx2"/>
          </a:solidFill>
        </p:spPr>
        <p:txBody>
          <a:bodyPr lIns="82058" tIns="41029" rIns="82058" bIns="41029"/>
          <a:lstStyle>
            <a:lvl1pPr>
              <a:buNone/>
              <a:defRPr>
                <a:solidFill>
                  <a:schemeClr val="tx2"/>
                </a:solidFill>
              </a:defRPr>
            </a:lvl1pPr>
          </a:lstStyle>
          <a:p>
            <a:r>
              <a:rPr lang="en-US" dirty="0" smtClean="0"/>
              <a:t>`</a:t>
            </a:r>
            <a:endParaRPr lang="en-US" dirty="0"/>
          </a:p>
        </p:txBody>
      </p:sp>
      <p:sp>
        <p:nvSpPr>
          <p:cNvPr id="14" name="SmartArt Placeholder 12"/>
          <p:cNvSpPr>
            <a:spLocks noGrp="1"/>
          </p:cNvSpPr>
          <p:nvPr>
            <p:ph type="dgm" sz="quarter" idx="17" hasCustomPrompt="1"/>
            <p:custDataLst>
              <p:tags r:id="rId7"/>
            </p:custDataLst>
          </p:nvPr>
        </p:nvSpPr>
        <p:spPr>
          <a:xfrm>
            <a:off x="4352636" y="4503089"/>
            <a:ext cx="1200728" cy="696064"/>
          </a:xfrm>
          <a:prstGeom prst="downArrow">
            <a:avLst/>
          </a:prstGeom>
          <a:solidFill>
            <a:schemeClr val="tx2"/>
          </a:solidFill>
        </p:spPr>
        <p:txBody>
          <a:bodyPr lIns="82058" tIns="41029" rIns="82058" bIns="41029"/>
          <a:lstStyle>
            <a:lvl1pPr>
              <a:buNone/>
              <a:defRPr>
                <a:solidFill>
                  <a:schemeClr val="tx2"/>
                </a:solidFill>
              </a:defRPr>
            </a:lvl1pPr>
          </a:lstStyle>
          <a:p>
            <a:r>
              <a:rPr lang="en-US" dirty="0" smtClean="0"/>
              <a:t>`</a:t>
            </a:r>
            <a:endParaRPr lang="en-US" dirty="0"/>
          </a:p>
        </p:txBody>
      </p:sp>
      <p:sp>
        <p:nvSpPr>
          <p:cNvPr id="15" name="Title 1"/>
          <p:cNvSpPr>
            <a:spLocks noGrp="1"/>
          </p:cNvSpPr>
          <p:nvPr>
            <p:ph type="title" hasCustomPrompt="1"/>
            <p:custDataLst>
              <p:tags r:id="rId8"/>
            </p:custDataLst>
          </p:nvPr>
        </p:nvSpPr>
        <p:spPr>
          <a:xfrm>
            <a:off x="450741" y="289360"/>
            <a:ext cx="9005454" cy="582389"/>
          </a:xfrm>
          <a:prstGeom prst="rect">
            <a:avLst/>
          </a:prstGeom>
        </p:spPr>
        <p:txBody>
          <a:bodyPr lIns="0" tIns="0" rIns="0" bIns="0" anchor="b"/>
          <a:lstStyle>
            <a:lvl1pPr algn="l">
              <a:defRPr sz="2600" b="1" baseline="0">
                <a:solidFill>
                  <a:schemeClr val="bg1"/>
                </a:solidFill>
              </a:defRPr>
            </a:lvl1pPr>
          </a:lstStyle>
          <a:p>
            <a:r>
              <a:rPr lang="en-US" dirty="0" smtClean="0"/>
              <a:t>Click to edit </a:t>
            </a:r>
            <a:br>
              <a:rPr lang="en-US" dirty="0" smtClean="0"/>
            </a:br>
            <a:r>
              <a:rPr lang="en-US" dirty="0" smtClean="0"/>
              <a:t>Master title</a:t>
            </a:r>
            <a:endParaRPr lang="en-US" dirty="0"/>
          </a:p>
        </p:txBody>
      </p:sp>
      <p:sp>
        <p:nvSpPr>
          <p:cNvPr id="12" name="Text Placeholder 9"/>
          <p:cNvSpPr>
            <a:spLocks noGrp="1"/>
          </p:cNvSpPr>
          <p:nvPr>
            <p:ph type="body" sz="quarter" idx="37" hasCustomPrompt="1"/>
            <p:custDataLst>
              <p:tags r:id="rId9"/>
            </p:custDataLst>
          </p:nvPr>
        </p:nvSpPr>
        <p:spPr>
          <a:xfrm>
            <a:off x="450587" y="6425564"/>
            <a:ext cx="7977096"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Subtitl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3"/>
          <a:ext cx="156345" cy="140074"/>
        </p:xfrm>
        <a:graphic>
          <a:graphicData uri="http://schemas.openxmlformats.org/presentationml/2006/ole">
            <mc:AlternateContent xmlns:mc="http://schemas.openxmlformats.org/markup-compatibility/2006">
              <mc:Choice xmlns:v="urn:schemas-microsoft-com:vml" Requires="v">
                <p:oleObj spid="_x0000_s731514" name="think-cell Slide" r:id="rId8" imgW="270" imgH="270" progId="TCLayout.ActiveDocument.1">
                  <p:embed/>
                </p:oleObj>
              </mc:Choice>
              <mc:Fallback>
                <p:oleObj name="think-cell Slide" r:id="rId8" imgW="270" imgH="270" progId="TCLayout.ActiveDocument.1">
                  <p:embed/>
                  <p:pic>
                    <p:nvPicPr>
                      <p:cNvPr id="0" name="Picture 1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ubtitle 2"/>
          <p:cNvSpPr>
            <a:spLocks noGrp="1"/>
          </p:cNvSpPr>
          <p:nvPr>
            <p:ph type="subTitle" idx="1"/>
            <p:custDataLst>
              <p:tags r:id="rId3"/>
            </p:custDataLst>
          </p:nvPr>
        </p:nvSpPr>
        <p:spPr>
          <a:xfrm>
            <a:off x="450741" y="1331283"/>
            <a:ext cx="9005454" cy="298909"/>
          </a:xfrm>
          <a:prstGeom prst="rect">
            <a:avLst/>
          </a:prstGeom>
        </p:spPr>
        <p:txBody>
          <a:bodyPr lIns="0" tIns="0" rIns="0" bIns="0">
            <a:noAutofit/>
          </a:bodyPr>
          <a:lstStyle>
            <a:lvl1pPr marL="0" indent="0" algn="l">
              <a:buNone/>
              <a:defRPr sz="1800" i="1">
                <a:solidFill>
                  <a:srgbClr val="67103F"/>
                </a:solidFill>
              </a:defRPr>
            </a:lvl1pPr>
            <a:lvl2pPr marL="456827" indent="0" algn="ctr">
              <a:buNone/>
              <a:defRPr>
                <a:solidFill>
                  <a:schemeClr val="tx1">
                    <a:tint val="75000"/>
                  </a:schemeClr>
                </a:solidFill>
              </a:defRPr>
            </a:lvl2pPr>
            <a:lvl3pPr marL="913651" indent="0" algn="ctr">
              <a:buNone/>
              <a:defRPr>
                <a:solidFill>
                  <a:schemeClr val="tx1">
                    <a:tint val="75000"/>
                  </a:schemeClr>
                </a:solidFill>
              </a:defRPr>
            </a:lvl3pPr>
            <a:lvl4pPr marL="1370479" indent="0" algn="ctr">
              <a:buNone/>
              <a:defRPr>
                <a:solidFill>
                  <a:schemeClr val="tx1">
                    <a:tint val="75000"/>
                  </a:schemeClr>
                </a:solidFill>
              </a:defRPr>
            </a:lvl4pPr>
            <a:lvl5pPr marL="1827303" indent="0" algn="ctr">
              <a:buNone/>
              <a:defRPr>
                <a:solidFill>
                  <a:schemeClr val="tx1">
                    <a:tint val="75000"/>
                  </a:schemeClr>
                </a:solidFill>
              </a:defRPr>
            </a:lvl5pPr>
            <a:lvl6pPr marL="2284131" indent="0" algn="ctr">
              <a:buNone/>
              <a:defRPr>
                <a:solidFill>
                  <a:schemeClr val="tx1">
                    <a:tint val="75000"/>
                  </a:schemeClr>
                </a:solidFill>
              </a:defRPr>
            </a:lvl6pPr>
            <a:lvl7pPr marL="2740955" indent="0" algn="ctr">
              <a:buNone/>
              <a:defRPr>
                <a:solidFill>
                  <a:schemeClr val="tx1">
                    <a:tint val="75000"/>
                  </a:schemeClr>
                </a:solidFill>
              </a:defRPr>
            </a:lvl7pPr>
            <a:lvl8pPr marL="3197782" indent="0" algn="ctr">
              <a:buNone/>
              <a:defRPr>
                <a:solidFill>
                  <a:schemeClr val="tx1">
                    <a:tint val="75000"/>
                  </a:schemeClr>
                </a:solidFill>
              </a:defRPr>
            </a:lvl8pPr>
            <a:lvl9pPr marL="3654606" indent="0" algn="ctr">
              <a:buNone/>
              <a:defRPr>
                <a:solidFill>
                  <a:schemeClr val="tx1">
                    <a:tint val="75000"/>
                  </a:schemeClr>
                </a:solidFill>
              </a:defRPr>
            </a:lvl9pPr>
          </a:lstStyle>
          <a:p>
            <a:r>
              <a:rPr lang="en-US" dirty="0" smtClean="0"/>
              <a:t>Click to edit Master subtitle style</a:t>
            </a:r>
            <a:endParaRPr lang="en-US" dirty="0"/>
          </a:p>
        </p:txBody>
      </p:sp>
      <p:sp>
        <p:nvSpPr>
          <p:cNvPr id="10" name="Title 1"/>
          <p:cNvSpPr>
            <a:spLocks noGrp="1"/>
          </p:cNvSpPr>
          <p:nvPr>
            <p:ph type="title" hasCustomPrompt="1"/>
            <p:custDataLst>
              <p:tags r:id="rId4"/>
            </p:custDataLst>
          </p:nvPr>
        </p:nvSpPr>
        <p:spPr>
          <a:xfrm>
            <a:off x="450741" y="289360"/>
            <a:ext cx="9005454" cy="582389"/>
          </a:xfrm>
          <a:prstGeom prst="rect">
            <a:avLst/>
          </a:prstGeom>
        </p:spPr>
        <p:txBody>
          <a:bodyPr lIns="0" tIns="0" rIns="0" bIns="0" anchor="b"/>
          <a:lstStyle>
            <a:lvl1pPr algn="l">
              <a:defRPr sz="2600" b="1" baseline="0">
                <a:solidFill>
                  <a:schemeClr val="bg1"/>
                </a:solidFill>
              </a:defRPr>
            </a:lvl1pPr>
          </a:lstStyle>
          <a:p>
            <a:r>
              <a:rPr lang="en-US" dirty="0" smtClean="0"/>
              <a:t>Click to edit </a:t>
            </a:r>
            <a:br>
              <a:rPr lang="en-US" dirty="0" smtClean="0"/>
            </a:br>
            <a:r>
              <a:rPr lang="en-US" dirty="0" smtClean="0"/>
              <a:t>Master title</a:t>
            </a:r>
            <a:endParaRPr lang="en-US" dirty="0"/>
          </a:p>
        </p:txBody>
      </p:sp>
      <p:sp>
        <p:nvSpPr>
          <p:cNvPr id="8" name="Text Placeholder 7"/>
          <p:cNvSpPr>
            <a:spLocks noGrp="1"/>
          </p:cNvSpPr>
          <p:nvPr>
            <p:ph type="body" sz="quarter" idx="13" hasCustomPrompt="1"/>
            <p:custDataLst>
              <p:tags r:id="rId5"/>
            </p:custDataLst>
          </p:nvPr>
        </p:nvSpPr>
        <p:spPr>
          <a:xfrm>
            <a:off x="450274" y="1691659"/>
            <a:ext cx="9005454" cy="4628431"/>
          </a:xfrm>
          <a:prstGeom prst="rect">
            <a:avLst/>
          </a:prstGeom>
        </p:spPr>
        <p:txBody>
          <a:bodyPr lIns="0" tIns="0" rIns="0" bIns="0">
            <a:noAutofit/>
          </a:bodyPr>
          <a:lstStyle>
            <a:lvl1pPr marL="173038" indent="-173038">
              <a:spcBef>
                <a:spcPts val="718"/>
              </a:spcBef>
              <a:defRPr sz="1800" baseline="0"/>
            </a:lvl1pPr>
            <a:lvl2pPr marL="347663" indent="-174625">
              <a:spcBef>
                <a:spcPts val="718"/>
              </a:spcBef>
              <a:defRPr sz="1600"/>
            </a:lvl2pPr>
            <a:lvl3pPr marL="509588" indent="-161925">
              <a:buFont typeface="Courier New" pitchFamily="49" charset="0"/>
              <a:buChar char="o"/>
              <a:defRPr sz="1600"/>
            </a:lvl3pPr>
            <a:lvl4pPr marL="682625" indent="-173038">
              <a:defRPr sz="1600"/>
            </a:lvl4pPr>
            <a:lvl5pPr>
              <a:defRPr sz="1800"/>
            </a:lvl5pPr>
          </a:lstStyle>
          <a:p>
            <a:pPr lvl="0"/>
            <a:r>
              <a:rPr lang="en-US" dirty="0" smtClean="0"/>
              <a:t>Click to edit Master text first level</a:t>
            </a:r>
          </a:p>
          <a:p>
            <a:pPr lvl="1"/>
            <a:r>
              <a:rPr lang="en-US" dirty="0" smtClean="0"/>
              <a:t>Second level</a:t>
            </a:r>
          </a:p>
          <a:p>
            <a:pPr lvl="2"/>
            <a:r>
              <a:rPr lang="en-US" dirty="0" smtClean="0"/>
              <a:t>Third level</a:t>
            </a:r>
          </a:p>
          <a:p>
            <a:pPr lvl="3"/>
            <a:r>
              <a:rPr lang="en-US" dirty="0" smtClean="0"/>
              <a:t>Fourth level</a:t>
            </a:r>
          </a:p>
        </p:txBody>
      </p:sp>
      <p:sp>
        <p:nvSpPr>
          <p:cNvPr id="12" name="Text Placeholder 9"/>
          <p:cNvSpPr>
            <a:spLocks noGrp="1"/>
          </p:cNvSpPr>
          <p:nvPr>
            <p:ph type="body" sz="quarter" idx="37" hasCustomPrompt="1"/>
            <p:custDataLst>
              <p:tags r:id="rId6"/>
            </p:custDataLst>
          </p:nvPr>
        </p:nvSpPr>
        <p:spPr>
          <a:xfrm>
            <a:off x="450587" y="6425564"/>
            <a:ext cx="7977096" cy="386679"/>
          </a:xfrm>
          <a:prstGeom prst="rect">
            <a:avLst/>
          </a:prstGeom>
        </p:spPr>
        <p:txBody>
          <a:bodyPr lIns="0" tIns="0" rIns="0" bIns="0" anchor="b"/>
          <a:lstStyle>
            <a:lvl1pPr marL="0" indent="0">
              <a:buNone/>
              <a:defRPr sz="100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Deliverable Annex">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469369" name="think-cell Slide" r:id="rId9" imgW="270" imgH="270" progId="TCLayout.ActiveDocument.1">
                  <p:embed/>
                </p:oleObj>
              </mc:Choice>
              <mc:Fallback>
                <p:oleObj name="think-cell Slide" r:id="rId9" imgW="270" imgH="270" progId="TCLayout.ActiveDocument.1">
                  <p:embed/>
                  <p:pic>
                    <p:nvPicPr>
                      <p:cNvPr id="0"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SmartArt Placeholder 18"/>
          <p:cNvSpPr>
            <a:spLocks noGrp="1"/>
          </p:cNvSpPr>
          <p:nvPr>
            <p:ph type="dgm" sz="quarter" idx="20" hasCustomPrompt="1"/>
            <p:custDataLst>
              <p:tags r:id="rId3"/>
            </p:custDataLst>
          </p:nvPr>
        </p:nvSpPr>
        <p:spPr>
          <a:xfrm>
            <a:off x="450274" y="1008557"/>
            <a:ext cx="8989820" cy="826231"/>
          </a:xfrm>
          <a:prstGeom prst="roundRect">
            <a:avLst/>
          </a:prstGeom>
          <a:solidFill>
            <a:schemeClr val="accent1"/>
          </a:solidFill>
        </p:spPr>
        <p:txBody>
          <a:bodyPr lIns="82058" tIns="41029" rIns="82058" bIns="41029"/>
          <a:lstStyle>
            <a:lvl1pPr>
              <a:buNone/>
              <a:defRPr>
                <a:solidFill>
                  <a:schemeClr val="accent1"/>
                </a:solidFill>
              </a:defRPr>
            </a:lvl1pPr>
          </a:lstStyle>
          <a:p>
            <a:r>
              <a:rPr lang="en-US" dirty="0" smtClean="0"/>
              <a:t>`</a:t>
            </a:r>
            <a:endParaRPr lang="en-US" dirty="0"/>
          </a:p>
        </p:txBody>
      </p:sp>
      <p:sp>
        <p:nvSpPr>
          <p:cNvPr id="10" name="Text Placeholder 13"/>
          <p:cNvSpPr>
            <a:spLocks noGrp="1"/>
          </p:cNvSpPr>
          <p:nvPr>
            <p:ph type="body" sz="quarter" idx="13" hasCustomPrompt="1"/>
            <p:custDataLst>
              <p:tags r:id="rId4"/>
            </p:custDataLst>
          </p:nvPr>
        </p:nvSpPr>
        <p:spPr>
          <a:xfrm>
            <a:off x="630430" y="1008565"/>
            <a:ext cx="7474445" cy="806824"/>
          </a:xfrm>
          <a:prstGeom prst="roundRect">
            <a:avLst/>
          </a:prstGeom>
          <a:noFill/>
        </p:spPr>
        <p:txBody>
          <a:bodyPr lIns="82058" tIns="41029" rIns="82058" bIns="41029" anchor="ctr"/>
          <a:lstStyle>
            <a:lvl1pPr>
              <a:buNone/>
              <a:defRPr sz="1400" b="1" baseline="0">
                <a:solidFill>
                  <a:schemeClr val="bg1"/>
                </a:solidFill>
                <a:latin typeface="Calibri" pitchFamily="34" charset="0"/>
                <a:cs typeface="Calibri" pitchFamily="34" charset="0"/>
              </a:defRPr>
            </a:lvl1pPr>
          </a:lstStyle>
          <a:p>
            <a:pPr lvl="0"/>
            <a:r>
              <a:rPr lang="en-US" dirty="0" smtClean="0"/>
              <a:t>Click to edit ANNEX: section</a:t>
            </a:r>
            <a:endParaRPr lang="en-US" dirty="0"/>
          </a:p>
        </p:txBody>
      </p:sp>
      <p:sp>
        <p:nvSpPr>
          <p:cNvPr id="8" name="TextBox 7"/>
          <p:cNvSpPr txBox="1"/>
          <p:nvPr userDrawn="1">
            <p:custDataLst>
              <p:tags r:id="rId5"/>
            </p:custDataLst>
          </p:nvPr>
        </p:nvSpPr>
        <p:spPr>
          <a:xfrm>
            <a:off x="450274" y="121060"/>
            <a:ext cx="9005453" cy="641284"/>
          </a:xfrm>
          <a:prstGeom prst="rect">
            <a:avLst/>
          </a:prstGeom>
          <a:noFill/>
        </p:spPr>
        <p:txBody>
          <a:bodyPr wrap="square" lIns="0" tIns="0" rIns="0" bIns="0" rtlCol="0" anchor="b">
            <a:noAutofit/>
          </a:bodyPr>
          <a:lstStyle/>
          <a:p>
            <a:pPr marL="207995" indent="-207995"/>
            <a:r>
              <a:rPr lang="en-US" sz="2200" b="1" dirty="0" smtClean="0">
                <a:solidFill>
                  <a:schemeClr val="tx2"/>
                </a:solidFill>
                <a:latin typeface="+mj-lt"/>
              </a:rPr>
              <a:t>Annex</a:t>
            </a:r>
          </a:p>
        </p:txBody>
      </p:sp>
      <p:sp>
        <p:nvSpPr>
          <p:cNvPr id="9" name="Text Placeholder 15"/>
          <p:cNvSpPr>
            <a:spLocks noGrp="1"/>
          </p:cNvSpPr>
          <p:nvPr>
            <p:ph type="body" sz="quarter" idx="14" hasCustomPrompt="1"/>
            <p:custDataLst>
              <p:tags r:id="rId6"/>
            </p:custDataLst>
          </p:nvPr>
        </p:nvSpPr>
        <p:spPr>
          <a:xfrm>
            <a:off x="630430" y="1815388"/>
            <a:ext cx="7471909" cy="806824"/>
          </a:xfrm>
          <a:prstGeom prst="roundRect">
            <a:avLst/>
          </a:prstGeom>
        </p:spPr>
        <p:txBody>
          <a:bodyPr lIns="82058" tIns="41029" rIns="82058" bIns="41029" anchor="ctr"/>
          <a:lstStyle>
            <a:lvl1pPr>
              <a:buNone/>
              <a:defRPr sz="1400" baseline="0">
                <a:latin typeface="Calibri" pitchFamily="34" charset="0"/>
                <a:cs typeface="Calibri" pitchFamily="34" charset="0"/>
              </a:defRPr>
            </a:lvl1pPr>
          </a:lstStyle>
          <a:p>
            <a:pPr lvl="0"/>
            <a:r>
              <a:rPr lang="en-US" dirty="0" smtClean="0"/>
              <a:t>Click to edit Annex section</a:t>
            </a:r>
            <a:endParaRPr lang="en-US" dirty="0"/>
          </a:p>
        </p:txBody>
      </p:sp>
      <p:sp>
        <p:nvSpPr>
          <p:cNvPr id="11" name="Text Placeholder 17"/>
          <p:cNvSpPr>
            <a:spLocks noGrp="1"/>
          </p:cNvSpPr>
          <p:nvPr>
            <p:ph type="body" sz="quarter" idx="15" hasCustomPrompt="1"/>
            <p:custDataLst>
              <p:tags r:id="rId7"/>
            </p:custDataLst>
          </p:nvPr>
        </p:nvSpPr>
        <p:spPr>
          <a:xfrm>
            <a:off x="630430" y="2622212"/>
            <a:ext cx="7471909" cy="806824"/>
          </a:xfrm>
          <a:prstGeom prst="roundRect">
            <a:avLst/>
          </a:prstGeom>
        </p:spPr>
        <p:txBody>
          <a:bodyPr lIns="82058" tIns="41029" rIns="82058" bIns="41029" anchor="ctr"/>
          <a:lstStyle>
            <a:lvl1pPr>
              <a:buNone/>
              <a:defRPr sz="1400" baseline="0">
                <a:latin typeface="Calibri" pitchFamily="34" charset="0"/>
                <a:cs typeface="Calibri" pitchFamily="34" charset="0"/>
              </a:defRPr>
            </a:lvl1pPr>
          </a:lstStyle>
          <a:p>
            <a:pPr lvl="0"/>
            <a:r>
              <a:rPr lang="en-US" dirty="0" smtClean="0"/>
              <a:t>Click to edit Annex section, etc.</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466306" name="think-cell Slide" r:id="rId7" imgW="270" imgH="270" progId="TCLayout.ActiveDocument.1">
                  <p:embed/>
                </p:oleObj>
              </mc:Choice>
              <mc:Fallback>
                <p:oleObj name="think-cell Slide" r:id="rId7" imgW="270" imgH="270" progId="TCLayout.ActiveDocument.1">
                  <p:embed/>
                  <p:pic>
                    <p:nvPicPr>
                      <p:cNvPr id="0" name="Picture 1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6" name="Text Placeholder 9"/>
          <p:cNvSpPr>
            <a:spLocks noGrp="1"/>
          </p:cNvSpPr>
          <p:nvPr>
            <p:ph type="body" sz="quarter" idx="37" hasCustomPrompt="1"/>
            <p:custDataLst>
              <p:tags r:id="rId4"/>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
        <p:nvSpPr>
          <p:cNvPr id="9" name="Text Placeholder 9"/>
          <p:cNvSpPr>
            <a:spLocks noGrp="1"/>
          </p:cNvSpPr>
          <p:nvPr>
            <p:ph type="body" sz="quarter" idx="10"/>
            <p:custDataLst>
              <p:tags r:id="rId5"/>
            </p:custDataLst>
          </p:nvPr>
        </p:nvSpPr>
        <p:spPr>
          <a:xfrm>
            <a:off x="442348" y="1008531"/>
            <a:ext cx="8991163" cy="5325595"/>
          </a:xfrm>
          <a:prstGeom prst="rect">
            <a:avLst/>
          </a:prstGeom>
        </p:spPr>
        <p:txBody>
          <a:bodyPr lIns="0" tIns="0" rIns="0" bIns="0"/>
          <a:lstStyle>
            <a:lvl1pPr marL="173038" indent="-173038">
              <a:defRPr sz="1400"/>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Takeaway">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471418" name="think-cell Slide" r:id="rId8" imgW="270" imgH="270" progId="TCLayout.ActiveDocument.1">
                  <p:embed/>
                </p:oleObj>
              </mc:Choice>
              <mc:Fallback>
                <p:oleObj name="think-cell Slide" r:id="rId8" imgW="270" imgH="270" progId="TCLayout.ActiveDocument.1">
                  <p:embed/>
                  <p:pic>
                    <p:nvPicPr>
                      <p:cNvPr id="0" name="Picture 1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11" name="Text Placeholder 8"/>
          <p:cNvSpPr>
            <a:spLocks noGrp="1"/>
          </p:cNvSpPr>
          <p:nvPr>
            <p:ph type="body" sz="quarter" idx="13" hasCustomPrompt="1"/>
            <p:custDataLst>
              <p:tags r:id="rId4"/>
            </p:custDataLst>
          </p:nvPr>
        </p:nvSpPr>
        <p:spPr>
          <a:xfrm>
            <a:off x="2161311" y="5672557"/>
            <a:ext cx="5673404" cy="660976"/>
          </a:xfrm>
          <a:prstGeom prst="roundRect">
            <a:avLst/>
          </a:prstGeom>
          <a:noFill/>
          <a:ln w="19050">
            <a:solidFill>
              <a:schemeClr val="tx2"/>
            </a:solidFill>
          </a:ln>
        </p:spPr>
        <p:txBody>
          <a:bodyPr lIns="82058" tIns="82058" rIns="82058" bIns="82058" anchor="ctr"/>
          <a:lstStyle>
            <a:lvl1pPr marL="0" indent="0" algn="ctr">
              <a:buNone/>
              <a:defRPr sz="1400" b="1" baseline="0"/>
            </a:lvl1pPr>
          </a:lstStyle>
          <a:p>
            <a:pPr lvl="0"/>
            <a:r>
              <a:rPr lang="en-US" dirty="0" smtClean="0"/>
              <a:t>Click to edit Master takeaway/transition. DO NOT SIMPLY RESTATE TITLE OR SUBTITLE. Box always rests on bottom margin.</a:t>
            </a:r>
            <a:endParaRPr lang="en-US" dirty="0"/>
          </a:p>
        </p:txBody>
      </p:sp>
      <p:sp>
        <p:nvSpPr>
          <p:cNvPr id="9" name="Text Placeholder 9"/>
          <p:cNvSpPr>
            <a:spLocks noGrp="1"/>
          </p:cNvSpPr>
          <p:nvPr>
            <p:ph type="body" sz="quarter" idx="10"/>
            <p:custDataLst>
              <p:tags r:id="rId5"/>
            </p:custDataLst>
          </p:nvPr>
        </p:nvSpPr>
        <p:spPr>
          <a:xfrm>
            <a:off x="450322" y="1008531"/>
            <a:ext cx="8991691" cy="4523567"/>
          </a:xfrm>
          <a:prstGeom prst="rect">
            <a:avLst/>
          </a:prstGeom>
        </p:spPr>
        <p:txBody>
          <a:bodyPr lIns="0" tIns="0" rIns="0" bIns="0"/>
          <a:lstStyle>
            <a:lvl1pPr marL="173038" indent="-173038">
              <a:defRPr sz="1400"/>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Text Placeholder 9"/>
          <p:cNvSpPr>
            <a:spLocks noGrp="1"/>
          </p:cNvSpPr>
          <p:nvPr>
            <p:ph type="body" sz="quarter" idx="37" hasCustomPrompt="1"/>
            <p:custDataLst>
              <p:tags r:id="rId6"/>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Column Text + Headers">
    <p:spTree>
      <p:nvGrpSpPr>
        <p:cNvPr id="1" name=""/>
        <p:cNvGrpSpPr/>
        <p:nvPr/>
      </p:nvGrpSpPr>
      <p:grpSpPr>
        <a:xfrm>
          <a:off x="0" y="0"/>
          <a:ext cx="0" cy="0"/>
          <a:chOff x="0" y="0"/>
          <a:chExt cx="0" cy="0"/>
        </a:xfrm>
      </p:grpSpPr>
      <p:graphicFrame>
        <p:nvGraphicFramePr>
          <p:cNvPr id="14" name="Object 13"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483706" name="think-cell Slide" r:id="rId12" imgW="270" imgH="270" progId="TCLayout.ActiveDocument.1">
                  <p:embed/>
                </p:oleObj>
              </mc:Choice>
              <mc:Fallback>
                <p:oleObj name="think-cell Slide" r:id="rId12" imgW="270" imgH="270" progId="TCLayout.ActiveDocument.1">
                  <p:embed/>
                  <p:pic>
                    <p:nvPicPr>
                      <p:cNvPr id="0" name="Picture 14"/>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16" name="Text Placeholder 14"/>
          <p:cNvSpPr>
            <a:spLocks noGrp="1"/>
          </p:cNvSpPr>
          <p:nvPr>
            <p:ph type="body" sz="quarter" idx="35"/>
            <p:custDataLst>
              <p:tags r:id="rId4"/>
            </p:custDataLst>
          </p:nvPr>
        </p:nvSpPr>
        <p:spPr>
          <a:xfrm>
            <a:off x="450324" y="1008557"/>
            <a:ext cx="4319158" cy="460302"/>
          </a:xfrm>
          <a:prstGeom prst="rect">
            <a:avLst/>
          </a:prstGeom>
          <a:noFill/>
        </p:spPr>
        <p:txBody>
          <a:bodyPr lIns="0" tIns="0" rIns="0" bIns="0" anchor="b"/>
          <a:lstStyle>
            <a:lvl1pPr marL="0" indent="0" algn="ctr">
              <a:buNone/>
              <a:defRPr sz="1400" b="1" baseline="0">
                <a:solidFill>
                  <a:schemeClr val="tx1"/>
                </a:solidFill>
              </a:defRPr>
            </a:lvl1pPr>
          </a:lstStyle>
          <a:p>
            <a:pPr lvl="0"/>
            <a:r>
              <a:rPr lang="en-US" dirty="0" smtClean="0"/>
              <a:t>Click to edit </a:t>
            </a:r>
          </a:p>
          <a:p>
            <a:pPr lvl="0"/>
            <a:r>
              <a:rPr lang="en-US" dirty="0" smtClean="0"/>
              <a:t>Header text</a:t>
            </a:r>
            <a:endParaRPr lang="en-US" dirty="0"/>
          </a:p>
        </p:txBody>
      </p:sp>
      <p:cxnSp>
        <p:nvCxnSpPr>
          <p:cNvPr id="13" name="Straight Connector 12"/>
          <p:cNvCxnSpPr/>
          <p:nvPr userDrawn="1">
            <p:custDataLst>
              <p:tags r:id="rId5"/>
            </p:custDataLst>
          </p:nvPr>
        </p:nvCxnSpPr>
        <p:spPr>
          <a:xfrm>
            <a:off x="450322" y="1549540"/>
            <a:ext cx="43085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 Placeholder 9"/>
          <p:cNvSpPr>
            <a:spLocks noGrp="1"/>
          </p:cNvSpPr>
          <p:nvPr>
            <p:ph type="body" sz="quarter" idx="10"/>
            <p:custDataLst>
              <p:tags r:id="rId6"/>
            </p:custDataLst>
          </p:nvPr>
        </p:nvSpPr>
        <p:spPr>
          <a:xfrm>
            <a:off x="450324" y="1644573"/>
            <a:ext cx="4319158" cy="4688961"/>
          </a:xfrm>
          <a:prstGeom prst="rect">
            <a:avLst/>
          </a:prstGeom>
        </p:spPr>
        <p:txBody>
          <a:bodyPr lIns="0" tIns="0" rIns="0" bIns="0"/>
          <a:lstStyle>
            <a:lvl1pPr marL="173038" indent="-173038">
              <a:defRPr sz="1400"/>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2" name="Text Placeholder 14"/>
          <p:cNvSpPr>
            <a:spLocks noGrp="1"/>
          </p:cNvSpPr>
          <p:nvPr>
            <p:ph type="body" sz="quarter" idx="38"/>
            <p:custDataLst>
              <p:tags r:id="rId7"/>
            </p:custDataLst>
          </p:nvPr>
        </p:nvSpPr>
        <p:spPr>
          <a:xfrm>
            <a:off x="5151120" y="1009149"/>
            <a:ext cx="4304296" cy="460302"/>
          </a:xfrm>
          <a:prstGeom prst="rect">
            <a:avLst/>
          </a:prstGeom>
          <a:noFill/>
        </p:spPr>
        <p:txBody>
          <a:bodyPr lIns="0" tIns="0" rIns="0" bIns="0" anchor="b"/>
          <a:lstStyle>
            <a:lvl1pPr marL="0" indent="0" algn="ctr">
              <a:buNone/>
              <a:defRPr sz="1400" b="1" baseline="0">
                <a:solidFill>
                  <a:schemeClr val="tx1"/>
                </a:solidFill>
              </a:defRPr>
            </a:lvl1pPr>
          </a:lstStyle>
          <a:p>
            <a:pPr lvl="0"/>
            <a:r>
              <a:rPr lang="en-US" dirty="0" smtClean="0"/>
              <a:t>Click to edit </a:t>
            </a:r>
          </a:p>
          <a:p>
            <a:pPr lvl="0"/>
            <a:r>
              <a:rPr lang="en-US" dirty="0" smtClean="0"/>
              <a:t>Header text</a:t>
            </a:r>
            <a:endParaRPr lang="en-US" dirty="0"/>
          </a:p>
        </p:txBody>
      </p:sp>
      <p:cxnSp>
        <p:nvCxnSpPr>
          <p:cNvPr id="18" name="Straight Connector 17"/>
          <p:cNvCxnSpPr/>
          <p:nvPr userDrawn="1">
            <p:custDataLst>
              <p:tags r:id="rId8"/>
            </p:custDataLst>
          </p:nvPr>
        </p:nvCxnSpPr>
        <p:spPr>
          <a:xfrm>
            <a:off x="5151118" y="1550132"/>
            <a:ext cx="43042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9"/>
          <p:cNvSpPr>
            <a:spLocks noGrp="1"/>
          </p:cNvSpPr>
          <p:nvPr>
            <p:ph type="body" sz="quarter" idx="39"/>
            <p:custDataLst>
              <p:tags r:id="rId9"/>
            </p:custDataLst>
          </p:nvPr>
        </p:nvSpPr>
        <p:spPr>
          <a:xfrm>
            <a:off x="5151120" y="1645164"/>
            <a:ext cx="4304296" cy="4688961"/>
          </a:xfrm>
          <a:prstGeom prst="rect">
            <a:avLst/>
          </a:prstGeom>
        </p:spPr>
        <p:txBody>
          <a:bodyPr lIns="0" tIns="0" rIns="0" bIns="0"/>
          <a:lstStyle>
            <a:lvl1pPr marL="173038" indent="-173038">
              <a:defRPr sz="1400"/>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1" name="Text Placeholder 9"/>
          <p:cNvSpPr>
            <a:spLocks noGrp="1"/>
          </p:cNvSpPr>
          <p:nvPr>
            <p:ph type="body" sz="quarter" idx="37" hasCustomPrompt="1"/>
            <p:custDataLst>
              <p:tags r:id="rId10"/>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Column Text + Headers">
    <p:spTree>
      <p:nvGrpSpPr>
        <p:cNvPr id="1" name=""/>
        <p:cNvGrpSpPr/>
        <p:nvPr/>
      </p:nvGrpSpPr>
      <p:grpSpPr>
        <a:xfrm>
          <a:off x="0" y="0"/>
          <a:ext cx="0" cy="0"/>
          <a:chOff x="0" y="0"/>
          <a:chExt cx="0" cy="0"/>
        </a:xfrm>
      </p:grpSpPr>
      <p:graphicFrame>
        <p:nvGraphicFramePr>
          <p:cNvPr id="19" name="Object 18"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492922" name="think-cell Slide" r:id="rId15" imgW="270" imgH="270" progId="TCLayout.ActiveDocument.1">
                  <p:embed/>
                </p:oleObj>
              </mc:Choice>
              <mc:Fallback>
                <p:oleObj name="think-cell Slide" r:id="rId15" imgW="270" imgH="270" progId="TCLayout.ActiveDocument.1">
                  <p:embed/>
                  <p:pic>
                    <p:nvPicPr>
                      <p:cNvPr id="0" name="Picture 14"/>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16" name="Text Placeholder 14"/>
          <p:cNvSpPr>
            <a:spLocks noGrp="1"/>
          </p:cNvSpPr>
          <p:nvPr>
            <p:ph type="body" sz="quarter" idx="35"/>
            <p:custDataLst>
              <p:tags r:id="rId4"/>
            </p:custDataLst>
          </p:nvPr>
        </p:nvSpPr>
        <p:spPr>
          <a:xfrm>
            <a:off x="450483" y="1008557"/>
            <a:ext cx="2795130" cy="496559"/>
          </a:xfrm>
          <a:prstGeom prst="rect">
            <a:avLst/>
          </a:prstGeom>
          <a:noFill/>
        </p:spPr>
        <p:txBody>
          <a:bodyPr lIns="0" tIns="0" rIns="0" bIns="0" anchor="b"/>
          <a:lstStyle>
            <a:lvl1pPr marL="0" indent="0" algn="ctr">
              <a:buNone/>
              <a:defRPr sz="1400" b="1" baseline="0">
                <a:solidFill>
                  <a:schemeClr val="tx1"/>
                </a:solidFill>
              </a:defRPr>
            </a:lvl1pPr>
          </a:lstStyle>
          <a:p>
            <a:pPr lvl="0"/>
            <a:r>
              <a:rPr lang="en-US" dirty="0" smtClean="0"/>
              <a:t>Click to edit </a:t>
            </a:r>
          </a:p>
          <a:p>
            <a:pPr lvl="0"/>
            <a:r>
              <a:rPr lang="en-US" dirty="0" smtClean="0"/>
              <a:t>Header text</a:t>
            </a:r>
          </a:p>
        </p:txBody>
      </p:sp>
      <p:sp>
        <p:nvSpPr>
          <p:cNvPr id="22" name="Text Placeholder 14"/>
          <p:cNvSpPr>
            <a:spLocks noGrp="1"/>
          </p:cNvSpPr>
          <p:nvPr>
            <p:ph type="body" sz="quarter" idx="36"/>
            <p:custDataLst>
              <p:tags r:id="rId5"/>
            </p:custDataLst>
          </p:nvPr>
        </p:nvSpPr>
        <p:spPr>
          <a:xfrm>
            <a:off x="6646365" y="1009213"/>
            <a:ext cx="2809831" cy="496559"/>
          </a:xfrm>
          <a:prstGeom prst="rect">
            <a:avLst/>
          </a:prstGeom>
          <a:noFill/>
        </p:spPr>
        <p:txBody>
          <a:bodyPr lIns="0" tIns="0" rIns="0" bIns="0" anchor="b"/>
          <a:lstStyle>
            <a:lvl1pPr marL="0" indent="0" algn="ctr">
              <a:buNone/>
              <a:defRPr sz="1400" b="1">
                <a:solidFill>
                  <a:schemeClr val="tx1"/>
                </a:solidFill>
              </a:defRPr>
            </a:lvl1pPr>
          </a:lstStyle>
          <a:p>
            <a:pPr lvl="0"/>
            <a:r>
              <a:rPr lang="en-US" dirty="0" smtClean="0"/>
              <a:t>Click to edit </a:t>
            </a:r>
          </a:p>
          <a:p>
            <a:pPr lvl="0"/>
            <a:r>
              <a:rPr lang="en-US" dirty="0" smtClean="0"/>
              <a:t>Header text</a:t>
            </a:r>
          </a:p>
        </p:txBody>
      </p:sp>
      <p:cxnSp>
        <p:nvCxnSpPr>
          <p:cNvPr id="15" name="Straight Connector 14"/>
          <p:cNvCxnSpPr/>
          <p:nvPr userDrawn="1">
            <p:custDataLst>
              <p:tags r:id="rId6"/>
            </p:custDataLst>
          </p:nvPr>
        </p:nvCxnSpPr>
        <p:spPr>
          <a:xfrm>
            <a:off x="450322" y="1549750"/>
            <a:ext cx="27776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custDataLst>
              <p:tags r:id="rId7"/>
            </p:custDataLst>
          </p:nvPr>
        </p:nvCxnSpPr>
        <p:spPr>
          <a:xfrm>
            <a:off x="6662454" y="1549750"/>
            <a:ext cx="27776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9"/>
          <p:cNvSpPr>
            <a:spLocks noGrp="1"/>
          </p:cNvSpPr>
          <p:nvPr>
            <p:ph type="body" sz="quarter" idx="10"/>
            <p:custDataLst>
              <p:tags r:id="rId8"/>
            </p:custDataLst>
          </p:nvPr>
        </p:nvSpPr>
        <p:spPr>
          <a:xfrm>
            <a:off x="450322" y="1655690"/>
            <a:ext cx="2795130" cy="4666674"/>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5" name="Text Placeholder 9"/>
          <p:cNvSpPr>
            <a:spLocks noGrp="1"/>
          </p:cNvSpPr>
          <p:nvPr>
            <p:ph type="body" sz="quarter" idx="39"/>
            <p:custDataLst>
              <p:tags r:id="rId9"/>
            </p:custDataLst>
          </p:nvPr>
        </p:nvSpPr>
        <p:spPr>
          <a:xfrm>
            <a:off x="6660285" y="1667451"/>
            <a:ext cx="2795130" cy="4666674"/>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7" name="Text Placeholder 14"/>
          <p:cNvSpPr>
            <a:spLocks noGrp="1"/>
          </p:cNvSpPr>
          <p:nvPr>
            <p:ph type="body" sz="quarter" idx="40"/>
            <p:custDataLst>
              <p:tags r:id="rId10"/>
            </p:custDataLst>
          </p:nvPr>
        </p:nvSpPr>
        <p:spPr>
          <a:xfrm>
            <a:off x="3566336" y="1008064"/>
            <a:ext cx="2795130" cy="496559"/>
          </a:xfrm>
          <a:prstGeom prst="rect">
            <a:avLst/>
          </a:prstGeom>
          <a:noFill/>
        </p:spPr>
        <p:txBody>
          <a:bodyPr lIns="0" tIns="0" rIns="0" bIns="0" anchor="b"/>
          <a:lstStyle>
            <a:lvl1pPr marL="0" indent="0" algn="ctr">
              <a:buNone/>
              <a:defRPr sz="1400" b="1" baseline="0">
                <a:solidFill>
                  <a:schemeClr val="tx1"/>
                </a:solidFill>
              </a:defRPr>
            </a:lvl1pPr>
          </a:lstStyle>
          <a:p>
            <a:pPr lvl="0"/>
            <a:r>
              <a:rPr lang="en-US" dirty="0" smtClean="0"/>
              <a:t>Click to edit </a:t>
            </a:r>
          </a:p>
          <a:p>
            <a:pPr lvl="0"/>
            <a:r>
              <a:rPr lang="en-US" dirty="0" smtClean="0"/>
              <a:t>Header text</a:t>
            </a:r>
          </a:p>
        </p:txBody>
      </p:sp>
      <p:cxnSp>
        <p:nvCxnSpPr>
          <p:cNvPr id="28" name="Straight Connector 27"/>
          <p:cNvCxnSpPr/>
          <p:nvPr userDrawn="1">
            <p:custDataLst>
              <p:tags r:id="rId11"/>
            </p:custDataLst>
          </p:nvPr>
        </p:nvCxnSpPr>
        <p:spPr>
          <a:xfrm>
            <a:off x="3566175" y="1549257"/>
            <a:ext cx="27776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 Placeholder 9"/>
          <p:cNvSpPr>
            <a:spLocks noGrp="1"/>
          </p:cNvSpPr>
          <p:nvPr>
            <p:ph type="body" sz="quarter" idx="41"/>
            <p:custDataLst>
              <p:tags r:id="rId12"/>
            </p:custDataLst>
          </p:nvPr>
        </p:nvSpPr>
        <p:spPr>
          <a:xfrm>
            <a:off x="3566175" y="1655197"/>
            <a:ext cx="2795130" cy="4666674"/>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8" name="Text Placeholder 9"/>
          <p:cNvSpPr>
            <a:spLocks noGrp="1"/>
          </p:cNvSpPr>
          <p:nvPr>
            <p:ph type="body" sz="quarter" idx="37" hasCustomPrompt="1"/>
            <p:custDataLst>
              <p:tags r:id="rId13"/>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Column Chevrons">
    <p:spTree>
      <p:nvGrpSpPr>
        <p:cNvPr id="1" name=""/>
        <p:cNvGrpSpPr/>
        <p:nvPr/>
      </p:nvGrpSpPr>
      <p:grpSpPr>
        <a:xfrm>
          <a:off x="0" y="0"/>
          <a:ext cx="0" cy="0"/>
          <a:chOff x="0" y="0"/>
          <a:chExt cx="0" cy="0"/>
        </a:xfrm>
      </p:grpSpPr>
      <p:graphicFrame>
        <p:nvGraphicFramePr>
          <p:cNvPr id="19" name="Object 18"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736634" name="think-cell Slide" r:id="rId14" imgW="270" imgH="270" progId="TCLayout.ActiveDocument.1">
                  <p:embed/>
                </p:oleObj>
              </mc:Choice>
              <mc:Fallback>
                <p:oleObj name="think-cell Slide" r:id="rId14" imgW="270" imgH="270" progId="TCLayout.ActiveDocument.1">
                  <p:embed/>
                  <p:pic>
                    <p:nvPicPr>
                      <p:cNvPr id="0" name="Picture 14"/>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18" name="Text Placeholder 17"/>
          <p:cNvSpPr>
            <a:spLocks noGrp="1"/>
          </p:cNvSpPr>
          <p:nvPr>
            <p:ph type="body" sz="quarter" idx="40" hasCustomPrompt="1"/>
            <p:custDataLst>
              <p:tags r:id="rId4"/>
            </p:custDataLst>
          </p:nvPr>
        </p:nvSpPr>
        <p:spPr>
          <a:xfrm>
            <a:off x="450274" y="1008557"/>
            <a:ext cx="2431495" cy="702347"/>
          </a:xfrm>
          <a:prstGeom prst="homePlate">
            <a:avLst>
              <a:gd name="adj" fmla="val 24472"/>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20" name="Text Placeholder 17"/>
          <p:cNvSpPr>
            <a:spLocks noGrp="1"/>
          </p:cNvSpPr>
          <p:nvPr>
            <p:ph type="body" sz="quarter" idx="41" hasCustomPrompt="1"/>
            <p:custDataLst>
              <p:tags r:id="rId5"/>
            </p:custDataLst>
          </p:nvPr>
        </p:nvSpPr>
        <p:spPr>
          <a:xfrm>
            <a:off x="2791665" y="1008557"/>
            <a:ext cx="2251389" cy="702347"/>
          </a:xfrm>
          <a:prstGeom prst="chevron">
            <a:avLst>
              <a:gd name="adj" fmla="val 24473"/>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32" name="Text Placeholder 17"/>
          <p:cNvSpPr>
            <a:spLocks noGrp="1"/>
          </p:cNvSpPr>
          <p:nvPr>
            <p:ph type="body" sz="quarter" idx="48" hasCustomPrompt="1"/>
            <p:custDataLst>
              <p:tags r:id="rId6"/>
            </p:custDataLst>
          </p:nvPr>
        </p:nvSpPr>
        <p:spPr>
          <a:xfrm>
            <a:off x="4952951" y="1008557"/>
            <a:ext cx="2251389" cy="702347"/>
          </a:xfrm>
          <a:prstGeom prst="chevron">
            <a:avLst>
              <a:gd name="adj" fmla="val 24473"/>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33" name="Text Placeholder 17"/>
          <p:cNvSpPr>
            <a:spLocks noGrp="1"/>
          </p:cNvSpPr>
          <p:nvPr>
            <p:ph type="body" sz="quarter" idx="49" hasCustomPrompt="1"/>
            <p:custDataLst>
              <p:tags r:id="rId7"/>
            </p:custDataLst>
          </p:nvPr>
        </p:nvSpPr>
        <p:spPr>
          <a:xfrm>
            <a:off x="7114236" y="1008557"/>
            <a:ext cx="2251389" cy="702347"/>
          </a:xfrm>
          <a:prstGeom prst="chevron">
            <a:avLst>
              <a:gd name="adj" fmla="val 24473"/>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13" name="Text Placeholder 9"/>
          <p:cNvSpPr>
            <a:spLocks noGrp="1"/>
          </p:cNvSpPr>
          <p:nvPr>
            <p:ph type="body" sz="quarter" idx="10"/>
            <p:custDataLst>
              <p:tags r:id="rId8"/>
            </p:custDataLst>
          </p:nvPr>
        </p:nvSpPr>
        <p:spPr>
          <a:xfrm>
            <a:off x="599894" y="1815370"/>
            <a:ext cx="2074751"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7" name="Text Placeholder 9"/>
          <p:cNvSpPr>
            <a:spLocks noGrp="1"/>
          </p:cNvSpPr>
          <p:nvPr>
            <p:ph type="body" sz="quarter" idx="50"/>
            <p:custDataLst>
              <p:tags r:id="rId9"/>
            </p:custDataLst>
          </p:nvPr>
        </p:nvSpPr>
        <p:spPr>
          <a:xfrm>
            <a:off x="2779191" y="1829407"/>
            <a:ext cx="2074751"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2" name="Text Placeholder 9"/>
          <p:cNvSpPr>
            <a:spLocks noGrp="1"/>
          </p:cNvSpPr>
          <p:nvPr>
            <p:ph type="body" sz="quarter" idx="51"/>
            <p:custDataLst>
              <p:tags r:id="rId10"/>
            </p:custDataLst>
          </p:nvPr>
        </p:nvSpPr>
        <p:spPr>
          <a:xfrm>
            <a:off x="4953001" y="1829407"/>
            <a:ext cx="2074751"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3" name="Text Placeholder 9"/>
          <p:cNvSpPr>
            <a:spLocks noGrp="1"/>
          </p:cNvSpPr>
          <p:nvPr>
            <p:ph type="body" sz="quarter" idx="52"/>
            <p:custDataLst>
              <p:tags r:id="rId11"/>
            </p:custDataLst>
          </p:nvPr>
        </p:nvSpPr>
        <p:spPr>
          <a:xfrm>
            <a:off x="7137783" y="1829407"/>
            <a:ext cx="2074751"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4" name="Text Placeholder 9"/>
          <p:cNvSpPr>
            <a:spLocks noGrp="1"/>
          </p:cNvSpPr>
          <p:nvPr>
            <p:ph type="body" sz="quarter" idx="37" hasCustomPrompt="1"/>
            <p:custDataLst>
              <p:tags r:id="rId12"/>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Column Chevrons">
    <p:spTree>
      <p:nvGrpSpPr>
        <p:cNvPr id="1" name=""/>
        <p:cNvGrpSpPr/>
        <p:nvPr/>
      </p:nvGrpSpPr>
      <p:grpSpPr>
        <a:xfrm>
          <a:off x="0" y="0"/>
          <a:ext cx="0" cy="0"/>
          <a:chOff x="0" y="0"/>
          <a:chExt cx="0" cy="0"/>
        </a:xfrm>
      </p:grpSpPr>
      <p:graphicFrame>
        <p:nvGraphicFramePr>
          <p:cNvPr id="19" name="Object 18" hidden="1"/>
          <p:cNvGraphicFramePr>
            <a:graphicFrameLocks/>
          </p:cNvGraphicFramePr>
          <p:nvPr>
            <p:custDataLst>
              <p:tags r:id="rId2"/>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727418" name="think-cell Slide" r:id="rId16" imgW="270" imgH="270" progId="TCLayout.ActiveDocument.1">
                  <p:embed/>
                </p:oleObj>
              </mc:Choice>
              <mc:Fallback>
                <p:oleObj name="think-cell Slide" r:id="rId16" imgW="270" imgH="270" progId="TCLayout.ActiveDocument.1">
                  <p:embed/>
                  <p:pic>
                    <p:nvPicPr>
                      <p:cNvPr id="0" name="Picture 14"/>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itle 1"/>
          <p:cNvSpPr>
            <a:spLocks noGrp="1"/>
          </p:cNvSpPr>
          <p:nvPr>
            <p:ph type="title" hasCustomPrompt="1"/>
            <p:custDataLst>
              <p:tags r:id="rId3"/>
            </p:custDataLst>
          </p:nvPr>
        </p:nvSpPr>
        <p:spPr>
          <a:xfrm>
            <a:off x="450274" y="134471"/>
            <a:ext cx="9005454" cy="609600"/>
          </a:xfrm>
          <a:prstGeom prst="rect">
            <a:avLst/>
          </a:prstGeom>
        </p:spPr>
        <p:txBody>
          <a:bodyPr lIns="0" tIns="0" rIns="0" bIns="0" anchor="b"/>
          <a:lstStyle>
            <a:lvl1pPr algn="l">
              <a:defRPr sz="2200" b="1" cap="none" baseline="0"/>
            </a:lvl1pPr>
          </a:lstStyle>
          <a:p>
            <a:r>
              <a:rPr lang="en-US" dirty="0" smtClean="0"/>
              <a:t>Click to edit Master slide title</a:t>
            </a:r>
            <a:endParaRPr lang="en-US" dirty="0"/>
          </a:p>
        </p:txBody>
      </p:sp>
      <p:sp>
        <p:nvSpPr>
          <p:cNvPr id="18" name="Text Placeholder 17"/>
          <p:cNvSpPr>
            <a:spLocks noGrp="1"/>
          </p:cNvSpPr>
          <p:nvPr>
            <p:ph type="body" sz="quarter" idx="40" hasCustomPrompt="1"/>
            <p:custDataLst>
              <p:tags r:id="rId4"/>
            </p:custDataLst>
          </p:nvPr>
        </p:nvSpPr>
        <p:spPr>
          <a:xfrm>
            <a:off x="630431" y="1008557"/>
            <a:ext cx="1801071" cy="699187"/>
          </a:xfrm>
          <a:prstGeom prst="homePlate">
            <a:avLst>
              <a:gd name="adj" fmla="val 17178"/>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20" name="Text Placeholder 17"/>
          <p:cNvSpPr>
            <a:spLocks noGrp="1"/>
          </p:cNvSpPr>
          <p:nvPr>
            <p:ph type="body" sz="quarter" idx="41" hasCustomPrompt="1"/>
            <p:custDataLst>
              <p:tags r:id="rId5"/>
            </p:custDataLst>
          </p:nvPr>
        </p:nvSpPr>
        <p:spPr>
          <a:xfrm>
            <a:off x="2341398" y="1008557"/>
            <a:ext cx="1801121" cy="699187"/>
          </a:xfrm>
          <a:prstGeom prst="chevron">
            <a:avLst>
              <a:gd name="adj" fmla="val 19003"/>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38" name="Text Placeholder 17"/>
          <p:cNvSpPr>
            <a:spLocks noGrp="1"/>
          </p:cNvSpPr>
          <p:nvPr>
            <p:ph type="body" sz="quarter" idx="56" hasCustomPrompt="1"/>
            <p:custDataLst>
              <p:tags r:id="rId6"/>
            </p:custDataLst>
          </p:nvPr>
        </p:nvSpPr>
        <p:spPr>
          <a:xfrm>
            <a:off x="4052416" y="1008557"/>
            <a:ext cx="1801121" cy="699187"/>
          </a:xfrm>
          <a:prstGeom prst="chevron">
            <a:avLst>
              <a:gd name="adj" fmla="val 19003"/>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15" name="Text Placeholder 9"/>
          <p:cNvSpPr>
            <a:spLocks noGrp="1"/>
          </p:cNvSpPr>
          <p:nvPr>
            <p:ph type="body" sz="quarter" idx="10"/>
            <p:custDataLst>
              <p:tags r:id="rId7"/>
            </p:custDataLst>
          </p:nvPr>
        </p:nvSpPr>
        <p:spPr>
          <a:xfrm>
            <a:off x="630429" y="1815370"/>
            <a:ext cx="1620965"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 name="Text Placeholder 17"/>
          <p:cNvSpPr>
            <a:spLocks noGrp="1"/>
          </p:cNvSpPr>
          <p:nvPr>
            <p:ph type="body" sz="quarter" idx="63" hasCustomPrompt="1"/>
            <p:custDataLst>
              <p:tags r:id="rId8"/>
            </p:custDataLst>
          </p:nvPr>
        </p:nvSpPr>
        <p:spPr>
          <a:xfrm>
            <a:off x="5763433" y="1008530"/>
            <a:ext cx="1801121" cy="699187"/>
          </a:xfrm>
          <a:prstGeom prst="chevron">
            <a:avLst>
              <a:gd name="adj" fmla="val 19003"/>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22" name="Text Placeholder 17"/>
          <p:cNvSpPr>
            <a:spLocks noGrp="1"/>
          </p:cNvSpPr>
          <p:nvPr>
            <p:ph type="body" sz="quarter" idx="64" hasCustomPrompt="1"/>
            <p:custDataLst>
              <p:tags r:id="rId9"/>
            </p:custDataLst>
          </p:nvPr>
        </p:nvSpPr>
        <p:spPr>
          <a:xfrm>
            <a:off x="7474500" y="1008530"/>
            <a:ext cx="1801121" cy="699187"/>
          </a:xfrm>
          <a:prstGeom prst="chevron">
            <a:avLst>
              <a:gd name="adj" fmla="val 19003"/>
            </a:avLst>
          </a:prstGeom>
          <a:solidFill>
            <a:schemeClr val="tx2"/>
          </a:solidFill>
        </p:spPr>
        <p:txBody>
          <a:bodyPr lIns="82058" tIns="41029" rIns="82058" bIns="41029" anchor="ctr"/>
          <a:lstStyle>
            <a:lvl1pPr marL="0" indent="0" algn="ctr">
              <a:buNone/>
              <a:defRPr b="1">
                <a:solidFill>
                  <a:schemeClr val="bg2"/>
                </a:solidFill>
              </a:defRPr>
            </a:lvl1pPr>
          </a:lstStyle>
          <a:p>
            <a:pPr lvl="0"/>
            <a:r>
              <a:rPr lang="en-US" dirty="0" smtClean="0"/>
              <a:t>Click to edit text</a:t>
            </a:r>
            <a:endParaRPr lang="en-US" dirty="0"/>
          </a:p>
        </p:txBody>
      </p:sp>
      <p:sp>
        <p:nvSpPr>
          <p:cNvPr id="26" name="Text Placeholder 9"/>
          <p:cNvSpPr>
            <a:spLocks noGrp="1"/>
          </p:cNvSpPr>
          <p:nvPr>
            <p:ph type="body" sz="quarter" idx="65"/>
            <p:custDataLst>
              <p:tags r:id="rId10"/>
            </p:custDataLst>
          </p:nvPr>
        </p:nvSpPr>
        <p:spPr>
          <a:xfrm>
            <a:off x="2341447" y="1829407"/>
            <a:ext cx="1620965"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7" name="Text Placeholder 9"/>
          <p:cNvSpPr>
            <a:spLocks noGrp="1"/>
          </p:cNvSpPr>
          <p:nvPr>
            <p:ph type="body" sz="quarter" idx="66"/>
            <p:custDataLst>
              <p:tags r:id="rId11"/>
            </p:custDataLst>
          </p:nvPr>
        </p:nvSpPr>
        <p:spPr>
          <a:xfrm>
            <a:off x="4061470" y="1829407"/>
            <a:ext cx="1620965"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8" name="Text Placeholder 9"/>
          <p:cNvSpPr>
            <a:spLocks noGrp="1"/>
          </p:cNvSpPr>
          <p:nvPr>
            <p:ph type="body" sz="quarter" idx="67"/>
            <p:custDataLst>
              <p:tags r:id="rId12"/>
            </p:custDataLst>
          </p:nvPr>
        </p:nvSpPr>
        <p:spPr>
          <a:xfrm>
            <a:off x="5808509" y="1829407"/>
            <a:ext cx="1620965"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9" name="Text Placeholder 9"/>
          <p:cNvSpPr>
            <a:spLocks noGrp="1"/>
          </p:cNvSpPr>
          <p:nvPr>
            <p:ph type="body" sz="quarter" idx="68"/>
            <p:custDataLst>
              <p:tags r:id="rId13"/>
            </p:custDataLst>
          </p:nvPr>
        </p:nvSpPr>
        <p:spPr>
          <a:xfrm>
            <a:off x="7528532" y="1829407"/>
            <a:ext cx="1620965" cy="4504719"/>
          </a:xfrm>
          <a:prstGeom prst="rect">
            <a:avLst/>
          </a:prstGeom>
        </p:spPr>
        <p:txBody>
          <a:bodyPr lIns="0" tIns="0" rIns="0" bIns="0"/>
          <a:lstStyle>
            <a:lvl1pPr marL="173038" indent="-173038">
              <a:defRPr/>
            </a:lvl1pPr>
            <a:lvl2pPr marL="347663" indent="-174625">
              <a:defRPr sz="1200"/>
            </a:lvl2pPr>
            <a:lvl3pPr marL="509588" indent="-161925">
              <a:defRPr sz="1200"/>
            </a:lvl3pPr>
            <a:lvl4pPr marL="682625" indent="-173038">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6" name="Text Placeholder 9"/>
          <p:cNvSpPr>
            <a:spLocks noGrp="1"/>
          </p:cNvSpPr>
          <p:nvPr>
            <p:ph type="body" sz="quarter" idx="37" hasCustomPrompt="1"/>
            <p:custDataLst>
              <p:tags r:id="rId14"/>
            </p:custDataLst>
          </p:nvPr>
        </p:nvSpPr>
        <p:spPr>
          <a:xfrm>
            <a:off x="450587" y="6446487"/>
            <a:ext cx="8159974" cy="386679"/>
          </a:xfrm>
          <a:prstGeom prst="rect">
            <a:avLst/>
          </a:prstGeom>
        </p:spPr>
        <p:txBody>
          <a:bodyPr lIns="0" tIns="0" rIns="0" bIns="0" anchor="b"/>
          <a:lstStyle>
            <a:lvl1pPr marL="0" indent="0">
              <a:buNone/>
              <a:defRPr sz="1000" baseline="0"/>
            </a:lvl1pPr>
          </a:lstStyle>
          <a:p>
            <a:r>
              <a:rPr lang="en-US" dirty="0" smtClean="0"/>
              <a:t>Click to edit Master footer. This space is reserved for footnotes and sources only, and cannot be expanded beyond its current size. Text should never cover the ‘Dalberg #’ in the bottom right., but the bottom line of text can extend under it if necessary.  SOURCE::</a:t>
            </a:r>
            <a:r>
              <a:rPr lang="en-US" dirty="0" err="1" smtClean="0"/>
              <a:t>xxxxxxxxxxxxxxxxxxxxxxxxxxxxxxxxxxxxxxxxxxxxx</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vmlDrawing" Target="../drawings/vmlDrawing1.vml"/><Relationship Id="rId7" Type="http://schemas.openxmlformats.org/officeDocument/2006/relationships/image" Target="../media/image2.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oleObject" Target="../embeddings/oleObject3.bin"/><Relationship Id="rId3" Type="http://schemas.openxmlformats.org/officeDocument/2006/relationships/slideLayout" Target="../slideLayouts/slideLayout4.xml"/><Relationship Id="rId21" Type="http://schemas.openxmlformats.org/officeDocument/2006/relationships/image" Target="../media/image5.jpeg"/><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ags" Target="../tags/tag8.xml"/><Relationship Id="rId2" Type="http://schemas.openxmlformats.org/officeDocument/2006/relationships/slideLayout" Target="../slideLayouts/slideLayout3.xml"/><Relationship Id="rId16" Type="http://schemas.openxmlformats.org/officeDocument/2006/relationships/vmlDrawing" Target="../drawings/vmlDrawing3.vml"/><Relationship Id="rId20"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19" Type="http://schemas.openxmlformats.org/officeDocument/2006/relationships/image" Target="../media/image1.emf"/><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vmlDrawing" Target="../drawings/vmlDrawing18.vml"/><Relationship Id="rId7" Type="http://schemas.openxmlformats.org/officeDocument/2006/relationships/image" Target="../media/image6.jpeg"/><Relationship Id="rId2" Type="http://schemas.openxmlformats.org/officeDocument/2006/relationships/theme" Target="../theme/theme3.xml"/><Relationship Id="rId1" Type="http://schemas.openxmlformats.org/officeDocument/2006/relationships/slideLayout" Target="../slideLayouts/slideLayout16.xml"/><Relationship Id="rId6" Type="http://schemas.openxmlformats.org/officeDocument/2006/relationships/image" Target="../media/image1.emf"/><Relationship Id="rId5" Type="http://schemas.openxmlformats.org/officeDocument/2006/relationships/oleObject" Target="../embeddings/oleObject18.bin"/><Relationship Id="rId4" Type="http://schemas.openxmlformats.org/officeDocument/2006/relationships/tags" Target="../tags/tag1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ags" Target="../tags/tag150.xml"/><Relationship Id="rId18" Type="http://schemas.openxmlformats.org/officeDocument/2006/relationships/image" Target="../media/image1.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vmlDrawing" Target="../drawings/vmlDrawing20.vml"/><Relationship Id="rId17" Type="http://schemas.openxmlformats.org/officeDocument/2006/relationships/oleObject" Target="../embeddings/oleObject20.bin"/><Relationship Id="rId2" Type="http://schemas.openxmlformats.org/officeDocument/2006/relationships/slideLayout" Target="../slideLayouts/slideLayout18.xml"/><Relationship Id="rId16" Type="http://schemas.openxmlformats.org/officeDocument/2006/relationships/tags" Target="../tags/tag153.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4.xml"/><Relationship Id="rId5" Type="http://schemas.openxmlformats.org/officeDocument/2006/relationships/slideLayout" Target="../slideLayouts/slideLayout21.xml"/><Relationship Id="rId15" Type="http://schemas.openxmlformats.org/officeDocument/2006/relationships/tags" Target="../tags/tag152.xml"/><Relationship Id="rId10" Type="http://schemas.openxmlformats.org/officeDocument/2006/relationships/slideLayout" Target="../slideLayouts/slideLayout26.xml"/><Relationship Id="rId19" Type="http://schemas.openxmlformats.org/officeDocument/2006/relationships/image" Target="../media/image4.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ags" Target="../tags/tag1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p:cNvGraphicFramePr>
          <p:nvPr>
            <p:custDataLst>
              <p:tags r:id="rId4"/>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461177" name="think-cell Slide" r:id="rId5" imgW="270" imgH="270" progId="TCLayout.ActiveDocument.1">
                  <p:embed/>
                </p:oleObj>
              </mc:Choice>
              <mc:Fallback>
                <p:oleObj name="think-cell Slide" r:id="rId5" imgW="270" imgH="270" progId="TCLayout.ActiveDocument.1">
                  <p:embed/>
                  <p:pic>
                    <p:nvPicPr>
                      <p:cNvPr id="0" name="Picture 1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3" descr="PPT cover - Standard (A4).jpg"/>
          <p:cNvPicPr>
            <a:picLocks noChangeAspect="1"/>
          </p:cNvPicPr>
          <p:nvPr/>
        </p:nvPicPr>
        <p:blipFill>
          <a:blip r:embed="rId7" cstate="print"/>
          <a:stretch>
            <a:fillRect/>
          </a:stretch>
        </p:blipFill>
        <p:spPr>
          <a:xfrm>
            <a:off x="0" y="5074887"/>
            <a:ext cx="9893808" cy="1371600"/>
          </a:xfrm>
          <a:prstGeom prst="rect">
            <a:avLst/>
          </a:prstGeom>
        </p:spPr>
      </p:pic>
    </p:spTree>
  </p:cSld>
  <p:clrMap bg1="lt1" tx1="dk1" bg2="lt2" tx2="dk2" accent1="accent1" accent2="accent2" accent3="accent3" accent4="accent4" accent5="accent5" accent6="accent6" hlink="hlink" folHlink="folHlink"/>
  <p:sldLayoutIdLst>
    <p:sldLayoutId id="2147484246" r:id="rId1"/>
  </p:sldLayoutIdLst>
  <p:txStyles>
    <p:titleStyle>
      <a:lvl1pPr algn="ctr" defTabSz="820583" rtl="0" eaLnBrk="1" latinLnBrk="0" hangingPunct="1">
        <a:spcBef>
          <a:spcPct val="0"/>
        </a:spcBef>
        <a:buNone/>
        <a:defRPr sz="3900" kern="1200">
          <a:solidFill>
            <a:schemeClr val="tx1"/>
          </a:solidFill>
          <a:latin typeface="+mj-lt"/>
          <a:ea typeface="+mj-ea"/>
          <a:cs typeface="+mj-cs"/>
        </a:defRPr>
      </a:lvl1pPr>
    </p:titleStyle>
    <p:bodyStyle>
      <a:lvl1pPr marL="307718" indent="-307718" algn="l" defTabSz="820583" rtl="0" eaLnBrk="1" latinLnBrk="0" hangingPunct="1">
        <a:spcBef>
          <a:spcPct val="20000"/>
        </a:spcBef>
        <a:buFont typeface="Arial" pitchFamily="34" charset="0"/>
        <a:buChar char="•"/>
        <a:defRPr sz="2900" kern="1200">
          <a:solidFill>
            <a:schemeClr val="tx1"/>
          </a:solidFill>
          <a:latin typeface="+mn-lt"/>
          <a:ea typeface="+mn-ea"/>
          <a:cs typeface="+mn-cs"/>
        </a:defRPr>
      </a:lvl1pPr>
      <a:lvl2pPr marL="666723" indent="-256432" algn="l" defTabSz="820583" rtl="0" eaLnBrk="1" latinLnBrk="0" hangingPunct="1">
        <a:spcBef>
          <a:spcPct val="20000"/>
        </a:spcBef>
        <a:buFont typeface="Arial" pitchFamily="34" charset="0"/>
        <a:buChar char="–"/>
        <a:defRPr sz="2500" kern="1200">
          <a:solidFill>
            <a:schemeClr val="tx1"/>
          </a:solidFill>
          <a:latin typeface="+mn-lt"/>
          <a:ea typeface="+mn-ea"/>
          <a:cs typeface="+mn-cs"/>
        </a:defRPr>
      </a:lvl2pPr>
      <a:lvl3pPr marL="1025728" indent="-205146" algn="l" defTabSz="820583"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36019" indent="-205146" algn="l" defTabSz="820583"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46311" indent="-205146" algn="l" defTabSz="820583"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256602" indent="-205146" algn="l" defTabSz="82058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66893" indent="-205146" algn="l" defTabSz="82058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77185" indent="-205146" algn="l" defTabSz="82058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87476" indent="-205146" algn="l" defTabSz="820583"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17"/>
            </p:custDataLst>
            <p:extLst>
              <p:ext uri="{D42A27DB-BD31-4B8C-83A1-F6EECF244321}">
                <p14:modId xmlns:p14="http://schemas.microsoft.com/office/powerpoint/2010/main" val="467949509"/>
              </p:ext>
            </p:ext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459139" name="think-cell Slide" r:id="rId18" imgW="270" imgH="270" progId="TCLayout.ActiveDocument.1">
                  <p:embed/>
                </p:oleObj>
              </mc:Choice>
              <mc:Fallback>
                <p:oleObj name="think-cell Slide" r:id="rId18" imgW="270" imgH="270" progId="TCLayout.ActiveDocument.1">
                  <p:embed/>
                  <p:pic>
                    <p:nvPicPr>
                      <p:cNvPr id="0" name="Picture 14"/>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Picture 12" descr="Logo Color.png"/>
          <p:cNvPicPr/>
          <p:nvPr/>
        </p:nvPicPr>
        <p:blipFill>
          <a:blip r:embed="rId20" cstate="print"/>
          <a:stretch>
            <a:fillRect/>
          </a:stretch>
        </p:blipFill>
        <p:spPr>
          <a:xfrm>
            <a:off x="8735714" y="6537925"/>
            <a:ext cx="449805" cy="115226"/>
          </a:xfrm>
          <a:prstGeom prst="rect">
            <a:avLst/>
          </a:prstGeom>
        </p:spPr>
      </p:pic>
      <p:pic>
        <p:nvPicPr>
          <p:cNvPr id="18" name="Picture 17" descr="PPT strip 7.jpg"/>
          <p:cNvPicPr>
            <a:picLocks noChangeAspect="1"/>
          </p:cNvPicPr>
          <p:nvPr/>
        </p:nvPicPr>
        <p:blipFill>
          <a:blip r:embed="rId21" cstate="print"/>
          <a:stretch>
            <a:fillRect/>
          </a:stretch>
        </p:blipFill>
        <p:spPr>
          <a:xfrm>
            <a:off x="0" y="766511"/>
            <a:ext cx="9906000" cy="121024"/>
          </a:xfrm>
          <a:prstGeom prst="rect">
            <a:avLst/>
          </a:prstGeom>
        </p:spPr>
      </p:pic>
      <p:sp>
        <p:nvSpPr>
          <p:cNvPr id="6" name="TextBox 5"/>
          <p:cNvSpPr txBox="1"/>
          <p:nvPr/>
        </p:nvSpPr>
        <p:spPr>
          <a:xfrm>
            <a:off x="4682840" y="5042629"/>
            <a:ext cx="1981178" cy="322726"/>
          </a:xfrm>
          <a:prstGeom prst="rect">
            <a:avLst/>
          </a:prstGeom>
          <a:noFill/>
        </p:spPr>
        <p:txBody>
          <a:bodyPr wrap="square" lIns="0" tIns="0" rIns="0" bIns="0" rtlCol="0">
            <a:noAutofit/>
          </a:bodyPr>
          <a:lstStyle/>
          <a:p>
            <a:pPr marL="207995" indent="-207995"/>
            <a:endParaRPr lang="en-US" sz="1400" dirty="0" smtClean="0"/>
          </a:p>
        </p:txBody>
      </p:sp>
      <p:sp>
        <p:nvSpPr>
          <p:cNvPr id="9" name="Slide Number Placeholder 5"/>
          <p:cNvSpPr txBox="1">
            <a:spLocks/>
          </p:cNvSpPr>
          <p:nvPr/>
        </p:nvSpPr>
        <p:spPr>
          <a:xfrm>
            <a:off x="8717240" y="6425565"/>
            <a:ext cx="725832" cy="295239"/>
          </a:xfrm>
          <a:prstGeom prst="rect">
            <a:avLst/>
          </a:prstGeom>
        </p:spPr>
        <p:txBody>
          <a:bodyPr vert="horz" lIns="0" tIns="0" rIns="0" bIns="0" rtlCol="0" anchor="ctr"/>
          <a:lstStyle>
            <a:lvl1pPr algn="r">
              <a:defRPr sz="1200">
                <a:solidFill>
                  <a:schemeClr val="tx1">
                    <a:tint val="75000"/>
                  </a:schemeClr>
                </a:solidFill>
              </a:defRPr>
            </a:lvl1pPr>
          </a:lstStyle>
          <a:p>
            <a:pPr marL="0" marR="0" lvl="0" indent="0" algn="r" defTabSz="914293" rtl="0" eaLnBrk="1" fontAlgn="auto" latinLnBrk="0" hangingPunct="1">
              <a:lnSpc>
                <a:spcPct val="100000"/>
              </a:lnSpc>
              <a:spcBef>
                <a:spcPts val="0"/>
              </a:spcBef>
              <a:spcAft>
                <a:spcPts val="0"/>
              </a:spcAft>
              <a:buClrTx/>
              <a:buSzTx/>
              <a:buFontTx/>
              <a:buNone/>
              <a:tabLst/>
              <a:defRPr/>
            </a:pPr>
            <a:fld id="{FA26E27B-9644-4D47-9CB9-4DAD21E549BD}" type="slidenum">
              <a:rPr kumimoji="0" lang="en-US" sz="900" b="0" i="0" u="none" strike="noStrike" kern="1200" cap="none" spc="0" normalizeH="0" baseline="0" noProof="0" smtClean="0">
                <a:ln>
                  <a:noFill/>
                </a:ln>
                <a:solidFill>
                  <a:schemeClr val="tx2"/>
                </a:solidFill>
                <a:effectLst/>
                <a:uLnTx/>
                <a:uFillTx/>
                <a:latin typeface="+mn-lt"/>
                <a:ea typeface="+mn-ea"/>
                <a:cs typeface="+mn-cs"/>
              </a:rPr>
              <a:pPr marL="0" marR="0" lvl="0" indent="0" algn="r" defTabSz="914293"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2"/>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4250" r:id="rId1"/>
    <p:sldLayoutId id="2147484251" r:id="rId2"/>
    <p:sldLayoutId id="2147484038" r:id="rId3"/>
    <p:sldLayoutId id="2147484045" r:id="rId4"/>
    <p:sldLayoutId id="2147484077" r:id="rId5"/>
    <p:sldLayoutId id="2147484116" r:id="rId6"/>
    <p:sldLayoutId id="2147484258" r:id="rId7"/>
    <p:sldLayoutId id="2147484255" r:id="rId8"/>
    <p:sldLayoutId id="2147484259" r:id="rId9"/>
    <p:sldLayoutId id="2147484263" r:id="rId10"/>
    <p:sldLayoutId id="2147484205" r:id="rId11"/>
    <p:sldLayoutId id="2147484207" r:id="rId12"/>
    <p:sldLayoutId id="2147484211" r:id="rId13"/>
    <p:sldLayoutId id="2147484048" r:id="rId14"/>
  </p:sldLayoutIdLst>
  <p:hf hdr="0" ftr="0" dt="0"/>
  <p:txStyles>
    <p:titleStyle>
      <a:lvl1pPr algn="l" defTabSz="914293" rtl="0" eaLnBrk="1" latinLnBrk="0" hangingPunct="1">
        <a:spcBef>
          <a:spcPct val="0"/>
        </a:spcBef>
        <a:buNone/>
        <a:defRPr sz="2300" b="1" kern="1200">
          <a:solidFill>
            <a:schemeClr val="tx2"/>
          </a:solidFill>
          <a:latin typeface="+mj-lt"/>
          <a:ea typeface="+mj-ea"/>
          <a:cs typeface="+mj-cs"/>
        </a:defRPr>
      </a:lvl1pPr>
    </p:titleStyle>
    <p:body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4"/>
            </p:custDataLst>
          </p:nvPr>
        </p:nvGraphicFramePr>
        <p:xfrm>
          <a:off x="0" y="0"/>
          <a:ext cx="156345" cy="140074"/>
        </p:xfrm>
        <a:graphic>
          <a:graphicData uri="http://schemas.openxmlformats.org/presentationml/2006/ole">
            <mc:AlternateContent xmlns:mc="http://schemas.openxmlformats.org/markup-compatibility/2006">
              <mc:Choice xmlns:v="urn:schemas-microsoft-com:vml" Requires="v">
                <p:oleObj spid="_x0000_s651643" name="think-cell Slide" r:id="rId5" imgW="270" imgH="270" progId="TCLayout.ActiveDocument.1">
                  <p:embed/>
                </p:oleObj>
              </mc:Choice>
              <mc:Fallback>
                <p:oleObj name="think-cell Slide" r:id="rId5" imgW="270" imgH="270" progId="TCLayout.ActiveDocument.1">
                  <p:embed/>
                  <p:pic>
                    <p:nvPicPr>
                      <p:cNvPr id="0" name="Picture 1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descr="PPT cover - Board (A4).jpg"/>
          <p:cNvPicPr>
            <a:picLocks noChangeAspect="1"/>
          </p:cNvPicPr>
          <p:nvPr/>
        </p:nvPicPr>
        <p:blipFill>
          <a:blip r:embed="rId7" cstate="print"/>
          <a:stretch>
            <a:fillRect/>
          </a:stretch>
        </p:blipFill>
        <p:spPr>
          <a:xfrm>
            <a:off x="0" y="0"/>
            <a:ext cx="9902952" cy="1886712"/>
          </a:xfrm>
          <a:prstGeom prst="rect">
            <a:avLst/>
          </a:prstGeom>
        </p:spPr>
      </p:pic>
    </p:spTree>
  </p:cSld>
  <p:clrMap bg1="lt1" tx1="dk1" bg2="lt2" tx2="dk2" accent1="accent1" accent2="accent2" accent3="accent3" accent4="accent4" accent5="accent5" accent6="accent6" hlink="hlink" folHlink="folHlink"/>
  <p:sldLayoutIdLst>
    <p:sldLayoutId id="2147484223" r:id="rId1"/>
  </p:sldLayoutIdLst>
  <p:hf hdr="0" ftr="0" dt="0"/>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p:cNvGraphicFramePr>
          <p:nvPr>
            <p:custDataLst>
              <p:tags r:id="rId13"/>
            </p:custDataLst>
          </p:nvPr>
        </p:nvGraphicFramePr>
        <p:xfrm>
          <a:off x="0" y="3"/>
          <a:ext cx="156345" cy="140074"/>
        </p:xfrm>
        <a:graphic>
          <a:graphicData uri="http://schemas.openxmlformats.org/presentationml/2006/ole">
            <mc:AlternateContent xmlns:mc="http://schemas.openxmlformats.org/markup-compatibility/2006">
              <mc:Choice xmlns:v="urn:schemas-microsoft-com:vml" Requires="v">
                <p:oleObj spid="_x0000_s289146" name="think-cell Slide" r:id="rId17" imgW="270" imgH="270" progId="TCLayout.ActiveDocument.1">
                  <p:embed/>
                </p:oleObj>
              </mc:Choice>
              <mc:Fallback>
                <p:oleObj name="think-cell Slide" r:id="rId17" imgW="270" imgH="270" progId="TCLayout.ActiveDocument.1">
                  <p:embed/>
                  <p:pic>
                    <p:nvPicPr>
                      <p:cNvPr id="0" name="Picture 14"/>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3"/>
                        <a:ext cx="156345" cy="14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11" descr="Logo Color.png"/>
          <p:cNvPicPr/>
          <p:nvPr>
            <p:custDataLst>
              <p:tags r:id="rId14"/>
            </p:custDataLst>
          </p:nvPr>
        </p:nvPicPr>
        <p:blipFill>
          <a:blip r:embed="rId19" cstate="print"/>
          <a:stretch>
            <a:fillRect/>
          </a:stretch>
        </p:blipFill>
        <p:spPr>
          <a:xfrm>
            <a:off x="8525657" y="6467942"/>
            <a:ext cx="659862" cy="169036"/>
          </a:xfrm>
          <a:prstGeom prst="rect">
            <a:avLst/>
          </a:prstGeom>
        </p:spPr>
      </p:pic>
      <p:sp>
        <p:nvSpPr>
          <p:cNvPr id="10" name="Rectangle 9"/>
          <p:cNvSpPr/>
          <p:nvPr>
            <p:custDataLst>
              <p:tags r:id="rId15"/>
            </p:custDataLst>
          </p:nvPr>
        </p:nvSpPr>
        <p:spPr>
          <a:xfrm>
            <a:off x="0" y="1"/>
            <a:ext cx="9906000" cy="949591"/>
          </a:xfrm>
          <a:prstGeom prst="rect">
            <a:avLst/>
          </a:prstGeom>
          <a:solidFill>
            <a:srgbClr val="67103F"/>
          </a:solidFill>
          <a:ln>
            <a:noFill/>
          </a:ln>
        </p:spPr>
        <p:style>
          <a:lnRef idx="2">
            <a:schemeClr val="accent1">
              <a:shade val="50000"/>
            </a:schemeClr>
          </a:lnRef>
          <a:fillRef idx="1">
            <a:schemeClr val="accent1"/>
          </a:fillRef>
          <a:effectRef idx="0">
            <a:schemeClr val="accent1"/>
          </a:effectRef>
          <a:fontRef idx="minor">
            <a:schemeClr val="lt1"/>
          </a:fontRef>
        </p:style>
        <p:txBody>
          <a:bodyPr lIns="91387" tIns="45693" rIns="91387" bIns="45693" rtlCol="0" anchor="ctr"/>
          <a:lstStyle/>
          <a:p>
            <a:pPr algn="ctr"/>
            <a:endParaRPr lang="en-US"/>
          </a:p>
        </p:txBody>
      </p:sp>
      <p:sp>
        <p:nvSpPr>
          <p:cNvPr id="18" name="Slide Number Placeholder 5"/>
          <p:cNvSpPr txBox="1">
            <a:spLocks/>
          </p:cNvSpPr>
          <p:nvPr>
            <p:custDataLst>
              <p:tags r:id="rId16"/>
            </p:custDataLst>
          </p:nvPr>
        </p:nvSpPr>
        <p:spPr>
          <a:xfrm>
            <a:off x="7234958" y="6355212"/>
            <a:ext cx="2310775" cy="365592"/>
          </a:xfrm>
          <a:prstGeom prst="rect">
            <a:avLst/>
          </a:prstGeom>
        </p:spPr>
        <p:txBody>
          <a:bodyPr vert="horz" lIns="82058" tIns="41029" rIns="82058" bIns="41029" rtlCol="0" anchor="ctr"/>
          <a:lstStyle>
            <a:lvl1pPr algn="r">
              <a:defRPr sz="1200">
                <a:solidFill>
                  <a:schemeClr val="tx1">
                    <a:tint val="75000"/>
                  </a:schemeClr>
                </a:solidFill>
              </a:defRPr>
            </a:lvl1pPr>
          </a:lstStyle>
          <a:p>
            <a:pPr marL="0" marR="0" lvl="0" indent="0" algn="r" defTabSz="914293" rtl="0" eaLnBrk="1" fontAlgn="auto" latinLnBrk="0" hangingPunct="1">
              <a:lnSpc>
                <a:spcPct val="100000"/>
              </a:lnSpc>
              <a:spcBef>
                <a:spcPts val="0"/>
              </a:spcBef>
              <a:spcAft>
                <a:spcPts val="0"/>
              </a:spcAft>
              <a:buClrTx/>
              <a:buSzTx/>
              <a:buFontTx/>
              <a:buNone/>
              <a:tabLst/>
              <a:defRPr/>
            </a:pPr>
            <a:fld id="{FA26E27B-9644-4D47-9CB9-4DAD21E549BD}" type="slidenum">
              <a:rPr kumimoji="0" lang="en-US" sz="900" b="0" i="0" u="none" strike="noStrike" kern="1200" cap="none" spc="0" normalizeH="0" baseline="0" noProof="0" smtClean="0">
                <a:ln>
                  <a:noFill/>
                </a:ln>
                <a:solidFill>
                  <a:schemeClr val="tx2"/>
                </a:solidFill>
                <a:effectLst/>
                <a:uLnTx/>
                <a:uFillTx/>
                <a:latin typeface="+mn-lt"/>
                <a:ea typeface="+mn-ea"/>
                <a:cs typeface="+mn-cs"/>
              </a:rPr>
              <a:pPr marL="0" marR="0" lvl="0" indent="0" algn="r" defTabSz="914293"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2"/>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4252" r:id="rId1"/>
    <p:sldLayoutId id="2147484253" r:id="rId2"/>
    <p:sldLayoutId id="2147483949" r:id="rId3"/>
    <p:sldLayoutId id="2147484227" r:id="rId4"/>
    <p:sldLayoutId id="2147484257" r:id="rId5"/>
    <p:sldLayoutId id="2147484260" r:id="rId6"/>
    <p:sldLayoutId id="2147484262" r:id="rId7"/>
    <p:sldLayoutId id="2147484026" r:id="rId8"/>
    <p:sldLayoutId id="2147484027" r:id="rId9"/>
    <p:sldLayoutId id="2147484256" r:id="rId10"/>
  </p:sldLayoutIdLst>
  <p:txStyles>
    <p:titleStyle>
      <a:lvl1pPr algn="ctr" defTabSz="820199" rtl="0" eaLnBrk="1" latinLnBrk="0" hangingPunct="1">
        <a:spcBef>
          <a:spcPct val="0"/>
        </a:spcBef>
        <a:buNone/>
        <a:defRPr sz="3900" kern="1200">
          <a:solidFill>
            <a:schemeClr val="tx1"/>
          </a:solidFill>
          <a:latin typeface="+mj-lt"/>
          <a:ea typeface="+mj-ea"/>
          <a:cs typeface="+mj-cs"/>
        </a:defRPr>
      </a:lvl1pPr>
    </p:titleStyle>
    <p:bodyStyle>
      <a:lvl1pPr marL="307574" indent="-307574" algn="l" defTabSz="820199" rtl="0" eaLnBrk="1" latinLnBrk="0" hangingPunct="1">
        <a:spcBef>
          <a:spcPct val="20000"/>
        </a:spcBef>
        <a:buFont typeface="Arial" pitchFamily="34" charset="0"/>
        <a:buChar char="•"/>
        <a:defRPr sz="2900" kern="1200">
          <a:solidFill>
            <a:schemeClr val="tx1"/>
          </a:solidFill>
          <a:latin typeface="+mn-lt"/>
          <a:ea typeface="+mn-ea"/>
          <a:cs typeface="+mn-cs"/>
        </a:defRPr>
      </a:lvl1pPr>
      <a:lvl2pPr marL="666411" indent="-256312" algn="l" defTabSz="820199" rtl="0" eaLnBrk="1" latinLnBrk="0" hangingPunct="1">
        <a:spcBef>
          <a:spcPct val="20000"/>
        </a:spcBef>
        <a:buFont typeface="Arial" pitchFamily="34" charset="0"/>
        <a:buChar char="–"/>
        <a:defRPr sz="2500" kern="1200">
          <a:solidFill>
            <a:schemeClr val="tx1"/>
          </a:solidFill>
          <a:latin typeface="+mn-lt"/>
          <a:ea typeface="+mn-ea"/>
          <a:cs typeface="+mn-cs"/>
        </a:defRPr>
      </a:lvl2pPr>
      <a:lvl3pPr marL="1025248" indent="-205050" algn="l" defTabSz="820199" rtl="0" eaLnBrk="1" latinLnBrk="0" hangingPunct="1">
        <a:spcBef>
          <a:spcPct val="20000"/>
        </a:spcBef>
        <a:buFont typeface="Arial" pitchFamily="34" charset="0"/>
        <a:buChar char="•"/>
        <a:defRPr sz="2200" kern="1200">
          <a:solidFill>
            <a:schemeClr val="tx1"/>
          </a:solidFill>
          <a:latin typeface="+mn-lt"/>
          <a:ea typeface="+mn-ea"/>
          <a:cs typeface="+mn-cs"/>
        </a:defRPr>
      </a:lvl3pPr>
      <a:lvl4pPr marL="1435347" indent="-205050" algn="l" defTabSz="820199"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845447" indent="-205050" algn="l" defTabSz="820199"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255548" indent="-205050" algn="l" defTabSz="820199"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65646" indent="-205050" algn="l" defTabSz="820199"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75749" indent="-205050" algn="l" defTabSz="820199"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85845" indent="-205050" algn="l" defTabSz="820199"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20199" rtl="0" eaLnBrk="1" latinLnBrk="0" hangingPunct="1">
        <a:defRPr sz="1600" kern="1200">
          <a:solidFill>
            <a:schemeClr val="tx1"/>
          </a:solidFill>
          <a:latin typeface="+mn-lt"/>
          <a:ea typeface="+mn-ea"/>
          <a:cs typeface="+mn-cs"/>
        </a:defRPr>
      </a:lvl1pPr>
      <a:lvl2pPr marL="410099" algn="l" defTabSz="820199" rtl="0" eaLnBrk="1" latinLnBrk="0" hangingPunct="1">
        <a:defRPr sz="1600" kern="1200">
          <a:solidFill>
            <a:schemeClr val="tx1"/>
          </a:solidFill>
          <a:latin typeface="+mn-lt"/>
          <a:ea typeface="+mn-ea"/>
          <a:cs typeface="+mn-cs"/>
        </a:defRPr>
      </a:lvl2pPr>
      <a:lvl3pPr marL="820199" algn="l" defTabSz="820199" rtl="0" eaLnBrk="1" latinLnBrk="0" hangingPunct="1">
        <a:defRPr sz="1600" kern="1200">
          <a:solidFill>
            <a:schemeClr val="tx1"/>
          </a:solidFill>
          <a:latin typeface="+mn-lt"/>
          <a:ea typeface="+mn-ea"/>
          <a:cs typeface="+mn-cs"/>
        </a:defRPr>
      </a:lvl3pPr>
      <a:lvl4pPr marL="1230298" algn="l" defTabSz="820199" rtl="0" eaLnBrk="1" latinLnBrk="0" hangingPunct="1">
        <a:defRPr sz="1600" kern="1200">
          <a:solidFill>
            <a:schemeClr val="tx1"/>
          </a:solidFill>
          <a:latin typeface="+mn-lt"/>
          <a:ea typeface="+mn-ea"/>
          <a:cs typeface="+mn-cs"/>
        </a:defRPr>
      </a:lvl4pPr>
      <a:lvl5pPr marL="1640397" algn="l" defTabSz="820199" rtl="0" eaLnBrk="1" latinLnBrk="0" hangingPunct="1">
        <a:defRPr sz="1600" kern="1200">
          <a:solidFill>
            <a:schemeClr val="tx1"/>
          </a:solidFill>
          <a:latin typeface="+mn-lt"/>
          <a:ea typeface="+mn-ea"/>
          <a:cs typeface="+mn-cs"/>
        </a:defRPr>
      </a:lvl5pPr>
      <a:lvl6pPr marL="2050496" algn="l" defTabSz="820199" rtl="0" eaLnBrk="1" latinLnBrk="0" hangingPunct="1">
        <a:defRPr sz="1600" kern="1200">
          <a:solidFill>
            <a:schemeClr val="tx1"/>
          </a:solidFill>
          <a:latin typeface="+mn-lt"/>
          <a:ea typeface="+mn-ea"/>
          <a:cs typeface="+mn-cs"/>
        </a:defRPr>
      </a:lvl6pPr>
      <a:lvl7pPr marL="2460597" algn="l" defTabSz="820199" rtl="0" eaLnBrk="1" latinLnBrk="0" hangingPunct="1">
        <a:defRPr sz="1600" kern="1200">
          <a:solidFill>
            <a:schemeClr val="tx1"/>
          </a:solidFill>
          <a:latin typeface="+mn-lt"/>
          <a:ea typeface="+mn-ea"/>
          <a:cs typeface="+mn-cs"/>
        </a:defRPr>
      </a:lvl7pPr>
      <a:lvl8pPr marL="2870696" algn="l" defTabSz="820199" rtl="0" eaLnBrk="1" latinLnBrk="0" hangingPunct="1">
        <a:defRPr sz="1600" kern="1200">
          <a:solidFill>
            <a:schemeClr val="tx1"/>
          </a:solidFill>
          <a:latin typeface="+mn-lt"/>
          <a:ea typeface="+mn-ea"/>
          <a:cs typeface="+mn-cs"/>
        </a:defRPr>
      </a:lvl8pPr>
      <a:lvl9pPr marL="3280795" algn="l" defTabSz="82019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tags" Target="../tags/tag275.xml"/><Relationship Id="rId18" Type="http://schemas.openxmlformats.org/officeDocument/2006/relationships/tags" Target="../tags/tag280.xml"/><Relationship Id="rId26" Type="http://schemas.openxmlformats.org/officeDocument/2006/relationships/tags" Target="../tags/tag288.xml"/><Relationship Id="rId39" Type="http://schemas.openxmlformats.org/officeDocument/2006/relationships/tags" Target="../tags/tag301.xml"/><Relationship Id="rId21" Type="http://schemas.openxmlformats.org/officeDocument/2006/relationships/tags" Target="../tags/tag283.xml"/><Relationship Id="rId34" Type="http://schemas.openxmlformats.org/officeDocument/2006/relationships/tags" Target="../tags/tag296.xml"/><Relationship Id="rId42" Type="http://schemas.openxmlformats.org/officeDocument/2006/relationships/tags" Target="../tags/tag304.xml"/><Relationship Id="rId47" Type="http://schemas.openxmlformats.org/officeDocument/2006/relationships/oleObject" Target="../embeddings/oleObject33.bin"/><Relationship Id="rId50" Type="http://schemas.openxmlformats.org/officeDocument/2006/relationships/image" Target="../media/image14.png"/><Relationship Id="rId55" Type="http://schemas.openxmlformats.org/officeDocument/2006/relationships/image" Target="../media/image18.jpeg"/><Relationship Id="rId7" Type="http://schemas.openxmlformats.org/officeDocument/2006/relationships/tags" Target="../tags/tag269.xml"/><Relationship Id="rId12" Type="http://schemas.openxmlformats.org/officeDocument/2006/relationships/tags" Target="../tags/tag274.xml"/><Relationship Id="rId17" Type="http://schemas.openxmlformats.org/officeDocument/2006/relationships/tags" Target="../tags/tag279.xml"/><Relationship Id="rId25" Type="http://schemas.openxmlformats.org/officeDocument/2006/relationships/tags" Target="../tags/tag287.xml"/><Relationship Id="rId33" Type="http://schemas.openxmlformats.org/officeDocument/2006/relationships/tags" Target="../tags/tag295.xml"/><Relationship Id="rId38" Type="http://schemas.openxmlformats.org/officeDocument/2006/relationships/tags" Target="../tags/tag300.xml"/><Relationship Id="rId46" Type="http://schemas.openxmlformats.org/officeDocument/2006/relationships/notesSlide" Target="../notesSlides/notesSlide2.xml"/><Relationship Id="rId2" Type="http://schemas.openxmlformats.org/officeDocument/2006/relationships/tags" Target="../tags/tag264.xml"/><Relationship Id="rId16" Type="http://schemas.openxmlformats.org/officeDocument/2006/relationships/tags" Target="../tags/tag278.xml"/><Relationship Id="rId20" Type="http://schemas.openxmlformats.org/officeDocument/2006/relationships/tags" Target="../tags/tag282.xml"/><Relationship Id="rId29" Type="http://schemas.openxmlformats.org/officeDocument/2006/relationships/tags" Target="../tags/tag291.xml"/><Relationship Id="rId41" Type="http://schemas.openxmlformats.org/officeDocument/2006/relationships/tags" Target="../tags/tag303.xml"/><Relationship Id="rId54" Type="http://schemas.openxmlformats.org/officeDocument/2006/relationships/image" Target="../media/image8.jpeg"/><Relationship Id="rId1" Type="http://schemas.openxmlformats.org/officeDocument/2006/relationships/vmlDrawing" Target="../drawings/vmlDrawing32.vml"/><Relationship Id="rId6" Type="http://schemas.openxmlformats.org/officeDocument/2006/relationships/tags" Target="../tags/tag268.xml"/><Relationship Id="rId11" Type="http://schemas.openxmlformats.org/officeDocument/2006/relationships/tags" Target="../tags/tag273.xml"/><Relationship Id="rId24" Type="http://schemas.openxmlformats.org/officeDocument/2006/relationships/tags" Target="../tags/tag286.xml"/><Relationship Id="rId32" Type="http://schemas.openxmlformats.org/officeDocument/2006/relationships/tags" Target="../tags/tag294.xml"/><Relationship Id="rId37" Type="http://schemas.openxmlformats.org/officeDocument/2006/relationships/tags" Target="../tags/tag299.xml"/><Relationship Id="rId40" Type="http://schemas.openxmlformats.org/officeDocument/2006/relationships/tags" Target="../tags/tag302.xml"/><Relationship Id="rId45" Type="http://schemas.openxmlformats.org/officeDocument/2006/relationships/slideLayout" Target="../slideLayouts/slideLayout4.xml"/><Relationship Id="rId53" Type="http://schemas.openxmlformats.org/officeDocument/2006/relationships/image" Target="../media/image19.jpeg"/><Relationship Id="rId5" Type="http://schemas.openxmlformats.org/officeDocument/2006/relationships/tags" Target="../tags/tag267.xml"/><Relationship Id="rId15" Type="http://schemas.openxmlformats.org/officeDocument/2006/relationships/tags" Target="../tags/tag277.xml"/><Relationship Id="rId23" Type="http://schemas.openxmlformats.org/officeDocument/2006/relationships/tags" Target="../tags/tag285.xml"/><Relationship Id="rId28" Type="http://schemas.openxmlformats.org/officeDocument/2006/relationships/tags" Target="../tags/tag290.xml"/><Relationship Id="rId36" Type="http://schemas.openxmlformats.org/officeDocument/2006/relationships/tags" Target="../tags/tag298.xml"/><Relationship Id="rId49" Type="http://schemas.openxmlformats.org/officeDocument/2006/relationships/image" Target="../media/image13.png"/><Relationship Id="rId10" Type="http://schemas.openxmlformats.org/officeDocument/2006/relationships/tags" Target="../tags/tag272.xml"/><Relationship Id="rId19" Type="http://schemas.openxmlformats.org/officeDocument/2006/relationships/tags" Target="../tags/tag281.xml"/><Relationship Id="rId31" Type="http://schemas.openxmlformats.org/officeDocument/2006/relationships/tags" Target="../tags/tag293.xml"/><Relationship Id="rId44" Type="http://schemas.openxmlformats.org/officeDocument/2006/relationships/tags" Target="../tags/tag306.xml"/><Relationship Id="rId52" Type="http://schemas.openxmlformats.org/officeDocument/2006/relationships/image" Target="../media/image16.png"/><Relationship Id="rId4" Type="http://schemas.openxmlformats.org/officeDocument/2006/relationships/tags" Target="../tags/tag266.xml"/><Relationship Id="rId9" Type="http://schemas.openxmlformats.org/officeDocument/2006/relationships/tags" Target="../tags/tag271.xml"/><Relationship Id="rId14" Type="http://schemas.openxmlformats.org/officeDocument/2006/relationships/tags" Target="../tags/tag276.xml"/><Relationship Id="rId22" Type="http://schemas.openxmlformats.org/officeDocument/2006/relationships/tags" Target="../tags/tag284.xml"/><Relationship Id="rId27" Type="http://schemas.openxmlformats.org/officeDocument/2006/relationships/tags" Target="../tags/tag289.xml"/><Relationship Id="rId30" Type="http://schemas.openxmlformats.org/officeDocument/2006/relationships/tags" Target="../tags/tag292.xml"/><Relationship Id="rId35" Type="http://schemas.openxmlformats.org/officeDocument/2006/relationships/tags" Target="../tags/tag297.xml"/><Relationship Id="rId43" Type="http://schemas.openxmlformats.org/officeDocument/2006/relationships/tags" Target="../tags/tag305.xml"/><Relationship Id="rId48" Type="http://schemas.openxmlformats.org/officeDocument/2006/relationships/image" Target="../media/image1.emf"/><Relationship Id="rId8" Type="http://schemas.openxmlformats.org/officeDocument/2006/relationships/tags" Target="../tags/tag270.xml"/><Relationship Id="rId51" Type="http://schemas.openxmlformats.org/officeDocument/2006/relationships/image" Target="../media/image15.png"/><Relationship Id="rId3" Type="http://schemas.openxmlformats.org/officeDocument/2006/relationships/tags" Target="../tags/tag265.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309.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slideLayout" Target="../slideLayouts/slideLayout4.xml"/><Relationship Id="rId5" Type="http://schemas.openxmlformats.org/officeDocument/2006/relationships/tags" Target="../tags/tag311.xml"/><Relationship Id="rId4" Type="http://schemas.openxmlformats.org/officeDocument/2006/relationships/tags" Target="../tags/tag310.xml"/></Relationships>
</file>

<file path=ppt/slides/_rels/slide13.xml.rels><?xml version="1.0" encoding="UTF-8" standalone="yes"?>
<Relationships xmlns="http://schemas.openxmlformats.org/package/2006/relationships"><Relationship Id="rId8" Type="http://schemas.openxmlformats.org/officeDocument/2006/relationships/tags" Target="../tags/tag318.xml"/><Relationship Id="rId13" Type="http://schemas.openxmlformats.org/officeDocument/2006/relationships/tags" Target="../tags/tag323.xml"/><Relationship Id="rId18" Type="http://schemas.openxmlformats.org/officeDocument/2006/relationships/tags" Target="../tags/tag328.xml"/><Relationship Id="rId26" Type="http://schemas.openxmlformats.org/officeDocument/2006/relationships/oleObject" Target="../embeddings/oleObject35.bin"/><Relationship Id="rId3" Type="http://schemas.openxmlformats.org/officeDocument/2006/relationships/tags" Target="../tags/tag313.xml"/><Relationship Id="rId21" Type="http://schemas.openxmlformats.org/officeDocument/2006/relationships/tags" Target="../tags/tag331.xml"/><Relationship Id="rId7" Type="http://schemas.openxmlformats.org/officeDocument/2006/relationships/tags" Target="../tags/tag317.xml"/><Relationship Id="rId12" Type="http://schemas.openxmlformats.org/officeDocument/2006/relationships/tags" Target="../tags/tag322.xml"/><Relationship Id="rId17" Type="http://schemas.openxmlformats.org/officeDocument/2006/relationships/tags" Target="../tags/tag327.xml"/><Relationship Id="rId25" Type="http://schemas.openxmlformats.org/officeDocument/2006/relationships/image" Target="../media/image1.emf"/><Relationship Id="rId2" Type="http://schemas.openxmlformats.org/officeDocument/2006/relationships/tags" Target="../tags/tag312.xml"/><Relationship Id="rId16" Type="http://schemas.openxmlformats.org/officeDocument/2006/relationships/tags" Target="../tags/tag326.xml"/><Relationship Id="rId20" Type="http://schemas.openxmlformats.org/officeDocument/2006/relationships/tags" Target="../tags/tag330.xml"/><Relationship Id="rId1" Type="http://schemas.openxmlformats.org/officeDocument/2006/relationships/vmlDrawing" Target="../drawings/vmlDrawing33.vml"/><Relationship Id="rId6" Type="http://schemas.openxmlformats.org/officeDocument/2006/relationships/tags" Target="../tags/tag316.xml"/><Relationship Id="rId11" Type="http://schemas.openxmlformats.org/officeDocument/2006/relationships/tags" Target="../tags/tag321.xml"/><Relationship Id="rId24" Type="http://schemas.openxmlformats.org/officeDocument/2006/relationships/oleObject" Target="../embeddings/oleObject34.bin"/><Relationship Id="rId5" Type="http://schemas.openxmlformats.org/officeDocument/2006/relationships/tags" Target="../tags/tag315.xml"/><Relationship Id="rId15" Type="http://schemas.openxmlformats.org/officeDocument/2006/relationships/tags" Target="../tags/tag325.xml"/><Relationship Id="rId23" Type="http://schemas.openxmlformats.org/officeDocument/2006/relationships/slideLayout" Target="../slideLayouts/slideLayout4.xml"/><Relationship Id="rId10" Type="http://schemas.openxmlformats.org/officeDocument/2006/relationships/tags" Target="../tags/tag320.xml"/><Relationship Id="rId19" Type="http://schemas.openxmlformats.org/officeDocument/2006/relationships/tags" Target="../tags/tag329.xml"/><Relationship Id="rId4" Type="http://schemas.openxmlformats.org/officeDocument/2006/relationships/tags" Target="../tags/tag314.xml"/><Relationship Id="rId9" Type="http://schemas.openxmlformats.org/officeDocument/2006/relationships/tags" Target="../tags/tag319.xml"/><Relationship Id="rId14" Type="http://schemas.openxmlformats.org/officeDocument/2006/relationships/tags" Target="../tags/tag324.xml"/><Relationship Id="rId22" Type="http://schemas.openxmlformats.org/officeDocument/2006/relationships/tags" Target="../tags/tag332.xml"/><Relationship Id="rId27"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2.png"/><Relationship Id="rId2" Type="http://schemas.openxmlformats.org/officeDocument/2006/relationships/tags" Target="../tags/tag333.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36.bin"/><Relationship Id="rId4"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8" Type="http://schemas.openxmlformats.org/officeDocument/2006/relationships/tags" Target="../tags/tag340.xml"/><Relationship Id="rId13" Type="http://schemas.openxmlformats.org/officeDocument/2006/relationships/tags" Target="../tags/tag345.xml"/><Relationship Id="rId18" Type="http://schemas.openxmlformats.org/officeDocument/2006/relationships/tags" Target="../tags/tag350.xml"/><Relationship Id="rId26" Type="http://schemas.openxmlformats.org/officeDocument/2006/relationships/tags" Target="../tags/tag358.xml"/><Relationship Id="rId39" Type="http://schemas.openxmlformats.org/officeDocument/2006/relationships/image" Target="../media/image24.jpeg"/><Relationship Id="rId3" Type="http://schemas.openxmlformats.org/officeDocument/2006/relationships/tags" Target="../tags/tag335.xml"/><Relationship Id="rId21" Type="http://schemas.openxmlformats.org/officeDocument/2006/relationships/tags" Target="../tags/tag353.xml"/><Relationship Id="rId34" Type="http://schemas.openxmlformats.org/officeDocument/2006/relationships/oleObject" Target="../embeddings/oleObject37.bin"/><Relationship Id="rId7" Type="http://schemas.openxmlformats.org/officeDocument/2006/relationships/tags" Target="../tags/tag339.xml"/><Relationship Id="rId12" Type="http://schemas.openxmlformats.org/officeDocument/2006/relationships/tags" Target="../tags/tag344.xml"/><Relationship Id="rId17" Type="http://schemas.openxmlformats.org/officeDocument/2006/relationships/tags" Target="../tags/tag349.xml"/><Relationship Id="rId25" Type="http://schemas.openxmlformats.org/officeDocument/2006/relationships/tags" Target="../tags/tag357.xml"/><Relationship Id="rId33" Type="http://schemas.openxmlformats.org/officeDocument/2006/relationships/notesSlide" Target="../notesSlides/notesSlide4.xml"/><Relationship Id="rId38" Type="http://schemas.openxmlformats.org/officeDocument/2006/relationships/image" Target="../media/image23.emf"/><Relationship Id="rId2" Type="http://schemas.openxmlformats.org/officeDocument/2006/relationships/tags" Target="../tags/tag334.xml"/><Relationship Id="rId16" Type="http://schemas.openxmlformats.org/officeDocument/2006/relationships/tags" Target="../tags/tag348.xml"/><Relationship Id="rId20" Type="http://schemas.openxmlformats.org/officeDocument/2006/relationships/tags" Target="../tags/tag352.xml"/><Relationship Id="rId29" Type="http://schemas.openxmlformats.org/officeDocument/2006/relationships/tags" Target="../tags/tag361.xml"/><Relationship Id="rId1" Type="http://schemas.openxmlformats.org/officeDocument/2006/relationships/vmlDrawing" Target="../drawings/vmlDrawing35.vml"/><Relationship Id="rId6" Type="http://schemas.openxmlformats.org/officeDocument/2006/relationships/tags" Target="../tags/tag338.xml"/><Relationship Id="rId11" Type="http://schemas.openxmlformats.org/officeDocument/2006/relationships/tags" Target="../tags/tag343.xml"/><Relationship Id="rId24" Type="http://schemas.openxmlformats.org/officeDocument/2006/relationships/tags" Target="../tags/tag356.xml"/><Relationship Id="rId32" Type="http://schemas.openxmlformats.org/officeDocument/2006/relationships/slideLayout" Target="../slideLayouts/slideLayout4.xml"/><Relationship Id="rId37" Type="http://schemas.openxmlformats.org/officeDocument/2006/relationships/oleObject" Target="../embeddings/oleObject38.bin"/><Relationship Id="rId5" Type="http://schemas.openxmlformats.org/officeDocument/2006/relationships/tags" Target="../tags/tag337.xml"/><Relationship Id="rId15" Type="http://schemas.openxmlformats.org/officeDocument/2006/relationships/tags" Target="../tags/tag347.xml"/><Relationship Id="rId23" Type="http://schemas.openxmlformats.org/officeDocument/2006/relationships/tags" Target="../tags/tag355.xml"/><Relationship Id="rId28" Type="http://schemas.openxmlformats.org/officeDocument/2006/relationships/tags" Target="../tags/tag360.xml"/><Relationship Id="rId36" Type="http://schemas.openxmlformats.org/officeDocument/2006/relationships/hyperlink" Target="http://www.kwaho.org/loc-d-kibera.html&#12289;" TargetMode="External"/><Relationship Id="rId10" Type="http://schemas.openxmlformats.org/officeDocument/2006/relationships/tags" Target="../tags/tag342.xml"/><Relationship Id="rId19" Type="http://schemas.openxmlformats.org/officeDocument/2006/relationships/tags" Target="../tags/tag351.xml"/><Relationship Id="rId31" Type="http://schemas.openxmlformats.org/officeDocument/2006/relationships/tags" Target="../tags/tag363.xml"/><Relationship Id="rId4" Type="http://schemas.openxmlformats.org/officeDocument/2006/relationships/tags" Target="../tags/tag336.xml"/><Relationship Id="rId9" Type="http://schemas.openxmlformats.org/officeDocument/2006/relationships/tags" Target="../tags/tag341.xml"/><Relationship Id="rId14" Type="http://schemas.openxmlformats.org/officeDocument/2006/relationships/tags" Target="../tags/tag346.xml"/><Relationship Id="rId22" Type="http://schemas.openxmlformats.org/officeDocument/2006/relationships/tags" Target="../tags/tag354.xml"/><Relationship Id="rId27" Type="http://schemas.openxmlformats.org/officeDocument/2006/relationships/tags" Target="../tags/tag359.xml"/><Relationship Id="rId30" Type="http://schemas.openxmlformats.org/officeDocument/2006/relationships/tags" Target="../tags/tag362.xml"/><Relationship Id="rId35"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tags" Target="../tags/tag366.xml"/><Relationship Id="rId2" Type="http://schemas.openxmlformats.org/officeDocument/2006/relationships/tags" Target="../tags/tag365.xml"/><Relationship Id="rId1" Type="http://schemas.openxmlformats.org/officeDocument/2006/relationships/tags" Target="../tags/tag364.xml"/><Relationship Id="rId6" Type="http://schemas.openxmlformats.org/officeDocument/2006/relationships/slideLayout" Target="../slideLayouts/slideLayout4.xml"/><Relationship Id="rId5" Type="http://schemas.openxmlformats.org/officeDocument/2006/relationships/tags" Target="../tags/tag368.xml"/><Relationship Id="rId4" Type="http://schemas.openxmlformats.org/officeDocument/2006/relationships/tags" Target="../tags/tag36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69.xml"/><Relationship Id="rId1" Type="http://schemas.openxmlformats.org/officeDocument/2006/relationships/vmlDrawing" Target="../drawings/vmlDrawing36.vml"/><Relationship Id="rId6" Type="http://schemas.openxmlformats.org/officeDocument/2006/relationships/image" Target="../media/image27.emf"/><Relationship Id="rId5" Type="http://schemas.openxmlformats.org/officeDocument/2006/relationships/oleObject" Target="../embeddings/oleObject39.bin"/><Relationship Id="rId4"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tags" Target="../tags/tag376.xml"/><Relationship Id="rId13" Type="http://schemas.openxmlformats.org/officeDocument/2006/relationships/image" Target="../media/image27.emf"/><Relationship Id="rId18" Type="http://schemas.openxmlformats.org/officeDocument/2006/relationships/comments" Target="../comments/comment3.xml"/><Relationship Id="rId3" Type="http://schemas.openxmlformats.org/officeDocument/2006/relationships/tags" Target="../tags/tag371.xml"/><Relationship Id="rId7" Type="http://schemas.openxmlformats.org/officeDocument/2006/relationships/tags" Target="../tags/tag375.xml"/><Relationship Id="rId12" Type="http://schemas.openxmlformats.org/officeDocument/2006/relationships/oleObject" Target="../embeddings/oleObject40.bin"/><Relationship Id="rId17" Type="http://schemas.openxmlformats.org/officeDocument/2006/relationships/image" Target="../media/image30.png"/><Relationship Id="rId2" Type="http://schemas.openxmlformats.org/officeDocument/2006/relationships/tags" Target="../tags/tag370.xml"/><Relationship Id="rId16" Type="http://schemas.openxmlformats.org/officeDocument/2006/relationships/image" Target="../media/image29.jpeg"/><Relationship Id="rId1" Type="http://schemas.openxmlformats.org/officeDocument/2006/relationships/vmlDrawing" Target="../drawings/vmlDrawing37.vml"/><Relationship Id="rId6" Type="http://schemas.openxmlformats.org/officeDocument/2006/relationships/tags" Target="../tags/tag374.xml"/><Relationship Id="rId11" Type="http://schemas.openxmlformats.org/officeDocument/2006/relationships/slideLayout" Target="../slideLayouts/slideLayout5.xml"/><Relationship Id="rId5" Type="http://schemas.openxmlformats.org/officeDocument/2006/relationships/tags" Target="../tags/tag373.xml"/><Relationship Id="rId15" Type="http://schemas.openxmlformats.org/officeDocument/2006/relationships/image" Target="../media/image28.emf"/><Relationship Id="rId10" Type="http://schemas.openxmlformats.org/officeDocument/2006/relationships/tags" Target="../tags/tag378.xml"/><Relationship Id="rId4" Type="http://schemas.openxmlformats.org/officeDocument/2006/relationships/tags" Target="../tags/tag372.xml"/><Relationship Id="rId9" Type="http://schemas.openxmlformats.org/officeDocument/2006/relationships/tags" Target="../tags/tag377.xml"/><Relationship Id="rId14" Type="http://schemas.openxmlformats.org/officeDocument/2006/relationships/oleObject" Target="../embeddings/oleObject41.bin"/></Relationships>
</file>

<file path=ppt/slides/_rels/slide22.xml.rels><?xml version="1.0" encoding="UTF-8" standalone="yes"?>
<Relationships xmlns="http://schemas.openxmlformats.org/package/2006/relationships"><Relationship Id="rId8" Type="http://schemas.openxmlformats.org/officeDocument/2006/relationships/tags" Target="../tags/tag385.xml"/><Relationship Id="rId13" Type="http://schemas.openxmlformats.org/officeDocument/2006/relationships/image" Target="../media/image27.emf"/><Relationship Id="rId18" Type="http://schemas.openxmlformats.org/officeDocument/2006/relationships/comments" Target="../comments/comment4.xml"/><Relationship Id="rId3" Type="http://schemas.openxmlformats.org/officeDocument/2006/relationships/tags" Target="../tags/tag380.xml"/><Relationship Id="rId7" Type="http://schemas.openxmlformats.org/officeDocument/2006/relationships/tags" Target="../tags/tag384.xml"/><Relationship Id="rId12" Type="http://schemas.openxmlformats.org/officeDocument/2006/relationships/oleObject" Target="../embeddings/oleObject42.bin"/><Relationship Id="rId17" Type="http://schemas.openxmlformats.org/officeDocument/2006/relationships/image" Target="../media/image32.jpeg"/><Relationship Id="rId2" Type="http://schemas.openxmlformats.org/officeDocument/2006/relationships/tags" Target="../tags/tag379.xml"/><Relationship Id="rId16" Type="http://schemas.openxmlformats.org/officeDocument/2006/relationships/image" Target="../media/image30.png"/><Relationship Id="rId1" Type="http://schemas.openxmlformats.org/officeDocument/2006/relationships/vmlDrawing" Target="../drawings/vmlDrawing38.vml"/><Relationship Id="rId6" Type="http://schemas.openxmlformats.org/officeDocument/2006/relationships/tags" Target="../tags/tag383.xml"/><Relationship Id="rId11" Type="http://schemas.openxmlformats.org/officeDocument/2006/relationships/slideLayout" Target="../slideLayouts/slideLayout5.xml"/><Relationship Id="rId5" Type="http://schemas.openxmlformats.org/officeDocument/2006/relationships/tags" Target="../tags/tag382.xml"/><Relationship Id="rId15" Type="http://schemas.openxmlformats.org/officeDocument/2006/relationships/image" Target="../media/image31.emf"/><Relationship Id="rId10" Type="http://schemas.openxmlformats.org/officeDocument/2006/relationships/tags" Target="../tags/tag387.xml"/><Relationship Id="rId4" Type="http://schemas.openxmlformats.org/officeDocument/2006/relationships/tags" Target="../tags/tag381.xml"/><Relationship Id="rId9" Type="http://schemas.openxmlformats.org/officeDocument/2006/relationships/tags" Target="../tags/tag386.xml"/><Relationship Id="rId14" Type="http://schemas.openxmlformats.org/officeDocument/2006/relationships/oleObject" Target="../embeddings/oleObject43.bin"/></Relationships>
</file>

<file path=ppt/slides/_rels/slide23.xml.rels><?xml version="1.0" encoding="UTF-8" standalone="yes"?>
<Relationships xmlns="http://schemas.openxmlformats.org/package/2006/relationships"><Relationship Id="rId8" Type="http://schemas.openxmlformats.org/officeDocument/2006/relationships/tags" Target="../tags/tag394.xml"/><Relationship Id="rId13" Type="http://schemas.openxmlformats.org/officeDocument/2006/relationships/image" Target="../media/image27.emf"/><Relationship Id="rId18" Type="http://schemas.openxmlformats.org/officeDocument/2006/relationships/comments" Target="../comments/comment5.xml"/><Relationship Id="rId3" Type="http://schemas.openxmlformats.org/officeDocument/2006/relationships/tags" Target="../tags/tag389.xml"/><Relationship Id="rId7" Type="http://schemas.openxmlformats.org/officeDocument/2006/relationships/tags" Target="../tags/tag393.xml"/><Relationship Id="rId12" Type="http://schemas.openxmlformats.org/officeDocument/2006/relationships/oleObject" Target="../embeddings/oleObject44.bin"/><Relationship Id="rId17" Type="http://schemas.openxmlformats.org/officeDocument/2006/relationships/image" Target="../media/image34.jpeg"/><Relationship Id="rId2" Type="http://schemas.openxmlformats.org/officeDocument/2006/relationships/tags" Target="../tags/tag388.xml"/><Relationship Id="rId16" Type="http://schemas.openxmlformats.org/officeDocument/2006/relationships/image" Target="../media/image30.png"/><Relationship Id="rId1" Type="http://schemas.openxmlformats.org/officeDocument/2006/relationships/vmlDrawing" Target="../drawings/vmlDrawing39.vml"/><Relationship Id="rId6" Type="http://schemas.openxmlformats.org/officeDocument/2006/relationships/tags" Target="../tags/tag392.xml"/><Relationship Id="rId11" Type="http://schemas.openxmlformats.org/officeDocument/2006/relationships/slideLayout" Target="../slideLayouts/slideLayout5.xml"/><Relationship Id="rId5" Type="http://schemas.openxmlformats.org/officeDocument/2006/relationships/tags" Target="../tags/tag391.xml"/><Relationship Id="rId15" Type="http://schemas.openxmlformats.org/officeDocument/2006/relationships/image" Target="../media/image33.emf"/><Relationship Id="rId10" Type="http://schemas.openxmlformats.org/officeDocument/2006/relationships/tags" Target="../tags/tag396.xml"/><Relationship Id="rId4" Type="http://schemas.openxmlformats.org/officeDocument/2006/relationships/tags" Target="../tags/tag390.xml"/><Relationship Id="rId9" Type="http://schemas.openxmlformats.org/officeDocument/2006/relationships/tags" Target="../tags/tag395.xml"/><Relationship Id="rId14" Type="http://schemas.openxmlformats.org/officeDocument/2006/relationships/oleObject" Target="../embeddings/oleObject45.bin"/></Relationships>
</file>

<file path=ppt/slides/_rels/slide24.xml.rels><?xml version="1.0" encoding="UTF-8" standalone="yes"?>
<Relationships xmlns="http://schemas.openxmlformats.org/package/2006/relationships"><Relationship Id="rId3" Type="http://schemas.openxmlformats.org/officeDocument/2006/relationships/tags" Target="../tags/tag399.xml"/><Relationship Id="rId2" Type="http://schemas.openxmlformats.org/officeDocument/2006/relationships/tags" Target="../tags/tag398.xml"/><Relationship Id="rId1" Type="http://schemas.openxmlformats.org/officeDocument/2006/relationships/tags" Target="../tags/tag397.xml"/><Relationship Id="rId6" Type="http://schemas.openxmlformats.org/officeDocument/2006/relationships/slideLayout" Target="../slideLayouts/slideLayout4.xml"/><Relationship Id="rId5" Type="http://schemas.openxmlformats.org/officeDocument/2006/relationships/tags" Target="../tags/tag401.xml"/><Relationship Id="rId4" Type="http://schemas.openxmlformats.org/officeDocument/2006/relationships/tags" Target="../tags/tag40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5.png"/><Relationship Id="rId2" Type="http://schemas.openxmlformats.org/officeDocument/2006/relationships/tags" Target="../tags/tag402.xml"/><Relationship Id="rId1" Type="http://schemas.openxmlformats.org/officeDocument/2006/relationships/vmlDrawing" Target="../drawings/vmlDrawing40.vml"/><Relationship Id="rId6" Type="http://schemas.openxmlformats.org/officeDocument/2006/relationships/image" Target="../media/image1.emf"/><Relationship Id="rId5" Type="http://schemas.openxmlformats.org/officeDocument/2006/relationships/oleObject" Target="../embeddings/oleObject46.bin"/><Relationship Id="rId4"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8" Type="http://schemas.openxmlformats.org/officeDocument/2006/relationships/tags" Target="../tags/tag409.xml"/><Relationship Id="rId13" Type="http://schemas.openxmlformats.org/officeDocument/2006/relationships/tags" Target="../tags/tag414.xml"/><Relationship Id="rId18" Type="http://schemas.openxmlformats.org/officeDocument/2006/relationships/tags" Target="../tags/tag419.xml"/><Relationship Id="rId26" Type="http://schemas.openxmlformats.org/officeDocument/2006/relationships/tags" Target="../tags/tag427.xml"/><Relationship Id="rId39" Type="http://schemas.openxmlformats.org/officeDocument/2006/relationships/notesSlide" Target="../notesSlides/notesSlide8.xml"/><Relationship Id="rId3" Type="http://schemas.openxmlformats.org/officeDocument/2006/relationships/tags" Target="../tags/tag404.xml"/><Relationship Id="rId21" Type="http://schemas.openxmlformats.org/officeDocument/2006/relationships/tags" Target="../tags/tag422.xml"/><Relationship Id="rId34" Type="http://schemas.openxmlformats.org/officeDocument/2006/relationships/tags" Target="../tags/tag435.xml"/><Relationship Id="rId42" Type="http://schemas.openxmlformats.org/officeDocument/2006/relationships/oleObject" Target="../embeddings/oleObject48.bin"/><Relationship Id="rId7" Type="http://schemas.openxmlformats.org/officeDocument/2006/relationships/tags" Target="../tags/tag408.xml"/><Relationship Id="rId12" Type="http://schemas.openxmlformats.org/officeDocument/2006/relationships/tags" Target="../tags/tag413.xml"/><Relationship Id="rId17" Type="http://schemas.openxmlformats.org/officeDocument/2006/relationships/tags" Target="../tags/tag418.xml"/><Relationship Id="rId25" Type="http://schemas.openxmlformats.org/officeDocument/2006/relationships/tags" Target="../tags/tag426.xml"/><Relationship Id="rId33" Type="http://schemas.openxmlformats.org/officeDocument/2006/relationships/tags" Target="../tags/tag434.xml"/><Relationship Id="rId38" Type="http://schemas.openxmlformats.org/officeDocument/2006/relationships/slideLayout" Target="../slideLayouts/slideLayout4.xml"/><Relationship Id="rId2" Type="http://schemas.openxmlformats.org/officeDocument/2006/relationships/tags" Target="../tags/tag403.xml"/><Relationship Id="rId16" Type="http://schemas.openxmlformats.org/officeDocument/2006/relationships/tags" Target="../tags/tag417.xml"/><Relationship Id="rId20" Type="http://schemas.openxmlformats.org/officeDocument/2006/relationships/tags" Target="../tags/tag421.xml"/><Relationship Id="rId29" Type="http://schemas.openxmlformats.org/officeDocument/2006/relationships/tags" Target="../tags/tag430.xml"/><Relationship Id="rId41" Type="http://schemas.openxmlformats.org/officeDocument/2006/relationships/image" Target="../media/image27.emf"/><Relationship Id="rId1" Type="http://schemas.openxmlformats.org/officeDocument/2006/relationships/vmlDrawing" Target="../drawings/vmlDrawing41.vml"/><Relationship Id="rId6" Type="http://schemas.openxmlformats.org/officeDocument/2006/relationships/tags" Target="../tags/tag407.xml"/><Relationship Id="rId11" Type="http://schemas.openxmlformats.org/officeDocument/2006/relationships/tags" Target="../tags/tag412.xml"/><Relationship Id="rId24" Type="http://schemas.openxmlformats.org/officeDocument/2006/relationships/tags" Target="../tags/tag425.xml"/><Relationship Id="rId32" Type="http://schemas.openxmlformats.org/officeDocument/2006/relationships/tags" Target="../tags/tag433.xml"/><Relationship Id="rId37" Type="http://schemas.openxmlformats.org/officeDocument/2006/relationships/tags" Target="../tags/tag438.xml"/><Relationship Id="rId40" Type="http://schemas.openxmlformats.org/officeDocument/2006/relationships/oleObject" Target="../embeddings/oleObject47.bin"/><Relationship Id="rId45" Type="http://schemas.openxmlformats.org/officeDocument/2006/relationships/image" Target="../media/image37.emf"/><Relationship Id="rId5" Type="http://schemas.openxmlformats.org/officeDocument/2006/relationships/tags" Target="../tags/tag406.xml"/><Relationship Id="rId15" Type="http://schemas.openxmlformats.org/officeDocument/2006/relationships/tags" Target="../tags/tag416.xml"/><Relationship Id="rId23" Type="http://schemas.openxmlformats.org/officeDocument/2006/relationships/tags" Target="../tags/tag424.xml"/><Relationship Id="rId28" Type="http://schemas.openxmlformats.org/officeDocument/2006/relationships/tags" Target="../tags/tag429.xml"/><Relationship Id="rId36" Type="http://schemas.openxmlformats.org/officeDocument/2006/relationships/tags" Target="../tags/tag437.xml"/><Relationship Id="rId10" Type="http://schemas.openxmlformats.org/officeDocument/2006/relationships/tags" Target="../tags/tag411.xml"/><Relationship Id="rId19" Type="http://schemas.openxmlformats.org/officeDocument/2006/relationships/tags" Target="../tags/tag420.xml"/><Relationship Id="rId31" Type="http://schemas.openxmlformats.org/officeDocument/2006/relationships/tags" Target="../tags/tag432.xml"/><Relationship Id="rId44" Type="http://schemas.openxmlformats.org/officeDocument/2006/relationships/oleObject" Target="../embeddings/oleObject49.bin"/><Relationship Id="rId4" Type="http://schemas.openxmlformats.org/officeDocument/2006/relationships/tags" Target="../tags/tag405.xml"/><Relationship Id="rId9" Type="http://schemas.openxmlformats.org/officeDocument/2006/relationships/tags" Target="../tags/tag410.xml"/><Relationship Id="rId14" Type="http://schemas.openxmlformats.org/officeDocument/2006/relationships/tags" Target="../tags/tag415.xml"/><Relationship Id="rId22" Type="http://schemas.openxmlformats.org/officeDocument/2006/relationships/tags" Target="../tags/tag423.xml"/><Relationship Id="rId27" Type="http://schemas.openxmlformats.org/officeDocument/2006/relationships/tags" Target="../tags/tag428.xml"/><Relationship Id="rId30" Type="http://schemas.openxmlformats.org/officeDocument/2006/relationships/tags" Target="../tags/tag431.xml"/><Relationship Id="rId35" Type="http://schemas.openxmlformats.org/officeDocument/2006/relationships/tags" Target="../tags/tag436.xml"/><Relationship Id="rId43" Type="http://schemas.openxmlformats.org/officeDocument/2006/relationships/image" Target="../media/image36.emf"/></Relationships>
</file>

<file path=ppt/slides/_rels/slide27.xml.rels><?xml version="1.0" encoding="UTF-8" standalone="yes"?>
<Relationships xmlns="http://schemas.openxmlformats.org/package/2006/relationships"><Relationship Id="rId8" Type="http://schemas.openxmlformats.org/officeDocument/2006/relationships/tags" Target="../tags/tag445.xml"/><Relationship Id="rId13" Type="http://schemas.openxmlformats.org/officeDocument/2006/relationships/tags" Target="../tags/tag450.xml"/><Relationship Id="rId18" Type="http://schemas.openxmlformats.org/officeDocument/2006/relationships/slideLayout" Target="../slideLayouts/slideLayout4.xml"/><Relationship Id="rId3" Type="http://schemas.openxmlformats.org/officeDocument/2006/relationships/tags" Target="../tags/tag440.xml"/><Relationship Id="rId21" Type="http://schemas.openxmlformats.org/officeDocument/2006/relationships/oleObject" Target="../embeddings/oleObject51.bin"/><Relationship Id="rId7" Type="http://schemas.openxmlformats.org/officeDocument/2006/relationships/tags" Target="../tags/tag444.xml"/><Relationship Id="rId12" Type="http://schemas.openxmlformats.org/officeDocument/2006/relationships/tags" Target="../tags/tag449.xml"/><Relationship Id="rId17" Type="http://schemas.openxmlformats.org/officeDocument/2006/relationships/tags" Target="../tags/tag454.xml"/><Relationship Id="rId2" Type="http://schemas.openxmlformats.org/officeDocument/2006/relationships/tags" Target="../tags/tag439.xml"/><Relationship Id="rId16" Type="http://schemas.openxmlformats.org/officeDocument/2006/relationships/tags" Target="../tags/tag453.xml"/><Relationship Id="rId20" Type="http://schemas.openxmlformats.org/officeDocument/2006/relationships/image" Target="../media/image27.emf"/><Relationship Id="rId1" Type="http://schemas.openxmlformats.org/officeDocument/2006/relationships/vmlDrawing" Target="../drawings/vmlDrawing42.vml"/><Relationship Id="rId6" Type="http://schemas.openxmlformats.org/officeDocument/2006/relationships/tags" Target="../tags/tag443.xml"/><Relationship Id="rId11" Type="http://schemas.openxmlformats.org/officeDocument/2006/relationships/tags" Target="../tags/tag448.xml"/><Relationship Id="rId5" Type="http://schemas.openxmlformats.org/officeDocument/2006/relationships/tags" Target="../tags/tag442.xml"/><Relationship Id="rId15" Type="http://schemas.openxmlformats.org/officeDocument/2006/relationships/tags" Target="../tags/tag452.xml"/><Relationship Id="rId23" Type="http://schemas.openxmlformats.org/officeDocument/2006/relationships/comments" Target="../comments/comment6.xml"/><Relationship Id="rId10" Type="http://schemas.openxmlformats.org/officeDocument/2006/relationships/tags" Target="../tags/tag447.xml"/><Relationship Id="rId19" Type="http://schemas.openxmlformats.org/officeDocument/2006/relationships/oleObject" Target="../embeddings/oleObject50.bin"/><Relationship Id="rId4" Type="http://schemas.openxmlformats.org/officeDocument/2006/relationships/tags" Target="../tags/tag441.xml"/><Relationship Id="rId9" Type="http://schemas.openxmlformats.org/officeDocument/2006/relationships/tags" Target="../tags/tag446.xml"/><Relationship Id="rId14" Type="http://schemas.openxmlformats.org/officeDocument/2006/relationships/tags" Target="../tags/tag451.xml"/><Relationship Id="rId22" Type="http://schemas.openxmlformats.org/officeDocument/2006/relationships/image" Target="../media/image38.emf"/></Relationships>
</file>

<file path=ppt/slides/_rels/slide28.xml.rels><?xml version="1.0" encoding="UTF-8" standalone="yes"?>
<Relationships xmlns="http://schemas.openxmlformats.org/package/2006/relationships"><Relationship Id="rId8" Type="http://schemas.openxmlformats.org/officeDocument/2006/relationships/tags" Target="../tags/tag461.xml"/><Relationship Id="rId13" Type="http://schemas.openxmlformats.org/officeDocument/2006/relationships/tags" Target="../tags/tag466.xml"/><Relationship Id="rId18" Type="http://schemas.openxmlformats.org/officeDocument/2006/relationships/tags" Target="../tags/tag471.xml"/><Relationship Id="rId26" Type="http://schemas.openxmlformats.org/officeDocument/2006/relationships/tags" Target="../tags/tag479.xml"/><Relationship Id="rId39" Type="http://schemas.openxmlformats.org/officeDocument/2006/relationships/oleObject" Target="../embeddings/oleObject54.bin"/><Relationship Id="rId3" Type="http://schemas.openxmlformats.org/officeDocument/2006/relationships/tags" Target="../tags/tag456.xml"/><Relationship Id="rId21" Type="http://schemas.openxmlformats.org/officeDocument/2006/relationships/tags" Target="../tags/tag474.xml"/><Relationship Id="rId34" Type="http://schemas.openxmlformats.org/officeDocument/2006/relationships/slideLayout" Target="../slideLayouts/slideLayout4.xml"/><Relationship Id="rId7" Type="http://schemas.openxmlformats.org/officeDocument/2006/relationships/tags" Target="../tags/tag460.xml"/><Relationship Id="rId12" Type="http://schemas.openxmlformats.org/officeDocument/2006/relationships/tags" Target="../tags/tag465.xml"/><Relationship Id="rId17" Type="http://schemas.openxmlformats.org/officeDocument/2006/relationships/tags" Target="../tags/tag470.xml"/><Relationship Id="rId25" Type="http://schemas.openxmlformats.org/officeDocument/2006/relationships/tags" Target="../tags/tag478.xml"/><Relationship Id="rId33" Type="http://schemas.openxmlformats.org/officeDocument/2006/relationships/tags" Target="../tags/tag486.xml"/><Relationship Id="rId38" Type="http://schemas.openxmlformats.org/officeDocument/2006/relationships/image" Target="../media/image39.emf"/><Relationship Id="rId2" Type="http://schemas.openxmlformats.org/officeDocument/2006/relationships/tags" Target="../tags/tag455.xml"/><Relationship Id="rId16" Type="http://schemas.openxmlformats.org/officeDocument/2006/relationships/tags" Target="../tags/tag469.xml"/><Relationship Id="rId20" Type="http://schemas.openxmlformats.org/officeDocument/2006/relationships/tags" Target="../tags/tag473.xml"/><Relationship Id="rId29" Type="http://schemas.openxmlformats.org/officeDocument/2006/relationships/tags" Target="../tags/tag482.xml"/><Relationship Id="rId1" Type="http://schemas.openxmlformats.org/officeDocument/2006/relationships/vmlDrawing" Target="../drawings/vmlDrawing43.vml"/><Relationship Id="rId6" Type="http://schemas.openxmlformats.org/officeDocument/2006/relationships/tags" Target="../tags/tag459.xml"/><Relationship Id="rId11" Type="http://schemas.openxmlformats.org/officeDocument/2006/relationships/tags" Target="../tags/tag464.xml"/><Relationship Id="rId24" Type="http://schemas.openxmlformats.org/officeDocument/2006/relationships/tags" Target="../tags/tag477.xml"/><Relationship Id="rId32" Type="http://schemas.openxmlformats.org/officeDocument/2006/relationships/tags" Target="../tags/tag485.xml"/><Relationship Id="rId37" Type="http://schemas.openxmlformats.org/officeDocument/2006/relationships/oleObject" Target="../embeddings/oleObject53.bin"/><Relationship Id="rId40" Type="http://schemas.openxmlformats.org/officeDocument/2006/relationships/image" Target="../media/image40.emf"/><Relationship Id="rId5" Type="http://schemas.openxmlformats.org/officeDocument/2006/relationships/tags" Target="../tags/tag458.xml"/><Relationship Id="rId15" Type="http://schemas.openxmlformats.org/officeDocument/2006/relationships/tags" Target="../tags/tag468.xml"/><Relationship Id="rId23" Type="http://schemas.openxmlformats.org/officeDocument/2006/relationships/tags" Target="../tags/tag476.xml"/><Relationship Id="rId28" Type="http://schemas.openxmlformats.org/officeDocument/2006/relationships/tags" Target="../tags/tag481.xml"/><Relationship Id="rId36" Type="http://schemas.openxmlformats.org/officeDocument/2006/relationships/image" Target="../media/image27.emf"/><Relationship Id="rId10" Type="http://schemas.openxmlformats.org/officeDocument/2006/relationships/tags" Target="../tags/tag463.xml"/><Relationship Id="rId19" Type="http://schemas.openxmlformats.org/officeDocument/2006/relationships/tags" Target="../tags/tag472.xml"/><Relationship Id="rId31" Type="http://schemas.openxmlformats.org/officeDocument/2006/relationships/tags" Target="../tags/tag484.xml"/><Relationship Id="rId4" Type="http://schemas.openxmlformats.org/officeDocument/2006/relationships/tags" Target="../tags/tag457.xml"/><Relationship Id="rId9" Type="http://schemas.openxmlformats.org/officeDocument/2006/relationships/tags" Target="../tags/tag462.xml"/><Relationship Id="rId14" Type="http://schemas.openxmlformats.org/officeDocument/2006/relationships/tags" Target="../tags/tag467.xml"/><Relationship Id="rId22" Type="http://schemas.openxmlformats.org/officeDocument/2006/relationships/tags" Target="../tags/tag475.xml"/><Relationship Id="rId27" Type="http://schemas.openxmlformats.org/officeDocument/2006/relationships/tags" Target="../tags/tag480.xml"/><Relationship Id="rId30" Type="http://schemas.openxmlformats.org/officeDocument/2006/relationships/tags" Target="../tags/tag483.xml"/><Relationship Id="rId35" Type="http://schemas.openxmlformats.org/officeDocument/2006/relationships/oleObject" Target="../embeddings/oleObject52.bin"/></Relationships>
</file>

<file path=ppt/slides/_rels/slide29.xml.rels><?xml version="1.0" encoding="UTF-8" standalone="yes"?>
<Relationships xmlns="http://schemas.openxmlformats.org/package/2006/relationships"><Relationship Id="rId8" Type="http://schemas.openxmlformats.org/officeDocument/2006/relationships/tags" Target="../tags/tag493.xml"/><Relationship Id="rId13" Type="http://schemas.openxmlformats.org/officeDocument/2006/relationships/tags" Target="../tags/tag498.xml"/><Relationship Id="rId18" Type="http://schemas.openxmlformats.org/officeDocument/2006/relationships/tags" Target="../tags/tag503.xml"/><Relationship Id="rId26" Type="http://schemas.openxmlformats.org/officeDocument/2006/relationships/image" Target="../media/image41.emf"/><Relationship Id="rId3" Type="http://schemas.openxmlformats.org/officeDocument/2006/relationships/tags" Target="../tags/tag488.xml"/><Relationship Id="rId21" Type="http://schemas.openxmlformats.org/officeDocument/2006/relationships/tags" Target="../tags/tag506.xml"/><Relationship Id="rId7" Type="http://schemas.openxmlformats.org/officeDocument/2006/relationships/tags" Target="../tags/tag492.xml"/><Relationship Id="rId12" Type="http://schemas.openxmlformats.org/officeDocument/2006/relationships/tags" Target="../tags/tag497.xml"/><Relationship Id="rId17" Type="http://schemas.openxmlformats.org/officeDocument/2006/relationships/tags" Target="../tags/tag502.xml"/><Relationship Id="rId25" Type="http://schemas.openxmlformats.org/officeDocument/2006/relationships/oleObject" Target="../embeddings/oleObject56.bin"/><Relationship Id="rId2" Type="http://schemas.openxmlformats.org/officeDocument/2006/relationships/tags" Target="../tags/tag487.xml"/><Relationship Id="rId16" Type="http://schemas.openxmlformats.org/officeDocument/2006/relationships/tags" Target="../tags/tag501.xml"/><Relationship Id="rId20" Type="http://schemas.openxmlformats.org/officeDocument/2006/relationships/tags" Target="../tags/tag505.xml"/><Relationship Id="rId1" Type="http://schemas.openxmlformats.org/officeDocument/2006/relationships/vmlDrawing" Target="../drawings/vmlDrawing44.vml"/><Relationship Id="rId6" Type="http://schemas.openxmlformats.org/officeDocument/2006/relationships/tags" Target="../tags/tag491.xml"/><Relationship Id="rId11" Type="http://schemas.openxmlformats.org/officeDocument/2006/relationships/tags" Target="../tags/tag496.xml"/><Relationship Id="rId24" Type="http://schemas.openxmlformats.org/officeDocument/2006/relationships/image" Target="../media/image27.emf"/><Relationship Id="rId5" Type="http://schemas.openxmlformats.org/officeDocument/2006/relationships/tags" Target="../tags/tag490.xml"/><Relationship Id="rId15" Type="http://schemas.openxmlformats.org/officeDocument/2006/relationships/tags" Target="../tags/tag500.xml"/><Relationship Id="rId23" Type="http://schemas.openxmlformats.org/officeDocument/2006/relationships/oleObject" Target="../embeddings/oleObject55.bin"/><Relationship Id="rId10" Type="http://schemas.openxmlformats.org/officeDocument/2006/relationships/tags" Target="../tags/tag495.xml"/><Relationship Id="rId19" Type="http://schemas.openxmlformats.org/officeDocument/2006/relationships/tags" Target="../tags/tag504.xml"/><Relationship Id="rId4" Type="http://schemas.openxmlformats.org/officeDocument/2006/relationships/tags" Target="../tags/tag489.xml"/><Relationship Id="rId9" Type="http://schemas.openxmlformats.org/officeDocument/2006/relationships/tags" Target="../tags/tag494.xml"/><Relationship Id="rId14" Type="http://schemas.openxmlformats.org/officeDocument/2006/relationships/tags" Target="../tags/tag499.xml"/><Relationship Id="rId22"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tags" Target="../tags/tag513.xml"/><Relationship Id="rId13" Type="http://schemas.openxmlformats.org/officeDocument/2006/relationships/image" Target="../media/image42.emf"/><Relationship Id="rId3" Type="http://schemas.openxmlformats.org/officeDocument/2006/relationships/tags" Target="../tags/tag508.xml"/><Relationship Id="rId7" Type="http://schemas.openxmlformats.org/officeDocument/2006/relationships/tags" Target="../tags/tag512.xml"/><Relationship Id="rId12" Type="http://schemas.openxmlformats.org/officeDocument/2006/relationships/oleObject" Target="../embeddings/oleObject57.bin"/><Relationship Id="rId2" Type="http://schemas.openxmlformats.org/officeDocument/2006/relationships/tags" Target="../tags/tag507.xml"/><Relationship Id="rId16" Type="http://schemas.openxmlformats.org/officeDocument/2006/relationships/image" Target="../media/image44.jpeg"/><Relationship Id="rId1" Type="http://schemas.openxmlformats.org/officeDocument/2006/relationships/vmlDrawing" Target="../drawings/vmlDrawing45.vml"/><Relationship Id="rId6" Type="http://schemas.openxmlformats.org/officeDocument/2006/relationships/tags" Target="../tags/tag511.xml"/><Relationship Id="rId11" Type="http://schemas.openxmlformats.org/officeDocument/2006/relationships/slideLayout" Target="../slideLayouts/slideLayout4.xml"/><Relationship Id="rId5" Type="http://schemas.openxmlformats.org/officeDocument/2006/relationships/tags" Target="../tags/tag510.xml"/><Relationship Id="rId15" Type="http://schemas.openxmlformats.org/officeDocument/2006/relationships/image" Target="../media/image43.emf"/><Relationship Id="rId10" Type="http://schemas.openxmlformats.org/officeDocument/2006/relationships/tags" Target="../tags/tag515.xml"/><Relationship Id="rId4" Type="http://schemas.openxmlformats.org/officeDocument/2006/relationships/tags" Target="../tags/tag509.xml"/><Relationship Id="rId9" Type="http://schemas.openxmlformats.org/officeDocument/2006/relationships/tags" Target="../tags/tag514.xml"/><Relationship Id="rId14" Type="http://schemas.openxmlformats.org/officeDocument/2006/relationships/oleObject" Target="../embeddings/oleObject58.bin"/></Relationships>
</file>

<file path=ppt/slides/_rels/slide31.xml.rels><?xml version="1.0" encoding="UTF-8" standalone="yes"?>
<Relationships xmlns="http://schemas.openxmlformats.org/package/2006/relationships"><Relationship Id="rId8" Type="http://schemas.openxmlformats.org/officeDocument/2006/relationships/tags" Target="../tags/tag522.xml"/><Relationship Id="rId13" Type="http://schemas.openxmlformats.org/officeDocument/2006/relationships/tags" Target="../tags/tag527.xml"/><Relationship Id="rId18" Type="http://schemas.openxmlformats.org/officeDocument/2006/relationships/tags" Target="../tags/tag532.xml"/><Relationship Id="rId26" Type="http://schemas.openxmlformats.org/officeDocument/2006/relationships/tags" Target="../tags/tag540.xml"/><Relationship Id="rId3" Type="http://schemas.openxmlformats.org/officeDocument/2006/relationships/tags" Target="../tags/tag517.xml"/><Relationship Id="rId21" Type="http://schemas.openxmlformats.org/officeDocument/2006/relationships/tags" Target="../tags/tag535.xml"/><Relationship Id="rId7" Type="http://schemas.openxmlformats.org/officeDocument/2006/relationships/tags" Target="../tags/tag521.xml"/><Relationship Id="rId12" Type="http://schemas.openxmlformats.org/officeDocument/2006/relationships/tags" Target="../tags/tag526.xml"/><Relationship Id="rId17" Type="http://schemas.openxmlformats.org/officeDocument/2006/relationships/tags" Target="../tags/tag531.xml"/><Relationship Id="rId25" Type="http://schemas.openxmlformats.org/officeDocument/2006/relationships/tags" Target="../tags/tag539.xml"/><Relationship Id="rId2" Type="http://schemas.openxmlformats.org/officeDocument/2006/relationships/tags" Target="../tags/tag516.xml"/><Relationship Id="rId16" Type="http://schemas.openxmlformats.org/officeDocument/2006/relationships/tags" Target="../tags/tag530.xml"/><Relationship Id="rId20" Type="http://schemas.openxmlformats.org/officeDocument/2006/relationships/tags" Target="../tags/tag534.xml"/><Relationship Id="rId29" Type="http://schemas.openxmlformats.org/officeDocument/2006/relationships/image" Target="../media/image27.emf"/><Relationship Id="rId1" Type="http://schemas.openxmlformats.org/officeDocument/2006/relationships/vmlDrawing" Target="../drawings/vmlDrawing46.vml"/><Relationship Id="rId6" Type="http://schemas.openxmlformats.org/officeDocument/2006/relationships/tags" Target="../tags/tag520.xml"/><Relationship Id="rId11" Type="http://schemas.openxmlformats.org/officeDocument/2006/relationships/tags" Target="../tags/tag525.xml"/><Relationship Id="rId24" Type="http://schemas.openxmlformats.org/officeDocument/2006/relationships/tags" Target="../tags/tag538.xml"/><Relationship Id="rId32" Type="http://schemas.openxmlformats.org/officeDocument/2006/relationships/image" Target="../media/image30.png"/><Relationship Id="rId5" Type="http://schemas.openxmlformats.org/officeDocument/2006/relationships/tags" Target="../tags/tag519.xml"/><Relationship Id="rId15" Type="http://schemas.openxmlformats.org/officeDocument/2006/relationships/tags" Target="../tags/tag529.xml"/><Relationship Id="rId23" Type="http://schemas.openxmlformats.org/officeDocument/2006/relationships/tags" Target="../tags/tag537.xml"/><Relationship Id="rId28" Type="http://schemas.openxmlformats.org/officeDocument/2006/relationships/oleObject" Target="../embeddings/oleObject59.bin"/><Relationship Id="rId10" Type="http://schemas.openxmlformats.org/officeDocument/2006/relationships/tags" Target="../tags/tag524.xml"/><Relationship Id="rId19" Type="http://schemas.openxmlformats.org/officeDocument/2006/relationships/tags" Target="../tags/tag533.xml"/><Relationship Id="rId31" Type="http://schemas.openxmlformats.org/officeDocument/2006/relationships/image" Target="../media/image45.emf"/><Relationship Id="rId4" Type="http://schemas.openxmlformats.org/officeDocument/2006/relationships/tags" Target="../tags/tag518.xml"/><Relationship Id="rId9" Type="http://schemas.openxmlformats.org/officeDocument/2006/relationships/tags" Target="../tags/tag523.xml"/><Relationship Id="rId14" Type="http://schemas.openxmlformats.org/officeDocument/2006/relationships/tags" Target="../tags/tag528.xml"/><Relationship Id="rId22" Type="http://schemas.openxmlformats.org/officeDocument/2006/relationships/tags" Target="../tags/tag536.xml"/><Relationship Id="rId27" Type="http://schemas.openxmlformats.org/officeDocument/2006/relationships/slideLayout" Target="../slideLayouts/slideLayout4.xml"/><Relationship Id="rId30" Type="http://schemas.openxmlformats.org/officeDocument/2006/relationships/oleObject" Target="../embeddings/oleObject60.bin"/></Relationships>
</file>

<file path=ppt/slides/_rels/slide32.xml.rels><?xml version="1.0" encoding="UTF-8" standalone="yes"?>
<Relationships xmlns="http://schemas.openxmlformats.org/package/2006/relationships"><Relationship Id="rId3" Type="http://schemas.openxmlformats.org/officeDocument/2006/relationships/tags" Target="../tags/tag543.xml"/><Relationship Id="rId2" Type="http://schemas.openxmlformats.org/officeDocument/2006/relationships/tags" Target="../tags/tag542.xml"/><Relationship Id="rId1" Type="http://schemas.openxmlformats.org/officeDocument/2006/relationships/tags" Target="../tags/tag541.xml"/><Relationship Id="rId5" Type="http://schemas.openxmlformats.org/officeDocument/2006/relationships/image" Target="../media/image30.png"/><Relationship Id="rId4"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jpg"/><Relationship Id="rId3" Type="http://schemas.openxmlformats.org/officeDocument/2006/relationships/image" Target="../media/image46.jpg"/><Relationship Id="rId7" Type="http://schemas.openxmlformats.org/officeDocument/2006/relationships/image" Target="../media/image50.jpg"/><Relationship Id="rId12" Type="http://schemas.openxmlformats.org/officeDocument/2006/relationships/image" Target="../media/image55.jp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49.jpg"/><Relationship Id="rId11" Type="http://schemas.openxmlformats.org/officeDocument/2006/relationships/image" Target="../media/image54.PNG"/><Relationship Id="rId5" Type="http://schemas.openxmlformats.org/officeDocument/2006/relationships/image" Target="../media/image48.jpg"/><Relationship Id="rId15" Type="http://schemas.openxmlformats.org/officeDocument/2006/relationships/image" Target="../media/image58.jpeg"/><Relationship Id="rId10" Type="http://schemas.openxmlformats.org/officeDocument/2006/relationships/image" Target="../media/image53.png"/><Relationship Id="rId4" Type="http://schemas.openxmlformats.org/officeDocument/2006/relationships/image" Target="../media/image47.jpg"/><Relationship Id="rId9" Type="http://schemas.openxmlformats.org/officeDocument/2006/relationships/image" Target="../media/image52.jpg"/><Relationship Id="rId14" Type="http://schemas.openxmlformats.org/officeDocument/2006/relationships/image" Target="../media/image57.PNG"/></Relationships>
</file>

<file path=ppt/slides/_rels/slide34.xml.rels><?xml version="1.0" encoding="UTF-8" standalone="yes"?>
<Relationships xmlns="http://schemas.openxmlformats.org/package/2006/relationships"><Relationship Id="rId8" Type="http://schemas.openxmlformats.org/officeDocument/2006/relationships/tags" Target="../tags/tag551.xml"/><Relationship Id="rId13" Type="http://schemas.openxmlformats.org/officeDocument/2006/relationships/slideLayout" Target="../slideLayouts/slideLayout5.xml"/><Relationship Id="rId18" Type="http://schemas.openxmlformats.org/officeDocument/2006/relationships/image" Target="../media/image49.jpg"/><Relationship Id="rId26" Type="http://schemas.openxmlformats.org/officeDocument/2006/relationships/image" Target="../media/image65.jpeg"/><Relationship Id="rId3" Type="http://schemas.openxmlformats.org/officeDocument/2006/relationships/tags" Target="../tags/tag546.xml"/><Relationship Id="rId21" Type="http://schemas.openxmlformats.org/officeDocument/2006/relationships/image" Target="../media/image53.png"/><Relationship Id="rId7" Type="http://schemas.openxmlformats.org/officeDocument/2006/relationships/tags" Target="../tags/tag550.xml"/><Relationship Id="rId12" Type="http://schemas.openxmlformats.org/officeDocument/2006/relationships/tags" Target="../tags/tag555.xml"/><Relationship Id="rId17" Type="http://schemas.openxmlformats.org/officeDocument/2006/relationships/image" Target="../media/image48.jpg"/><Relationship Id="rId25" Type="http://schemas.openxmlformats.org/officeDocument/2006/relationships/image" Target="../media/image64.jpeg"/><Relationship Id="rId2" Type="http://schemas.openxmlformats.org/officeDocument/2006/relationships/tags" Target="../tags/tag545.xml"/><Relationship Id="rId16" Type="http://schemas.openxmlformats.org/officeDocument/2006/relationships/image" Target="../media/image50.jpg"/><Relationship Id="rId20" Type="http://schemas.openxmlformats.org/officeDocument/2006/relationships/image" Target="../media/image52.jpg"/><Relationship Id="rId1" Type="http://schemas.openxmlformats.org/officeDocument/2006/relationships/tags" Target="../tags/tag544.xml"/><Relationship Id="rId6" Type="http://schemas.openxmlformats.org/officeDocument/2006/relationships/tags" Target="../tags/tag549.xml"/><Relationship Id="rId11" Type="http://schemas.openxmlformats.org/officeDocument/2006/relationships/tags" Target="../tags/tag554.xml"/><Relationship Id="rId24" Type="http://schemas.openxmlformats.org/officeDocument/2006/relationships/image" Target="../media/image63.png"/><Relationship Id="rId5" Type="http://schemas.openxmlformats.org/officeDocument/2006/relationships/tags" Target="../tags/tag548.xml"/><Relationship Id="rId15" Type="http://schemas.openxmlformats.org/officeDocument/2006/relationships/image" Target="../media/image59.jpeg"/><Relationship Id="rId23" Type="http://schemas.openxmlformats.org/officeDocument/2006/relationships/image" Target="../media/image62.png"/><Relationship Id="rId10" Type="http://schemas.openxmlformats.org/officeDocument/2006/relationships/tags" Target="../tags/tag553.xml"/><Relationship Id="rId19" Type="http://schemas.openxmlformats.org/officeDocument/2006/relationships/image" Target="../media/image60.png"/><Relationship Id="rId4" Type="http://schemas.openxmlformats.org/officeDocument/2006/relationships/tags" Target="../tags/tag547.xml"/><Relationship Id="rId9" Type="http://schemas.openxmlformats.org/officeDocument/2006/relationships/tags" Target="../tags/tag552.xml"/><Relationship Id="rId14" Type="http://schemas.openxmlformats.org/officeDocument/2006/relationships/image" Target="../media/image46.jpg"/><Relationship Id="rId22" Type="http://schemas.openxmlformats.org/officeDocument/2006/relationships/image" Target="../media/image61.jpeg"/></Relationships>
</file>

<file path=ppt/slides/_rels/slide35.xml.rels><?xml version="1.0" encoding="UTF-8" standalone="yes"?>
<Relationships xmlns="http://schemas.openxmlformats.org/package/2006/relationships"><Relationship Id="rId3" Type="http://schemas.openxmlformats.org/officeDocument/2006/relationships/tags" Target="../tags/tag558.xml"/><Relationship Id="rId2" Type="http://schemas.openxmlformats.org/officeDocument/2006/relationships/tags" Target="../tags/tag557.xml"/><Relationship Id="rId1" Type="http://schemas.openxmlformats.org/officeDocument/2006/relationships/tags" Target="../tags/tag556.xml"/><Relationship Id="rId6" Type="http://schemas.openxmlformats.org/officeDocument/2006/relationships/slideLayout" Target="../slideLayouts/slideLayout4.xml"/><Relationship Id="rId5" Type="http://schemas.openxmlformats.org/officeDocument/2006/relationships/tags" Target="../tags/tag560.xml"/><Relationship Id="rId4" Type="http://schemas.openxmlformats.org/officeDocument/2006/relationships/tags" Target="../tags/tag55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561.xml"/><Relationship Id="rId1" Type="http://schemas.openxmlformats.org/officeDocument/2006/relationships/vmlDrawing" Target="../drawings/vmlDrawing47.vml"/><Relationship Id="rId6" Type="http://schemas.openxmlformats.org/officeDocument/2006/relationships/image" Target="../media/image42.emf"/><Relationship Id="rId5" Type="http://schemas.openxmlformats.org/officeDocument/2006/relationships/oleObject" Target="../embeddings/oleObject61.bin"/><Relationship Id="rId4" Type="http://schemas.openxmlformats.org/officeDocument/2006/relationships/notesSlide" Target="../notesSlides/notesSlide10.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562.xml"/><Relationship Id="rId1" Type="http://schemas.openxmlformats.org/officeDocument/2006/relationships/vmlDrawing" Target="../drawings/vmlDrawing48.vml"/><Relationship Id="rId6" Type="http://schemas.openxmlformats.org/officeDocument/2006/relationships/image" Target="../media/image42.emf"/><Relationship Id="rId5" Type="http://schemas.openxmlformats.org/officeDocument/2006/relationships/oleObject" Target="../embeddings/oleObject62.bin"/><Relationship Id="rId4" Type="http://schemas.openxmlformats.org/officeDocument/2006/relationships/notesSlide" Target="../notesSlides/notesSlide11.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563.xml"/><Relationship Id="rId1" Type="http://schemas.openxmlformats.org/officeDocument/2006/relationships/vmlDrawing" Target="../drawings/vmlDrawing49.vml"/><Relationship Id="rId6" Type="http://schemas.openxmlformats.org/officeDocument/2006/relationships/image" Target="../media/image42.emf"/><Relationship Id="rId5" Type="http://schemas.openxmlformats.org/officeDocument/2006/relationships/oleObject" Target="../embeddings/oleObject63.bin"/><Relationship Id="rId4" Type="http://schemas.openxmlformats.org/officeDocument/2006/relationships/notesSlide" Target="../notesSlides/notesSlide12.xml"/></Relationships>
</file>

<file path=ppt/slides/_rels/slide4.xml.rels><?xml version="1.0" encoding="UTF-8" standalone="yes"?>
<Relationships xmlns="http://schemas.openxmlformats.org/package/2006/relationships"><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slideLayout" Target="../slideLayouts/slideLayout4.xml"/><Relationship Id="rId5" Type="http://schemas.openxmlformats.org/officeDocument/2006/relationships/tags" Target="../tags/tag243.xml"/><Relationship Id="rId4" Type="http://schemas.openxmlformats.org/officeDocument/2006/relationships/tags" Target="../tags/tag242.xml"/></Relationships>
</file>

<file path=ppt/slides/_rels/slide40.xml.rels><?xml version="1.0" encoding="UTF-8" standalone="yes"?>
<Relationships xmlns="http://schemas.openxmlformats.org/package/2006/relationships"><Relationship Id="rId3" Type="http://schemas.openxmlformats.org/officeDocument/2006/relationships/tags" Target="../tags/tag566.xml"/><Relationship Id="rId2" Type="http://schemas.openxmlformats.org/officeDocument/2006/relationships/tags" Target="../tags/tag565.xml"/><Relationship Id="rId1" Type="http://schemas.openxmlformats.org/officeDocument/2006/relationships/tags" Target="../tags/tag564.xml"/><Relationship Id="rId4"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tags" Target="../tags/tag569.xml"/><Relationship Id="rId2" Type="http://schemas.openxmlformats.org/officeDocument/2006/relationships/tags" Target="../tags/tag568.xml"/><Relationship Id="rId1" Type="http://schemas.openxmlformats.org/officeDocument/2006/relationships/tags" Target="../tags/tag567.xml"/><Relationship Id="rId6" Type="http://schemas.openxmlformats.org/officeDocument/2006/relationships/slideLayout" Target="../slideLayouts/slideLayout4.xml"/><Relationship Id="rId5" Type="http://schemas.openxmlformats.org/officeDocument/2006/relationships/tags" Target="../tags/tag571.xml"/><Relationship Id="rId4" Type="http://schemas.openxmlformats.org/officeDocument/2006/relationships/tags" Target="../tags/tag57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73.xml"/><Relationship Id="rId1" Type="http://schemas.openxmlformats.org/officeDocument/2006/relationships/tags" Target="../tags/tag572.xml"/></Relationships>
</file>

<file path=ppt/slides/_rels/slide44.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3.png"/><Relationship Id="rId18" Type="http://schemas.openxmlformats.org/officeDocument/2006/relationships/image" Target="../media/image78.png"/><Relationship Id="rId3" Type="http://schemas.openxmlformats.org/officeDocument/2006/relationships/slideLayout" Target="../slideLayouts/slideLayout4.xml"/><Relationship Id="rId21" Type="http://schemas.openxmlformats.org/officeDocument/2006/relationships/image" Target="../media/image81.png"/><Relationship Id="rId7" Type="http://schemas.openxmlformats.org/officeDocument/2006/relationships/image" Target="../media/image67.png"/><Relationship Id="rId12" Type="http://schemas.openxmlformats.org/officeDocument/2006/relationships/image" Target="../media/image72.png"/><Relationship Id="rId17" Type="http://schemas.openxmlformats.org/officeDocument/2006/relationships/image" Target="../media/image77.png"/><Relationship Id="rId2" Type="http://schemas.openxmlformats.org/officeDocument/2006/relationships/tags" Target="../tags/tag574.xml"/><Relationship Id="rId16" Type="http://schemas.openxmlformats.org/officeDocument/2006/relationships/image" Target="../media/image76.png"/><Relationship Id="rId20" Type="http://schemas.openxmlformats.org/officeDocument/2006/relationships/image" Target="../media/image80.jpeg"/><Relationship Id="rId1" Type="http://schemas.openxmlformats.org/officeDocument/2006/relationships/vmlDrawing" Target="../drawings/vmlDrawing50.v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1.emf"/><Relationship Id="rId15" Type="http://schemas.openxmlformats.org/officeDocument/2006/relationships/image" Target="../media/image75.png"/><Relationship Id="rId23" Type="http://schemas.openxmlformats.org/officeDocument/2006/relationships/image" Target="../media/image83.jpeg"/><Relationship Id="rId10" Type="http://schemas.openxmlformats.org/officeDocument/2006/relationships/image" Target="../media/image70.jpeg"/><Relationship Id="rId19" Type="http://schemas.openxmlformats.org/officeDocument/2006/relationships/image" Target="../media/image79.png"/><Relationship Id="rId4" Type="http://schemas.openxmlformats.org/officeDocument/2006/relationships/oleObject" Target="../embeddings/oleObject64.bin"/><Relationship Id="rId9" Type="http://schemas.openxmlformats.org/officeDocument/2006/relationships/image" Target="../media/image69.png"/><Relationship Id="rId14" Type="http://schemas.openxmlformats.org/officeDocument/2006/relationships/image" Target="../media/image74.png"/><Relationship Id="rId22" Type="http://schemas.openxmlformats.org/officeDocument/2006/relationships/image" Target="../media/image82.jpeg"/></Relationships>
</file>

<file path=ppt/slides/_rels/slide45.xml.rels><?xml version="1.0" encoding="UTF-8" standalone="yes"?>
<Relationships xmlns="http://schemas.openxmlformats.org/package/2006/relationships"><Relationship Id="rId8" Type="http://schemas.openxmlformats.org/officeDocument/2006/relationships/image" Target="../media/image86.png"/><Relationship Id="rId13" Type="http://schemas.openxmlformats.org/officeDocument/2006/relationships/image" Target="../media/image91.png"/><Relationship Id="rId3" Type="http://schemas.openxmlformats.org/officeDocument/2006/relationships/slideLayout" Target="../slideLayouts/slideLayout4.xml"/><Relationship Id="rId7" Type="http://schemas.openxmlformats.org/officeDocument/2006/relationships/image" Target="../media/image85.png"/><Relationship Id="rId12" Type="http://schemas.openxmlformats.org/officeDocument/2006/relationships/image" Target="../media/image90.png"/><Relationship Id="rId2" Type="http://schemas.openxmlformats.org/officeDocument/2006/relationships/tags" Target="../tags/tag575.xml"/><Relationship Id="rId16" Type="http://schemas.openxmlformats.org/officeDocument/2006/relationships/image" Target="../media/image94.png"/><Relationship Id="rId1" Type="http://schemas.openxmlformats.org/officeDocument/2006/relationships/vmlDrawing" Target="../drawings/vmlDrawing51.v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1.emf"/><Relationship Id="rId15" Type="http://schemas.openxmlformats.org/officeDocument/2006/relationships/image" Target="../media/image93.png"/><Relationship Id="rId10" Type="http://schemas.openxmlformats.org/officeDocument/2006/relationships/image" Target="../media/image88.png"/><Relationship Id="rId4" Type="http://schemas.openxmlformats.org/officeDocument/2006/relationships/oleObject" Target="../embeddings/oleObject65.bin"/><Relationship Id="rId9" Type="http://schemas.openxmlformats.org/officeDocument/2006/relationships/image" Target="../media/image87.png"/><Relationship Id="rId14" Type="http://schemas.openxmlformats.org/officeDocument/2006/relationships/image" Target="../media/image92.png"/></Relationships>
</file>

<file path=ppt/slides/_rels/slide46.xml.rels><?xml version="1.0" encoding="UTF-8" standalone="yes"?>
<Relationships xmlns="http://schemas.openxmlformats.org/package/2006/relationships"><Relationship Id="rId8" Type="http://schemas.openxmlformats.org/officeDocument/2006/relationships/comments" Target="../comments/comment7.xml"/><Relationship Id="rId3" Type="http://schemas.openxmlformats.org/officeDocument/2006/relationships/hyperlink" Target="http://www.cdc.gov/safewater/where_pages/where_kenya.htm" TargetMode="External"/><Relationship Id="rId7" Type="http://schemas.openxmlformats.org/officeDocument/2006/relationships/image" Target="../media/image97.png"/><Relationship Id="rId2" Type="http://schemas.openxmlformats.org/officeDocument/2006/relationships/hyperlink" Target="http://www.kwaho.org/technowells.php&#12289;http:/www.swapkenya.org/swap_annual_report_2013.pdf&#12289;http:/www.water.ox.ac.uk/lifestraw-carbon-for-water/" TargetMode="External"/><Relationship Id="rId1" Type="http://schemas.openxmlformats.org/officeDocument/2006/relationships/slideLayout" Target="../slideLayouts/slideLayout4.xml"/><Relationship Id="rId6" Type="http://schemas.openxmlformats.org/officeDocument/2006/relationships/image" Target="../media/image96.png"/><Relationship Id="rId5" Type="http://schemas.openxmlformats.org/officeDocument/2006/relationships/image" Target="../media/image81.png"/><Relationship Id="rId4" Type="http://schemas.openxmlformats.org/officeDocument/2006/relationships/image" Target="../media/image95.png"/></Relationships>
</file>

<file path=ppt/slides/_rels/slide47.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hyperlink" Target="https://www.youtube.com/watch?v=c0hxtui7tKs&#12289;http://www.povertyactionlab.org/scale-ups/chlorine-dispensers-safe-water&#12289;http://www.aquaya.org/tag/kenya/&#12289;http://www.ideo.org/stories/smartlife-is-open-for-business-selling-pure-drinking-water" TargetMode="External"/><Relationship Id="rId1" Type="http://schemas.openxmlformats.org/officeDocument/2006/relationships/slideLayout" Target="../slideLayouts/slideLayout4.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48.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3.png"/><Relationship Id="rId7" Type="http://schemas.openxmlformats.org/officeDocument/2006/relationships/image" Target="../media/image105.jpeg"/><Relationship Id="rId2" Type="http://schemas.openxmlformats.org/officeDocument/2006/relationships/image" Target="../media/image102.png"/><Relationship Id="rId1" Type="http://schemas.openxmlformats.org/officeDocument/2006/relationships/slideLayout" Target="../slideLayouts/slideLayout4.xml"/><Relationship Id="rId6" Type="http://schemas.openxmlformats.org/officeDocument/2006/relationships/image" Target="../media/image76.png"/><Relationship Id="rId5" Type="http://schemas.openxmlformats.org/officeDocument/2006/relationships/image" Target="../media/image104.jpeg"/><Relationship Id="rId4" Type="http://schemas.openxmlformats.org/officeDocument/2006/relationships/image" Target="../media/image75.png"/></Relationships>
</file>

<file path=ppt/slides/_rels/slide5.xml.rels><?xml version="1.0" encoding="UTF-8" standalone="yes"?>
<Relationships xmlns="http://schemas.openxmlformats.org/package/2006/relationships"><Relationship Id="rId3" Type="http://schemas.openxmlformats.org/officeDocument/2006/relationships/tags" Target="../tags/tag246.xml"/><Relationship Id="rId2" Type="http://schemas.openxmlformats.org/officeDocument/2006/relationships/tags" Target="../tags/tag245.xml"/><Relationship Id="rId1" Type="http://schemas.openxmlformats.org/officeDocument/2006/relationships/tags" Target="../tags/tag244.xml"/><Relationship Id="rId5" Type="http://schemas.openxmlformats.org/officeDocument/2006/relationships/slideLayout" Target="../slideLayouts/slideLayout4.xml"/><Relationship Id="rId4" Type="http://schemas.openxmlformats.org/officeDocument/2006/relationships/tags" Target="../tags/tag247.xml"/></Relationships>
</file>

<file path=ppt/slides/_rels/slide6.xml.rels><?xml version="1.0" encoding="UTF-8" standalone="yes"?>
<Relationships xmlns="http://schemas.openxmlformats.org/package/2006/relationships"><Relationship Id="rId3" Type="http://schemas.openxmlformats.org/officeDocument/2006/relationships/tags" Target="../tags/tag250.xml"/><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slideLayout" Target="../slideLayouts/slideLayout4.xml"/><Relationship Id="rId5" Type="http://schemas.openxmlformats.org/officeDocument/2006/relationships/tags" Target="../tags/tag252.xml"/><Relationship Id="rId4" Type="http://schemas.openxmlformats.org/officeDocument/2006/relationships/tags" Target="../tags/tag25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tags" Target="../tags/tag259.xml"/><Relationship Id="rId13" Type="http://schemas.openxmlformats.org/officeDocument/2006/relationships/slideLayout" Target="../slideLayouts/slideLayout4.xml"/><Relationship Id="rId18" Type="http://schemas.openxmlformats.org/officeDocument/2006/relationships/oleObject" Target="../embeddings/oleObject32.bin"/><Relationship Id="rId3" Type="http://schemas.openxmlformats.org/officeDocument/2006/relationships/tags" Target="../tags/tag254.xml"/><Relationship Id="rId7" Type="http://schemas.openxmlformats.org/officeDocument/2006/relationships/tags" Target="../tags/tag258.xml"/><Relationship Id="rId12" Type="http://schemas.openxmlformats.org/officeDocument/2006/relationships/tags" Target="../tags/tag263.xml"/><Relationship Id="rId17" Type="http://schemas.openxmlformats.org/officeDocument/2006/relationships/hyperlink" Target="http://waterinstitute.unc.edu/files/2007_nairobi/2007Nairobi_wanderi-psi_kenya.pdf" TargetMode="External"/><Relationship Id="rId2" Type="http://schemas.openxmlformats.org/officeDocument/2006/relationships/tags" Target="../tags/tag253.xml"/><Relationship Id="rId16" Type="http://schemas.openxmlformats.org/officeDocument/2006/relationships/hyperlink" Target="http://www.kenyanceramics.org/" TargetMode="External"/><Relationship Id="rId1" Type="http://schemas.openxmlformats.org/officeDocument/2006/relationships/vmlDrawing" Target="../drawings/vmlDrawing31.vml"/><Relationship Id="rId6" Type="http://schemas.openxmlformats.org/officeDocument/2006/relationships/tags" Target="../tags/tag257.xml"/><Relationship Id="rId11" Type="http://schemas.openxmlformats.org/officeDocument/2006/relationships/tags" Target="../tags/tag262.xml"/><Relationship Id="rId5" Type="http://schemas.openxmlformats.org/officeDocument/2006/relationships/tags" Target="../tags/tag256.xml"/><Relationship Id="rId15" Type="http://schemas.openxmlformats.org/officeDocument/2006/relationships/image" Target="../media/image11.emf"/><Relationship Id="rId10" Type="http://schemas.openxmlformats.org/officeDocument/2006/relationships/tags" Target="../tags/tag261.xml"/><Relationship Id="rId19" Type="http://schemas.openxmlformats.org/officeDocument/2006/relationships/image" Target="../media/image12.emf"/><Relationship Id="rId4" Type="http://schemas.openxmlformats.org/officeDocument/2006/relationships/tags" Target="../tags/tag255.xml"/><Relationship Id="rId9" Type="http://schemas.openxmlformats.org/officeDocument/2006/relationships/tags" Target="../tags/tag260.xml"/><Relationship Id="rId14" Type="http://schemas.openxmlformats.org/officeDocument/2006/relationships/oleObject" Target="../embeddings/oleObject31.bin"/></Relationships>
</file>

<file path=ppt/slides/_rels/slide9.xml.rels><?xml version="1.0" encoding="UTF-8" standalone="yes"?>
<Relationships xmlns="http://schemas.openxmlformats.org/package/2006/relationships"><Relationship Id="rId8" Type="http://schemas.openxmlformats.org/officeDocument/2006/relationships/hyperlink" Target="https://unfccc.int/secretariat/momentum_for_change/items/7100.php&#12289;http:/rehydrate.org/zinc/pdf/Kenya_FINAL%20for%20web.pdf&#12289;http:/aquaya.org/wp-content/uploads/Mbogo_Bunyi.pdf" TargetMode="External"/><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comments" Target="../comments/comment1.xml"/><Relationship Id="rId4" Type="http://schemas.openxmlformats.org/officeDocument/2006/relationships/image" Target="../media/image14.pn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ja-JP" altLang="en-US" dirty="0"/>
              <a:t>笹川</a:t>
            </a:r>
            <a:r>
              <a:rPr lang="en-US" altLang="ja-JP" dirty="0"/>
              <a:t>BoP</a:t>
            </a:r>
            <a:r>
              <a:rPr lang="ja-JP" altLang="en-US" dirty="0"/>
              <a:t>実現可能性報告　概要　－　第</a:t>
            </a:r>
            <a:r>
              <a:rPr lang="en-US" altLang="ja-JP" dirty="0"/>
              <a:t>2</a:t>
            </a:r>
            <a:r>
              <a:rPr lang="ja-JP" altLang="en-US" dirty="0"/>
              <a:t>フェーズ</a:t>
            </a:r>
            <a:endParaRPr lang="en-US" dirty="0"/>
          </a:p>
        </p:txBody>
      </p:sp>
      <p:sp>
        <p:nvSpPr>
          <p:cNvPr id="3" name="Subtitle 2"/>
          <p:cNvSpPr>
            <a:spLocks noGrp="1"/>
          </p:cNvSpPr>
          <p:nvPr>
            <p:ph type="subTitle" idx="1"/>
          </p:nvPr>
        </p:nvSpPr>
        <p:spPr/>
        <p:txBody>
          <a:bodyPr/>
          <a:lstStyle/>
          <a:p>
            <a:r>
              <a:rPr lang="ja-JP" altLang="en-US" dirty="0" smtClean="0"/>
              <a:t>日研株式会社</a:t>
            </a:r>
            <a:endParaRPr lang="en-US" dirty="0"/>
          </a:p>
        </p:txBody>
      </p:sp>
      <p:sp>
        <p:nvSpPr>
          <p:cNvPr id="4" name="Text Placeholder 3"/>
          <p:cNvSpPr>
            <a:spLocks noGrp="1"/>
          </p:cNvSpPr>
          <p:nvPr>
            <p:ph type="body" sz="quarter" idx="10"/>
          </p:nvPr>
        </p:nvSpPr>
        <p:spPr/>
        <p:txBody>
          <a:bodyPr/>
          <a:lstStyle/>
          <a:p>
            <a:r>
              <a:rPr lang="en-US" altLang="ja-JP" dirty="0" smtClean="0"/>
              <a:t>2014</a:t>
            </a:r>
            <a:r>
              <a:rPr lang="ja-JP" altLang="en-US" dirty="0" smtClean="0"/>
              <a:t>年</a:t>
            </a:r>
            <a:r>
              <a:rPr lang="en-US" altLang="ja-JP" dirty="0" smtClean="0"/>
              <a:t>10</a:t>
            </a:r>
            <a:r>
              <a:rPr lang="ja-JP" altLang="en-US" dirty="0" smtClean="0"/>
              <a:t>月</a:t>
            </a:r>
            <a:r>
              <a:rPr lang="en-US" altLang="ja-JP" dirty="0" smtClean="0"/>
              <a:t>6</a:t>
            </a:r>
            <a:r>
              <a:rPr lang="ja-JP" altLang="en-US" dirty="0" smtClean="0"/>
              <a:t>日</a:t>
            </a:r>
            <a:endParaRPr lang="en-US" dirty="0" smtClean="0"/>
          </a:p>
        </p:txBody>
      </p:sp>
      <p:pic>
        <p:nvPicPr>
          <p:cNvPr id="5" name="Picture 5" descr="sasakawa logo.bmp"/>
          <p:cNvPicPr/>
          <p:nvPr/>
        </p:nvPicPr>
        <p:blipFill>
          <a:blip r:embed="rId2" cstate="print"/>
          <a:stretch>
            <a:fillRect/>
          </a:stretch>
        </p:blipFill>
        <p:spPr>
          <a:xfrm>
            <a:off x="516568" y="5800394"/>
            <a:ext cx="4268374" cy="41251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hidden="1"/>
          <p:cNvGraphicFramePr>
            <a:graphicFrameLocks noChangeAspect="1"/>
          </p:cNvGraphicFramePr>
          <p:nvPr>
            <p:custDataLst>
              <p:tags r:id="rId2"/>
            </p:custDataLst>
            <p:extLst>
              <p:ext uri="{D42A27DB-BD31-4B8C-83A1-F6EECF244321}">
                <p14:modId xmlns:p14="http://schemas.microsoft.com/office/powerpoint/2010/main" val="2743189445"/>
              </p:ext>
            </p:extLst>
          </p:nvPr>
        </p:nvGraphicFramePr>
        <p:xfrm>
          <a:off x="1592" y="1596"/>
          <a:ext cx="1587" cy="1587"/>
        </p:xfrm>
        <a:graphic>
          <a:graphicData uri="http://schemas.openxmlformats.org/presentationml/2006/ole">
            <mc:AlternateContent xmlns:mc="http://schemas.openxmlformats.org/markup-compatibility/2006">
              <mc:Choice xmlns:v="urn:schemas-microsoft-com:vml" Requires="v">
                <p:oleObj spid="_x0000_s792762" name="think-cell Slide" r:id="rId47" imgW="270" imgH="270" progId="TCLayout.ActiveDocument.1">
                  <p:embed/>
                </p:oleObj>
              </mc:Choice>
              <mc:Fallback>
                <p:oleObj name="think-cell Slide" r:id="rId47" imgW="270" imgH="270" progId="TCLayout.ActiveDocument.1">
                  <p:embed/>
                  <p:pic>
                    <p:nvPicPr>
                      <p:cNvPr id="0" name=""/>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592" y="1596"/>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ounded Rectangle 6"/>
          <p:cNvSpPr/>
          <p:nvPr/>
        </p:nvSpPr>
        <p:spPr>
          <a:xfrm>
            <a:off x="209645" y="5676634"/>
            <a:ext cx="9392878" cy="669763"/>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bwMode="auto">
          <a:xfrm>
            <a:off x="3639730" y="1803452"/>
            <a:ext cx="212726" cy="212725"/>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4" name="Group 3"/>
          <p:cNvGrpSpPr/>
          <p:nvPr/>
        </p:nvGrpSpPr>
        <p:grpSpPr>
          <a:xfrm>
            <a:off x="3639728" y="2495428"/>
            <a:ext cx="212726" cy="212725"/>
            <a:chOff x="3639728" y="2495426"/>
            <a:chExt cx="212726" cy="212725"/>
          </a:xfrm>
        </p:grpSpPr>
        <p:sp>
          <p:nvSpPr>
            <p:cNvPr id="193" name="Oval 192"/>
            <p:cNvSpPr/>
            <p:nvPr/>
          </p:nvSpPr>
          <p:spPr bwMode="auto">
            <a:xfrm>
              <a:off x="3639728" y="2495426"/>
              <a:ext cx="212726" cy="212725"/>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28" name="Arc 127"/>
            <p:cNvSpPr/>
            <p:nvPr>
              <p:custDataLst>
                <p:tags r:id="rId44"/>
              </p:custDataLst>
            </p:nvPr>
          </p:nvSpPr>
          <p:spPr bwMode="gray">
            <a:xfrm>
              <a:off x="3639731" y="2495426"/>
              <a:ext cx="212723" cy="212723"/>
            </a:xfrm>
            <a:prstGeom prst="arc">
              <a:avLst>
                <a:gd name="adj1" fmla="val 16200000"/>
                <a:gd name="adj2" fmla="val 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sp>
        <p:nvSpPr>
          <p:cNvPr id="153" name="Text Placeholder 152"/>
          <p:cNvSpPr>
            <a:spLocks noGrp="1"/>
          </p:cNvSpPr>
          <p:nvPr>
            <p:ph type="body" sz="quarter" idx="37"/>
          </p:nvPr>
        </p:nvSpPr>
        <p:spPr>
          <a:xfrm>
            <a:off x="450587" y="6417235"/>
            <a:ext cx="8159974" cy="386679"/>
          </a:xfrm>
        </p:spPr>
        <p:txBody>
          <a:bodyPr/>
          <a:lstStyle/>
          <a:p>
            <a:r>
              <a:rPr lang="en-IN" baseline="30000" dirty="0" smtClean="0"/>
              <a:t>1. </a:t>
            </a:r>
            <a:r>
              <a:rPr lang="ja-JP" altLang="en-US" dirty="0" smtClean="0"/>
              <a:t>主に過剰摂取に関連したリスクをさす。</a:t>
            </a:r>
            <a:endParaRPr lang="en-IN" dirty="0" smtClean="0"/>
          </a:p>
          <a:p>
            <a:r>
              <a:rPr lang="ja-JP" altLang="en-US" dirty="0" smtClean="0"/>
              <a:t>出典：専門家へのインタビュー、ダルバーグ調査および分析</a:t>
            </a:r>
            <a:endParaRPr lang="en-US" dirty="0"/>
          </a:p>
        </p:txBody>
      </p:sp>
      <p:sp>
        <p:nvSpPr>
          <p:cNvPr id="2" name="Title 1"/>
          <p:cNvSpPr>
            <a:spLocks noGrp="1"/>
          </p:cNvSpPr>
          <p:nvPr>
            <p:ph type="title"/>
          </p:nvPr>
        </p:nvSpPr>
        <p:spPr>
          <a:xfrm>
            <a:off x="450274" y="134471"/>
            <a:ext cx="9005454" cy="609600"/>
          </a:xfrm>
        </p:spPr>
        <p:txBody>
          <a:bodyPr/>
          <a:lstStyle/>
          <a:p>
            <a:r>
              <a:rPr lang="ja-JP" altLang="en-US" dirty="0" smtClean="0"/>
              <a:t>クリンカの強みは、負担可能な価格と使いやすさ、そして過剰摂取のリスクがなく無味無臭であること</a:t>
            </a:r>
            <a:endParaRPr lang="en-US" dirty="0"/>
          </a:p>
        </p:txBody>
      </p:sp>
      <p:sp>
        <p:nvSpPr>
          <p:cNvPr id="160" name="Oval 159"/>
          <p:cNvSpPr/>
          <p:nvPr/>
        </p:nvSpPr>
        <p:spPr bwMode="auto">
          <a:xfrm>
            <a:off x="8935448" y="870893"/>
            <a:ext cx="147314" cy="147314"/>
          </a:xfrm>
          <a:prstGeom prst="ellipse">
            <a:avLst/>
          </a:prstGeom>
          <a:solidFill>
            <a:schemeClr val="tx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Text Placeholder 2"/>
          <p:cNvSpPr>
            <a:spLocks noGrp="1"/>
          </p:cNvSpPr>
          <p:nvPr>
            <p:ph type="body" sz="quarter" idx="37"/>
          </p:nvPr>
        </p:nvSpPr>
        <p:spPr>
          <a:xfrm>
            <a:off x="9138033" y="836714"/>
            <a:ext cx="1080120" cy="215677"/>
          </a:xfrm>
        </p:spPr>
        <p:txBody>
          <a:bodyPr wrap="none" anchor="ctr" anchorCtr="0"/>
          <a:lstStyle/>
          <a:p>
            <a:r>
              <a:rPr lang="ja-JP" altLang="en-US" dirty="0" smtClean="0"/>
              <a:t>高</a:t>
            </a:r>
            <a:endParaRPr lang="en-US" dirty="0"/>
          </a:p>
        </p:txBody>
      </p:sp>
      <p:cxnSp>
        <p:nvCxnSpPr>
          <p:cNvPr id="146" name="Straight Connector 145"/>
          <p:cNvCxnSpPr/>
          <p:nvPr/>
        </p:nvCxnSpPr>
        <p:spPr>
          <a:xfrm>
            <a:off x="4465190" y="1453215"/>
            <a:ext cx="640080" cy="0"/>
          </a:xfrm>
          <a:prstGeom prst="line">
            <a:avLst/>
          </a:prstGeom>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50" name="Oval 149"/>
          <p:cNvSpPr/>
          <p:nvPr/>
        </p:nvSpPr>
        <p:spPr bwMode="auto">
          <a:xfrm>
            <a:off x="8351901" y="870893"/>
            <a:ext cx="147314" cy="147314"/>
          </a:xfrm>
          <a:prstGeom prst="ellipse">
            <a:avLst/>
          </a:prstGeom>
          <a:no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Text Placeholder 2"/>
          <p:cNvSpPr>
            <a:spLocks noGrp="1"/>
          </p:cNvSpPr>
          <p:nvPr>
            <p:ph type="body" sz="quarter" idx="37"/>
          </p:nvPr>
        </p:nvSpPr>
        <p:spPr>
          <a:xfrm>
            <a:off x="8522403" y="836714"/>
            <a:ext cx="1080120" cy="215677"/>
          </a:xfrm>
        </p:spPr>
        <p:txBody>
          <a:bodyPr wrap="none" anchor="ctr" anchorCtr="0"/>
          <a:lstStyle/>
          <a:p>
            <a:r>
              <a:rPr lang="ja-JP" altLang="en-US" dirty="0" smtClean="0"/>
              <a:t>低</a:t>
            </a:r>
            <a:endParaRPr lang="en-US" dirty="0"/>
          </a:p>
        </p:txBody>
      </p:sp>
      <p:sp>
        <p:nvSpPr>
          <p:cNvPr id="78" name="TextBox 77"/>
          <p:cNvSpPr txBox="1"/>
          <p:nvPr/>
        </p:nvSpPr>
        <p:spPr>
          <a:xfrm>
            <a:off x="370064" y="1093869"/>
            <a:ext cx="1798788" cy="307754"/>
          </a:xfrm>
          <a:prstGeom prst="rect">
            <a:avLst/>
          </a:prstGeom>
          <a:noFill/>
        </p:spPr>
        <p:txBody>
          <a:bodyPr wrap="square" lIns="0" tIns="45709" rIns="91418" bIns="45709" rtlCol="0">
            <a:spAutoFit/>
          </a:bodyPr>
          <a:lstStyle/>
          <a:p>
            <a:pPr defTabSz="913412">
              <a:spcAft>
                <a:spcPts val="600"/>
              </a:spcAft>
            </a:pPr>
            <a:r>
              <a:rPr lang="ja-JP" altLang="en-US" sz="1400" b="1" dirty="0" smtClean="0">
                <a:solidFill>
                  <a:srgbClr val="000000"/>
                </a:solidFill>
              </a:rPr>
              <a:t>製品</a:t>
            </a:r>
            <a:endParaRPr lang="en-US" sz="1400" b="1" dirty="0">
              <a:solidFill>
                <a:srgbClr val="000000"/>
              </a:solidFill>
            </a:endParaRPr>
          </a:p>
        </p:txBody>
      </p:sp>
      <p:cxnSp>
        <p:nvCxnSpPr>
          <p:cNvPr id="86" name="Straight Connector 85"/>
          <p:cNvCxnSpPr/>
          <p:nvPr/>
        </p:nvCxnSpPr>
        <p:spPr>
          <a:xfrm>
            <a:off x="370064" y="1453217"/>
            <a:ext cx="1645920" cy="427"/>
          </a:xfrm>
          <a:prstGeom prst="line">
            <a:avLst/>
          </a:prstGeom>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6" name="Oval 95"/>
          <p:cNvSpPr/>
          <p:nvPr/>
        </p:nvSpPr>
        <p:spPr bwMode="auto">
          <a:xfrm>
            <a:off x="4699315" y="1815503"/>
            <a:ext cx="212726" cy="212725"/>
          </a:xfrm>
          <a:prstGeom prst="ellipse">
            <a:avLst/>
          </a:prstGeom>
          <a:solidFill>
            <a:schemeClr val="tx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82" name="TextBox 81"/>
          <p:cNvSpPr txBox="1"/>
          <p:nvPr/>
        </p:nvSpPr>
        <p:spPr>
          <a:xfrm>
            <a:off x="2232377" y="1111491"/>
            <a:ext cx="1152128" cy="307754"/>
          </a:xfrm>
          <a:prstGeom prst="rect">
            <a:avLst/>
          </a:prstGeom>
          <a:noFill/>
        </p:spPr>
        <p:txBody>
          <a:bodyPr wrap="square" lIns="0" tIns="45709" rIns="91418" bIns="45709" rtlCol="0">
            <a:spAutoFit/>
          </a:bodyPr>
          <a:lstStyle>
            <a:defPPr>
              <a:defRPr lang="en-US"/>
            </a:defPPr>
            <a:lvl1pPr defTabSz="913412">
              <a:spcAft>
                <a:spcPts val="600"/>
              </a:spcAft>
              <a:defRPr sz="1400" b="1">
                <a:solidFill>
                  <a:srgbClr val="000000"/>
                </a:solidFill>
              </a:defRPr>
            </a:lvl1pPr>
          </a:lstStyle>
          <a:p>
            <a:pPr algn="ctr"/>
            <a:r>
              <a:rPr lang="ja-JP" altLang="en-US" dirty="0" smtClean="0"/>
              <a:t>生物学的</a:t>
            </a:r>
            <a:endParaRPr lang="en-US" dirty="0"/>
          </a:p>
        </p:txBody>
      </p:sp>
      <p:cxnSp>
        <p:nvCxnSpPr>
          <p:cNvPr id="83" name="Straight Connector 82"/>
          <p:cNvCxnSpPr/>
          <p:nvPr/>
        </p:nvCxnSpPr>
        <p:spPr>
          <a:xfrm>
            <a:off x="2232376" y="1453215"/>
            <a:ext cx="2103121" cy="0"/>
          </a:xfrm>
          <a:prstGeom prst="line">
            <a:avLst/>
          </a:prstGeom>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3223722" y="1111491"/>
            <a:ext cx="1152128" cy="307754"/>
          </a:xfrm>
          <a:prstGeom prst="rect">
            <a:avLst/>
          </a:prstGeom>
          <a:noFill/>
        </p:spPr>
        <p:txBody>
          <a:bodyPr wrap="square" lIns="0" tIns="45709" rIns="91418" bIns="45709" rtlCol="0">
            <a:spAutoFit/>
          </a:bodyPr>
          <a:lstStyle>
            <a:defPPr>
              <a:defRPr lang="en-US"/>
            </a:defPPr>
            <a:lvl1pPr defTabSz="913412">
              <a:spcAft>
                <a:spcPts val="600"/>
              </a:spcAft>
              <a:defRPr sz="1400" b="1">
                <a:solidFill>
                  <a:srgbClr val="000000"/>
                </a:solidFill>
              </a:defRPr>
            </a:lvl1pPr>
          </a:lstStyle>
          <a:p>
            <a:pPr algn="ctr"/>
            <a:r>
              <a:rPr lang="ja-JP" altLang="en-US" dirty="0" smtClean="0"/>
              <a:t>化学的</a:t>
            </a:r>
            <a:endParaRPr lang="en-US" dirty="0"/>
          </a:p>
        </p:txBody>
      </p:sp>
      <p:sp>
        <p:nvSpPr>
          <p:cNvPr id="127" name="Oval 126"/>
          <p:cNvSpPr/>
          <p:nvPr/>
        </p:nvSpPr>
        <p:spPr bwMode="auto">
          <a:xfrm>
            <a:off x="3639728" y="4551245"/>
            <a:ext cx="212726" cy="212725"/>
          </a:xfrm>
          <a:prstGeom prst="ellipse">
            <a:avLst/>
          </a:prstGeom>
          <a:solidFill>
            <a:srgbClr val="FFFFFF"/>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35" name="TextBox 134"/>
          <p:cNvSpPr txBox="1"/>
          <p:nvPr/>
        </p:nvSpPr>
        <p:spPr>
          <a:xfrm>
            <a:off x="2161418" y="876274"/>
            <a:ext cx="2302844" cy="307754"/>
          </a:xfrm>
          <a:prstGeom prst="rect">
            <a:avLst/>
          </a:prstGeom>
          <a:noFill/>
        </p:spPr>
        <p:txBody>
          <a:bodyPr wrap="square" lIns="0" tIns="45709" rIns="91418" bIns="45709" rtlCol="0">
            <a:spAutoFit/>
          </a:bodyPr>
          <a:lstStyle>
            <a:defPPr>
              <a:defRPr lang="en-US"/>
            </a:defPPr>
            <a:lvl1pPr defTabSz="913412">
              <a:spcAft>
                <a:spcPts val="600"/>
              </a:spcAft>
              <a:defRPr sz="1400" b="1">
                <a:solidFill>
                  <a:srgbClr val="000000"/>
                </a:solidFill>
              </a:defRPr>
            </a:lvl1pPr>
          </a:lstStyle>
          <a:p>
            <a:pPr algn="ctr"/>
            <a:r>
              <a:rPr lang="ja-JP" altLang="en-US" dirty="0" smtClean="0"/>
              <a:t>処理の効果：</a:t>
            </a:r>
            <a:endParaRPr lang="en-US" baseline="30000" dirty="0"/>
          </a:p>
        </p:txBody>
      </p:sp>
      <p:grpSp>
        <p:nvGrpSpPr>
          <p:cNvPr id="148" name="Group 147"/>
          <p:cNvGrpSpPr/>
          <p:nvPr/>
        </p:nvGrpSpPr>
        <p:grpSpPr>
          <a:xfrm>
            <a:off x="2664424" y="3191395"/>
            <a:ext cx="212726" cy="212725"/>
            <a:chOff x="5024437" y="3646488"/>
            <a:chExt cx="212726" cy="212725"/>
          </a:xfrm>
        </p:grpSpPr>
        <p:sp>
          <p:nvSpPr>
            <p:cNvPr id="203" name="Oval 202"/>
            <p:cNvSpPr/>
            <p:nvPr>
              <p:custDataLst>
                <p:tags r:id="rId42"/>
              </p:custDataLst>
            </p:nvPr>
          </p:nvSpPr>
          <p:spPr bwMode="auto">
            <a:xfrm>
              <a:off x="5024437" y="3646488"/>
              <a:ext cx="212726" cy="212725"/>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04" name="Arc 203"/>
            <p:cNvSpPr/>
            <p:nvPr>
              <p:custDataLst>
                <p:tags r:id="rId43"/>
              </p:custDataLst>
            </p:nvPr>
          </p:nvSpPr>
          <p:spPr bwMode="gray">
            <a:xfrm>
              <a:off x="5024439" y="3646488"/>
              <a:ext cx="212723" cy="212723"/>
            </a:xfrm>
            <a:prstGeom prst="arc">
              <a:avLst>
                <a:gd name="adj1" fmla="val 16200000"/>
                <a:gd name="adj2" fmla="val 108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155" name="Group 154"/>
          <p:cNvGrpSpPr/>
          <p:nvPr/>
        </p:nvGrpSpPr>
        <p:grpSpPr>
          <a:xfrm>
            <a:off x="2664424" y="4551245"/>
            <a:ext cx="212726" cy="212725"/>
            <a:chOff x="5024437" y="4441825"/>
            <a:chExt cx="212726" cy="212725"/>
          </a:xfrm>
        </p:grpSpPr>
        <p:sp>
          <p:nvSpPr>
            <p:cNvPr id="197" name="Oval 196"/>
            <p:cNvSpPr/>
            <p:nvPr>
              <p:custDataLst>
                <p:tags r:id="rId40"/>
              </p:custDataLst>
            </p:nvPr>
          </p:nvSpPr>
          <p:spPr bwMode="auto">
            <a:xfrm>
              <a:off x="5024437" y="4441825"/>
              <a:ext cx="212726" cy="212725"/>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98" name="Arc 197"/>
            <p:cNvSpPr/>
            <p:nvPr>
              <p:custDataLst>
                <p:tags r:id="rId41"/>
              </p:custDataLst>
            </p:nvPr>
          </p:nvSpPr>
          <p:spPr bwMode="gray">
            <a:xfrm>
              <a:off x="5024439" y="4441825"/>
              <a:ext cx="212723" cy="212723"/>
            </a:xfrm>
            <a:prstGeom prst="arc">
              <a:avLst>
                <a:gd name="adj1" fmla="val 16200000"/>
                <a:gd name="adj2" fmla="val 54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5" name="Group 4"/>
          <p:cNvGrpSpPr/>
          <p:nvPr/>
        </p:nvGrpSpPr>
        <p:grpSpPr>
          <a:xfrm>
            <a:off x="2664424" y="2495428"/>
            <a:ext cx="212726" cy="212725"/>
            <a:chOff x="2664424" y="2495426"/>
            <a:chExt cx="212726" cy="212725"/>
          </a:xfrm>
        </p:grpSpPr>
        <p:sp>
          <p:nvSpPr>
            <p:cNvPr id="87" name="Oval 86"/>
            <p:cNvSpPr/>
            <p:nvPr/>
          </p:nvSpPr>
          <p:spPr bwMode="auto">
            <a:xfrm>
              <a:off x="2664424" y="2495426"/>
              <a:ext cx="212726" cy="212725"/>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96" name="Arc 195"/>
            <p:cNvSpPr/>
            <p:nvPr>
              <p:custDataLst>
                <p:tags r:id="rId39"/>
              </p:custDataLst>
            </p:nvPr>
          </p:nvSpPr>
          <p:spPr bwMode="gray">
            <a:xfrm>
              <a:off x="2664427" y="2495426"/>
              <a:ext cx="212723" cy="212723"/>
            </a:xfrm>
            <a:prstGeom prst="arc">
              <a:avLst>
                <a:gd name="adj1" fmla="val 16200000"/>
                <a:gd name="adj2" fmla="val 108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pic>
        <p:nvPicPr>
          <p:cNvPr id="125" name="Picture 4"/>
          <p:cNvPicPr>
            <a:picLocks noChangeAspect="1" noChangeArrowheads="1"/>
          </p:cNvPicPr>
          <p:nvPr/>
        </p:nvPicPr>
        <p:blipFill>
          <a:blip r:embed="rId49" cstate="print"/>
          <a:srcRect/>
          <a:stretch>
            <a:fillRect/>
          </a:stretch>
        </p:blipFill>
        <p:spPr bwMode="auto">
          <a:xfrm>
            <a:off x="503689" y="1519175"/>
            <a:ext cx="295698" cy="640080"/>
          </a:xfrm>
          <a:prstGeom prst="rect">
            <a:avLst/>
          </a:prstGeom>
          <a:noFill/>
          <a:ln w="9525">
            <a:noFill/>
            <a:miter lim="800000"/>
            <a:headEnd/>
            <a:tailEnd/>
          </a:ln>
        </p:spPr>
      </p:pic>
      <p:pic>
        <p:nvPicPr>
          <p:cNvPr id="136" name="Picture 3"/>
          <p:cNvPicPr>
            <a:picLocks noChangeAspect="1" noChangeArrowheads="1"/>
          </p:cNvPicPr>
          <p:nvPr/>
        </p:nvPicPr>
        <p:blipFill>
          <a:blip r:embed="rId50" cstate="print"/>
          <a:srcRect/>
          <a:stretch>
            <a:fillRect/>
          </a:stretch>
        </p:blipFill>
        <p:spPr bwMode="auto">
          <a:xfrm>
            <a:off x="503690" y="2319026"/>
            <a:ext cx="334389" cy="548640"/>
          </a:xfrm>
          <a:prstGeom prst="rect">
            <a:avLst/>
          </a:prstGeom>
          <a:noFill/>
          <a:ln w="9525">
            <a:noFill/>
            <a:miter lim="800000"/>
            <a:headEnd/>
            <a:tailEnd/>
          </a:ln>
        </p:spPr>
      </p:pic>
      <p:pic>
        <p:nvPicPr>
          <p:cNvPr id="137" name="Picture 2"/>
          <p:cNvPicPr>
            <a:picLocks noChangeAspect="1" noChangeArrowheads="1"/>
          </p:cNvPicPr>
          <p:nvPr/>
        </p:nvPicPr>
        <p:blipFill>
          <a:blip r:embed="rId51" cstate="print"/>
          <a:srcRect/>
          <a:stretch>
            <a:fillRect/>
          </a:stretch>
        </p:blipFill>
        <p:spPr bwMode="auto">
          <a:xfrm>
            <a:off x="209645" y="3091605"/>
            <a:ext cx="813392" cy="457200"/>
          </a:xfrm>
          <a:prstGeom prst="rect">
            <a:avLst/>
          </a:prstGeom>
          <a:noFill/>
          <a:ln w="9525">
            <a:noFill/>
            <a:miter lim="800000"/>
            <a:headEnd/>
            <a:tailEnd/>
          </a:ln>
        </p:spPr>
      </p:pic>
      <p:pic>
        <p:nvPicPr>
          <p:cNvPr id="144" name="Picture 143"/>
          <p:cNvPicPr>
            <a:picLocks noChangeAspect="1"/>
          </p:cNvPicPr>
          <p:nvPr/>
        </p:nvPicPr>
        <p:blipFill>
          <a:blip r:embed="rId52"/>
          <a:stretch>
            <a:fillRect/>
          </a:stretch>
        </p:blipFill>
        <p:spPr>
          <a:xfrm>
            <a:off x="452459" y="3636864"/>
            <a:ext cx="398158" cy="549735"/>
          </a:xfrm>
          <a:prstGeom prst="rect">
            <a:avLst/>
          </a:prstGeom>
        </p:spPr>
      </p:pic>
      <p:pic>
        <p:nvPicPr>
          <p:cNvPr id="154" name="Picture 2" descr="http://www.kenyanceramics.org/images/uploads/Kampala%20Exhibition%202012/CeraMaji%20Filter.jpeg"/>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452459" y="4349551"/>
            <a:ext cx="406764" cy="5126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12201" y="1815503"/>
            <a:ext cx="950004" cy="276999"/>
          </a:xfrm>
          <a:prstGeom prst="rect">
            <a:avLst/>
          </a:prstGeom>
        </p:spPr>
        <p:txBody>
          <a:bodyPr wrap="none">
            <a:spAutoFit/>
          </a:bodyPr>
          <a:lstStyle/>
          <a:p>
            <a:r>
              <a:rPr lang="en-US" sz="1200" dirty="0" err="1"/>
              <a:t>WaterGuard</a:t>
            </a:r>
            <a:endParaRPr lang="en-US" sz="1200" dirty="0"/>
          </a:p>
        </p:txBody>
      </p:sp>
      <p:sp>
        <p:nvSpPr>
          <p:cNvPr id="158" name="Rectangle 157"/>
          <p:cNvSpPr/>
          <p:nvPr/>
        </p:nvSpPr>
        <p:spPr>
          <a:xfrm>
            <a:off x="1030322" y="2447302"/>
            <a:ext cx="447558" cy="276999"/>
          </a:xfrm>
          <a:prstGeom prst="rect">
            <a:avLst/>
          </a:prstGeom>
        </p:spPr>
        <p:txBody>
          <a:bodyPr wrap="none">
            <a:spAutoFit/>
          </a:bodyPr>
          <a:lstStyle/>
          <a:p>
            <a:r>
              <a:rPr lang="en-US" sz="1200" dirty="0" smtClean="0"/>
              <a:t>PUR</a:t>
            </a:r>
            <a:endParaRPr lang="en-US" sz="1200" dirty="0"/>
          </a:p>
        </p:txBody>
      </p:sp>
      <p:sp>
        <p:nvSpPr>
          <p:cNvPr id="165" name="Rectangle 164"/>
          <p:cNvSpPr/>
          <p:nvPr/>
        </p:nvSpPr>
        <p:spPr>
          <a:xfrm>
            <a:off x="1018675" y="3191395"/>
            <a:ext cx="770532" cy="276999"/>
          </a:xfrm>
          <a:prstGeom prst="rect">
            <a:avLst/>
          </a:prstGeom>
        </p:spPr>
        <p:txBody>
          <a:bodyPr wrap="none">
            <a:spAutoFit/>
          </a:bodyPr>
          <a:lstStyle/>
          <a:p>
            <a:r>
              <a:rPr lang="en-US" sz="1200" dirty="0" err="1" smtClean="0"/>
              <a:t>Aquatabs</a:t>
            </a:r>
            <a:endParaRPr lang="en-US" sz="1200" dirty="0"/>
          </a:p>
        </p:txBody>
      </p:sp>
      <p:sp>
        <p:nvSpPr>
          <p:cNvPr id="169" name="Rectangle 168"/>
          <p:cNvSpPr/>
          <p:nvPr/>
        </p:nvSpPr>
        <p:spPr>
          <a:xfrm>
            <a:off x="1018675" y="5231171"/>
            <a:ext cx="758541" cy="276999"/>
          </a:xfrm>
          <a:prstGeom prst="rect">
            <a:avLst/>
          </a:prstGeom>
        </p:spPr>
        <p:txBody>
          <a:bodyPr wrap="none">
            <a:spAutoFit/>
          </a:bodyPr>
          <a:lstStyle/>
          <a:p>
            <a:r>
              <a:rPr lang="en-US" sz="1200" dirty="0" err="1" smtClean="0"/>
              <a:t>LifeStraw</a:t>
            </a:r>
            <a:endParaRPr lang="en-US" sz="1200" dirty="0"/>
          </a:p>
        </p:txBody>
      </p:sp>
      <p:sp>
        <p:nvSpPr>
          <p:cNvPr id="170" name="Rectangle 169"/>
          <p:cNvSpPr/>
          <p:nvPr/>
        </p:nvSpPr>
        <p:spPr>
          <a:xfrm>
            <a:off x="1018673" y="3871320"/>
            <a:ext cx="970650" cy="276999"/>
          </a:xfrm>
          <a:prstGeom prst="rect">
            <a:avLst/>
          </a:prstGeom>
        </p:spPr>
        <p:txBody>
          <a:bodyPr wrap="none">
            <a:spAutoFit/>
          </a:bodyPr>
          <a:lstStyle/>
          <a:p>
            <a:r>
              <a:rPr lang="en-US" sz="1200" dirty="0" err="1" smtClean="0"/>
              <a:t>Chujio</a:t>
            </a:r>
            <a:r>
              <a:rPr lang="en-US" sz="1200" dirty="0" smtClean="0"/>
              <a:t> filters</a:t>
            </a:r>
            <a:endParaRPr lang="en-US" sz="1200" dirty="0"/>
          </a:p>
        </p:txBody>
      </p:sp>
      <p:sp>
        <p:nvSpPr>
          <p:cNvPr id="171" name="Rectangle 170"/>
          <p:cNvSpPr/>
          <p:nvPr/>
        </p:nvSpPr>
        <p:spPr>
          <a:xfrm>
            <a:off x="1018675" y="4551245"/>
            <a:ext cx="1169487" cy="276999"/>
          </a:xfrm>
          <a:prstGeom prst="rect">
            <a:avLst/>
          </a:prstGeom>
        </p:spPr>
        <p:txBody>
          <a:bodyPr wrap="none">
            <a:spAutoFit/>
          </a:bodyPr>
          <a:lstStyle/>
          <a:p>
            <a:r>
              <a:rPr lang="en-US" sz="1200" dirty="0" err="1" smtClean="0"/>
              <a:t>Cera</a:t>
            </a:r>
            <a:r>
              <a:rPr lang="en-US" sz="1200" dirty="0" smtClean="0"/>
              <a:t> </a:t>
            </a:r>
            <a:r>
              <a:rPr lang="en-US" sz="1200" dirty="0" err="1" smtClean="0"/>
              <a:t>Maji</a:t>
            </a:r>
            <a:r>
              <a:rPr lang="en-US" sz="1200" dirty="0" smtClean="0"/>
              <a:t> filters</a:t>
            </a:r>
            <a:endParaRPr lang="en-US" sz="1200" dirty="0"/>
          </a:p>
        </p:txBody>
      </p:sp>
      <p:sp>
        <p:nvSpPr>
          <p:cNvPr id="180" name="TextBox 179"/>
          <p:cNvSpPr txBox="1"/>
          <p:nvPr/>
        </p:nvSpPr>
        <p:spPr>
          <a:xfrm>
            <a:off x="4295771" y="896047"/>
            <a:ext cx="1069929" cy="523198"/>
          </a:xfrm>
          <a:prstGeom prst="rect">
            <a:avLst/>
          </a:prstGeom>
          <a:noFill/>
        </p:spPr>
        <p:txBody>
          <a:bodyPr wrap="square" lIns="0" tIns="45709" rIns="91418" bIns="45709" rtlCol="0">
            <a:spAutoFit/>
          </a:bodyPr>
          <a:lstStyle>
            <a:defPPr>
              <a:defRPr lang="en-US"/>
            </a:defPPr>
            <a:lvl1pPr defTabSz="913412">
              <a:spcAft>
                <a:spcPts val="600"/>
              </a:spcAft>
              <a:defRPr sz="1400" b="1">
                <a:solidFill>
                  <a:srgbClr val="000000"/>
                </a:solidFill>
              </a:defRPr>
            </a:lvl1pPr>
          </a:lstStyle>
          <a:p>
            <a:pPr algn="ctr"/>
            <a:r>
              <a:rPr lang="ja-JP" altLang="en-US" dirty="0" smtClean="0"/>
              <a:t>負担可能な価格</a:t>
            </a:r>
            <a:endParaRPr lang="en-US" dirty="0"/>
          </a:p>
        </p:txBody>
      </p:sp>
      <p:sp>
        <p:nvSpPr>
          <p:cNvPr id="184" name="TextBox 183"/>
          <p:cNvSpPr txBox="1"/>
          <p:nvPr/>
        </p:nvSpPr>
        <p:spPr>
          <a:xfrm>
            <a:off x="5363948" y="896047"/>
            <a:ext cx="760713" cy="523198"/>
          </a:xfrm>
          <a:prstGeom prst="rect">
            <a:avLst/>
          </a:prstGeom>
          <a:noFill/>
        </p:spPr>
        <p:txBody>
          <a:bodyPr wrap="square" lIns="0" tIns="45709" rIns="91418" bIns="45709" rtlCol="0">
            <a:spAutoFit/>
          </a:bodyPr>
          <a:lstStyle>
            <a:defPPr>
              <a:defRPr lang="en-US"/>
            </a:defPPr>
            <a:lvl1pPr defTabSz="913412">
              <a:spcAft>
                <a:spcPts val="600"/>
              </a:spcAft>
              <a:defRPr sz="1400" b="1">
                <a:solidFill>
                  <a:srgbClr val="000000"/>
                </a:solidFill>
              </a:defRPr>
            </a:lvl1pPr>
          </a:lstStyle>
          <a:p>
            <a:pPr algn="ctr">
              <a:spcAft>
                <a:spcPts val="0"/>
              </a:spcAft>
            </a:pPr>
            <a:r>
              <a:rPr lang="ja-JP" altLang="en-US" dirty="0" smtClean="0"/>
              <a:t>使いやすさ</a:t>
            </a:r>
            <a:endParaRPr lang="en-US" dirty="0"/>
          </a:p>
        </p:txBody>
      </p:sp>
      <p:sp>
        <p:nvSpPr>
          <p:cNvPr id="187" name="TextBox 186"/>
          <p:cNvSpPr txBox="1"/>
          <p:nvPr/>
        </p:nvSpPr>
        <p:spPr>
          <a:xfrm>
            <a:off x="6066538" y="1010347"/>
            <a:ext cx="933992" cy="307754"/>
          </a:xfrm>
          <a:prstGeom prst="rect">
            <a:avLst/>
          </a:prstGeom>
          <a:noFill/>
        </p:spPr>
        <p:txBody>
          <a:bodyPr wrap="square" lIns="0" tIns="45709" rIns="91418" bIns="45709" rtlCol="0">
            <a:spAutoFit/>
          </a:bodyPr>
          <a:lstStyle>
            <a:defPPr>
              <a:defRPr lang="en-US"/>
            </a:defPPr>
            <a:lvl1pPr defTabSz="913412">
              <a:spcAft>
                <a:spcPts val="600"/>
              </a:spcAft>
              <a:defRPr sz="1400" b="1">
                <a:solidFill>
                  <a:srgbClr val="000000"/>
                </a:solidFill>
              </a:defRPr>
            </a:lvl1pPr>
          </a:lstStyle>
          <a:p>
            <a:pPr algn="ctr"/>
            <a:r>
              <a:rPr lang="ja-JP" altLang="en-US" dirty="0" smtClean="0"/>
              <a:t>処理速度</a:t>
            </a:r>
            <a:endParaRPr lang="en-US" dirty="0"/>
          </a:p>
        </p:txBody>
      </p:sp>
      <p:cxnSp>
        <p:nvCxnSpPr>
          <p:cNvPr id="188" name="Straight Connector 187"/>
          <p:cNvCxnSpPr/>
          <p:nvPr/>
        </p:nvCxnSpPr>
        <p:spPr>
          <a:xfrm>
            <a:off x="6980589" y="1453215"/>
            <a:ext cx="640080" cy="0"/>
          </a:xfrm>
          <a:prstGeom prst="line">
            <a:avLst/>
          </a:prstGeom>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a:xfrm>
            <a:off x="6932813" y="896047"/>
            <a:ext cx="838408" cy="523198"/>
          </a:xfrm>
          <a:prstGeom prst="rect">
            <a:avLst/>
          </a:prstGeom>
          <a:noFill/>
        </p:spPr>
        <p:txBody>
          <a:bodyPr wrap="square" lIns="0" tIns="45709" rIns="91418" bIns="45709" rtlCol="0">
            <a:spAutoFit/>
          </a:bodyPr>
          <a:lstStyle>
            <a:defPPr>
              <a:defRPr lang="en-US"/>
            </a:defPPr>
            <a:lvl1pPr defTabSz="913412">
              <a:spcAft>
                <a:spcPts val="600"/>
              </a:spcAft>
              <a:defRPr sz="1400" b="1">
                <a:solidFill>
                  <a:srgbClr val="000000"/>
                </a:solidFill>
              </a:defRPr>
            </a:lvl1pPr>
          </a:lstStyle>
          <a:p>
            <a:pPr algn="ctr">
              <a:spcAft>
                <a:spcPts val="0"/>
              </a:spcAft>
            </a:pPr>
            <a:r>
              <a:rPr lang="ja-JP" altLang="en-US" dirty="0" smtClean="0"/>
              <a:t>副作用のなさ</a:t>
            </a:r>
            <a:r>
              <a:rPr lang="en-IN" baseline="30000" dirty="0" smtClean="0"/>
              <a:t>1</a:t>
            </a:r>
            <a:endParaRPr lang="en-US" dirty="0"/>
          </a:p>
        </p:txBody>
      </p:sp>
      <p:cxnSp>
        <p:nvCxnSpPr>
          <p:cNvPr id="191" name="Straight Connector 190"/>
          <p:cNvCxnSpPr/>
          <p:nvPr/>
        </p:nvCxnSpPr>
        <p:spPr>
          <a:xfrm>
            <a:off x="7791305" y="1453215"/>
            <a:ext cx="1737360" cy="0"/>
          </a:xfrm>
          <a:prstGeom prst="line">
            <a:avLst/>
          </a:prstGeom>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7837159" y="1111491"/>
            <a:ext cx="896587" cy="307754"/>
          </a:xfrm>
          <a:prstGeom prst="rect">
            <a:avLst/>
          </a:prstGeom>
          <a:noFill/>
        </p:spPr>
        <p:txBody>
          <a:bodyPr wrap="square" lIns="0" tIns="45709" rIns="91418" bIns="45709" rtlCol="0">
            <a:spAutoFit/>
          </a:bodyPr>
          <a:lstStyle>
            <a:defPPr>
              <a:defRPr lang="en-US"/>
            </a:defPPr>
            <a:lvl1pPr defTabSz="913412">
              <a:spcAft>
                <a:spcPts val="600"/>
              </a:spcAft>
              <a:defRPr sz="1400" b="1">
                <a:solidFill>
                  <a:srgbClr val="000000"/>
                </a:solidFill>
              </a:defRPr>
            </a:lvl1pPr>
          </a:lstStyle>
          <a:p>
            <a:pPr algn="ctr">
              <a:spcAft>
                <a:spcPts val="0"/>
              </a:spcAft>
            </a:pPr>
            <a:r>
              <a:rPr lang="ja-JP" altLang="en-US" dirty="0" smtClean="0"/>
              <a:t>コメント</a:t>
            </a:r>
            <a:endParaRPr lang="en-US" dirty="0"/>
          </a:p>
        </p:txBody>
      </p:sp>
      <p:cxnSp>
        <p:nvCxnSpPr>
          <p:cNvPr id="206" name="Straight Connector 205"/>
          <p:cNvCxnSpPr/>
          <p:nvPr/>
        </p:nvCxnSpPr>
        <p:spPr>
          <a:xfrm>
            <a:off x="5359154" y="1453215"/>
            <a:ext cx="640080" cy="0"/>
          </a:xfrm>
          <a:prstGeom prst="line">
            <a:avLst/>
          </a:prstGeom>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6169872" y="1453215"/>
            <a:ext cx="640080" cy="0"/>
          </a:xfrm>
          <a:prstGeom prst="line">
            <a:avLst/>
          </a:prstGeom>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14" name="Oval 213"/>
          <p:cNvSpPr/>
          <p:nvPr/>
        </p:nvSpPr>
        <p:spPr bwMode="auto">
          <a:xfrm>
            <a:off x="2664424" y="1807245"/>
            <a:ext cx="212726" cy="212725"/>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5" name="Arc 214"/>
          <p:cNvSpPr/>
          <p:nvPr/>
        </p:nvSpPr>
        <p:spPr bwMode="gray">
          <a:xfrm>
            <a:off x="2664427" y="1807246"/>
            <a:ext cx="212723" cy="212723"/>
          </a:xfrm>
          <a:prstGeom prst="arc">
            <a:avLst>
              <a:gd name="adj1" fmla="val 16200000"/>
              <a:gd name="adj2" fmla="val 108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nvGrpSpPr>
          <p:cNvPr id="216" name="Group 215"/>
          <p:cNvGrpSpPr/>
          <p:nvPr/>
        </p:nvGrpSpPr>
        <p:grpSpPr>
          <a:xfrm>
            <a:off x="2664424" y="3871588"/>
            <a:ext cx="212726" cy="212725"/>
            <a:chOff x="5024437" y="4441825"/>
            <a:chExt cx="212726" cy="212725"/>
          </a:xfrm>
        </p:grpSpPr>
        <p:sp>
          <p:nvSpPr>
            <p:cNvPr id="217" name="Oval 216"/>
            <p:cNvSpPr/>
            <p:nvPr>
              <p:custDataLst>
                <p:tags r:id="rId37"/>
              </p:custDataLst>
            </p:nvPr>
          </p:nvSpPr>
          <p:spPr bwMode="auto">
            <a:xfrm>
              <a:off x="5024437" y="4441825"/>
              <a:ext cx="212726" cy="212725"/>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18" name="Arc 217"/>
            <p:cNvSpPr/>
            <p:nvPr>
              <p:custDataLst>
                <p:tags r:id="rId38"/>
              </p:custDataLst>
            </p:nvPr>
          </p:nvSpPr>
          <p:spPr bwMode="gray">
            <a:xfrm>
              <a:off x="5024439" y="4441825"/>
              <a:ext cx="212723" cy="212723"/>
            </a:xfrm>
            <a:prstGeom prst="arc">
              <a:avLst>
                <a:gd name="adj1" fmla="val 16200000"/>
                <a:gd name="adj2" fmla="val 54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sp>
        <p:nvSpPr>
          <p:cNvPr id="220" name="Oval 219"/>
          <p:cNvSpPr/>
          <p:nvPr/>
        </p:nvSpPr>
        <p:spPr bwMode="auto">
          <a:xfrm>
            <a:off x="3639728" y="5878763"/>
            <a:ext cx="212726" cy="212725"/>
          </a:xfrm>
          <a:prstGeom prst="ellipse">
            <a:avLst/>
          </a:prstGeom>
          <a:solidFill>
            <a:srgbClr val="FFFFFF"/>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2" name="Rectangle 221"/>
          <p:cNvSpPr/>
          <p:nvPr/>
        </p:nvSpPr>
        <p:spPr>
          <a:xfrm>
            <a:off x="1077248" y="5878763"/>
            <a:ext cx="555280" cy="276999"/>
          </a:xfrm>
          <a:prstGeom prst="rect">
            <a:avLst/>
          </a:prstGeom>
        </p:spPr>
        <p:txBody>
          <a:bodyPr wrap="none">
            <a:spAutoFit/>
          </a:bodyPr>
          <a:lstStyle/>
          <a:p>
            <a:r>
              <a:rPr lang="en-US" sz="1200" dirty="0" err="1" smtClean="0"/>
              <a:t>Clinca</a:t>
            </a:r>
            <a:endParaRPr lang="en-US" sz="1200" dirty="0"/>
          </a:p>
        </p:txBody>
      </p:sp>
      <p:pic>
        <p:nvPicPr>
          <p:cNvPr id="226" name="Picture 225" descr="e-clinca_head_img.jpg"/>
          <p:cNvPicPr>
            <a:picLocks noChangeAspect="1"/>
          </p:cNvPicPr>
          <p:nvPr/>
        </p:nvPicPr>
        <p:blipFill rotWithShape="1">
          <a:blip r:embed="rId54"/>
          <a:srcRect l="56134" t="-1793"/>
          <a:stretch/>
        </p:blipFill>
        <p:spPr>
          <a:xfrm>
            <a:off x="303900" y="5823626"/>
            <a:ext cx="774145" cy="305272"/>
          </a:xfrm>
          <a:prstGeom prst="rect">
            <a:avLst/>
          </a:prstGeom>
        </p:spPr>
      </p:pic>
      <p:grpSp>
        <p:nvGrpSpPr>
          <p:cNvPr id="227" name="Group 226"/>
          <p:cNvGrpSpPr/>
          <p:nvPr/>
        </p:nvGrpSpPr>
        <p:grpSpPr>
          <a:xfrm>
            <a:off x="2664424" y="5231171"/>
            <a:ext cx="212726" cy="212725"/>
            <a:chOff x="5024437" y="3646488"/>
            <a:chExt cx="212726" cy="212725"/>
          </a:xfrm>
        </p:grpSpPr>
        <p:sp>
          <p:nvSpPr>
            <p:cNvPr id="228" name="Oval 227"/>
            <p:cNvSpPr/>
            <p:nvPr>
              <p:custDataLst>
                <p:tags r:id="rId35"/>
              </p:custDataLst>
            </p:nvPr>
          </p:nvSpPr>
          <p:spPr bwMode="auto">
            <a:xfrm>
              <a:off x="5024437" y="3646488"/>
              <a:ext cx="212726" cy="212725"/>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9" name="Arc 228"/>
            <p:cNvSpPr/>
            <p:nvPr>
              <p:custDataLst>
                <p:tags r:id="rId36"/>
              </p:custDataLst>
            </p:nvPr>
          </p:nvSpPr>
          <p:spPr bwMode="gray">
            <a:xfrm>
              <a:off x="5024439" y="3646488"/>
              <a:ext cx="212723" cy="212723"/>
            </a:xfrm>
            <a:prstGeom prst="arc">
              <a:avLst>
                <a:gd name="adj1" fmla="val 16200000"/>
                <a:gd name="adj2" fmla="val 108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sp>
        <p:nvSpPr>
          <p:cNvPr id="231" name="Oval 230"/>
          <p:cNvSpPr/>
          <p:nvPr/>
        </p:nvSpPr>
        <p:spPr bwMode="auto">
          <a:xfrm>
            <a:off x="3639728" y="3187400"/>
            <a:ext cx="212726" cy="212725"/>
          </a:xfrm>
          <a:prstGeom prst="ellipse">
            <a:avLst/>
          </a:prstGeom>
          <a:solidFill>
            <a:srgbClr val="FFFFFF"/>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2" name="Oval 231"/>
          <p:cNvSpPr/>
          <p:nvPr/>
        </p:nvSpPr>
        <p:spPr bwMode="auto">
          <a:xfrm>
            <a:off x="3639728" y="3870234"/>
            <a:ext cx="212726" cy="212725"/>
          </a:xfrm>
          <a:prstGeom prst="ellipse">
            <a:avLst/>
          </a:prstGeom>
          <a:solidFill>
            <a:srgbClr val="FFFFFF"/>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234" name="Group 233"/>
          <p:cNvGrpSpPr/>
          <p:nvPr/>
        </p:nvGrpSpPr>
        <p:grpSpPr>
          <a:xfrm>
            <a:off x="3639728" y="5234401"/>
            <a:ext cx="212726" cy="212725"/>
            <a:chOff x="3639728" y="2495426"/>
            <a:chExt cx="212726" cy="212725"/>
          </a:xfrm>
        </p:grpSpPr>
        <p:sp>
          <p:nvSpPr>
            <p:cNvPr id="235" name="Oval 234"/>
            <p:cNvSpPr/>
            <p:nvPr/>
          </p:nvSpPr>
          <p:spPr bwMode="auto">
            <a:xfrm>
              <a:off x="3639728" y="2495426"/>
              <a:ext cx="212726" cy="212725"/>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6" name="Arc 235"/>
            <p:cNvSpPr/>
            <p:nvPr>
              <p:custDataLst>
                <p:tags r:id="rId34"/>
              </p:custDataLst>
            </p:nvPr>
          </p:nvSpPr>
          <p:spPr bwMode="gray">
            <a:xfrm>
              <a:off x="3639731" y="2495426"/>
              <a:ext cx="212723" cy="212723"/>
            </a:xfrm>
            <a:prstGeom prst="arc">
              <a:avLst>
                <a:gd name="adj1" fmla="val 16200000"/>
                <a:gd name="adj2" fmla="val 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37" name="Group 236"/>
          <p:cNvGrpSpPr/>
          <p:nvPr/>
        </p:nvGrpSpPr>
        <p:grpSpPr>
          <a:xfrm>
            <a:off x="2664424" y="5884861"/>
            <a:ext cx="212726" cy="212725"/>
            <a:chOff x="5024437" y="3646488"/>
            <a:chExt cx="212726" cy="212725"/>
          </a:xfrm>
        </p:grpSpPr>
        <p:sp>
          <p:nvSpPr>
            <p:cNvPr id="238" name="Oval 237"/>
            <p:cNvSpPr/>
            <p:nvPr>
              <p:custDataLst>
                <p:tags r:id="rId32"/>
              </p:custDataLst>
            </p:nvPr>
          </p:nvSpPr>
          <p:spPr bwMode="auto">
            <a:xfrm>
              <a:off x="5024437" y="3646488"/>
              <a:ext cx="212726" cy="212725"/>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39" name="Arc 238"/>
            <p:cNvSpPr/>
            <p:nvPr>
              <p:custDataLst>
                <p:tags r:id="rId33"/>
              </p:custDataLst>
            </p:nvPr>
          </p:nvSpPr>
          <p:spPr bwMode="gray">
            <a:xfrm>
              <a:off x="5024439" y="3646488"/>
              <a:ext cx="212723" cy="212723"/>
            </a:xfrm>
            <a:prstGeom prst="arc">
              <a:avLst>
                <a:gd name="adj1" fmla="val 16200000"/>
                <a:gd name="adj2" fmla="val 108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44" name="Group 243"/>
          <p:cNvGrpSpPr/>
          <p:nvPr/>
        </p:nvGrpSpPr>
        <p:grpSpPr>
          <a:xfrm>
            <a:off x="4699315" y="3191393"/>
            <a:ext cx="212726" cy="212725"/>
            <a:chOff x="2664424" y="2495426"/>
            <a:chExt cx="212726" cy="212725"/>
          </a:xfrm>
        </p:grpSpPr>
        <p:sp>
          <p:nvSpPr>
            <p:cNvPr id="245" name="Oval 244"/>
            <p:cNvSpPr/>
            <p:nvPr/>
          </p:nvSpPr>
          <p:spPr bwMode="auto">
            <a:xfrm>
              <a:off x="2664424" y="2495426"/>
              <a:ext cx="212726" cy="212725"/>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6" name="Arc 245"/>
            <p:cNvSpPr/>
            <p:nvPr>
              <p:custDataLst>
                <p:tags r:id="rId31"/>
              </p:custDataLst>
            </p:nvPr>
          </p:nvSpPr>
          <p:spPr bwMode="gray">
            <a:xfrm>
              <a:off x="2664427" y="2495426"/>
              <a:ext cx="212723" cy="212723"/>
            </a:xfrm>
            <a:prstGeom prst="arc">
              <a:avLst>
                <a:gd name="adj1" fmla="val 16200000"/>
                <a:gd name="adj2" fmla="val 108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47" name="Group 246"/>
          <p:cNvGrpSpPr/>
          <p:nvPr/>
        </p:nvGrpSpPr>
        <p:grpSpPr>
          <a:xfrm>
            <a:off x="6383548" y="4550834"/>
            <a:ext cx="212726" cy="212725"/>
            <a:chOff x="5024437" y="4441825"/>
            <a:chExt cx="212726" cy="212725"/>
          </a:xfrm>
        </p:grpSpPr>
        <p:sp>
          <p:nvSpPr>
            <p:cNvPr id="248" name="Oval 247"/>
            <p:cNvSpPr/>
            <p:nvPr>
              <p:custDataLst>
                <p:tags r:id="rId29"/>
              </p:custDataLst>
            </p:nvPr>
          </p:nvSpPr>
          <p:spPr bwMode="auto">
            <a:xfrm>
              <a:off x="5024437" y="4441825"/>
              <a:ext cx="212726" cy="212725"/>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9" name="Arc 248"/>
            <p:cNvSpPr/>
            <p:nvPr>
              <p:custDataLst>
                <p:tags r:id="rId30"/>
              </p:custDataLst>
            </p:nvPr>
          </p:nvSpPr>
          <p:spPr bwMode="gray">
            <a:xfrm>
              <a:off x="5024439" y="4441825"/>
              <a:ext cx="212723" cy="212723"/>
            </a:xfrm>
            <a:prstGeom prst="arc">
              <a:avLst>
                <a:gd name="adj1" fmla="val 16200000"/>
                <a:gd name="adj2" fmla="val 54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50" name="Group 249"/>
          <p:cNvGrpSpPr/>
          <p:nvPr/>
        </p:nvGrpSpPr>
        <p:grpSpPr>
          <a:xfrm>
            <a:off x="4699315" y="4553521"/>
            <a:ext cx="212726" cy="212725"/>
            <a:chOff x="5024437" y="4441825"/>
            <a:chExt cx="212726" cy="212725"/>
          </a:xfrm>
        </p:grpSpPr>
        <p:sp>
          <p:nvSpPr>
            <p:cNvPr id="251" name="Oval 250"/>
            <p:cNvSpPr/>
            <p:nvPr>
              <p:custDataLst>
                <p:tags r:id="rId27"/>
              </p:custDataLst>
            </p:nvPr>
          </p:nvSpPr>
          <p:spPr bwMode="auto">
            <a:xfrm>
              <a:off x="5024437" y="4441825"/>
              <a:ext cx="212726" cy="212725"/>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52" name="Arc 251"/>
            <p:cNvSpPr/>
            <p:nvPr>
              <p:custDataLst>
                <p:tags r:id="rId28"/>
              </p:custDataLst>
            </p:nvPr>
          </p:nvSpPr>
          <p:spPr bwMode="gray">
            <a:xfrm>
              <a:off x="5024439" y="4441825"/>
              <a:ext cx="212723" cy="212723"/>
            </a:xfrm>
            <a:prstGeom prst="arc">
              <a:avLst>
                <a:gd name="adj1" fmla="val 16200000"/>
                <a:gd name="adj2" fmla="val 54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53" name="Group 252"/>
          <p:cNvGrpSpPr/>
          <p:nvPr/>
        </p:nvGrpSpPr>
        <p:grpSpPr>
          <a:xfrm>
            <a:off x="4699315" y="2493153"/>
            <a:ext cx="212726" cy="212725"/>
            <a:chOff x="5024437" y="4441825"/>
            <a:chExt cx="212726" cy="212725"/>
          </a:xfrm>
        </p:grpSpPr>
        <p:sp>
          <p:nvSpPr>
            <p:cNvPr id="254" name="Oval 253"/>
            <p:cNvSpPr/>
            <p:nvPr>
              <p:custDataLst>
                <p:tags r:id="rId25"/>
              </p:custDataLst>
            </p:nvPr>
          </p:nvSpPr>
          <p:spPr bwMode="auto">
            <a:xfrm>
              <a:off x="5024437" y="4441825"/>
              <a:ext cx="212726" cy="212725"/>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55" name="Arc 254"/>
            <p:cNvSpPr/>
            <p:nvPr>
              <p:custDataLst>
                <p:tags r:id="rId26"/>
              </p:custDataLst>
            </p:nvPr>
          </p:nvSpPr>
          <p:spPr bwMode="gray">
            <a:xfrm>
              <a:off x="5024439" y="4441825"/>
              <a:ext cx="212723" cy="212723"/>
            </a:xfrm>
            <a:prstGeom prst="arc">
              <a:avLst>
                <a:gd name="adj1" fmla="val 16200000"/>
                <a:gd name="adj2" fmla="val 54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56" name="Group 255"/>
          <p:cNvGrpSpPr/>
          <p:nvPr/>
        </p:nvGrpSpPr>
        <p:grpSpPr>
          <a:xfrm>
            <a:off x="4699315" y="5239898"/>
            <a:ext cx="212726" cy="212725"/>
            <a:chOff x="5024437" y="4441825"/>
            <a:chExt cx="212726" cy="212725"/>
          </a:xfrm>
        </p:grpSpPr>
        <p:sp>
          <p:nvSpPr>
            <p:cNvPr id="257" name="Oval 256"/>
            <p:cNvSpPr/>
            <p:nvPr>
              <p:custDataLst>
                <p:tags r:id="rId23"/>
              </p:custDataLst>
            </p:nvPr>
          </p:nvSpPr>
          <p:spPr bwMode="auto">
            <a:xfrm>
              <a:off x="5024437" y="4441825"/>
              <a:ext cx="212726" cy="212725"/>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58" name="Arc 257"/>
            <p:cNvSpPr/>
            <p:nvPr>
              <p:custDataLst>
                <p:tags r:id="rId24"/>
              </p:custDataLst>
            </p:nvPr>
          </p:nvSpPr>
          <p:spPr bwMode="gray">
            <a:xfrm>
              <a:off x="5024439" y="4441825"/>
              <a:ext cx="212723" cy="212723"/>
            </a:xfrm>
            <a:prstGeom prst="arc">
              <a:avLst>
                <a:gd name="adj1" fmla="val 16200000"/>
                <a:gd name="adj2" fmla="val 54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59" name="Group 258"/>
          <p:cNvGrpSpPr/>
          <p:nvPr/>
        </p:nvGrpSpPr>
        <p:grpSpPr>
          <a:xfrm>
            <a:off x="4699315" y="5878763"/>
            <a:ext cx="212726" cy="212725"/>
            <a:chOff x="2664424" y="2495426"/>
            <a:chExt cx="212726" cy="212725"/>
          </a:xfrm>
        </p:grpSpPr>
        <p:sp>
          <p:nvSpPr>
            <p:cNvPr id="260" name="Oval 259"/>
            <p:cNvSpPr/>
            <p:nvPr/>
          </p:nvSpPr>
          <p:spPr bwMode="auto">
            <a:xfrm>
              <a:off x="2664424" y="2495426"/>
              <a:ext cx="212726" cy="212725"/>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61" name="Arc 260"/>
            <p:cNvSpPr/>
            <p:nvPr>
              <p:custDataLst>
                <p:tags r:id="rId22"/>
              </p:custDataLst>
            </p:nvPr>
          </p:nvSpPr>
          <p:spPr bwMode="gray">
            <a:xfrm>
              <a:off x="2664427" y="2495426"/>
              <a:ext cx="212723" cy="212723"/>
            </a:xfrm>
            <a:prstGeom prst="arc">
              <a:avLst>
                <a:gd name="adj1" fmla="val 16200000"/>
                <a:gd name="adj2" fmla="val 108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62" name="Group 261"/>
          <p:cNvGrpSpPr/>
          <p:nvPr/>
        </p:nvGrpSpPr>
        <p:grpSpPr>
          <a:xfrm>
            <a:off x="5637941" y="3191393"/>
            <a:ext cx="212726" cy="212725"/>
            <a:chOff x="2664424" y="2495426"/>
            <a:chExt cx="212726" cy="212725"/>
          </a:xfrm>
        </p:grpSpPr>
        <p:sp>
          <p:nvSpPr>
            <p:cNvPr id="263" name="Oval 262"/>
            <p:cNvSpPr/>
            <p:nvPr/>
          </p:nvSpPr>
          <p:spPr bwMode="auto">
            <a:xfrm>
              <a:off x="2664424" y="2495426"/>
              <a:ext cx="212726" cy="212725"/>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64" name="Arc 263"/>
            <p:cNvSpPr/>
            <p:nvPr>
              <p:custDataLst>
                <p:tags r:id="rId21"/>
              </p:custDataLst>
            </p:nvPr>
          </p:nvSpPr>
          <p:spPr bwMode="gray">
            <a:xfrm>
              <a:off x="2664427" y="2495426"/>
              <a:ext cx="212723" cy="212723"/>
            </a:xfrm>
            <a:prstGeom prst="arc">
              <a:avLst>
                <a:gd name="adj1" fmla="val 16200000"/>
                <a:gd name="adj2" fmla="val 108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sp>
        <p:nvSpPr>
          <p:cNvPr id="265" name="Oval 264"/>
          <p:cNvSpPr/>
          <p:nvPr/>
        </p:nvSpPr>
        <p:spPr bwMode="auto">
          <a:xfrm>
            <a:off x="5637941" y="1815503"/>
            <a:ext cx="212726" cy="212725"/>
          </a:xfrm>
          <a:prstGeom prst="ellipse">
            <a:avLst/>
          </a:prstGeom>
          <a:solidFill>
            <a:schemeClr val="tx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69" name="Oval 268"/>
          <p:cNvSpPr/>
          <p:nvPr/>
        </p:nvSpPr>
        <p:spPr bwMode="auto">
          <a:xfrm>
            <a:off x="5637941" y="3871114"/>
            <a:ext cx="212726" cy="212725"/>
          </a:xfrm>
          <a:prstGeom prst="ellipse">
            <a:avLst/>
          </a:prstGeom>
          <a:solidFill>
            <a:schemeClr val="tx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70" name="Oval 269"/>
          <p:cNvSpPr/>
          <p:nvPr/>
        </p:nvSpPr>
        <p:spPr bwMode="auto">
          <a:xfrm>
            <a:off x="5637941" y="4550835"/>
            <a:ext cx="212726" cy="212725"/>
          </a:xfrm>
          <a:prstGeom prst="ellipse">
            <a:avLst/>
          </a:prstGeom>
          <a:solidFill>
            <a:schemeClr val="tx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271" name="Group 270"/>
          <p:cNvGrpSpPr/>
          <p:nvPr/>
        </p:nvGrpSpPr>
        <p:grpSpPr>
          <a:xfrm>
            <a:off x="5637941" y="5878763"/>
            <a:ext cx="212726" cy="212725"/>
            <a:chOff x="2664424" y="2495426"/>
            <a:chExt cx="212726" cy="212725"/>
          </a:xfrm>
        </p:grpSpPr>
        <p:sp>
          <p:nvSpPr>
            <p:cNvPr id="272" name="Oval 271"/>
            <p:cNvSpPr/>
            <p:nvPr/>
          </p:nvSpPr>
          <p:spPr bwMode="auto">
            <a:xfrm>
              <a:off x="2664424" y="2495426"/>
              <a:ext cx="212726" cy="212725"/>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73" name="Arc 272"/>
            <p:cNvSpPr/>
            <p:nvPr>
              <p:custDataLst>
                <p:tags r:id="rId20"/>
              </p:custDataLst>
            </p:nvPr>
          </p:nvSpPr>
          <p:spPr bwMode="gray">
            <a:xfrm>
              <a:off x="2664427" y="2495426"/>
              <a:ext cx="212723" cy="212723"/>
            </a:xfrm>
            <a:prstGeom prst="arc">
              <a:avLst>
                <a:gd name="adj1" fmla="val 16200000"/>
                <a:gd name="adj2" fmla="val 108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sp>
        <p:nvSpPr>
          <p:cNvPr id="275" name="Oval 274"/>
          <p:cNvSpPr/>
          <p:nvPr/>
        </p:nvSpPr>
        <p:spPr bwMode="auto">
          <a:xfrm>
            <a:off x="7242297" y="3870233"/>
            <a:ext cx="212726" cy="212725"/>
          </a:xfrm>
          <a:prstGeom prst="ellipse">
            <a:avLst/>
          </a:prstGeom>
          <a:solidFill>
            <a:schemeClr val="tx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76" name="Oval 275"/>
          <p:cNvSpPr/>
          <p:nvPr/>
        </p:nvSpPr>
        <p:spPr bwMode="auto">
          <a:xfrm>
            <a:off x="7242297" y="4550834"/>
            <a:ext cx="212726" cy="212725"/>
          </a:xfrm>
          <a:prstGeom prst="ellipse">
            <a:avLst/>
          </a:prstGeom>
          <a:solidFill>
            <a:schemeClr val="tx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77" name="Oval 276"/>
          <p:cNvSpPr/>
          <p:nvPr/>
        </p:nvSpPr>
        <p:spPr bwMode="auto">
          <a:xfrm>
            <a:off x="7242297" y="5873675"/>
            <a:ext cx="212726" cy="212725"/>
          </a:xfrm>
          <a:prstGeom prst="ellipse">
            <a:avLst/>
          </a:prstGeom>
          <a:solidFill>
            <a:schemeClr val="tx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78" name="Oval 277"/>
          <p:cNvSpPr/>
          <p:nvPr/>
        </p:nvSpPr>
        <p:spPr bwMode="auto">
          <a:xfrm>
            <a:off x="7242297" y="5243416"/>
            <a:ext cx="212726" cy="212725"/>
          </a:xfrm>
          <a:prstGeom prst="ellipse">
            <a:avLst/>
          </a:prstGeom>
          <a:solidFill>
            <a:schemeClr val="tx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279" name="Group 278"/>
          <p:cNvGrpSpPr/>
          <p:nvPr/>
        </p:nvGrpSpPr>
        <p:grpSpPr>
          <a:xfrm>
            <a:off x="6383548" y="1803452"/>
            <a:ext cx="212726" cy="212725"/>
            <a:chOff x="2664424" y="2495426"/>
            <a:chExt cx="212726" cy="212725"/>
          </a:xfrm>
        </p:grpSpPr>
        <p:sp>
          <p:nvSpPr>
            <p:cNvPr id="280" name="Oval 279"/>
            <p:cNvSpPr/>
            <p:nvPr/>
          </p:nvSpPr>
          <p:spPr bwMode="auto">
            <a:xfrm>
              <a:off x="2664424" y="2495426"/>
              <a:ext cx="212726" cy="212725"/>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81" name="Arc 280"/>
            <p:cNvSpPr/>
            <p:nvPr>
              <p:custDataLst>
                <p:tags r:id="rId19"/>
              </p:custDataLst>
            </p:nvPr>
          </p:nvSpPr>
          <p:spPr bwMode="gray">
            <a:xfrm>
              <a:off x="2664427" y="2495426"/>
              <a:ext cx="212723" cy="212723"/>
            </a:xfrm>
            <a:prstGeom prst="arc">
              <a:avLst>
                <a:gd name="adj1" fmla="val 16200000"/>
                <a:gd name="adj2" fmla="val 108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82" name="Group 281"/>
          <p:cNvGrpSpPr/>
          <p:nvPr/>
        </p:nvGrpSpPr>
        <p:grpSpPr>
          <a:xfrm>
            <a:off x="6383548" y="3187400"/>
            <a:ext cx="212726" cy="212725"/>
            <a:chOff x="2664424" y="2495426"/>
            <a:chExt cx="212726" cy="212725"/>
          </a:xfrm>
        </p:grpSpPr>
        <p:sp>
          <p:nvSpPr>
            <p:cNvPr id="283" name="Oval 282"/>
            <p:cNvSpPr/>
            <p:nvPr/>
          </p:nvSpPr>
          <p:spPr bwMode="auto">
            <a:xfrm>
              <a:off x="2664424" y="2495426"/>
              <a:ext cx="212726" cy="212725"/>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84" name="Arc 283"/>
            <p:cNvSpPr/>
            <p:nvPr>
              <p:custDataLst>
                <p:tags r:id="rId18"/>
              </p:custDataLst>
            </p:nvPr>
          </p:nvSpPr>
          <p:spPr bwMode="gray">
            <a:xfrm>
              <a:off x="2664427" y="2495426"/>
              <a:ext cx="212723" cy="212723"/>
            </a:xfrm>
            <a:prstGeom prst="arc">
              <a:avLst>
                <a:gd name="adj1" fmla="val 16200000"/>
                <a:gd name="adj2" fmla="val 108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88" name="Group 287"/>
          <p:cNvGrpSpPr/>
          <p:nvPr/>
        </p:nvGrpSpPr>
        <p:grpSpPr>
          <a:xfrm>
            <a:off x="6383548" y="3876195"/>
            <a:ext cx="212726" cy="212725"/>
            <a:chOff x="5024437" y="4441825"/>
            <a:chExt cx="212726" cy="212725"/>
          </a:xfrm>
        </p:grpSpPr>
        <p:sp>
          <p:nvSpPr>
            <p:cNvPr id="289" name="Oval 288"/>
            <p:cNvSpPr/>
            <p:nvPr>
              <p:custDataLst>
                <p:tags r:id="rId16"/>
              </p:custDataLst>
            </p:nvPr>
          </p:nvSpPr>
          <p:spPr bwMode="auto">
            <a:xfrm>
              <a:off x="5024437" y="4441825"/>
              <a:ext cx="212726" cy="212725"/>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90" name="Arc 289"/>
            <p:cNvSpPr/>
            <p:nvPr>
              <p:custDataLst>
                <p:tags r:id="rId17"/>
              </p:custDataLst>
            </p:nvPr>
          </p:nvSpPr>
          <p:spPr bwMode="gray">
            <a:xfrm>
              <a:off x="5024439" y="4441825"/>
              <a:ext cx="212723" cy="212723"/>
            </a:xfrm>
            <a:prstGeom prst="arc">
              <a:avLst>
                <a:gd name="adj1" fmla="val 16200000"/>
                <a:gd name="adj2" fmla="val 54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94" name="Group 293"/>
          <p:cNvGrpSpPr/>
          <p:nvPr/>
        </p:nvGrpSpPr>
        <p:grpSpPr>
          <a:xfrm>
            <a:off x="6383547" y="5878761"/>
            <a:ext cx="212726" cy="212725"/>
            <a:chOff x="3639728" y="2495426"/>
            <a:chExt cx="212726" cy="212725"/>
          </a:xfrm>
        </p:grpSpPr>
        <p:sp>
          <p:nvSpPr>
            <p:cNvPr id="295" name="Oval 294"/>
            <p:cNvSpPr/>
            <p:nvPr/>
          </p:nvSpPr>
          <p:spPr bwMode="auto">
            <a:xfrm>
              <a:off x="3639728" y="2495426"/>
              <a:ext cx="212726" cy="212725"/>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96" name="Arc 295"/>
            <p:cNvSpPr/>
            <p:nvPr>
              <p:custDataLst>
                <p:tags r:id="rId15"/>
              </p:custDataLst>
            </p:nvPr>
          </p:nvSpPr>
          <p:spPr bwMode="gray">
            <a:xfrm>
              <a:off x="3639731" y="2495426"/>
              <a:ext cx="212723" cy="212723"/>
            </a:xfrm>
            <a:prstGeom prst="arc">
              <a:avLst>
                <a:gd name="adj1" fmla="val 16200000"/>
                <a:gd name="adj2" fmla="val 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97" name="Group 296"/>
          <p:cNvGrpSpPr/>
          <p:nvPr/>
        </p:nvGrpSpPr>
        <p:grpSpPr>
          <a:xfrm>
            <a:off x="4699315" y="3871114"/>
            <a:ext cx="212726" cy="212725"/>
            <a:chOff x="5024437" y="4441825"/>
            <a:chExt cx="212726" cy="212725"/>
          </a:xfrm>
        </p:grpSpPr>
        <p:sp>
          <p:nvSpPr>
            <p:cNvPr id="298" name="Oval 297"/>
            <p:cNvSpPr/>
            <p:nvPr>
              <p:custDataLst>
                <p:tags r:id="rId13"/>
              </p:custDataLst>
            </p:nvPr>
          </p:nvSpPr>
          <p:spPr bwMode="auto">
            <a:xfrm>
              <a:off x="5024437" y="4441825"/>
              <a:ext cx="212726" cy="212725"/>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99" name="Arc 298"/>
            <p:cNvSpPr/>
            <p:nvPr>
              <p:custDataLst>
                <p:tags r:id="rId14"/>
              </p:custDataLst>
            </p:nvPr>
          </p:nvSpPr>
          <p:spPr bwMode="gray">
            <a:xfrm>
              <a:off x="5024439" y="4441825"/>
              <a:ext cx="212723" cy="212723"/>
            </a:xfrm>
            <a:prstGeom prst="arc">
              <a:avLst>
                <a:gd name="adj1" fmla="val 16200000"/>
                <a:gd name="adj2" fmla="val 54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306" name="Group 305"/>
          <p:cNvGrpSpPr/>
          <p:nvPr/>
        </p:nvGrpSpPr>
        <p:grpSpPr>
          <a:xfrm>
            <a:off x="5637941" y="2495428"/>
            <a:ext cx="212726" cy="212725"/>
            <a:chOff x="3639728" y="2495426"/>
            <a:chExt cx="212726" cy="212725"/>
          </a:xfrm>
        </p:grpSpPr>
        <p:sp>
          <p:nvSpPr>
            <p:cNvPr id="307" name="Oval 306"/>
            <p:cNvSpPr/>
            <p:nvPr/>
          </p:nvSpPr>
          <p:spPr bwMode="auto">
            <a:xfrm>
              <a:off x="3639728" y="2495426"/>
              <a:ext cx="212726" cy="212725"/>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08" name="Arc 307"/>
            <p:cNvSpPr/>
            <p:nvPr>
              <p:custDataLst>
                <p:tags r:id="rId12"/>
              </p:custDataLst>
            </p:nvPr>
          </p:nvSpPr>
          <p:spPr bwMode="gray">
            <a:xfrm>
              <a:off x="3639731" y="2495426"/>
              <a:ext cx="212723" cy="212723"/>
            </a:xfrm>
            <a:prstGeom prst="arc">
              <a:avLst>
                <a:gd name="adj1" fmla="val 16200000"/>
                <a:gd name="adj2" fmla="val 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309" name="Group 308"/>
          <p:cNvGrpSpPr/>
          <p:nvPr/>
        </p:nvGrpSpPr>
        <p:grpSpPr>
          <a:xfrm>
            <a:off x="6383548" y="2486985"/>
            <a:ext cx="212726" cy="212725"/>
            <a:chOff x="2664424" y="2495426"/>
            <a:chExt cx="212726" cy="212725"/>
          </a:xfrm>
        </p:grpSpPr>
        <p:sp>
          <p:nvSpPr>
            <p:cNvPr id="310" name="Oval 309"/>
            <p:cNvSpPr/>
            <p:nvPr/>
          </p:nvSpPr>
          <p:spPr bwMode="auto">
            <a:xfrm>
              <a:off x="2664424" y="2495426"/>
              <a:ext cx="212726" cy="212725"/>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11" name="Arc 310"/>
            <p:cNvSpPr/>
            <p:nvPr>
              <p:custDataLst>
                <p:tags r:id="rId11"/>
              </p:custDataLst>
            </p:nvPr>
          </p:nvSpPr>
          <p:spPr bwMode="gray">
            <a:xfrm>
              <a:off x="2664427" y="2495426"/>
              <a:ext cx="212723" cy="212723"/>
            </a:xfrm>
            <a:prstGeom prst="arc">
              <a:avLst>
                <a:gd name="adj1" fmla="val 16200000"/>
                <a:gd name="adj2" fmla="val 108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sp>
        <p:nvSpPr>
          <p:cNvPr id="6" name="TextBox 5"/>
          <p:cNvSpPr txBox="1"/>
          <p:nvPr/>
        </p:nvSpPr>
        <p:spPr>
          <a:xfrm>
            <a:off x="7708973" y="1735214"/>
            <a:ext cx="2130552" cy="515575"/>
          </a:xfrm>
          <a:prstGeom prst="rect">
            <a:avLst/>
          </a:prstGeom>
          <a:noFill/>
        </p:spPr>
        <p:txBody>
          <a:bodyPr wrap="square" lIns="0" tIns="0" rIns="0" bIns="0" rtlCol="0">
            <a:noAutofit/>
          </a:bodyPr>
          <a:lstStyle/>
          <a:p>
            <a:pPr marL="109538" indent="-109538">
              <a:buFont typeface="Arial" panose="020B0604020202020204" pitchFamily="34" charset="0"/>
              <a:buChar char="•"/>
            </a:pPr>
            <a:r>
              <a:rPr lang="ja-JP" altLang="en-US" sz="1200" dirty="0" smtClean="0"/>
              <a:t>塩素系製品の味や臭いを好まない人もいる</a:t>
            </a:r>
            <a:endParaRPr lang="en-US" sz="1200" dirty="0" smtClean="0"/>
          </a:p>
        </p:txBody>
      </p:sp>
      <p:grpSp>
        <p:nvGrpSpPr>
          <p:cNvPr id="312" name="Group 311"/>
          <p:cNvGrpSpPr/>
          <p:nvPr/>
        </p:nvGrpSpPr>
        <p:grpSpPr>
          <a:xfrm>
            <a:off x="7209582" y="2493153"/>
            <a:ext cx="212726" cy="212725"/>
            <a:chOff x="5024437" y="4441825"/>
            <a:chExt cx="212726" cy="212725"/>
          </a:xfrm>
        </p:grpSpPr>
        <p:sp>
          <p:nvSpPr>
            <p:cNvPr id="313" name="Oval 312"/>
            <p:cNvSpPr/>
            <p:nvPr>
              <p:custDataLst>
                <p:tags r:id="rId9"/>
              </p:custDataLst>
            </p:nvPr>
          </p:nvSpPr>
          <p:spPr bwMode="auto">
            <a:xfrm>
              <a:off x="5024437" y="4441825"/>
              <a:ext cx="212726" cy="212725"/>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14" name="Arc 313"/>
            <p:cNvSpPr/>
            <p:nvPr>
              <p:custDataLst>
                <p:tags r:id="rId10"/>
              </p:custDataLst>
            </p:nvPr>
          </p:nvSpPr>
          <p:spPr bwMode="gray">
            <a:xfrm>
              <a:off x="5024439" y="4441825"/>
              <a:ext cx="212723" cy="212723"/>
            </a:xfrm>
            <a:prstGeom prst="arc">
              <a:avLst>
                <a:gd name="adj1" fmla="val 16200000"/>
                <a:gd name="adj2" fmla="val 54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315" name="Group 314"/>
          <p:cNvGrpSpPr/>
          <p:nvPr/>
        </p:nvGrpSpPr>
        <p:grpSpPr>
          <a:xfrm>
            <a:off x="7209582" y="1807245"/>
            <a:ext cx="212726" cy="212725"/>
            <a:chOff x="5024437" y="4441825"/>
            <a:chExt cx="212726" cy="212725"/>
          </a:xfrm>
        </p:grpSpPr>
        <p:sp>
          <p:nvSpPr>
            <p:cNvPr id="316" name="Oval 315"/>
            <p:cNvSpPr/>
            <p:nvPr>
              <p:custDataLst>
                <p:tags r:id="rId7"/>
              </p:custDataLst>
            </p:nvPr>
          </p:nvSpPr>
          <p:spPr bwMode="auto">
            <a:xfrm>
              <a:off x="5024437" y="4441825"/>
              <a:ext cx="212726" cy="212725"/>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17" name="Arc 316"/>
            <p:cNvSpPr/>
            <p:nvPr>
              <p:custDataLst>
                <p:tags r:id="rId8"/>
              </p:custDataLst>
            </p:nvPr>
          </p:nvSpPr>
          <p:spPr bwMode="gray">
            <a:xfrm>
              <a:off x="5024439" y="4441825"/>
              <a:ext cx="212723" cy="212723"/>
            </a:xfrm>
            <a:prstGeom prst="arc">
              <a:avLst>
                <a:gd name="adj1" fmla="val 16200000"/>
                <a:gd name="adj2" fmla="val 54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sp>
        <p:nvSpPr>
          <p:cNvPr id="321" name="TextBox 320"/>
          <p:cNvSpPr txBox="1"/>
          <p:nvPr/>
        </p:nvSpPr>
        <p:spPr>
          <a:xfrm>
            <a:off x="7708973" y="2335568"/>
            <a:ext cx="2130552" cy="515575"/>
          </a:xfrm>
          <a:prstGeom prst="rect">
            <a:avLst/>
          </a:prstGeom>
          <a:noFill/>
        </p:spPr>
        <p:txBody>
          <a:bodyPr wrap="square" lIns="0" tIns="0" rIns="0" bIns="0" rtlCol="0">
            <a:noAutofit/>
          </a:bodyPr>
          <a:lstStyle/>
          <a:p>
            <a:pPr marL="109538" indent="-109538">
              <a:buFont typeface="Arial" panose="020B0604020202020204" pitchFamily="34" charset="0"/>
              <a:buChar char="•"/>
            </a:pPr>
            <a:r>
              <a:rPr lang="en-US" altLang="ja-JP" sz="1200" dirty="0" smtClean="0"/>
              <a:t>5</a:t>
            </a:r>
            <a:r>
              <a:rPr lang="ja-JP" altLang="en-US" sz="1200" dirty="0" smtClean="0"/>
              <a:t>分間の撹拌後、水が落ち着くまで待ち、ろ過したのち、</a:t>
            </a:r>
            <a:r>
              <a:rPr lang="en-US" altLang="ja-JP" sz="1200" dirty="0" smtClean="0"/>
              <a:t>20</a:t>
            </a:r>
            <a:r>
              <a:rPr lang="ja-JP" altLang="en-US" sz="1200" dirty="0" smtClean="0"/>
              <a:t>分間待つ必要がある</a:t>
            </a:r>
            <a:endParaRPr lang="en-US" sz="1200" dirty="0" smtClean="0"/>
          </a:p>
        </p:txBody>
      </p:sp>
      <p:sp>
        <p:nvSpPr>
          <p:cNvPr id="323" name="TextBox 322"/>
          <p:cNvSpPr txBox="1"/>
          <p:nvPr/>
        </p:nvSpPr>
        <p:spPr>
          <a:xfrm>
            <a:off x="7708974" y="5710605"/>
            <a:ext cx="1753250" cy="515575"/>
          </a:xfrm>
          <a:prstGeom prst="rect">
            <a:avLst/>
          </a:prstGeom>
          <a:noFill/>
        </p:spPr>
        <p:txBody>
          <a:bodyPr wrap="square" lIns="0" tIns="0" rIns="0" bIns="0" rtlCol="0">
            <a:noAutofit/>
          </a:bodyPr>
          <a:lstStyle/>
          <a:p>
            <a:pPr marL="109538" indent="-109538">
              <a:buFont typeface="Arial" panose="020B0604020202020204" pitchFamily="34" charset="0"/>
              <a:buChar char="•"/>
            </a:pPr>
            <a:r>
              <a:rPr lang="ja-JP" altLang="en-US" sz="1200" dirty="0" smtClean="0"/>
              <a:t>使いやすさにもかかわらず、水処理には</a:t>
            </a:r>
            <a:r>
              <a:rPr lang="en-US" altLang="ja-JP" sz="1200" dirty="0" smtClean="0"/>
              <a:t>3</a:t>
            </a:r>
            <a:r>
              <a:rPr lang="ja-JP" altLang="en-US" sz="1200" dirty="0" smtClean="0"/>
              <a:t>時間以上かかる</a:t>
            </a:r>
            <a:endParaRPr lang="en-US" sz="1200" dirty="0" smtClean="0"/>
          </a:p>
        </p:txBody>
      </p:sp>
      <p:sp>
        <p:nvSpPr>
          <p:cNvPr id="324" name="TextBox 323"/>
          <p:cNvSpPr txBox="1"/>
          <p:nvPr/>
        </p:nvSpPr>
        <p:spPr>
          <a:xfrm>
            <a:off x="7708973" y="4085779"/>
            <a:ext cx="2130552" cy="515575"/>
          </a:xfrm>
          <a:prstGeom prst="rect">
            <a:avLst/>
          </a:prstGeom>
          <a:noFill/>
        </p:spPr>
        <p:txBody>
          <a:bodyPr wrap="square" lIns="0" tIns="0" rIns="0" bIns="0" rtlCol="0">
            <a:noAutofit/>
          </a:bodyPr>
          <a:lstStyle/>
          <a:p>
            <a:pPr marL="109538" indent="-109538">
              <a:buFont typeface="Arial" panose="020B0604020202020204" pitchFamily="34" charset="0"/>
              <a:buChar char="•"/>
            </a:pPr>
            <a:r>
              <a:rPr lang="ja-JP" altLang="en-US" sz="1200" dirty="0" smtClean="0"/>
              <a:t>フィルターの初期費用が広い普及に際する主な難点である</a:t>
            </a:r>
            <a:endParaRPr lang="en-US" sz="1200" dirty="0" smtClean="0"/>
          </a:p>
        </p:txBody>
      </p:sp>
      <p:sp>
        <p:nvSpPr>
          <p:cNvPr id="8" name="Right Brace 7"/>
          <p:cNvSpPr/>
          <p:nvPr/>
        </p:nvSpPr>
        <p:spPr>
          <a:xfrm>
            <a:off x="7455024" y="3870233"/>
            <a:ext cx="165645" cy="99200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5" name="TextBox 324"/>
          <p:cNvSpPr txBox="1"/>
          <p:nvPr/>
        </p:nvSpPr>
        <p:spPr>
          <a:xfrm>
            <a:off x="7708973" y="3052925"/>
            <a:ext cx="2130552" cy="515575"/>
          </a:xfrm>
          <a:prstGeom prst="rect">
            <a:avLst/>
          </a:prstGeom>
          <a:noFill/>
        </p:spPr>
        <p:txBody>
          <a:bodyPr wrap="square" lIns="0" tIns="0" rIns="0" bIns="0" rtlCol="0">
            <a:noAutofit/>
          </a:bodyPr>
          <a:lstStyle/>
          <a:p>
            <a:pPr marL="109538" indent="-109538">
              <a:buFont typeface="Arial" panose="020B0604020202020204" pitchFamily="34" charset="0"/>
              <a:buChar char="•"/>
            </a:pPr>
            <a:r>
              <a:rPr lang="ja-JP" altLang="en-US" sz="1200" dirty="0" smtClean="0"/>
              <a:t>塩素の味や臭いを消せるような製品デザインがされた</a:t>
            </a:r>
            <a:endParaRPr lang="en-US" sz="1200" dirty="0" smtClean="0"/>
          </a:p>
        </p:txBody>
      </p:sp>
      <p:sp>
        <p:nvSpPr>
          <p:cNvPr id="326" name="TextBox 325"/>
          <p:cNvSpPr txBox="1"/>
          <p:nvPr/>
        </p:nvSpPr>
        <p:spPr>
          <a:xfrm>
            <a:off x="7708973" y="5164602"/>
            <a:ext cx="2130552" cy="475026"/>
          </a:xfrm>
          <a:prstGeom prst="rect">
            <a:avLst/>
          </a:prstGeom>
          <a:noFill/>
        </p:spPr>
        <p:txBody>
          <a:bodyPr wrap="square" lIns="0" tIns="0" rIns="0" bIns="0" rtlCol="0">
            <a:noAutofit/>
          </a:bodyPr>
          <a:lstStyle/>
          <a:p>
            <a:pPr marL="109538" indent="-109538">
              <a:buFont typeface="Arial" panose="020B0604020202020204" pitchFamily="34" charset="0"/>
              <a:buChar char="•"/>
            </a:pPr>
            <a:r>
              <a:rPr lang="ja-JP" altLang="en-US" sz="1200" dirty="0" smtClean="0"/>
              <a:t>発展途上国では寄付されるもしくは高い助成金を得ている</a:t>
            </a:r>
            <a:endParaRPr lang="en-US" sz="1200" dirty="0" smtClean="0"/>
          </a:p>
        </p:txBody>
      </p:sp>
      <p:grpSp>
        <p:nvGrpSpPr>
          <p:cNvPr id="327" name="Group 326"/>
          <p:cNvGrpSpPr/>
          <p:nvPr/>
        </p:nvGrpSpPr>
        <p:grpSpPr>
          <a:xfrm>
            <a:off x="7209582" y="3187398"/>
            <a:ext cx="212726" cy="212725"/>
            <a:chOff x="5024437" y="4441825"/>
            <a:chExt cx="212726" cy="212725"/>
          </a:xfrm>
        </p:grpSpPr>
        <p:sp>
          <p:nvSpPr>
            <p:cNvPr id="328" name="Oval 327"/>
            <p:cNvSpPr/>
            <p:nvPr>
              <p:custDataLst>
                <p:tags r:id="rId5"/>
              </p:custDataLst>
            </p:nvPr>
          </p:nvSpPr>
          <p:spPr bwMode="auto">
            <a:xfrm>
              <a:off x="5024437" y="4441825"/>
              <a:ext cx="212726" cy="212725"/>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29" name="Arc 328"/>
            <p:cNvSpPr/>
            <p:nvPr>
              <p:custDataLst>
                <p:tags r:id="rId6"/>
              </p:custDataLst>
            </p:nvPr>
          </p:nvSpPr>
          <p:spPr bwMode="gray">
            <a:xfrm>
              <a:off x="5024439" y="4441825"/>
              <a:ext cx="212723" cy="212723"/>
            </a:xfrm>
            <a:prstGeom prst="arc">
              <a:avLst>
                <a:gd name="adj1" fmla="val 16200000"/>
                <a:gd name="adj2" fmla="val 54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330" name="Group 329"/>
          <p:cNvGrpSpPr/>
          <p:nvPr/>
        </p:nvGrpSpPr>
        <p:grpSpPr>
          <a:xfrm>
            <a:off x="6383548" y="5243416"/>
            <a:ext cx="212726" cy="212725"/>
            <a:chOff x="2664424" y="2495426"/>
            <a:chExt cx="212726" cy="212725"/>
          </a:xfrm>
        </p:grpSpPr>
        <p:sp>
          <p:nvSpPr>
            <p:cNvPr id="331" name="Oval 330"/>
            <p:cNvSpPr/>
            <p:nvPr/>
          </p:nvSpPr>
          <p:spPr bwMode="auto">
            <a:xfrm>
              <a:off x="2664424" y="2495426"/>
              <a:ext cx="212726" cy="212725"/>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32" name="Arc 331"/>
            <p:cNvSpPr/>
            <p:nvPr>
              <p:custDataLst>
                <p:tags r:id="rId4"/>
              </p:custDataLst>
            </p:nvPr>
          </p:nvSpPr>
          <p:spPr bwMode="gray">
            <a:xfrm>
              <a:off x="2664427" y="2495426"/>
              <a:ext cx="212723" cy="212723"/>
            </a:xfrm>
            <a:prstGeom prst="arc">
              <a:avLst>
                <a:gd name="adj1" fmla="val 16200000"/>
                <a:gd name="adj2" fmla="val 108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333" name="Group 332"/>
          <p:cNvGrpSpPr/>
          <p:nvPr/>
        </p:nvGrpSpPr>
        <p:grpSpPr>
          <a:xfrm>
            <a:off x="5633734" y="5243416"/>
            <a:ext cx="212726" cy="212725"/>
            <a:chOff x="2664424" y="2495426"/>
            <a:chExt cx="212726" cy="212725"/>
          </a:xfrm>
        </p:grpSpPr>
        <p:sp>
          <p:nvSpPr>
            <p:cNvPr id="334" name="Oval 333"/>
            <p:cNvSpPr/>
            <p:nvPr/>
          </p:nvSpPr>
          <p:spPr bwMode="auto">
            <a:xfrm>
              <a:off x="2664424" y="2495426"/>
              <a:ext cx="212726" cy="212725"/>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35" name="Arc 334"/>
            <p:cNvSpPr/>
            <p:nvPr>
              <p:custDataLst>
                <p:tags r:id="rId3"/>
              </p:custDataLst>
            </p:nvPr>
          </p:nvSpPr>
          <p:spPr bwMode="gray">
            <a:xfrm>
              <a:off x="2664427" y="2495426"/>
              <a:ext cx="212723" cy="212723"/>
            </a:xfrm>
            <a:prstGeom prst="arc">
              <a:avLst>
                <a:gd name="adj1" fmla="val 16200000"/>
                <a:gd name="adj2" fmla="val 108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pic>
        <p:nvPicPr>
          <p:cNvPr id="147" name="Picture 2" descr="productpagefamily"/>
          <p:cNvPicPr>
            <a:picLocks noChangeAspect="1" noChangeArrowheads="1"/>
          </p:cNvPicPr>
          <p:nvPr/>
        </p:nvPicPr>
        <p:blipFill>
          <a:blip r:embed="rId55" cstate="print">
            <a:extLst>
              <a:ext uri="{28A0092B-C50C-407E-A947-70E740481C1C}">
                <a14:useLocalDpi xmlns:a14="http://schemas.microsoft.com/office/drawing/2010/main" val="0"/>
              </a:ext>
            </a:extLst>
          </a:blip>
          <a:srcRect/>
          <a:stretch>
            <a:fillRect/>
          </a:stretch>
        </p:blipFill>
        <p:spPr bwMode="auto">
          <a:xfrm>
            <a:off x="441662" y="4936930"/>
            <a:ext cx="467426" cy="702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845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さらにクリンカは消費者に二つの重要な利点を提供する</a:t>
            </a:r>
            <a:endParaRPr lang="en-US" dirty="0" smtClean="0"/>
          </a:p>
        </p:txBody>
      </p:sp>
      <p:sp>
        <p:nvSpPr>
          <p:cNvPr id="3" name="Text Placeholder 2"/>
          <p:cNvSpPr>
            <a:spLocks noGrp="1"/>
          </p:cNvSpPr>
          <p:nvPr>
            <p:ph type="body" sz="quarter" idx="37"/>
          </p:nvPr>
        </p:nvSpPr>
        <p:spPr>
          <a:xfrm>
            <a:off x="164525" y="6433223"/>
            <a:ext cx="8961120" cy="386679"/>
          </a:xfrm>
        </p:spPr>
        <p:txBody>
          <a:bodyPr/>
          <a:lstStyle/>
          <a:p>
            <a:r>
              <a:rPr lang="ja-JP" altLang="en-US" dirty="0" smtClean="0"/>
              <a:t>出典：</a:t>
            </a:r>
            <a:r>
              <a:rPr lang="en-US" altLang="ja-JP" dirty="0" smtClean="0"/>
              <a:t>PATH</a:t>
            </a:r>
            <a:r>
              <a:rPr lang="ja-JP" altLang="en-US" dirty="0" smtClean="0"/>
              <a:t>「アフリカ</a:t>
            </a:r>
            <a:r>
              <a:rPr lang="en-US" altLang="ja-JP" dirty="0" smtClean="0"/>
              <a:t>8</a:t>
            </a:r>
            <a:r>
              <a:rPr lang="ja-JP" altLang="en-US" dirty="0"/>
              <a:t>か</a:t>
            </a:r>
            <a:r>
              <a:rPr lang="ja-JP" altLang="en-US" dirty="0" smtClean="0"/>
              <a:t>国における家庭用水処理製品の市場評価（</a:t>
            </a:r>
            <a:r>
              <a:rPr lang="en-US" dirty="0" smtClean="0"/>
              <a:t>Market Assessment of Household Water Treatment Products in Eight African Countries</a:t>
            </a:r>
            <a:r>
              <a:rPr lang="ja-JP" altLang="en-US" dirty="0" smtClean="0"/>
              <a:t>）」（</a:t>
            </a:r>
            <a:r>
              <a:rPr lang="en-US" altLang="ja-JP" dirty="0" smtClean="0"/>
              <a:t>2010</a:t>
            </a:r>
            <a:r>
              <a:rPr lang="ja-JP" altLang="en-US" dirty="0" smtClean="0"/>
              <a:t>年</a:t>
            </a:r>
            <a:r>
              <a:rPr lang="en-US" altLang="ja-JP" dirty="0" smtClean="0"/>
              <a:t>8</a:t>
            </a:r>
            <a:r>
              <a:rPr lang="ja-JP" altLang="en-US" dirty="0" smtClean="0"/>
              <a:t>月）、</a:t>
            </a:r>
            <a:r>
              <a:rPr lang="en-US" dirty="0" smtClean="0"/>
              <a:t>http</a:t>
            </a:r>
            <a:r>
              <a:rPr lang="en-US" dirty="0"/>
              <a:t>://</a:t>
            </a:r>
            <a:r>
              <a:rPr lang="en-US" dirty="0" smtClean="0"/>
              <a:t>www.ucl.ac.uk/sustainable-cities/project-pages/water-symposium/rheingans.pdf</a:t>
            </a:r>
          </a:p>
        </p:txBody>
      </p:sp>
      <p:sp>
        <p:nvSpPr>
          <p:cNvPr id="6" name="Text Placeholder 5"/>
          <p:cNvSpPr>
            <a:spLocks noGrp="1"/>
          </p:cNvSpPr>
          <p:nvPr>
            <p:ph type="body" sz="quarter" idx="10"/>
          </p:nvPr>
        </p:nvSpPr>
        <p:spPr>
          <a:xfrm>
            <a:off x="450275" y="1697204"/>
            <a:ext cx="4209863" cy="3446739"/>
          </a:xfrm>
        </p:spPr>
        <p:txBody>
          <a:bodyPr/>
          <a:lstStyle/>
          <a:p>
            <a:r>
              <a:rPr lang="en-US" altLang="ja-JP" sz="1600" dirty="0" smtClean="0"/>
              <a:t>PATH</a:t>
            </a:r>
            <a:r>
              <a:rPr lang="ja-JP" altLang="en-US" sz="1600" dirty="0" smtClean="0"/>
              <a:t>の行った家庭用水処理製品の市場評価によると、</a:t>
            </a:r>
            <a:r>
              <a:rPr lang="ja-JP" altLang="en-US" sz="1600" b="1" dirty="0" smtClean="0"/>
              <a:t>家庭においては消耗品よりも耐用品を好む傾向がある</a:t>
            </a:r>
            <a:endParaRPr lang="en-US" sz="1600" b="1" dirty="0" smtClean="0"/>
          </a:p>
          <a:p>
            <a:pPr lvl="1"/>
            <a:r>
              <a:rPr lang="ja-JP" altLang="en-US" sz="1400" dirty="0" smtClean="0"/>
              <a:t>どちらかを選ぶとすれば、消毒剤よりもフィルターを</a:t>
            </a:r>
            <a:r>
              <a:rPr lang="ja-JP" altLang="en-US" sz="1400" dirty="0"/>
              <a:t>好むと多くの人は</a:t>
            </a:r>
            <a:r>
              <a:rPr lang="ja-JP" altLang="en-US" sz="1400" dirty="0" smtClean="0"/>
              <a:t>言う</a:t>
            </a:r>
            <a:endParaRPr lang="en-US" sz="1400" b="1" dirty="0" smtClean="0"/>
          </a:p>
          <a:p>
            <a:endParaRPr lang="en-US" sz="1600" dirty="0" smtClean="0"/>
          </a:p>
          <a:p>
            <a:r>
              <a:rPr lang="ja-JP" altLang="en-US" sz="1600" b="1" dirty="0" smtClean="0"/>
              <a:t>クリンカは耐久性と負担可能な価格を提供</a:t>
            </a:r>
            <a:endParaRPr lang="en-US" sz="1600" b="1" dirty="0" smtClean="0"/>
          </a:p>
          <a:p>
            <a:pPr lvl="1"/>
            <a:r>
              <a:rPr lang="ja-JP" altLang="en-US" sz="1400" dirty="0" smtClean="0"/>
              <a:t>製品は最大</a:t>
            </a:r>
            <a:r>
              <a:rPr lang="en-US" altLang="ja-JP" sz="1400" dirty="0" smtClean="0"/>
              <a:t>2</a:t>
            </a:r>
            <a:r>
              <a:rPr lang="ja-JP" altLang="en-US" sz="1400" dirty="0" smtClean="0"/>
              <a:t>年間使用可能で、初期費用はフィルター製品よりも消毒剤の価格に近い</a:t>
            </a:r>
            <a:endParaRPr lang="en-US" sz="1400" b="1" dirty="0"/>
          </a:p>
        </p:txBody>
      </p:sp>
      <p:sp>
        <p:nvSpPr>
          <p:cNvPr id="11" name="TextBox 10"/>
          <p:cNvSpPr txBox="1"/>
          <p:nvPr/>
        </p:nvSpPr>
        <p:spPr bwMode="auto">
          <a:xfrm>
            <a:off x="478854" y="1260105"/>
            <a:ext cx="3731126" cy="24622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ja-JP" altLang="en-US" sz="1600" b="1" dirty="0" smtClean="0"/>
              <a:t>耐久性のある物の魅力</a:t>
            </a:r>
            <a:endParaRPr lang="en-US" sz="1600" b="1" dirty="0" smtClean="0"/>
          </a:p>
        </p:txBody>
      </p:sp>
      <p:cxnSp>
        <p:nvCxnSpPr>
          <p:cNvPr id="12" name="Straight Connector 11"/>
          <p:cNvCxnSpPr/>
          <p:nvPr/>
        </p:nvCxnSpPr>
        <p:spPr bwMode="auto">
          <a:xfrm>
            <a:off x="488235" y="1518059"/>
            <a:ext cx="3749040" cy="0"/>
          </a:xfrm>
          <a:prstGeom prst="line">
            <a:avLst/>
          </a:prstGeom>
          <a:noFill/>
          <a:ln w="6350" cap="flat" cmpd="sng" algn="ctr">
            <a:solidFill>
              <a:schemeClr val="tx1"/>
            </a:solidFill>
            <a:prstDash val="solid"/>
            <a:round/>
            <a:headEnd type="none" w="med" len="med"/>
            <a:tailEnd type="none" w="med" len="med"/>
          </a:ln>
          <a:effectLst/>
        </p:spPr>
      </p:cxnSp>
      <p:sp>
        <p:nvSpPr>
          <p:cNvPr id="13" name="TextBox 12"/>
          <p:cNvSpPr txBox="1"/>
          <p:nvPr/>
        </p:nvSpPr>
        <p:spPr bwMode="auto">
          <a:xfrm>
            <a:off x="5245865" y="1260105"/>
            <a:ext cx="3731126" cy="24622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ja-JP" altLang="en-US" sz="1600" b="1" dirty="0" smtClean="0"/>
              <a:t>水の再汚染を防ぐ能力</a:t>
            </a:r>
            <a:r>
              <a:rPr lang="en-US" sz="1600" b="1" dirty="0" smtClean="0"/>
              <a:t> </a:t>
            </a:r>
          </a:p>
        </p:txBody>
      </p:sp>
      <p:cxnSp>
        <p:nvCxnSpPr>
          <p:cNvPr id="14" name="Straight Connector 13"/>
          <p:cNvCxnSpPr/>
          <p:nvPr/>
        </p:nvCxnSpPr>
        <p:spPr bwMode="auto">
          <a:xfrm>
            <a:off x="5255246" y="1518059"/>
            <a:ext cx="3749040" cy="0"/>
          </a:xfrm>
          <a:prstGeom prst="line">
            <a:avLst/>
          </a:prstGeom>
          <a:noFill/>
          <a:ln w="6350" cap="flat" cmpd="sng" algn="ctr">
            <a:solidFill>
              <a:schemeClr val="tx1"/>
            </a:solidFill>
            <a:prstDash val="solid"/>
            <a:round/>
            <a:headEnd type="none" w="med" len="med"/>
            <a:tailEnd type="none" w="med" len="med"/>
          </a:ln>
          <a:effectLst/>
        </p:spPr>
      </p:cxnSp>
      <p:sp>
        <p:nvSpPr>
          <p:cNvPr id="17" name="Text Placeholder 5"/>
          <p:cNvSpPr txBox="1">
            <a:spLocks/>
          </p:cNvSpPr>
          <p:nvPr/>
        </p:nvSpPr>
        <p:spPr>
          <a:xfrm>
            <a:off x="5024835" y="1697204"/>
            <a:ext cx="4209863" cy="3446739"/>
          </a:xfrm>
          <a:prstGeom prst="rect">
            <a:avLst/>
          </a:prstGeom>
        </p:spPr>
        <p:txBody>
          <a:bodyPr lIns="0" tIns="0" rIns="0" bIns="0"/>
          <a:lstStyle>
            <a:lvl1pPr marL="173038" indent="-173038"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347663" indent="-174625"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509588" indent="-161925" algn="l" defTabSz="914293" rtl="0" eaLnBrk="1" latinLnBrk="0" hangingPunct="1">
              <a:spcBef>
                <a:spcPct val="20000"/>
              </a:spcBef>
              <a:buFont typeface="Courier New" pitchFamily="49" charset="0"/>
              <a:buChar char="o"/>
              <a:defRPr sz="1200" kern="1200">
                <a:solidFill>
                  <a:schemeClr val="tx1"/>
                </a:solidFill>
                <a:latin typeface="+mn-lt"/>
                <a:ea typeface="+mn-ea"/>
                <a:cs typeface="+mn-cs"/>
              </a:defRPr>
            </a:lvl3pPr>
            <a:lvl4pPr marL="682625" indent="-173038"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ja-JP" altLang="en-US" sz="1600" dirty="0" smtClean="0"/>
              <a:t>水の</a:t>
            </a:r>
            <a:r>
              <a:rPr lang="ja-JP" altLang="en-US" sz="1600" b="1" dirty="0" smtClean="0"/>
              <a:t>汚染は輸送中もしくは保管中</a:t>
            </a:r>
            <a:r>
              <a:rPr lang="ja-JP" altLang="en-US" sz="1600" dirty="0" smtClean="0"/>
              <a:t>にしばしばおこる</a:t>
            </a:r>
            <a:endParaRPr lang="en-US" sz="1600" b="1" dirty="0" smtClean="0"/>
          </a:p>
          <a:p>
            <a:pPr lvl="1"/>
            <a:r>
              <a:rPr lang="ja-JP" altLang="en-US" dirty="0" smtClean="0"/>
              <a:t>キスム（</a:t>
            </a:r>
            <a:r>
              <a:rPr lang="en-US" altLang="ja-JP" dirty="0" smtClean="0"/>
              <a:t>Kisumu</a:t>
            </a:r>
            <a:r>
              <a:rPr lang="ja-JP" altLang="en-US" dirty="0" smtClean="0"/>
              <a:t>）郊外の</a:t>
            </a:r>
            <a:r>
              <a:rPr lang="en-US" sz="1400" dirty="0" err="1" smtClean="0"/>
              <a:t>Obunga</a:t>
            </a:r>
            <a:r>
              <a:rPr lang="ja-JP" altLang="en-US" sz="1400" dirty="0" smtClean="0"/>
              <a:t>における調査によると、水源におけるサンプル水のうち汚染されていたのは</a:t>
            </a:r>
            <a:r>
              <a:rPr lang="en-US" altLang="ja-JP" sz="1400" dirty="0" smtClean="0"/>
              <a:t>10</a:t>
            </a:r>
            <a:r>
              <a:rPr lang="ja-JP" altLang="en-US" sz="1400" dirty="0" smtClean="0"/>
              <a:t>％以下であるにもかかわらず、保管後には約</a:t>
            </a:r>
            <a:r>
              <a:rPr lang="en-US" altLang="ja-JP" sz="1400" dirty="0" smtClean="0"/>
              <a:t>80</a:t>
            </a:r>
            <a:r>
              <a:rPr lang="ja-JP" altLang="en-US" sz="1400" dirty="0" smtClean="0"/>
              <a:t>％が汚染していた</a:t>
            </a:r>
            <a:endParaRPr lang="en-US" sz="1400" dirty="0" smtClean="0"/>
          </a:p>
          <a:p>
            <a:pPr lvl="1"/>
            <a:r>
              <a:rPr lang="ja-JP" altLang="en-US" sz="1400" dirty="0" smtClean="0"/>
              <a:t>保管中の主な汚染源は、</a:t>
            </a:r>
            <a:r>
              <a:rPr lang="en-US" altLang="ja-JP" sz="1400" dirty="0" smtClean="0"/>
              <a:t>1</a:t>
            </a:r>
            <a:r>
              <a:rPr lang="ja-JP" altLang="en-US" sz="1400" dirty="0" smtClean="0"/>
              <a:t>）保管コンテナ、</a:t>
            </a:r>
            <a:r>
              <a:rPr lang="en-US" altLang="ja-JP" sz="1400" dirty="0" smtClean="0"/>
              <a:t>2</a:t>
            </a:r>
            <a:r>
              <a:rPr lang="ja-JP" altLang="en-US" sz="1400" dirty="0" smtClean="0"/>
              <a:t>）以前に保管していた水との混合</a:t>
            </a:r>
            <a:endParaRPr lang="en-US" sz="1400" dirty="0"/>
          </a:p>
          <a:p>
            <a:endParaRPr lang="en-US" dirty="0"/>
          </a:p>
          <a:p>
            <a:r>
              <a:rPr lang="ja-JP" altLang="en-US" sz="1600" b="1" dirty="0" smtClean="0"/>
              <a:t>保管中にもクリンカを水に浸しておけば再汚染を防げる</a:t>
            </a:r>
            <a:r>
              <a:rPr lang="en-US" sz="1600" b="1" dirty="0" smtClean="0"/>
              <a:t> </a:t>
            </a:r>
            <a:endParaRPr lang="en-US" sz="1400" b="1" dirty="0"/>
          </a:p>
        </p:txBody>
      </p:sp>
      <p:pic>
        <p:nvPicPr>
          <p:cNvPr id="787458" name="Picture 2" descr="A young girl drinks safe water from a SWS storage vessel in her 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6563" y="4662234"/>
            <a:ext cx="1929808" cy="1713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256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目次</a:t>
            </a:r>
            <a:endParaRPr lang="en-US" dirty="0"/>
          </a:p>
        </p:txBody>
      </p:sp>
      <p:sp>
        <p:nvSpPr>
          <p:cNvPr id="7" name="Rectangle 6"/>
          <p:cNvSpPr>
            <a:spLocks noChangeArrowheads="1"/>
          </p:cNvSpPr>
          <p:nvPr>
            <p:custDataLst>
              <p:tags r:id="rId1"/>
            </p:custDataLst>
          </p:nvPr>
        </p:nvSpPr>
        <p:spPr bwMode="auto">
          <a:xfrm>
            <a:off x="1155783" y="1740877"/>
            <a:ext cx="6987920" cy="427724"/>
          </a:xfrm>
          <a:prstGeom prst="rect">
            <a:avLst/>
          </a:prstGeom>
          <a:noFill/>
          <a:ln w="12700" algn="ctr">
            <a:noFill/>
            <a:miter lim="800000"/>
            <a:headEnd/>
            <a:tailEnd/>
          </a:ln>
        </p:spPr>
        <p:txBody>
          <a:bodyPr lIns="77893" tIns="38947" rIns="77893" bIns="38947" anchor="ctr"/>
          <a:lstStyle/>
          <a:p>
            <a:pPr marL="97389" defTabSz="779842"/>
            <a:r>
              <a:rPr lang="en-US" sz="1600" dirty="0">
                <a:solidFill>
                  <a:srgbClr val="000000"/>
                </a:solidFill>
                <a:latin typeface="Calibri" pitchFamily="34" charset="0"/>
              </a:rPr>
              <a:t>1. </a:t>
            </a:r>
            <a:r>
              <a:rPr lang="ja-JP" altLang="en-US" sz="1600" dirty="0" smtClean="0">
                <a:solidFill>
                  <a:srgbClr val="000000"/>
                </a:solidFill>
                <a:latin typeface="Calibri" pitchFamily="34" charset="0"/>
              </a:rPr>
              <a:t>プロジェクトの目標</a:t>
            </a:r>
            <a:endParaRPr lang="en-US" sz="1600" dirty="0">
              <a:solidFill>
                <a:srgbClr val="000000"/>
              </a:solidFill>
              <a:latin typeface="Calibri" pitchFamily="34" charset="0"/>
            </a:endParaRPr>
          </a:p>
        </p:txBody>
      </p:sp>
      <p:sp>
        <p:nvSpPr>
          <p:cNvPr id="6" name="Rectangle 5"/>
          <p:cNvSpPr>
            <a:spLocks noChangeArrowheads="1"/>
          </p:cNvSpPr>
          <p:nvPr>
            <p:custDataLst>
              <p:tags r:id="rId2"/>
            </p:custDataLst>
          </p:nvPr>
        </p:nvSpPr>
        <p:spPr bwMode="auto">
          <a:xfrm>
            <a:off x="1155783" y="2385981"/>
            <a:ext cx="6987920" cy="427724"/>
          </a:xfrm>
          <a:prstGeom prst="rect">
            <a:avLst/>
          </a:prstGeom>
          <a:noFill/>
          <a:ln w="12700" algn="ctr">
            <a:noFill/>
            <a:miter lim="800000"/>
            <a:headEnd/>
            <a:tailEnd/>
          </a:ln>
        </p:spPr>
        <p:txBody>
          <a:bodyPr lIns="77893" tIns="38947" rIns="77893" bIns="38947" anchor="ctr"/>
          <a:lstStyle/>
          <a:p>
            <a:pPr marL="97389" defTabSz="779842"/>
            <a:r>
              <a:rPr lang="en-US" sz="1600" dirty="0">
                <a:solidFill>
                  <a:srgbClr val="000000"/>
                </a:solidFill>
                <a:latin typeface="Calibri" pitchFamily="34" charset="0"/>
              </a:rPr>
              <a:t>2</a:t>
            </a:r>
            <a:r>
              <a:rPr lang="en-US" sz="1600" dirty="0" smtClean="0">
                <a:solidFill>
                  <a:srgbClr val="000000"/>
                </a:solidFill>
                <a:latin typeface="Calibri" pitchFamily="34" charset="0"/>
              </a:rPr>
              <a:t>.</a:t>
            </a:r>
            <a:r>
              <a:rPr lang="ja-JP" altLang="en-US" sz="1600" dirty="0">
                <a:solidFill>
                  <a:srgbClr val="000000"/>
                </a:solidFill>
                <a:latin typeface="Calibri" pitchFamily="34" charset="0"/>
              </a:rPr>
              <a:t>クリンカ製品が提供するもの</a:t>
            </a:r>
            <a:endParaRPr lang="en-GB" altLang="ja-JP" sz="1600" dirty="0">
              <a:solidFill>
                <a:srgbClr val="000000"/>
              </a:solidFill>
              <a:latin typeface="Calibri" pitchFamily="34" charset="0"/>
            </a:endParaRPr>
          </a:p>
        </p:txBody>
      </p:sp>
      <p:sp>
        <p:nvSpPr>
          <p:cNvPr id="5" name="Rectangle 4"/>
          <p:cNvSpPr>
            <a:spLocks noChangeArrowheads="1"/>
          </p:cNvSpPr>
          <p:nvPr>
            <p:custDataLst>
              <p:tags r:id="rId3"/>
            </p:custDataLst>
          </p:nvPr>
        </p:nvSpPr>
        <p:spPr bwMode="auto">
          <a:xfrm>
            <a:off x="1155783" y="3031085"/>
            <a:ext cx="6987920" cy="1235418"/>
          </a:xfrm>
          <a:prstGeom prst="rect">
            <a:avLst/>
          </a:prstGeom>
          <a:solidFill>
            <a:srgbClr val="67103F"/>
          </a:solidFill>
          <a:ln w="12700" algn="ctr">
            <a:noFill/>
            <a:miter lim="800000"/>
            <a:headEnd/>
            <a:tailEnd/>
          </a:ln>
        </p:spPr>
        <p:txBody>
          <a:bodyPr lIns="77893" tIns="38947" rIns="77893" bIns="38947" anchor="ctr"/>
          <a:lstStyle/>
          <a:p>
            <a:pPr marL="97389" defTabSz="779842"/>
            <a:r>
              <a:rPr lang="en-US" sz="1600" b="1" dirty="0" smtClean="0">
                <a:solidFill>
                  <a:schemeClr val="bg1"/>
                </a:solidFill>
                <a:latin typeface="Calibri" pitchFamily="34" charset="0"/>
              </a:rPr>
              <a:t>3</a:t>
            </a:r>
            <a:r>
              <a:rPr lang="en-US" altLang="ja-JP" sz="1600" b="1" dirty="0" smtClean="0">
                <a:solidFill>
                  <a:schemeClr val="bg1"/>
                </a:solidFill>
                <a:latin typeface="Calibri" pitchFamily="34" charset="0"/>
              </a:rPr>
              <a:t>. </a:t>
            </a:r>
            <a:r>
              <a:rPr lang="ja-JP" altLang="en-US" sz="1600" b="1" dirty="0" smtClean="0">
                <a:solidFill>
                  <a:schemeClr val="bg1"/>
                </a:solidFill>
                <a:latin typeface="Calibri" pitchFamily="34" charset="0"/>
              </a:rPr>
              <a:t>ケニアの市場分析</a:t>
            </a:r>
            <a:endParaRPr lang="en-US" sz="1600" b="1" dirty="0" smtClean="0">
              <a:solidFill>
                <a:schemeClr val="bg1"/>
              </a:solidFill>
              <a:latin typeface="Calibri" pitchFamily="34" charset="0"/>
            </a:endParaRPr>
          </a:p>
          <a:p>
            <a:pPr marL="897435" lvl="1" indent="-342900" defTabSz="779842">
              <a:buFont typeface="+mj-lt"/>
              <a:buAutoNum type="alphaLcParenR"/>
            </a:pPr>
            <a:r>
              <a:rPr lang="ja-JP" altLang="en-US" sz="1600" b="1" dirty="0" smtClean="0">
                <a:solidFill>
                  <a:schemeClr val="bg1"/>
                </a:solidFill>
                <a:latin typeface="Calibri" pitchFamily="34" charset="0"/>
              </a:rPr>
              <a:t>概要</a:t>
            </a:r>
            <a:endParaRPr lang="en-US" altLang="ja-JP" sz="1600" b="1" dirty="0" smtClean="0">
              <a:solidFill>
                <a:schemeClr val="bg1"/>
              </a:solidFill>
              <a:latin typeface="Calibri" pitchFamily="34" charset="0"/>
            </a:endParaRPr>
          </a:p>
          <a:p>
            <a:pPr marL="897435" lvl="1" indent="-342900" defTabSz="779842">
              <a:buFont typeface="+mj-lt"/>
              <a:buAutoNum type="alphaLcParenR"/>
            </a:pPr>
            <a:r>
              <a:rPr lang="en-US" sz="1600" dirty="0" smtClean="0">
                <a:solidFill>
                  <a:schemeClr val="bg1"/>
                </a:solidFill>
                <a:latin typeface="Calibri" pitchFamily="34" charset="0"/>
              </a:rPr>
              <a:t>POS</a:t>
            </a:r>
            <a:r>
              <a:rPr lang="ja-JP" altLang="en-US" sz="1600" dirty="0" smtClean="0">
                <a:solidFill>
                  <a:schemeClr val="bg1"/>
                </a:solidFill>
                <a:latin typeface="Calibri" pitchFamily="34" charset="0"/>
              </a:rPr>
              <a:t>市場</a:t>
            </a:r>
            <a:endParaRPr lang="en-US" sz="1600" dirty="0" smtClean="0">
              <a:solidFill>
                <a:schemeClr val="bg1"/>
              </a:solidFill>
              <a:latin typeface="Calibri" pitchFamily="34" charset="0"/>
            </a:endParaRPr>
          </a:p>
          <a:p>
            <a:pPr marL="897435" lvl="1" indent="-342900" defTabSz="779842">
              <a:buFont typeface="+mj-lt"/>
              <a:buAutoNum type="alphaLcParenR"/>
            </a:pPr>
            <a:r>
              <a:rPr lang="en-US" sz="1600" dirty="0" smtClean="0">
                <a:solidFill>
                  <a:schemeClr val="bg1"/>
                </a:solidFill>
                <a:latin typeface="Calibri" pitchFamily="34" charset="0"/>
              </a:rPr>
              <a:t>POU</a:t>
            </a:r>
            <a:r>
              <a:rPr lang="ja-JP" altLang="en-US" sz="1600" dirty="0" smtClean="0">
                <a:solidFill>
                  <a:schemeClr val="bg1"/>
                </a:solidFill>
                <a:latin typeface="Calibri" pitchFamily="34" charset="0"/>
              </a:rPr>
              <a:t>市場</a:t>
            </a:r>
            <a:endParaRPr lang="en-GB" sz="1600" dirty="0">
              <a:solidFill>
                <a:schemeClr val="bg1"/>
              </a:solidFill>
              <a:latin typeface="Calibri" pitchFamily="34" charset="0"/>
            </a:endParaRPr>
          </a:p>
        </p:txBody>
      </p:sp>
      <p:sp>
        <p:nvSpPr>
          <p:cNvPr id="12" name="Rectangle 11"/>
          <p:cNvSpPr>
            <a:spLocks noChangeArrowheads="1"/>
          </p:cNvSpPr>
          <p:nvPr>
            <p:custDataLst>
              <p:tags r:id="rId4"/>
            </p:custDataLst>
          </p:nvPr>
        </p:nvSpPr>
        <p:spPr bwMode="auto">
          <a:xfrm>
            <a:off x="1155783" y="4266503"/>
            <a:ext cx="6987920" cy="427724"/>
          </a:xfrm>
          <a:prstGeom prst="rect">
            <a:avLst/>
          </a:prstGeom>
          <a:noFill/>
          <a:ln w="12700" algn="ctr">
            <a:noFill/>
            <a:miter lim="800000"/>
            <a:headEnd/>
            <a:tailEnd/>
          </a:ln>
        </p:spPr>
        <p:txBody>
          <a:bodyPr lIns="77893" tIns="38947" rIns="77893" bIns="38947" anchor="ctr"/>
          <a:lstStyle/>
          <a:p>
            <a:pPr marL="97389" defTabSz="779842"/>
            <a:r>
              <a:rPr lang="en-US" sz="1600" dirty="0" smtClean="0">
                <a:solidFill>
                  <a:srgbClr val="000000"/>
                </a:solidFill>
                <a:latin typeface="Calibri" pitchFamily="34" charset="0"/>
              </a:rPr>
              <a:t>4.</a:t>
            </a:r>
            <a:r>
              <a:rPr lang="ja-JP" altLang="en-US" sz="1600" dirty="0">
                <a:solidFill>
                  <a:srgbClr val="000000"/>
                </a:solidFill>
                <a:latin typeface="Calibri" pitchFamily="34" charset="0"/>
              </a:rPr>
              <a:t>参入の可能性が見込めるビジネスモデル</a:t>
            </a:r>
            <a:endParaRPr lang="en-GB" altLang="ja-JP" sz="1600" dirty="0">
              <a:solidFill>
                <a:srgbClr val="000000"/>
              </a:solidFill>
              <a:latin typeface="Calibri" pitchFamily="34" charset="0"/>
            </a:endParaRPr>
          </a:p>
        </p:txBody>
      </p:sp>
      <p:sp>
        <p:nvSpPr>
          <p:cNvPr id="13" name="Rectangle 12"/>
          <p:cNvSpPr>
            <a:spLocks noChangeArrowheads="1"/>
          </p:cNvSpPr>
          <p:nvPr>
            <p:custDataLst>
              <p:tags r:id="rId5"/>
            </p:custDataLst>
          </p:nvPr>
        </p:nvSpPr>
        <p:spPr bwMode="auto">
          <a:xfrm>
            <a:off x="1155783" y="4911607"/>
            <a:ext cx="6987920" cy="427724"/>
          </a:xfrm>
          <a:prstGeom prst="rect">
            <a:avLst/>
          </a:prstGeom>
          <a:noFill/>
          <a:ln w="12700" algn="ctr">
            <a:noFill/>
            <a:miter lim="800000"/>
            <a:headEnd/>
            <a:tailEnd/>
          </a:ln>
        </p:spPr>
        <p:txBody>
          <a:bodyPr lIns="77893" tIns="38947" rIns="77893" bIns="38947" anchor="ctr"/>
          <a:lstStyle/>
          <a:p>
            <a:pPr marL="97389" defTabSz="779842"/>
            <a:r>
              <a:rPr lang="en-US" sz="1600" dirty="0" smtClean="0">
                <a:solidFill>
                  <a:srgbClr val="000000"/>
                </a:solidFill>
                <a:latin typeface="Calibri" pitchFamily="34" charset="0"/>
              </a:rPr>
              <a:t>5. </a:t>
            </a:r>
            <a:r>
              <a:rPr lang="ja-JP" altLang="en-US" sz="1600" dirty="0" smtClean="0">
                <a:solidFill>
                  <a:srgbClr val="000000"/>
                </a:solidFill>
                <a:latin typeface="Calibri" pitchFamily="34" charset="0"/>
              </a:rPr>
              <a:t>次の段階</a:t>
            </a:r>
            <a:endParaRPr lang="en-GB" sz="1600" dirty="0">
              <a:solidFill>
                <a:srgbClr val="000000"/>
              </a:solidFill>
              <a:latin typeface="Calibri" pitchFamily="34" charset="0"/>
            </a:endParaRPr>
          </a:p>
        </p:txBody>
      </p:sp>
    </p:spTree>
    <p:extLst>
      <p:ext uri="{BB962C8B-B14F-4D97-AF65-F5344CB8AC3E}">
        <p14:creationId xmlns:p14="http://schemas.microsoft.com/office/powerpoint/2010/main" val="402636978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8" hidden="1"/>
          <p:cNvGraphicFramePr>
            <a:graphicFrameLocks noChangeAspect="1"/>
          </p:cNvGraphicFramePr>
          <p:nvPr>
            <p:custDataLst>
              <p:tags r:id="rId2"/>
            </p:custDataLst>
            <p:extLst>
              <p:ext uri="{D42A27DB-BD31-4B8C-83A1-F6EECF244321}">
                <p14:modId xmlns:p14="http://schemas.microsoft.com/office/powerpoint/2010/main" val="3736605384"/>
              </p:ext>
            </p:extLst>
          </p:nvPr>
        </p:nvGraphicFramePr>
        <p:xfrm>
          <a:off x="1588" y="1590"/>
          <a:ext cx="1587" cy="1587"/>
        </p:xfrm>
        <a:graphic>
          <a:graphicData uri="http://schemas.openxmlformats.org/presentationml/2006/ole">
            <mc:AlternateContent xmlns:mc="http://schemas.openxmlformats.org/markup-compatibility/2006">
              <mc:Choice xmlns:v="urn:schemas-microsoft-com:vml" Requires="v">
                <p:oleObj spid="_x0000_s793978" name="think-cell Slide" r:id="rId24" imgW="270" imgH="270" progId="TCLayout.ActiveDocument.1">
                  <p:embed/>
                </p:oleObj>
              </mc:Choice>
              <mc:Fallback>
                <p:oleObj name="think-cell Slide" r:id="rId24" imgW="270" imgH="270" progId="TCLayout.ActiveDocument.1">
                  <p:embed/>
                  <p:pic>
                    <p:nvPicPr>
                      <p:cNvPr id="0" nam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588"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Rectangle 27" hidden="1"/>
          <p:cNvSpPr/>
          <p:nvPr>
            <p:custDataLst>
              <p:tags r:id="rId3"/>
            </p:custDataLst>
          </p:nvPr>
        </p:nvSpPr>
        <p:spPr bwMode="auto">
          <a:xfrm>
            <a:off x="0" y="0"/>
            <a:ext cx="158750" cy="1587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400">
              <a:latin typeface="Calibri"/>
              <a:sym typeface="Calibri"/>
            </a:endParaRPr>
          </a:p>
        </p:txBody>
      </p:sp>
      <p:sp>
        <p:nvSpPr>
          <p:cNvPr id="6" name="Rounded Rectangle 5"/>
          <p:cNvSpPr/>
          <p:nvPr/>
        </p:nvSpPr>
        <p:spPr>
          <a:xfrm>
            <a:off x="4072749" y="4867567"/>
            <a:ext cx="5441791" cy="110147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1600" b="1" dirty="0" smtClean="0"/>
              <a:t>改善された水源は必ずしも安全な水を意味しない</a:t>
            </a:r>
            <a:endParaRPr lang="en-US" sz="1600" dirty="0" smtClean="0"/>
          </a:p>
          <a:p>
            <a:pPr marL="285750" indent="-285750" algn="just">
              <a:spcBef>
                <a:spcPts val="600"/>
              </a:spcBef>
              <a:buFont typeface="Arial" panose="020B0604020202020204" pitchFamily="34" charset="0"/>
              <a:buChar char="•"/>
            </a:pPr>
            <a:r>
              <a:rPr lang="ja-JP" altLang="en-US" sz="1400" dirty="0" smtClean="0"/>
              <a:t>キスムの</a:t>
            </a:r>
            <a:r>
              <a:rPr lang="en-US" sz="1400" dirty="0" err="1" smtClean="0"/>
              <a:t>Obunga</a:t>
            </a:r>
            <a:r>
              <a:rPr lang="ja-JP" altLang="en-US" sz="1400" dirty="0" smtClean="0"/>
              <a:t>における調査では</a:t>
            </a:r>
            <a:r>
              <a:rPr lang="ja-JP" altLang="en-US" sz="1400" b="1" dirty="0" smtClean="0"/>
              <a:t>水道水からのサンプルのうち</a:t>
            </a:r>
            <a:r>
              <a:rPr lang="en-US" altLang="ja-JP" sz="1400" b="1" dirty="0" smtClean="0"/>
              <a:t>45</a:t>
            </a:r>
            <a:r>
              <a:rPr lang="ja-JP" altLang="en-US" sz="1400" b="1" dirty="0" smtClean="0"/>
              <a:t>％が汚染されていた</a:t>
            </a:r>
            <a:endParaRPr lang="en-US" sz="1400" b="1" dirty="0"/>
          </a:p>
        </p:txBody>
      </p:sp>
      <p:sp>
        <p:nvSpPr>
          <p:cNvPr id="2" name="Title 1"/>
          <p:cNvSpPr>
            <a:spLocks noGrp="1"/>
          </p:cNvSpPr>
          <p:nvPr>
            <p:ph type="title"/>
          </p:nvPr>
        </p:nvSpPr>
        <p:spPr>
          <a:xfrm>
            <a:off x="352425" y="0"/>
            <a:ext cx="9208078" cy="744071"/>
          </a:xfrm>
        </p:spPr>
        <p:txBody>
          <a:bodyPr>
            <a:normAutofit/>
          </a:bodyPr>
          <a:lstStyle/>
          <a:p>
            <a:r>
              <a:rPr lang="en-US" spc="-100" dirty="0" smtClean="0"/>
              <a:t>40</a:t>
            </a:r>
            <a:r>
              <a:rPr lang="ja-JP" altLang="en-US" spc="-100" dirty="0" smtClean="0"/>
              <a:t>％のケニア人は飲料水を“改善されていない”水源から得ている；</a:t>
            </a:r>
            <a:r>
              <a:rPr lang="en-US" altLang="ja-JP" spc="-100" dirty="0" smtClean="0"/>
              <a:t>60</a:t>
            </a:r>
            <a:r>
              <a:rPr lang="ja-JP" altLang="en-US" spc="-100" dirty="0" smtClean="0"/>
              <a:t>％の人もまた危険にさらされている：改善された水源は安全な水の意味ではない</a:t>
            </a:r>
            <a:endParaRPr lang="en-US" spc="-100" dirty="0"/>
          </a:p>
        </p:txBody>
      </p:sp>
      <p:sp>
        <p:nvSpPr>
          <p:cNvPr id="3" name="Text Placeholder 2"/>
          <p:cNvSpPr>
            <a:spLocks noGrp="1"/>
          </p:cNvSpPr>
          <p:nvPr>
            <p:ph type="body" sz="quarter" idx="37"/>
          </p:nvPr>
        </p:nvSpPr>
        <p:spPr>
          <a:xfrm>
            <a:off x="450587" y="6164581"/>
            <a:ext cx="8159974" cy="653346"/>
          </a:xfrm>
        </p:spPr>
        <p:txBody>
          <a:bodyPr/>
          <a:lstStyle/>
          <a:p>
            <a:r>
              <a:rPr lang="en-US" baseline="30000" dirty="0" smtClean="0"/>
              <a:t>1. </a:t>
            </a:r>
            <a:r>
              <a:rPr lang="ja-JP" altLang="en-US" dirty="0" smtClean="0"/>
              <a:t>構造本来もしくは積極的介入を通じた外部からの汚染、特に排泄物による汚染から保護されていない場合、我々はその飲料水源</a:t>
            </a:r>
            <a:r>
              <a:rPr lang="en-US" dirty="0" smtClean="0"/>
              <a:t> </a:t>
            </a:r>
            <a:r>
              <a:rPr lang="ja-JP" altLang="en-US" dirty="0" smtClean="0"/>
              <a:t>は安全でないとみなす。</a:t>
            </a:r>
            <a:r>
              <a:rPr lang="en-US" baseline="30000" dirty="0" smtClean="0"/>
              <a:t>2. </a:t>
            </a:r>
            <a:r>
              <a:rPr lang="ja-JP" altLang="en-US" dirty="0" smtClean="0"/>
              <a:t>この順位は</a:t>
            </a:r>
            <a:r>
              <a:rPr lang="en-US" altLang="ja-JP" dirty="0" smtClean="0"/>
              <a:t>JMG</a:t>
            </a:r>
            <a:r>
              <a:rPr lang="ja-JP" altLang="en-US" dirty="0" smtClean="0"/>
              <a:t>が</a:t>
            </a:r>
            <a:r>
              <a:rPr lang="en-US" altLang="ja-JP" dirty="0" smtClean="0"/>
              <a:t>219</a:t>
            </a:r>
            <a:r>
              <a:rPr lang="ja-JP" altLang="en-US" dirty="0" smtClean="0"/>
              <a:t>か国で収集したデータに基づく。</a:t>
            </a:r>
            <a:endParaRPr lang="en-US" dirty="0" smtClean="0"/>
          </a:p>
          <a:p>
            <a:r>
              <a:rPr lang="ja-JP" altLang="en-US" dirty="0" smtClean="0"/>
              <a:t>出典：</a:t>
            </a:r>
            <a:r>
              <a:rPr lang="en-US" dirty="0" smtClean="0"/>
              <a:t>UNICEF/WHO Joint Monitoring Group for Water Supply and Sanitation</a:t>
            </a:r>
            <a:r>
              <a:rPr lang="ja-JP" altLang="en-US" dirty="0" smtClean="0"/>
              <a:t>（</a:t>
            </a:r>
            <a:r>
              <a:rPr lang="en-US" altLang="ja-JP" dirty="0" smtClean="0"/>
              <a:t>2014</a:t>
            </a:r>
            <a:r>
              <a:rPr lang="ja-JP" altLang="en-US" dirty="0" smtClean="0"/>
              <a:t>年</a:t>
            </a:r>
            <a:r>
              <a:rPr lang="en-US" altLang="ja-JP" dirty="0" smtClean="0"/>
              <a:t>10</a:t>
            </a:r>
            <a:r>
              <a:rPr lang="ja-JP" altLang="en-US" dirty="0" smtClean="0"/>
              <a:t>月閲覧）、</a:t>
            </a:r>
            <a:r>
              <a:rPr lang="en-US" dirty="0" smtClean="0"/>
              <a:t>WHO Global Health Repository Data </a:t>
            </a:r>
            <a:r>
              <a:rPr lang="ja-JP" altLang="en-US" dirty="0" smtClean="0"/>
              <a:t>（</a:t>
            </a:r>
            <a:r>
              <a:rPr lang="en-US" altLang="ja-JP" dirty="0" smtClean="0"/>
              <a:t>2014</a:t>
            </a:r>
            <a:r>
              <a:rPr lang="ja-JP" altLang="en-US" dirty="0" smtClean="0"/>
              <a:t>年</a:t>
            </a:r>
            <a:r>
              <a:rPr lang="en-US" altLang="ja-JP" dirty="0" smtClean="0"/>
              <a:t>4</a:t>
            </a:r>
            <a:r>
              <a:rPr lang="ja-JP" altLang="en-US" dirty="0" smtClean="0"/>
              <a:t>月閲覧）、</a:t>
            </a:r>
            <a:r>
              <a:rPr lang="en-US" dirty="0" smtClean="0"/>
              <a:t>http://www.ucl.ac.uk/sustainable-cities/project-pages/water-symposium/rheingans.pdf</a:t>
            </a:r>
          </a:p>
        </p:txBody>
      </p:sp>
      <p:sp>
        <p:nvSpPr>
          <p:cNvPr id="4" name="Text Placeholder 3"/>
          <p:cNvSpPr>
            <a:spLocks noGrp="1"/>
          </p:cNvSpPr>
          <p:nvPr>
            <p:ph type="body" sz="quarter" idx="10"/>
          </p:nvPr>
        </p:nvSpPr>
        <p:spPr>
          <a:xfrm>
            <a:off x="4429121" y="1371605"/>
            <a:ext cx="4429124" cy="3791807"/>
          </a:xfrm>
        </p:spPr>
        <p:txBody>
          <a:bodyPr>
            <a:noAutofit/>
          </a:bodyPr>
          <a:lstStyle/>
          <a:p>
            <a:pPr algn="just"/>
            <a:r>
              <a:rPr lang="ja-JP" altLang="en-US" sz="1600" dirty="0" smtClean="0"/>
              <a:t>過去数十年間にわたる進歩にもかかわらず、いまだに</a:t>
            </a:r>
            <a:r>
              <a:rPr lang="en-US" altLang="ja-JP" sz="1600" b="1" dirty="0" smtClean="0"/>
              <a:t>40</a:t>
            </a:r>
            <a:r>
              <a:rPr lang="ja-JP" altLang="en-US" sz="1600" b="1" dirty="0" smtClean="0"/>
              <a:t>％のケニア人は安全でない水源から飲料水を得ている</a:t>
            </a:r>
            <a:r>
              <a:rPr lang="en-US" sz="1600" b="1" baseline="30000" dirty="0" smtClean="0"/>
              <a:t> </a:t>
            </a:r>
            <a:r>
              <a:rPr lang="en-US" sz="1600" b="1" baseline="30000" dirty="0"/>
              <a:t>1</a:t>
            </a:r>
            <a:r>
              <a:rPr lang="en-US" sz="1600" b="1" dirty="0" smtClean="0"/>
              <a:t>  </a:t>
            </a:r>
            <a:endParaRPr lang="en-US" sz="1600" b="1" dirty="0"/>
          </a:p>
          <a:p>
            <a:pPr algn="just"/>
            <a:endParaRPr lang="en-US" sz="1600" dirty="0" smtClean="0"/>
          </a:p>
          <a:p>
            <a:pPr algn="just"/>
            <a:r>
              <a:rPr lang="ja-JP" altLang="en-US" sz="1600" b="1" dirty="0" smtClean="0"/>
              <a:t>改善された飲料水源へのアクセスに関して</a:t>
            </a:r>
            <a:r>
              <a:rPr lang="ja-JP" altLang="en-US" sz="1600" dirty="0" smtClean="0"/>
              <a:t>、ケニアは</a:t>
            </a:r>
            <a:r>
              <a:rPr lang="ja-JP" altLang="en-US" sz="1600" b="1" dirty="0" smtClean="0"/>
              <a:t>世界で下位</a:t>
            </a:r>
            <a:r>
              <a:rPr lang="en-US" altLang="ja-JP" sz="1600" b="1" dirty="0" smtClean="0"/>
              <a:t>15</a:t>
            </a:r>
            <a:r>
              <a:rPr lang="ja-JP" altLang="en-US" sz="1600" b="1" dirty="0" smtClean="0"/>
              <a:t>か国</a:t>
            </a:r>
            <a:r>
              <a:rPr lang="ja-JP" altLang="en-US" sz="1600" dirty="0" smtClean="0"/>
              <a:t>に含まれる</a:t>
            </a:r>
            <a:r>
              <a:rPr lang="en-US" sz="1600" b="1" baseline="30000" dirty="0" smtClean="0"/>
              <a:t>2</a:t>
            </a:r>
            <a:r>
              <a:rPr lang="en-US" sz="1600" b="1" dirty="0" smtClean="0"/>
              <a:t>  </a:t>
            </a:r>
          </a:p>
          <a:p>
            <a:pPr algn="just"/>
            <a:endParaRPr lang="en-US" sz="1600" dirty="0" smtClean="0"/>
          </a:p>
          <a:p>
            <a:pPr algn="just"/>
            <a:r>
              <a:rPr lang="en-US" altLang="ja-JP" sz="1600" b="1" dirty="0" smtClean="0"/>
              <a:t>5</a:t>
            </a:r>
            <a:r>
              <a:rPr lang="ja-JP" altLang="en-US" sz="1600" b="1" dirty="0" smtClean="0"/>
              <a:t>歳未満児死亡理由において下痢性疾患は肺炎に次ぐ</a:t>
            </a:r>
            <a:r>
              <a:rPr lang="en-US" altLang="ja-JP" sz="1600" b="1" dirty="0" smtClean="0"/>
              <a:t>2</a:t>
            </a:r>
            <a:r>
              <a:rPr lang="ja-JP" altLang="en-US" sz="1600" b="1" dirty="0" smtClean="0"/>
              <a:t>番目</a:t>
            </a:r>
            <a:r>
              <a:rPr lang="ja-JP" altLang="en-US" sz="1600" dirty="0" smtClean="0"/>
              <a:t>（新生児を除く）</a:t>
            </a:r>
            <a:endParaRPr lang="en-US" sz="1600" dirty="0" smtClean="0"/>
          </a:p>
          <a:p>
            <a:pPr algn="just"/>
            <a:endParaRPr lang="en-US" sz="1600" dirty="0"/>
          </a:p>
          <a:p>
            <a:pPr marL="0" indent="0" algn="just">
              <a:buNone/>
            </a:pPr>
            <a:endParaRPr lang="en-US" sz="1600" dirty="0" smtClean="0"/>
          </a:p>
          <a:p>
            <a:pPr algn="just"/>
            <a:endParaRPr lang="en-US" sz="1600" dirty="0"/>
          </a:p>
        </p:txBody>
      </p:sp>
      <p:graphicFrame>
        <p:nvGraphicFramePr>
          <p:cNvPr id="5" name="Object 4"/>
          <p:cNvGraphicFramePr>
            <a:graphicFrameLocks/>
          </p:cNvGraphicFramePr>
          <p:nvPr>
            <p:custDataLst>
              <p:tags r:id="rId4"/>
            </p:custDataLst>
            <p:extLst>
              <p:ext uri="{D42A27DB-BD31-4B8C-83A1-F6EECF244321}">
                <p14:modId xmlns:p14="http://schemas.microsoft.com/office/powerpoint/2010/main" val="3490465248"/>
              </p:ext>
            </p:extLst>
          </p:nvPr>
        </p:nvGraphicFramePr>
        <p:xfrm>
          <a:off x="876301" y="1447801"/>
          <a:ext cx="3067185" cy="3095535"/>
        </p:xfrm>
        <a:graphic>
          <a:graphicData uri="http://schemas.openxmlformats.org/presentationml/2006/ole">
            <mc:AlternateContent xmlns:mc="http://schemas.openxmlformats.org/markup-compatibility/2006">
              <mc:Choice xmlns:v="urn:schemas-microsoft-com:vml" Requires="v">
                <p:oleObj spid="_x0000_s793979" name="Chart" r:id="rId26" imgW="3067185" imgH="3095535" progId="MSGraph.Chart.8">
                  <p:embed followColorScheme="full"/>
                </p:oleObj>
              </mc:Choice>
              <mc:Fallback>
                <p:oleObj name="Chart" r:id="rId26" imgW="3067185" imgH="3095535" progId="MSGraph.Chart.8">
                  <p:embed followColorScheme="full"/>
                  <p:pic>
                    <p:nvPicPr>
                      <p:cNvPr id="0" name=""/>
                      <p:cNvPicPr/>
                      <p:nvPr/>
                    </p:nvPicPr>
                    <p:blipFill>
                      <a:blip r:embed="rId27"/>
                      <a:stretch>
                        <a:fillRect/>
                      </a:stretch>
                    </p:blipFill>
                    <p:spPr>
                      <a:xfrm>
                        <a:off x="876301" y="1447801"/>
                        <a:ext cx="3067185" cy="3095535"/>
                      </a:xfrm>
                      <a:prstGeom prst="rect">
                        <a:avLst/>
                      </a:prstGeom>
                    </p:spPr>
                  </p:pic>
                </p:oleObj>
              </mc:Fallback>
            </mc:AlternateContent>
          </a:graphicData>
        </a:graphic>
      </p:graphicFrame>
      <p:sp>
        <p:nvSpPr>
          <p:cNvPr id="35" name="Text Placeholder 18"/>
          <p:cNvSpPr>
            <a:spLocks noGrp="1"/>
          </p:cNvSpPr>
          <p:nvPr>
            <p:custDataLst>
              <p:tags r:id="rId5"/>
            </p:custDataLst>
          </p:nvPr>
        </p:nvSpPr>
        <p:spPr bwMode="gray">
          <a:xfrm>
            <a:off x="3552825" y="4046538"/>
            <a:ext cx="231775" cy="212725"/>
          </a:xfrm>
          <a:prstGeom prst="rect">
            <a:avLst/>
          </a:prstGeom>
          <a:noFill/>
          <a:extLst>
            <a:ext uri="{909E8E84-426E-40DD-AFC4-6F175D3DCCD1}">
              <a14:hiddenFill xmlns:a14="http://schemas.microsoft.com/office/drawing/2010/main">
                <a:solidFill>
                  <a:scrgbClr r="0" g="0" b="0"/>
                </a:solidFill>
              </a14:hiddenFill>
            </a:ext>
          </a:extLst>
        </p:spPr>
        <p:txBody>
          <a:bodyPr wrap="none" lIns="25400" tIns="0" rIns="2540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US" dirty="0" smtClean="0">
                <a:solidFill>
                  <a:schemeClr val="bg1"/>
                </a:solidFill>
                <a:sym typeface="+mn-lt"/>
              </a:rPr>
              <a:t>20</a:t>
            </a:r>
            <a:endParaRPr lang="en-US" dirty="0">
              <a:solidFill>
                <a:schemeClr val="bg1"/>
              </a:solidFill>
              <a:sym typeface="+mn-lt"/>
            </a:endParaRPr>
          </a:p>
        </p:txBody>
      </p:sp>
      <p:sp>
        <p:nvSpPr>
          <p:cNvPr id="34" name="Text Placeholder 17"/>
          <p:cNvSpPr>
            <a:spLocks noGrp="1"/>
          </p:cNvSpPr>
          <p:nvPr>
            <p:custDataLst>
              <p:tags r:id="rId6"/>
            </p:custDataLst>
          </p:nvPr>
        </p:nvSpPr>
        <p:spPr bwMode="gray">
          <a:xfrm>
            <a:off x="3552825" y="3160715"/>
            <a:ext cx="231775" cy="212725"/>
          </a:xfrm>
          <a:prstGeom prst="rect">
            <a:avLst/>
          </a:prstGeom>
          <a:noFill/>
          <a:extLst>
            <a:ext uri="{909E8E84-426E-40DD-AFC4-6F175D3DCCD1}">
              <a14:hiddenFill xmlns:a14="http://schemas.microsoft.com/office/drawing/2010/main">
                <a:solidFill>
                  <a:scrgbClr r="0" g="0" b="0"/>
                </a:solidFill>
              </a14:hiddenFill>
            </a:ext>
          </a:extLst>
        </p:spPr>
        <p:txBody>
          <a:bodyPr wrap="none" lIns="25400" tIns="0" rIns="2540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US" dirty="0" smtClean="0">
                <a:sym typeface="+mn-lt"/>
              </a:rPr>
              <a:t>42</a:t>
            </a:r>
            <a:endParaRPr lang="en-US" dirty="0">
              <a:sym typeface="+mn-lt"/>
            </a:endParaRPr>
          </a:p>
        </p:txBody>
      </p:sp>
      <p:sp>
        <p:nvSpPr>
          <p:cNvPr id="33" name="Text Placeholder 16"/>
          <p:cNvSpPr>
            <a:spLocks noGrp="1"/>
          </p:cNvSpPr>
          <p:nvPr>
            <p:custDataLst>
              <p:tags r:id="rId7"/>
            </p:custDataLst>
          </p:nvPr>
        </p:nvSpPr>
        <p:spPr bwMode="gray">
          <a:xfrm>
            <a:off x="3552825" y="2346327"/>
            <a:ext cx="231775" cy="212725"/>
          </a:xfrm>
          <a:prstGeom prst="rect">
            <a:avLst/>
          </a:prstGeom>
          <a:noFill/>
          <a:extLst>
            <a:ext uri="{909E8E84-426E-40DD-AFC4-6F175D3DCCD1}">
              <a14:hiddenFill xmlns:a14="http://schemas.microsoft.com/office/drawing/2010/main">
                <a:solidFill>
                  <a:scrgbClr r="0" g="0" b="0"/>
                </a:solidFill>
              </a14:hiddenFill>
            </a:ext>
          </a:extLst>
        </p:spPr>
        <p:txBody>
          <a:bodyPr wrap="none" lIns="25400" tIns="0" rIns="2540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US" dirty="0" smtClean="0">
                <a:sym typeface="+mn-lt"/>
              </a:rPr>
              <a:t>15</a:t>
            </a:r>
            <a:endParaRPr lang="en-US" dirty="0">
              <a:sym typeface="+mn-lt"/>
            </a:endParaRPr>
          </a:p>
        </p:txBody>
      </p:sp>
      <p:sp>
        <p:nvSpPr>
          <p:cNvPr id="32" name="Text Placeholder 15"/>
          <p:cNvSpPr>
            <a:spLocks noGrp="1"/>
          </p:cNvSpPr>
          <p:nvPr>
            <p:custDataLst>
              <p:tags r:id="rId8"/>
            </p:custDataLst>
          </p:nvPr>
        </p:nvSpPr>
        <p:spPr bwMode="gray">
          <a:xfrm>
            <a:off x="3552825" y="1803402"/>
            <a:ext cx="231775" cy="212725"/>
          </a:xfrm>
          <a:prstGeom prst="rect">
            <a:avLst/>
          </a:prstGeom>
          <a:noFill/>
          <a:extLst>
            <a:ext uri="{909E8E84-426E-40DD-AFC4-6F175D3DCCD1}">
              <a14:hiddenFill xmlns:a14="http://schemas.microsoft.com/office/drawing/2010/main">
                <a:solidFill>
                  <a:scrgbClr r="0" g="0" b="0"/>
                </a:solidFill>
              </a14:hiddenFill>
            </a:ext>
          </a:extLst>
        </p:spPr>
        <p:txBody>
          <a:bodyPr wrap="none" lIns="25400" tIns="0" rIns="2540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US" dirty="0" smtClean="0">
                <a:sym typeface="+mn-lt"/>
              </a:rPr>
              <a:t>23</a:t>
            </a:r>
            <a:endParaRPr lang="en-US" dirty="0">
              <a:sym typeface="+mn-lt"/>
            </a:endParaRPr>
          </a:p>
        </p:txBody>
      </p:sp>
      <p:sp>
        <p:nvSpPr>
          <p:cNvPr id="31" name="Text Placeholder 14"/>
          <p:cNvSpPr>
            <a:spLocks noGrp="1"/>
          </p:cNvSpPr>
          <p:nvPr>
            <p:custDataLst>
              <p:tags r:id="rId9"/>
            </p:custDataLst>
          </p:nvPr>
        </p:nvSpPr>
        <p:spPr bwMode="gray">
          <a:xfrm>
            <a:off x="1016000" y="4075115"/>
            <a:ext cx="231775" cy="212725"/>
          </a:xfrm>
          <a:prstGeom prst="rect">
            <a:avLst/>
          </a:prstGeom>
          <a:noFill/>
          <a:extLst>
            <a:ext uri="{909E8E84-426E-40DD-AFC4-6F175D3DCCD1}">
              <a14:hiddenFill xmlns:a14="http://schemas.microsoft.com/office/drawing/2010/main">
                <a:solidFill>
                  <a:scrgbClr r="0" g="0" b="0"/>
                </a:solidFill>
              </a14:hiddenFill>
            </a:ext>
          </a:extLst>
        </p:spPr>
        <p:txBody>
          <a:bodyPr wrap="none" lIns="25400" tIns="0" rIns="2540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US" dirty="0" smtClean="0">
                <a:solidFill>
                  <a:schemeClr val="bg1"/>
                </a:solidFill>
                <a:sym typeface="+mn-lt"/>
              </a:rPr>
              <a:t>18</a:t>
            </a:r>
            <a:endParaRPr lang="en-US" dirty="0">
              <a:solidFill>
                <a:schemeClr val="bg1"/>
              </a:solidFill>
              <a:sym typeface="+mn-lt"/>
            </a:endParaRPr>
          </a:p>
        </p:txBody>
      </p:sp>
      <p:sp>
        <p:nvSpPr>
          <p:cNvPr id="30" name="Text Placeholder 13"/>
          <p:cNvSpPr>
            <a:spLocks noGrp="1"/>
          </p:cNvSpPr>
          <p:nvPr>
            <p:custDataLst>
              <p:tags r:id="rId10"/>
            </p:custDataLst>
          </p:nvPr>
        </p:nvSpPr>
        <p:spPr bwMode="gray">
          <a:xfrm>
            <a:off x="1016000" y="3460752"/>
            <a:ext cx="231775" cy="212725"/>
          </a:xfrm>
          <a:prstGeom prst="rect">
            <a:avLst/>
          </a:prstGeom>
          <a:noFill/>
          <a:extLst>
            <a:ext uri="{909E8E84-426E-40DD-AFC4-6F175D3DCCD1}">
              <a14:hiddenFill xmlns:a14="http://schemas.microsoft.com/office/drawing/2010/main">
                <a:solidFill>
                  <a:scrgbClr r="0" g="0" b="0"/>
                </a:solidFill>
              </a14:hiddenFill>
            </a:ext>
          </a:extLst>
        </p:spPr>
        <p:txBody>
          <a:bodyPr wrap="none" lIns="25400" tIns="0" rIns="2540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US" dirty="0" smtClean="0">
                <a:sym typeface="+mn-lt"/>
              </a:rPr>
              <a:t>25</a:t>
            </a:r>
            <a:endParaRPr lang="en-US" dirty="0">
              <a:sym typeface="+mn-lt"/>
            </a:endParaRPr>
          </a:p>
        </p:txBody>
      </p:sp>
      <p:sp>
        <p:nvSpPr>
          <p:cNvPr id="27" name="Text Placeholder 12"/>
          <p:cNvSpPr>
            <a:spLocks noGrp="1"/>
          </p:cNvSpPr>
          <p:nvPr>
            <p:custDataLst>
              <p:tags r:id="rId11"/>
            </p:custDataLst>
          </p:nvPr>
        </p:nvSpPr>
        <p:spPr bwMode="gray">
          <a:xfrm>
            <a:off x="1016000" y="2874965"/>
            <a:ext cx="231775" cy="212725"/>
          </a:xfrm>
          <a:prstGeom prst="rect">
            <a:avLst/>
          </a:prstGeom>
          <a:noFill/>
          <a:extLst>
            <a:ext uri="{909E8E84-426E-40DD-AFC4-6F175D3DCCD1}">
              <a14:hiddenFill xmlns:a14="http://schemas.microsoft.com/office/drawing/2010/main">
                <a:solidFill>
                  <a:scrgbClr r="0" g="0" b="0"/>
                </a:solidFill>
              </a14:hiddenFill>
            </a:ext>
          </a:extLst>
        </p:spPr>
        <p:txBody>
          <a:bodyPr wrap="none" lIns="25400" tIns="0" rIns="2540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US" dirty="0" smtClean="0">
                <a:latin typeface="Calibri" panose="020F0502020204030204" pitchFamily="34" charset="0"/>
                <a:sym typeface="Calibri" panose="020F0502020204030204" pitchFamily="34" charset="0"/>
              </a:rPr>
              <a:t>16</a:t>
            </a:r>
            <a:endParaRPr lang="en-US" dirty="0">
              <a:latin typeface="Calibri" panose="020F0502020204030204" pitchFamily="34" charset="0"/>
              <a:sym typeface="Calibri" panose="020F0502020204030204" pitchFamily="34" charset="0"/>
            </a:endParaRPr>
          </a:p>
        </p:txBody>
      </p:sp>
      <p:sp>
        <p:nvSpPr>
          <p:cNvPr id="24" name="Text Placeholder 9"/>
          <p:cNvSpPr>
            <a:spLocks noGrp="1"/>
          </p:cNvSpPr>
          <p:nvPr>
            <p:custDataLst>
              <p:tags r:id="rId12"/>
            </p:custDataLst>
          </p:nvPr>
        </p:nvSpPr>
        <p:spPr bwMode="gray">
          <a:xfrm>
            <a:off x="1016000" y="2060577"/>
            <a:ext cx="231775" cy="212725"/>
          </a:xfrm>
          <a:prstGeom prst="rect">
            <a:avLst/>
          </a:prstGeom>
          <a:noFill/>
          <a:extLst>
            <a:ext uri="{909E8E84-426E-40DD-AFC4-6F175D3DCCD1}">
              <a14:hiddenFill xmlns:a14="http://schemas.microsoft.com/office/drawing/2010/main">
                <a:solidFill>
                  <a:scrgbClr r="0" g="0" b="0"/>
                </a:solidFill>
              </a14:hiddenFill>
            </a:ext>
          </a:extLst>
        </p:spPr>
        <p:txBody>
          <a:bodyPr wrap="none" lIns="25400" tIns="0" rIns="2540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US" dirty="0" smtClean="0">
                <a:latin typeface="Calibri" panose="020F0502020204030204" pitchFamily="34" charset="0"/>
                <a:sym typeface="Calibri" panose="020F0502020204030204" pitchFamily="34" charset="0"/>
              </a:rPr>
              <a:t>41</a:t>
            </a:r>
            <a:endParaRPr lang="en-US" dirty="0">
              <a:latin typeface="Calibri" panose="020F0502020204030204" pitchFamily="34" charset="0"/>
              <a:sym typeface="Calibri" panose="020F0502020204030204" pitchFamily="34" charset="0"/>
            </a:endParaRPr>
          </a:p>
        </p:txBody>
      </p:sp>
      <p:sp>
        <p:nvSpPr>
          <p:cNvPr id="37" name="Text Placeholder 20"/>
          <p:cNvSpPr>
            <a:spLocks noGrp="1"/>
          </p:cNvSpPr>
          <p:nvPr>
            <p:custDataLst>
              <p:tags r:id="rId13"/>
            </p:custDataLst>
          </p:nvPr>
        </p:nvSpPr>
        <p:spPr bwMode="auto">
          <a:xfrm>
            <a:off x="3641725" y="4600577"/>
            <a:ext cx="374650" cy="2127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5AE5CE2-7E81-4300-AEE7-21CE86C21175}" type="datetime'''''2''''''''''''''''0''''''''''''12'''''''''''''''''''''''''">
              <a:rPr lang="en-US">
                <a:sym typeface="+mn-lt"/>
              </a:rPr>
              <a:pPr marL="0" indent="0" algn="ctr">
                <a:spcBef>
                  <a:spcPct val="0"/>
                </a:spcBef>
                <a:spcAft>
                  <a:spcPct val="0"/>
                </a:spcAft>
                <a:buNone/>
              </a:pPr>
              <a:t>2012</a:t>
            </a:fld>
            <a:endParaRPr lang="en-US" dirty="0">
              <a:sym typeface="+mn-lt"/>
            </a:endParaRPr>
          </a:p>
        </p:txBody>
      </p:sp>
      <p:sp>
        <p:nvSpPr>
          <p:cNvPr id="36" name="Text Placeholder 19"/>
          <p:cNvSpPr>
            <a:spLocks noGrp="1"/>
          </p:cNvSpPr>
          <p:nvPr>
            <p:custDataLst>
              <p:tags r:id="rId14"/>
            </p:custDataLst>
          </p:nvPr>
        </p:nvSpPr>
        <p:spPr bwMode="auto">
          <a:xfrm>
            <a:off x="784225" y="4600577"/>
            <a:ext cx="374650" cy="2127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6072A45E-30BD-46AE-8A45-8C3B753DE78A}" type="datetime'''''''1''''''''''''''''''''''''''9''''''''''''''90'''''''">
              <a:rPr lang="en-US">
                <a:sym typeface="+mn-lt"/>
              </a:rPr>
              <a:pPr marL="0" indent="0" algn="ctr">
                <a:spcBef>
                  <a:spcPct val="0"/>
                </a:spcBef>
                <a:spcAft>
                  <a:spcPct val="0"/>
                </a:spcAft>
                <a:buNone/>
              </a:pPr>
              <a:t>1990</a:t>
            </a:fld>
            <a:endParaRPr lang="en-US" dirty="0">
              <a:sym typeface="+mn-lt"/>
            </a:endParaRPr>
          </a:p>
        </p:txBody>
      </p:sp>
      <p:sp>
        <p:nvSpPr>
          <p:cNvPr id="56" name="Rectangle 55"/>
          <p:cNvSpPr/>
          <p:nvPr>
            <p:custDataLst>
              <p:tags r:id="rId15"/>
            </p:custDataLst>
          </p:nvPr>
        </p:nvSpPr>
        <p:spPr bwMode="auto">
          <a:xfrm>
            <a:off x="1104900" y="5127627"/>
            <a:ext cx="250825" cy="187325"/>
          </a:xfrm>
          <a:prstGeom prst="rect">
            <a:avLst/>
          </a:prstGeom>
          <a:solidFill>
            <a:srgbClr val="F8D20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custDataLst>
              <p:tags r:id="rId16"/>
            </p:custDataLst>
          </p:nvPr>
        </p:nvSpPr>
        <p:spPr bwMode="auto">
          <a:xfrm>
            <a:off x="1104900" y="5654677"/>
            <a:ext cx="250825" cy="187325"/>
          </a:xfrm>
          <a:prstGeom prst="rect">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custDataLst>
              <p:tags r:id="rId17"/>
            </p:custDataLst>
          </p:nvPr>
        </p:nvSpPr>
        <p:spPr bwMode="auto">
          <a:xfrm>
            <a:off x="1104900" y="5391152"/>
            <a:ext cx="250825" cy="187325"/>
          </a:xfrm>
          <a:prstGeom prst="rect">
            <a:avLst/>
          </a:prstGeom>
          <a:solidFill>
            <a:srgbClr val="6BC2ED"/>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custDataLst>
              <p:tags r:id="rId18"/>
            </p:custDataLst>
          </p:nvPr>
        </p:nvSpPr>
        <p:spPr bwMode="auto">
          <a:xfrm>
            <a:off x="1104900" y="4864102"/>
            <a:ext cx="250825" cy="187325"/>
          </a:xfrm>
          <a:prstGeom prst="rect">
            <a:avLst/>
          </a:prstGeom>
          <a:solidFill>
            <a:srgbClr val="F0831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 Placeholder 20"/>
          <p:cNvSpPr>
            <a:spLocks noGrp="1"/>
          </p:cNvSpPr>
          <p:nvPr>
            <p:custDataLst>
              <p:tags r:id="rId19"/>
            </p:custDataLst>
          </p:nvPr>
        </p:nvSpPr>
        <p:spPr bwMode="auto">
          <a:xfrm>
            <a:off x="1406525" y="4859340"/>
            <a:ext cx="993775"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r>
              <a:rPr lang="ja-JP" altLang="en-US" dirty="0" smtClean="0">
                <a:latin typeface="Calibri" panose="020F0502020204030204" pitchFamily="34" charset="0"/>
                <a:sym typeface="Calibri" panose="020F0502020204030204" pitchFamily="34" charset="0"/>
              </a:rPr>
              <a:t>表流水</a:t>
            </a:r>
            <a:endParaRPr lang="en-US" dirty="0">
              <a:latin typeface="Calibri" panose="020F0502020204030204" pitchFamily="34" charset="0"/>
              <a:sym typeface="Calibri" panose="020F0502020204030204" pitchFamily="34" charset="0"/>
            </a:endParaRPr>
          </a:p>
        </p:txBody>
      </p:sp>
      <p:sp>
        <p:nvSpPr>
          <p:cNvPr id="60" name="Text Placeholder 21"/>
          <p:cNvSpPr>
            <a:spLocks noGrp="1"/>
          </p:cNvSpPr>
          <p:nvPr>
            <p:custDataLst>
              <p:tags r:id="rId20"/>
            </p:custDataLst>
          </p:nvPr>
        </p:nvSpPr>
        <p:spPr bwMode="auto">
          <a:xfrm>
            <a:off x="1406525" y="5122865"/>
            <a:ext cx="1928813"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r>
              <a:rPr lang="ja-JP" altLang="en-US" dirty="0" smtClean="0"/>
              <a:t>その他の改善されていない水源</a:t>
            </a:r>
            <a:endParaRPr lang="en-US" dirty="0">
              <a:sym typeface="+mn-lt"/>
            </a:endParaRPr>
          </a:p>
        </p:txBody>
      </p:sp>
      <p:sp>
        <p:nvSpPr>
          <p:cNvPr id="57" name="Text Placeholder 22"/>
          <p:cNvSpPr>
            <a:spLocks noGrp="1"/>
          </p:cNvSpPr>
          <p:nvPr>
            <p:custDataLst>
              <p:tags r:id="rId21"/>
            </p:custDataLst>
          </p:nvPr>
        </p:nvSpPr>
        <p:spPr bwMode="auto">
          <a:xfrm>
            <a:off x="1406525" y="5386390"/>
            <a:ext cx="1741488"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r>
              <a:rPr lang="ja-JP" altLang="en-US" dirty="0" smtClean="0">
                <a:latin typeface="Calibri" panose="020F0502020204030204" pitchFamily="34" charset="0"/>
                <a:sym typeface="Calibri" panose="020F0502020204030204" pitchFamily="34" charset="0"/>
              </a:rPr>
              <a:t>その他の改善された水源</a:t>
            </a:r>
            <a:endParaRPr lang="en-US" dirty="0">
              <a:latin typeface="Calibri" panose="020F0502020204030204" pitchFamily="34" charset="0"/>
              <a:sym typeface="Calibri" panose="020F0502020204030204" pitchFamily="34" charset="0"/>
            </a:endParaRPr>
          </a:p>
        </p:txBody>
      </p:sp>
      <p:sp>
        <p:nvSpPr>
          <p:cNvPr id="58" name="Text Placeholder 23"/>
          <p:cNvSpPr>
            <a:spLocks noGrp="1"/>
          </p:cNvSpPr>
          <p:nvPr>
            <p:custDataLst>
              <p:tags r:id="rId22"/>
            </p:custDataLst>
          </p:nvPr>
        </p:nvSpPr>
        <p:spPr bwMode="auto">
          <a:xfrm>
            <a:off x="1406525" y="5649915"/>
            <a:ext cx="1427163"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r>
              <a:rPr lang="ja-JP" altLang="en-US" dirty="0" smtClean="0">
                <a:latin typeface="Calibri" panose="020F0502020204030204" pitchFamily="34" charset="0"/>
                <a:sym typeface="Calibri" panose="020F0502020204030204" pitchFamily="34" charset="0"/>
              </a:rPr>
              <a:t>家屋への配管</a:t>
            </a:r>
            <a:endParaRPr lang="en-US" dirty="0">
              <a:latin typeface="Calibri" panose="020F0502020204030204" pitchFamily="34" charset="0"/>
              <a:sym typeface="Calibri" panose="020F0502020204030204" pitchFamily="34" charset="0"/>
            </a:endParaRPr>
          </a:p>
        </p:txBody>
      </p:sp>
      <p:sp>
        <p:nvSpPr>
          <p:cNvPr id="62" name="Rounded Rectangle 61"/>
          <p:cNvSpPr/>
          <p:nvPr/>
        </p:nvSpPr>
        <p:spPr>
          <a:xfrm>
            <a:off x="3446004" y="1581949"/>
            <a:ext cx="522553" cy="109728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1120775" y="1334807"/>
            <a:ext cx="2579300" cy="257508"/>
          </a:xfrm>
          <a:prstGeom prst="rect">
            <a:avLst/>
          </a:prstGeom>
          <a:noFill/>
        </p:spPr>
        <p:txBody>
          <a:bodyPr wrap="square" lIns="0" tIns="0" rIns="0" bIns="0" rtlCol="0">
            <a:noAutofit/>
          </a:bodyPr>
          <a:lstStyle/>
          <a:p>
            <a:pPr marL="231775" indent="-231775" algn="ctr"/>
            <a:r>
              <a:rPr lang="ja-JP" altLang="en-US" sz="1600" dirty="0" smtClean="0"/>
              <a:t>飲料水の傾向</a:t>
            </a:r>
            <a:endParaRPr lang="en-US" sz="1600" dirty="0" smtClean="0"/>
          </a:p>
        </p:txBody>
      </p:sp>
      <p:sp>
        <p:nvSpPr>
          <p:cNvPr id="66" name="TextBox 65"/>
          <p:cNvSpPr txBox="1"/>
          <p:nvPr/>
        </p:nvSpPr>
        <p:spPr>
          <a:xfrm>
            <a:off x="639966" y="2251079"/>
            <a:ext cx="288517" cy="1737354"/>
          </a:xfrm>
          <a:prstGeom prst="rect">
            <a:avLst/>
          </a:prstGeom>
          <a:noFill/>
        </p:spPr>
        <p:txBody>
          <a:bodyPr vert="eaVert" wrap="square" lIns="0" tIns="0" rIns="0" bIns="0" rtlCol="0" anchor="ctr">
            <a:noAutofit/>
          </a:bodyPr>
          <a:lstStyle/>
          <a:p>
            <a:pPr marL="231775" indent="-231775" algn="ctr"/>
            <a:r>
              <a:rPr lang="ja-JP" altLang="en-US" sz="1600" dirty="0" smtClean="0"/>
              <a:t>カバー率（％）</a:t>
            </a:r>
            <a:endParaRPr lang="en-US" sz="1600" dirty="0" smtClean="0"/>
          </a:p>
        </p:txBody>
      </p:sp>
    </p:spTree>
    <p:extLst>
      <p:ext uri="{BB962C8B-B14F-4D97-AF65-F5344CB8AC3E}">
        <p14:creationId xmlns:p14="http://schemas.microsoft.com/office/powerpoint/2010/main" val="784182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091348995"/>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794810"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9" y="1590"/>
                        <a:ext cx="1587" cy="1587"/>
                      </a:xfrm>
                      <a:prstGeom prst="rect">
                        <a:avLst/>
                      </a:prstGeom>
                    </p:spPr>
                  </p:pic>
                </p:oleObj>
              </mc:Fallback>
            </mc:AlternateContent>
          </a:graphicData>
        </a:graphic>
      </p:graphicFrame>
      <p:sp>
        <p:nvSpPr>
          <p:cNvPr id="22" name="TextBox 21"/>
          <p:cNvSpPr txBox="1"/>
          <p:nvPr/>
        </p:nvSpPr>
        <p:spPr bwMode="auto">
          <a:xfrm>
            <a:off x="652011" y="1004250"/>
            <a:ext cx="4588729" cy="625812"/>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ja-JP" altLang="en-US" sz="1600" b="1" dirty="0" smtClean="0"/>
              <a:t>安全でない飲料水源へのアクセス</a:t>
            </a:r>
            <a:r>
              <a:rPr lang="en-US" sz="1600" b="1" dirty="0" smtClean="0"/>
              <a:t> </a:t>
            </a:r>
          </a:p>
          <a:p>
            <a:r>
              <a:rPr lang="ja-JP" altLang="en-US" sz="1400" i="1" dirty="0" smtClean="0"/>
              <a:t>飲料水を安全でない水源から得ている世帯率 </a:t>
            </a:r>
            <a:r>
              <a:rPr lang="en-US" sz="1400" i="1" baseline="30000" dirty="0" smtClean="0"/>
              <a:t>1</a:t>
            </a:r>
            <a:r>
              <a:rPr lang="en-US" sz="1400" i="1" dirty="0" smtClean="0"/>
              <a:t> </a:t>
            </a:r>
            <a:endParaRPr lang="en-US" sz="1400" i="1" dirty="0"/>
          </a:p>
          <a:p>
            <a:pPr algn="ctr"/>
            <a:endParaRPr lang="en-US" sz="1600" b="1" i="1" baseline="30000" dirty="0"/>
          </a:p>
        </p:txBody>
      </p:sp>
      <p:sp>
        <p:nvSpPr>
          <p:cNvPr id="2" name="Title 1"/>
          <p:cNvSpPr>
            <a:spLocks noGrp="1"/>
          </p:cNvSpPr>
          <p:nvPr>
            <p:ph type="title"/>
          </p:nvPr>
        </p:nvSpPr>
        <p:spPr/>
        <p:txBody>
          <a:bodyPr/>
          <a:lstStyle/>
          <a:p>
            <a:r>
              <a:rPr lang="ja-JP" altLang="en-US" dirty="0" smtClean="0"/>
              <a:t>著しい地域差が存在するが、ケニアの大半の州は水処理製品を必要としており、クリンカのよいターゲット市場になるだろう</a:t>
            </a:r>
            <a:endParaRPr lang="en-US" dirty="0"/>
          </a:p>
        </p:txBody>
      </p:sp>
      <p:sp>
        <p:nvSpPr>
          <p:cNvPr id="3" name="Text Placeholder 2"/>
          <p:cNvSpPr>
            <a:spLocks noGrp="1"/>
          </p:cNvSpPr>
          <p:nvPr>
            <p:ph type="body" sz="quarter" idx="37"/>
          </p:nvPr>
        </p:nvSpPr>
        <p:spPr>
          <a:xfrm>
            <a:off x="450587" y="6268617"/>
            <a:ext cx="8159974" cy="564551"/>
          </a:xfrm>
        </p:spPr>
        <p:txBody>
          <a:bodyPr/>
          <a:lstStyle/>
          <a:p>
            <a:r>
              <a:rPr lang="en-US" baseline="30000" dirty="0" smtClean="0"/>
              <a:t>1. </a:t>
            </a:r>
            <a:r>
              <a:rPr lang="ja-JP" altLang="en-US" dirty="0" smtClean="0"/>
              <a:t>次の供給源から得る水以外は、安全でないと考えられる：水道水、深井戸（</a:t>
            </a:r>
            <a:r>
              <a:rPr lang="en-US" altLang="ja-JP" dirty="0" smtClean="0"/>
              <a:t>Borehole</a:t>
            </a:r>
            <a:r>
              <a:rPr lang="ja-JP" altLang="en-US" dirty="0" smtClean="0"/>
              <a:t>）、または保護された泉や井戸。</a:t>
            </a:r>
            <a:endParaRPr lang="en-US" dirty="0"/>
          </a:p>
          <a:p>
            <a:r>
              <a:rPr lang="ja-JP" altLang="en-US" dirty="0" smtClean="0"/>
              <a:t>出典：</a:t>
            </a:r>
            <a:r>
              <a:rPr lang="en-US" dirty="0" smtClean="0"/>
              <a:t>Kenya </a:t>
            </a:r>
            <a:r>
              <a:rPr lang="en-US" dirty="0"/>
              <a:t>Integrated Budget Household Survey 2005/2006</a:t>
            </a:r>
          </a:p>
        </p:txBody>
      </p:sp>
      <p:sp>
        <p:nvSpPr>
          <p:cNvPr id="7" name="Text Placeholder 3"/>
          <p:cNvSpPr>
            <a:spLocks noGrp="1"/>
          </p:cNvSpPr>
          <p:nvPr>
            <p:ph type="body" sz="quarter" idx="10"/>
          </p:nvPr>
        </p:nvSpPr>
        <p:spPr>
          <a:xfrm>
            <a:off x="5486401" y="1836606"/>
            <a:ext cx="3504043" cy="4261857"/>
          </a:xfrm>
        </p:spPr>
        <p:txBody>
          <a:bodyPr/>
          <a:lstStyle/>
          <a:p>
            <a:pPr algn="just"/>
            <a:r>
              <a:rPr lang="ja-JP" altLang="en-US" sz="1600" b="1" dirty="0" smtClean="0"/>
              <a:t>ナイロビエリア</a:t>
            </a:r>
            <a:r>
              <a:rPr lang="ja-JP" altLang="en-US" sz="1600" dirty="0" smtClean="0"/>
              <a:t>では、ほとんどの世帯が改善された飲料水源へアクセスしている；</a:t>
            </a:r>
            <a:r>
              <a:rPr lang="ja-JP" altLang="en-US" sz="1600" b="1" dirty="0" smtClean="0"/>
              <a:t>飲料水の</a:t>
            </a:r>
            <a:r>
              <a:rPr lang="en-US" altLang="ja-JP" sz="1600" b="1" dirty="0" smtClean="0"/>
              <a:t>95</a:t>
            </a:r>
            <a:r>
              <a:rPr lang="ja-JP" altLang="en-US" sz="1600" b="1" dirty="0" smtClean="0"/>
              <a:t>％を水道水が占める</a:t>
            </a:r>
            <a:r>
              <a:rPr lang="en-US" sz="1600" dirty="0" smtClean="0"/>
              <a:t>  </a:t>
            </a:r>
            <a:endParaRPr lang="en-US" sz="1600" b="1" dirty="0"/>
          </a:p>
          <a:p>
            <a:pPr algn="just"/>
            <a:endParaRPr lang="en-US" sz="1600" dirty="0" smtClean="0"/>
          </a:p>
          <a:p>
            <a:pPr algn="just"/>
            <a:r>
              <a:rPr lang="ja-JP" altLang="en-US" sz="1600" b="1" dirty="0" smtClean="0"/>
              <a:t>北東州</a:t>
            </a:r>
            <a:r>
              <a:rPr lang="ja-JP" altLang="en-US" sz="1600" dirty="0" smtClean="0"/>
              <a:t>は</a:t>
            </a:r>
            <a:r>
              <a:rPr lang="ja-JP" altLang="en-US" sz="1600" b="1" dirty="0" smtClean="0"/>
              <a:t>改善された水源へのアクセスにおいて最低値</a:t>
            </a:r>
            <a:r>
              <a:rPr lang="ja-JP" altLang="en-US" sz="1600" dirty="0" smtClean="0"/>
              <a:t>を示す；飲料水のうち、</a:t>
            </a:r>
            <a:r>
              <a:rPr lang="en-US" altLang="ja-JP" sz="1600" dirty="0" smtClean="0"/>
              <a:t>31</a:t>
            </a:r>
            <a:r>
              <a:rPr lang="ja-JP" altLang="en-US" sz="1600" dirty="0" smtClean="0"/>
              <a:t>％は保護されていない井戸および泉から取水されており、</a:t>
            </a:r>
            <a:r>
              <a:rPr lang="en-US" altLang="ja-JP" sz="1600" dirty="0" smtClean="0"/>
              <a:t>15</a:t>
            </a:r>
            <a:r>
              <a:rPr lang="ja-JP" altLang="en-US" sz="1600" dirty="0" smtClean="0"/>
              <a:t>％は川、池、もしくは小川である。</a:t>
            </a:r>
            <a:endParaRPr lang="en-US" sz="1600" b="1" dirty="0" smtClean="0"/>
          </a:p>
          <a:p>
            <a:pPr algn="just"/>
            <a:endParaRPr lang="en-US" sz="1600" dirty="0" smtClean="0"/>
          </a:p>
          <a:p>
            <a:pPr algn="just"/>
            <a:r>
              <a:rPr lang="ja-JP" altLang="en-US" sz="1600" b="1" dirty="0" smtClean="0"/>
              <a:t>タンカーやトラックを使った業者は沿岸州では</a:t>
            </a:r>
            <a:r>
              <a:rPr lang="ja-JP" altLang="en-US" sz="1600" dirty="0" smtClean="0"/>
              <a:t>特に一般的で、</a:t>
            </a:r>
            <a:r>
              <a:rPr lang="ja-JP" altLang="en-US" sz="1600" b="1" dirty="0" smtClean="0"/>
              <a:t>飲料水の</a:t>
            </a:r>
            <a:r>
              <a:rPr lang="en-US" altLang="ja-JP" sz="1600" b="1" dirty="0" smtClean="0"/>
              <a:t>20</a:t>
            </a:r>
            <a:r>
              <a:rPr lang="ja-JP" altLang="en-US" sz="1600" b="1" dirty="0" smtClean="0"/>
              <a:t>％</a:t>
            </a:r>
            <a:r>
              <a:rPr lang="ja-JP" altLang="en-US" sz="1600" dirty="0" smtClean="0"/>
              <a:t>を占める</a:t>
            </a:r>
            <a:endParaRPr lang="en-US" sz="1600" dirty="0" smtClean="0"/>
          </a:p>
        </p:txBody>
      </p:sp>
      <p:grpSp>
        <p:nvGrpSpPr>
          <p:cNvPr id="20" name="Group 19"/>
          <p:cNvGrpSpPr/>
          <p:nvPr/>
        </p:nvGrpSpPr>
        <p:grpSpPr>
          <a:xfrm>
            <a:off x="397807" y="1492922"/>
            <a:ext cx="5121155" cy="4843850"/>
            <a:chOff x="270806" y="1492922"/>
            <a:chExt cx="5121155" cy="4843850"/>
          </a:xfrm>
        </p:grpSpPr>
        <p:grpSp>
          <p:nvGrpSpPr>
            <p:cNvPr id="19" name="Group 18"/>
            <p:cNvGrpSpPr/>
            <p:nvPr/>
          </p:nvGrpSpPr>
          <p:grpSpPr>
            <a:xfrm>
              <a:off x="270806" y="1492922"/>
              <a:ext cx="4171371" cy="4843850"/>
              <a:chOff x="270806" y="1531022"/>
              <a:chExt cx="4171371" cy="4843850"/>
            </a:xfrm>
          </p:grpSpPr>
          <p:sp>
            <p:nvSpPr>
              <p:cNvPr id="678" name="Freeform 677"/>
              <p:cNvSpPr/>
              <p:nvPr/>
            </p:nvSpPr>
            <p:spPr>
              <a:xfrm>
                <a:off x="2618613" y="5798996"/>
                <a:ext cx="536087" cy="575876"/>
              </a:xfrm>
              <a:custGeom>
                <a:avLst/>
                <a:gdLst>
                  <a:gd name="connsiteX0" fmla="*/ 710059 w 710059"/>
                  <a:gd name="connsiteY0" fmla="*/ 382137 h 600501"/>
                  <a:gd name="connsiteX1" fmla="*/ 669115 w 710059"/>
                  <a:gd name="connsiteY1" fmla="*/ 313898 h 600501"/>
                  <a:gd name="connsiteX2" fmla="*/ 587229 w 710059"/>
                  <a:gd name="connsiteY2" fmla="*/ 272955 h 600501"/>
                  <a:gd name="connsiteX3" fmla="*/ 559933 w 710059"/>
                  <a:gd name="connsiteY3" fmla="*/ 232012 h 600501"/>
                  <a:gd name="connsiteX4" fmla="*/ 559933 w 710059"/>
                  <a:gd name="connsiteY4" fmla="*/ 81886 h 600501"/>
                  <a:gd name="connsiteX5" fmla="*/ 518990 w 710059"/>
                  <a:gd name="connsiteY5" fmla="*/ 54591 h 600501"/>
                  <a:gd name="connsiteX6" fmla="*/ 396160 w 710059"/>
                  <a:gd name="connsiteY6" fmla="*/ 0 h 600501"/>
                  <a:gd name="connsiteX7" fmla="*/ 368865 w 710059"/>
                  <a:gd name="connsiteY7" fmla="*/ 40943 h 600501"/>
                  <a:gd name="connsiteX8" fmla="*/ 273330 w 710059"/>
                  <a:gd name="connsiteY8" fmla="*/ 68238 h 600501"/>
                  <a:gd name="connsiteX9" fmla="*/ 300626 w 710059"/>
                  <a:gd name="connsiteY9" fmla="*/ 109182 h 600501"/>
                  <a:gd name="connsiteX10" fmla="*/ 341569 w 710059"/>
                  <a:gd name="connsiteY10" fmla="*/ 122829 h 600501"/>
                  <a:gd name="connsiteX11" fmla="*/ 259683 w 710059"/>
                  <a:gd name="connsiteY11" fmla="*/ 177421 h 600501"/>
                  <a:gd name="connsiteX12" fmla="*/ 177796 w 710059"/>
                  <a:gd name="connsiteY12" fmla="*/ 245659 h 600501"/>
                  <a:gd name="connsiteX13" fmla="*/ 95909 w 710059"/>
                  <a:gd name="connsiteY13" fmla="*/ 272955 h 600501"/>
                  <a:gd name="connsiteX14" fmla="*/ 41318 w 710059"/>
                  <a:gd name="connsiteY14" fmla="*/ 313898 h 600501"/>
                  <a:gd name="connsiteX15" fmla="*/ 375 w 710059"/>
                  <a:gd name="connsiteY15" fmla="*/ 341194 h 600501"/>
                  <a:gd name="connsiteX16" fmla="*/ 27671 w 710059"/>
                  <a:gd name="connsiteY16" fmla="*/ 382137 h 600501"/>
                  <a:gd name="connsiteX17" fmla="*/ 109557 w 710059"/>
                  <a:gd name="connsiteY17" fmla="*/ 436728 h 600501"/>
                  <a:gd name="connsiteX18" fmla="*/ 232387 w 710059"/>
                  <a:gd name="connsiteY18" fmla="*/ 504967 h 600501"/>
                  <a:gd name="connsiteX19" fmla="*/ 273330 w 710059"/>
                  <a:gd name="connsiteY19" fmla="*/ 532262 h 600501"/>
                  <a:gd name="connsiteX20" fmla="*/ 355217 w 710059"/>
                  <a:gd name="connsiteY20" fmla="*/ 559558 h 600501"/>
                  <a:gd name="connsiteX21" fmla="*/ 437103 w 710059"/>
                  <a:gd name="connsiteY21" fmla="*/ 600501 h 600501"/>
                  <a:gd name="connsiteX22" fmla="*/ 573581 w 710059"/>
                  <a:gd name="connsiteY22" fmla="*/ 586853 h 600501"/>
                  <a:gd name="connsiteX23" fmla="*/ 628172 w 710059"/>
                  <a:gd name="connsiteY23" fmla="*/ 504967 h 600501"/>
                  <a:gd name="connsiteX24" fmla="*/ 655468 w 710059"/>
                  <a:gd name="connsiteY24" fmla="*/ 423080 h 600501"/>
                  <a:gd name="connsiteX25" fmla="*/ 669115 w 710059"/>
                  <a:gd name="connsiteY25" fmla="*/ 382137 h 600501"/>
                  <a:gd name="connsiteX26" fmla="*/ 696411 w 710059"/>
                  <a:gd name="connsiteY26" fmla="*/ 300250 h 600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0059" h="600501">
                    <a:moveTo>
                      <a:pt x="710059" y="382137"/>
                    </a:moveTo>
                    <a:cubicBezTo>
                      <a:pt x="696411" y="359391"/>
                      <a:pt x="686378" y="334038"/>
                      <a:pt x="669115" y="313898"/>
                    </a:cubicBezTo>
                    <a:cubicBezTo>
                      <a:pt x="647950" y="289206"/>
                      <a:pt x="615887" y="282508"/>
                      <a:pt x="587229" y="272955"/>
                    </a:cubicBezTo>
                    <a:cubicBezTo>
                      <a:pt x="578130" y="259307"/>
                      <a:pt x="561744" y="248314"/>
                      <a:pt x="559933" y="232012"/>
                    </a:cubicBezTo>
                    <a:cubicBezTo>
                      <a:pt x="551468" y="155825"/>
                      <a:pt x="600742" y="153301"/>
                      <a:pt x="559933" y="81886"/>
                    </a:cubicBezTo>
                    <a:cubicBezTo>
                      <a:pt x="551795" y="67645"/>
                      <a:pt x="533979" y="61253"/>
                      <a:pt x="518990" y="54591"/>
                    </a:cubicBezTo>
                    <a:cubicBezTo>
                      <a:pt x="372819" y="-10374"/>
                      <a:pt x="488819" y="61772"/>
                      <a:pt x="396160" y="0"/>
                    </a:cubicBezTo>
                    <a:cubicBezTo>
                      <a:pt x="387062" y="13648"/>
                      <a:pt x="381673" y="30697"/>
                      <a:pt x="368865" y="40943"/>
                    </a:cubicBezTo>
                    <a:cubicBezTo>
                      <a:pt x="359964" y="48064"/>
                      <a:pt x="276899" y="67346"/>
                      <a:pt x="273330" y="68238"/>
                    </a:cubicBezTo>
                    <a:cubicBezTo>
                      <a:pt x="282429" y="81886"/>
                      <a:pt x="287818" y="98935"/>
                      <a:pt x="300626" y="109182"/>
                    </a:cubicBezTo>
                    <a:cubicBezTo>
                      <a:pt x="311859" y="118169"/>
                      <a:pt x="341569" y="108443"/>
                      <a:pt x="341569" y="122829"/>
                    </a:cubicBezTo>
                    <a:cubicBezTo>
                      <a:pt x="341569" y="156907"/>
                      <a:pt x="280838" y="170369"/>
                      <a:pt x="259683" y="177421"/>
                    </a:cubicBezTo>
                    <a:cubicBezTo>
                      <a:pt x="233971" y="203132"/>
                      <a:pt x="211997" y="230458"/>
                      <a:pt x="177796" y="245659"/>
                    </a:cubicBezTo>
                    <a:cubicBezTo>
                      <a:pt x="151504" y="257344"/>
                      <a:pt x="95909" y="272955"/>
                      <a:pt x="95909" y="272955"/>
                    </a:cubicBezTo>
                    <a:cubicBezTo>
                      <a:pt x="77712" y="286603"/>
                      <a:pt x="59827" y="300677"/>
                      <a:pt x="41318" y="313898"/>
                    </a:cubicBezTo>
                    <a:cubicBezTo>
                      <a:pt x="27971" y="323432"/>
                      <a:pt x="3592" y="325110"/>
                      <a:pt x="375" y="341194"/>
                    </a:cubicBezTo>
                    <a:cubicBezTo>
                      <a:pt x="-2842" y="357278"/>
                      <a:pt x="15327" y="371336"/>
                      <a:pt x="27671" y="382137"/>
                    </a:cubicBezTo>
                    <a:cubicBezTo>
                      <a:pt x="52359" y="403739"/>
                      <a:pt x="78436" y="426354"/>
                      <a:pt x="109557" y="436728"/>
                    </a:cubicBezTo>
                    <a:cubicBezTo>
                      <a:pt x="181622" y="460750"/>
                      <a:pt x="138530" y="442396"/>
                      <a:pt x="232387" y="504967"/>
                    </a:cubicBezTo>
                    <a:cubicBezTo>
                      <a:pt x="246035" y="514065"/>
                      <a:pt x="257769" y="527075"/>
                      <a:pt x="273330" y="532262"/>
                    </a:cubicBezTo>
                    <a:cubicBezTo>
                      <a:pt x="300626" y="541361"/>
                      <a:pt x="331277" y="543598"/>
                      <a:pt x="355217" y="559558"/>
                    </a:cubicBezTo>
                    <a:cubicBezTo>
                      <a:pt x="408130" y="594833"/>
                      <a:pt x="380599" y="581666"/>
                      <a:pt x="437103" y="600501"/>
                    </a:cubicBezTo>
                    <a:cubicBezTo>
                      <a:pt x="482596" y="595952"/>
                      <a:pt x="532688" y="607299"/>
                      <a:pt x="573581" y="586853"/>
                    </a:cubicBezTo>
                    <a:cubicBezTo>
                      <a:pt x="602923" y="572182"/>
                      <a:pt x="617798" y="536088"/>
                      <a:pt x="628172" y="504967"/>
                    </a:cubicBezTo>
                    <a:lnTo>
                      <a:pt x="655468" y="423080"/>
                    </a:lnTo>
                    <a:cubicBezTo>
                      <a:pt x="660017" y="409432"/>
                      <a:pt x="661135" y="394107"/>
                      <a:pt x="669115" y="382137"/>
                    </a:cubicBezTo>
                    <a:cubicBezTo>
                      <a:pt x="703982" y="329838"/>
                      <a:pt x="696411" y="357597"/>
                      <a:pt x="696411" y="300250"/>
                    </a:cubicBezTo>
                  </a:path>
                </a:pathLst>
              </a:custGeom>
              <a:solidFill>
                <a:srgbClr val="3FB1F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cxnSp>
            <p:nvCxnSpPr>
              <p:cNvPr id="670" name="Straight Connector 669"/>
              <p:cNvCxnSpPr/>
              <p:nvPr/>
            </p:nvCxnSpPr>
            <p:spPr>
              <a:xfrm>
                <a:off x="270806" y="1531022"/>
                <a:ext cx="411422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1" name="Freeform 670"/>
              <p:cNvSpPr/>
              <p:nvPr/>
            </p:nvSpPr>
            <p:spPr>
              <a:xfrm>
                <a:off x="2967993" y="2384089"/>
                <a:ext cx="1133433" cy="1047289"/>
              </a:xfrm>
              <a:custGeom>
                <a:avLst/>
                <a:gdLst>
                  <a:gd name="connsiteX0" fmla="*/ 14304 w 1256251"/>
                  <a:gd name="connsiteY0" fmla="*/ 368490 h 1233420"/>
                  <a:gd name="connsiteX1" fmla="*/ 68895 w 1256251"/>
                  <a:gd name="connsiteY1" fmla="*/ 272955 h 1233420"/>
                  <a:gd name="connsiteX2" fmla="*/ 82543 w 1256251"/>
                  <a:gd name="connsiteY2" fmla="*/ 232012 h 1233420"/>
                  <a:gd name="connsiteX3" fmla="*/ 123486 w 1256251"/>
                  <a:gd name="connsiteY3" fmla="*/ 204716 h 1233420"/>
                  <a:gd name="connsiteX4" fmla="*/ 246316 w 1256251"/>
                  <a:gd name="connsiteY4" fmla="*/ 177421 h 1233420"/>
                  <a:gd name="connsiteX5" fmla="*/ 328203 w 1256251"/>
                  <a:gd name="connsiteY5" fmla="*/ 136478 h 1233420"/>
                  <a:gd name="connsiteX6" fmla="*/ 369146 w 1256251"/>
                  <a:gd name="connsiteY6" fmla="*/ 109182 h 1233420"/>
                  <a:gd name="connsiteX7" fmla="*/ 410089 w 1256251"/>
                  <a:gd name="connsiteY7" fmla="*/ 95534 h 1233420"/>
                  <a:gd name="connsiteX8" fmla="*/ 451033 w 1256251"/>
                  <a:gd name="connsiteY8" fmla="*/ 68239 h 1233420"/>
                  <a:gd name="connsiteX9" fmla="*/ 491976 w 1256251"/>
                  <a:gd name="connsiteY9" fmla="*/ 54591 h 1233420"/>
                  <a:gd name="connsiteX10" fmla="*/ 532919 w 1256251"/>
                  <a:gd name="connsiteY10" fmla="*/ 27296 h 1233420"/>
                  <a:gd name="connsiteX11" fmla="*/ 614806 w 1256251"/>
                  <a:gd name="connsiteY11" fmla="*/ 0 h 1233420"/>
                  <a:gd name="connsiteX12" fmla="*/ 669397 w 1256251"/>
                  <a:gd name="connsiteY12" fmla="*/ 13648 h 1233420"/>
                  <a:gd name="connsiteX13" fmla="*/ 696692 w 1256251"/>
                  <a:gd name="connsiteY13" fmla="*/ 54591 h 1233420"/>
                  <a:gd name="connsiteX14" fmla="*/ 778579 w 1256251"/>
                  <a:gd name="connsiteY14" fmla="*/ 109182 h 1233420"/>
                  <a:gd name="connsiteX15" fmla="*/ 901409 w 1256251"/>
                  <a:gd name="connsiteY15" fmla="*/ 163773 h 1233420"/>
                  <a:gd name="connsiteX16" fmla="*/ 1256251 w 1256251"/>
                  <a:gd name="connsiteY16" fmla="*/ 177421 h 1233420"/>
                  <a:gd name="connsiteX17" fmla="*/ 1188012 w 1256251"/>
                  <a:gd name="connsiteY17" fmla="*/ 245660 h 1233420"/>
                  <a:gd name="connsiteX18" fmla="*/ 1174364 w 1256251"/>
                  <a:gd name="connsiteY18" fmla="*/ 286603 h 1233420"/>
                  <a:gd name="connsiteX19" fmla="*/ 1119773 w 1256251"/>
                  <a:gd name="connsiteY19" fmla="*/ 368490 h 1233420"/>
                  <a:gd name="connsiteX20" fmla="*/ 1092478 w 1256251"/>
                  <a:gd name="connsiteY20" fmla="*/ 409433 h 1233420"/>
                  <a:gd name="connsiteX21" fmla="*/ 1065182 w 1256251"/>
                  <a:gd name="connsiteY21" fmla="*/ 450376 h 1233420"/>
                  <a:gd name="connsiteX22" fmla="*/ 996943 w 1256251"/>
                  <a:gd name="connsiteY22" fmla="*/ 532263 h 1233420"/>
                  <a:gd name="connsiteX23" fmla="*/ 928704 w 1256251"/>
                  <a:gd name="connsiteY23" fmla="*/ 641445 h 1233420"/>
                  <a:gd name="connsiteX24" fmla="*/ 846818 w 1256251"/>
                  <a:gd name="connsiteY24" fmla="*/ 764275 h 1233420"/>
                  <a:gd name="connsiteX25" fmla="*/ 792227 w 1256251"/>
                  <a:gd name="connsiteY25" fmla="*/ 846161 h 1233420"/>
                  <a:gd name="connsiteX26" fmla="*/ 778579 w 1256251"/>
                  <a:gd name="connsiteY26" fmla="*/ 887104 h 1233420"/>
                  <a:gd name="connsiteX27" fmla="*/ 764931 w 1256251"/>
                  <a:gd name="connsiteY27" fmla="*/ 1228299 h 1233420"/>
                  <a:gd name="connsiteX28" fmla="*/ 723988 w 1256251"/>
                  <a:gd name="connsiteY28" fmla="*/ 1214651 h 1233420"/>
                  <a:gd name="connsiteX29" fmla="*/ 696692 w 1256251"/>
                  <a:gd name="connsiteY29" fmla="*/ 1173707 h 1233420"/>
                  <a:gd name="connsiteX30" fmla="*/ 614806 w 1256251"/>
                  <a:gd name="connsiteY30" fmla="*/ 1105469 h 1233420"/>
                  <a:gd name="connsiteX31" fmla="*/ 532919 w 1256251"/>
                  <a:gd name="connsiteY31" fmla="*/ 1037230 h 1233420"/>
                  <a:gd name="connsiteX32" fmla="*/ 491976 w 1256251"/>
                  <a:gd name="connsiteY32" fmla="*/ 887104 h 1233420"/>
                  <a:gd name="connsiteX33" fmla="*/ 464681 w 1256251"/>
                  <a:gd name="connsiteY33" fmla="*/ 846161 h 1233420"/>
                  <a:gd name="connsiteX34" fmla="*/ 451033 w 1256251"/>
                  <a:gd name="connsiteY34" fmla="*/ 805218 h 1233420"/>
                  <a:gd name="connsiteX35" fmla="*/ 410089 w 1256251"/>
                  <a:gd name="connsiteY35" fmla="*/ 791570 h 1233420"/>
                  <a:gd name="connsiteX36" fmla="*/ 369146 w 1256251"/>
                  <a:gd name="connsiteY36" fmla="*/ 750627 h 1233420"/>
                  <a:gd name="connsiteX37" fmla="*/ 287260 w 1256251"/>
                  <a:gd name="connsiteY37" fmla="*/ 696036 h 1233420"/>
                  <a:gd name="connsiteX38" fmla="*/ 205373 w 1256251"/>
                  <a:gd name="connsiteY38" fmla="*/ 614149 h 1233420"/>
                  <a:gd name="connsiteX39" fmla="*/ 164430 w 1256251"/>
                  <a:gd name="connsiteY39" fmla="*/ 532263 h 1233420"/>
                  <a:gd name="connsiteX40" fmla="*/ 123486 w 1256251"/>
                  <a:gd name="connsiteY40" fmla="*/ 504967 h 1233420"/>
                  <a:gd name="connsiteX41" fmla="*/ 41600 w 1256251"/>
                  <a:gd name="connsiteY41" fmla="*/ 436728 h 1233420"/>
                  <a:gd name="connsiteX42" fmla="*/ 657 w 1256251"/>
                  <a:gd name="connsiteY42" fmla="*/ 354842 h 1233420"/>
                  <a:gd name="connsiteX43" fmla="*/ 41600 w 1256251"/>
                  <a:gd name="connsiteY43" fmla="*/ 313899 h 1233420"/>
                  <a:gd name="connsiteX44" fmla="*/ 82543 w 1256251"/>
                  <a:gd name="connsiteY44" fmla="*/ 300251 h 1233420"/>
                  <a:gd name="connsiteX45" fmla="*/ 123486 w 1256251"/>
                  <a:gd name="connsiteY45" fmla="*/ 259307 h 1233420"/>
                  <a:gd name="connsiteX46" fmla="*/ 109839 w 1256251"/>
                  <a:gd name="connsiteY46" fmla="*/ 218364 h 1233420"/>
                  <a:gd name="connsiteX47" fmla="*/ 109839 w 1256251"/>
                  <a:gd name="connsiteY47" fmla="*/ 191069 h 123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56251" h="1233420">
                    <a:moveTo>
                      <a:pt x="14304" y="368490"/>
                    </a:moveTo>
                    <a:cubicBezTo>
                      <a:pt x="44422" y="217903"/>
                      <a:pt x="-720" y="359974"/>
                      <a:pt x="68895" y="272955"/>
                    </a:cubicBezTo>
                    <a:cubicBezTo>
                      <a:pt x="77882" y="261721"/>
                      <a:pt x="73556" y="243246"/>
                      <a:pt x="82543" y="232012"/>
                    </a:cubicBezTo>
                    <a:cubicBezTo>
                      <a:pt x="92790" y="219204"/>
                      <a:pt x="108815" y="212051"/>
                      <a:pt x="123486" y="204716"/>
                    </a:cubicBezTo>
                    <a:cubicBezTo>
                      <a:pt x="157079" y="187920"/>
                      <a:pt x="214875" y="182661"/>
                      <a:pt x="246316" y="177421"/>
                    </a:cubicBezTo>
                    <a:cubicBezTo>
                      <a:pt x="363663" y="99190"/>
                      <a:pt x="215189" y="192985"/>
                      <a:pt x="328203" y="136478"/>
                    </a:cubicBezTo>
                    <a:cubicBezTo>
                      <a:pt x="342874" y="129143"/>
                      <a:pt x="354475" y="116518"/>
                      <a:pt x="369146" y="109182"/>
                    </a:cubicBezTo>
                    <a:cubicBezTo>
                      <a:pt x="382013" y="102748"/>
                      <a:pt x="397222" y="101968"/>
                      <a:pt x="410089" y="95534"/>
                    </a:cubicBezTo>
                    <a:cubicBezTo>
                      <a:pt x="424760" y="88199"/>
                      <a:pt x="436362" y="75574"/>
                      <a:pt x="451033" y="68239"/>
                    </a:cubicBezTo>
                    <a:cubicBezTo>
                      <a:pt x="463900" y="61805"/>
                      <a:pt x="479109" y="61025"/>
                      <a:pt x="491976" y="54591"/>
                    </a:cubicBezTo>
                    <a:cubicBezTo>
                      <a:pt x="506647" y="47256"/>
                      <a:pt x="517930" y="33958"/>
                      <a:pt x="532919" y="27296"/>
                    </a:cubicBezTo>
                    <a:cubicBezTo>
                      <a:pt x="559211" y="15611"/>
                      <a:pt x="614806" y="0"/>
                      <a:pt x="614806" y="0"/>
                    </a:cubicBezTo>
                    <a:cubicBezTo>
                      <a:pt x="633003" y="4549"/>
                      <a:pt x="653790" y="3243"/>
                      <a:pt x="669397" y="13648"/>
                    </a:cubicBezTo>
                    <a:cubicBezTo>
                      <a:pt x="683045" y="22746"/>
                      <a:pt x="684348" y="43790"/>
                      <a:pt x="696692" y="54591"/>
                    </a:cubicBezTo>
                    <a:cubicBezTo>
                      <a:pt x="721380" y="76193"/>
                      <a:pt x="751283" y="90985"/>
                      <a:pt x="778579" y="109182"/>
                    </a:cubicBezTo>
                    <a:cubicBezTo>
                      <a:pt x="817388" y="135055"/>
                      <a:pt x="849698" y="161784"/>
                      <a:pt x="901409" y="163773"/>
                    </a:cubicBezTo>
                    <a:lnTo>
                      <a:pt x="1256251" y="177421"/>
                    </a:lnTo>
                    <a:cubicBezTo>
                      <a:pt x="1215305" y="204717"/>
                      <a:pt x="1210759" y="200165"/>
                      <a:pt x="1188012" y="245660"/>
                    </a:cubicBezTo>
                    <a:cubicBezTo>
                      <a:pt x="1181578" y="258527"/>
                      <a:pt x="1181350" y="274027"/>
                      <a:pt x="1174364" y="286603"/>
                    </a:cubicBezTo>
                    <a:cubicBezTo>
                      <a:pt x="1158432" y="315280"/>
                      <a:pt x="1137970" y="341194"/>
                      <a:pt x="1119773" y="368490"/>
                    </a:cubicBezTo>
                    <a:lnTo>
                      <a:pt x="1092478" y="409433"/>
                    </a:lnTo>
                    <a:cubicBezTo>
                      <a:pt x="1083379" y="423081"/>
                      <a:pt x="1076780" y="438778"/>
                      <a:pt x="1065182" y="450376"/>
                    </a:cubicBezTo>
                    <a:cubicBezTo>
                      <a:pt x="1039470" y="476088"/>
                      <a:pt x="1012144" y="498061"/>
                      <a:pt x="996943" y="532263"/>
                    </a:cubicBezTo>
                    <a:cubicBezTo>
                      <a:pt x="949074" y="639968"/>
                      <a:pt x="1002360" y="592341"/>
                      <a:pt x="928704" y="641445"/>
                    </a:cubicBezTo>
                    <a:lnTo>
                      <a:pt x="846818" y="764275"/>
                    </a:lnTo>
                    <a:lnTo>
                      <a:pt x="792227" y="846161"/>
                    </a:lnTo>
                    <a:lnTo>
                      <a:pt x="778579" y="887104"/>
                    </a:lnTo>
                    <a:cubicBezTo>
                      <a:pt x="774030" y="1000836"/>
                      <a:pt x="783643" y="1116025"/>
                      <a:pt x="764931" y="1228299"/>
                    </a:cubicBezTo>
                    <a:cubicBezTo>
                      <a:pt x="762566" y="1242489"/>
                      <a:pt x="735221" y="1223638"/>
                      <a:pt x="723988" y="1214651"/>
                    </a:cubicBezTo>
                    <a:cubicBezTo>
                      <a:pt x="711180" y="1204404"/>
                      <a:pt x="707193" y="1186308"/>
                      <a:pt x="696692" y="1173707"/>
                    </a:cubicBezTo>
                    <a:cubicBezTo>
                      <a:pt x="642319" y="1108459"/>
                      <a:pt x="673365" y="1154269"/>
                      <a:pt x="614806" y="1105469"/>
                    </a:cubicBezTo>
                    <a:cubicBezTo>
                      <a:pt x="509729" y="1017904"/>
                      <a:pt x="634570" y="1104995"/>
                      <a:pt x="532919" y="1037230"/>
                    </a:cubicBezTo>
                    <a:cubicBezTo>
                      <a:pt x="471253" y="944730"/>
                      <a:pt x="539022" y="1059609"/>
                      <a:pt x="491976" y="887104"/>
                    </a:cubicBezTo>
                    <a:cubicBezTo>
                      <a:pt x="487660" y="871280"/>
                      <a:pt x="472016" y="860832"/>
                      <a:pt x="464681" y="846161"/>
                    </a:cubicBezTo>
                    <a:cubicBezTo>
                      <a:pt x="458247" y="833294"/>
                      <a:pt x="461205" y="815390"/>
                      <a:pt x="451033" y="805218"/>
                    </a:cubicBezTo>
                    <a:cubicBezTo>
                      <a:pt x="440860" y="795045"/>
                      <a:pt x="423737" y="796119"/>
                      <a:pt x="410089" y="791570"/>
                    </a:cubicBezTo>
                    <a:cubicBezTo>
                      <a:pt x="396441" y="777922"/>
                      <a:pt x="384381" y="762477"/>
                      <a:pt x="369146" y="750627"/>
                    </a:cubicBezTo>
                    <a:cubicBezTo>
                      <a:pt x="343251" y="730487"/>
                      <a:pt x="310457" y="719233"/>
                      <a:pt x="287260" y="696036"/>
                    </a:cubicBezTo>
                    <a:lnTo>
                      <a:pt x="205373" y="614149"/>
                    </a:lnTo>
                    <a:cubicBezTo>
                      <a:pt x="194273" y="580850"/>
                      <a:pt x="190885" y="558718"/>
                      <a:pt x="164430" y="532263"/>
                    </a:cubicBezTo>
                    <a:cubicBezTo>
                      <a:pt x="152831" y="520664"/>
                      <a:pt x="136087" y="515468"/>
                      <a:pt x="123486" y="504967"/>
                    </a:cubicBezTo>
                    <a:cubicBezTo>
                      <a:pt x="18397" y="417393"/>
                      <a:pt x="143259" y="504503"/>
                      <a:pt x="41600" y="436728"/>
                    </a:cubicBezTo>
                    <a:cubicBezTo>
                      <a:pt x="34957" y="426764"/>
                      <a:pt x="-5622" y="373678"/>
                      <a:pt x="657" y="354842"/>
                    </a:cubicBezTo>
                    <a:cubicBezTo>
                      <a:pt x="6761" y="336532"/>
                      <a:pt x="25541" y="324605"/>
                      <a:pt x="41600" y="313899"/>
                    </a:cubicBezTo>
                    <a:cubicBezTo>
                      <a:pt x="53570" y="305919"/>
                      <a:pt x="68895" y="304800"/>
                      <a:pt x="82543" y="300251"/>
                    </a:cubicBezTo>
                    <a:cubicBezTo>
                      <a:pt x="96191" y="286603"/>
                      <a:pt x="117382" y="277617"/>
                      <a:pt x="123486" y="259307"/>
                    </a:cubicBezTo>
                    <a:cubicBezTo>
                      <a:pt x="128035" y="245659"/>
                      <a:pt x="112660" y="232470"/>
                      <a:pt x="109839" y="218364"/>
                    </a:cubicBezTo>
                    <a:cubicBezTo>
                      <a:pt x="108055" y="209442"/>
                      <a:pt x="109839" y="200167"/>
                      <a:pt x="109839" y="191069"/>
                    </a:cubicBezTo>
                  </a:path>
                </a:pathLst>
              </a:custGeom>
              <a:solidFill>
                <a:srgbClr val="001B2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672" name="Freeform 671"/>
              <p:cNvSpPr/>
              <p:nvPr/>
            </p:nvSpPr>
            <p:spPr>
              <a:xfrm>
                <a:off x="2577118" y="2556406"/>
                <a:ext cx="1113027" cy="1647644"/>
              </a:xfrm>
              <a:custGeom>
                <a:avLst/>
                <a:gdLst>
                  <a:gd name="connsiteX0" fmla="*/ 1269522 w 1284333"/>
                  <a:gd name="connsiteY0" fmla="*/ 859809 h 2033516"/>
                  <a:gd name="connsiteX1" fmla="*/ 1201283 w 1284333"/>
                  <a:gd name="connsiteY1" fmla="*/ 832513 h 2033516"/>
                  <a:gd name="connsiteX2" fmla="*/ 1078453 w 1284333"/>
                  <a:gd name="connsiteY2" fmla="*/ 736979 h 2033516"/>
                  <a:gd name="connsiteX3" fmla="*/ 1037510 w 1284333"/>
                  <a:gd name="connsiteY3" fmla="*/ 655092 h 2033516"/>
                  <a:gd name="connsiteX4" fmla="*/ 1023862 w 1284333"/>
                  <a:gd name="connsiteY4" fmla="*/ 559558 h 2033516"/>
                  <a:gd name="connsiteX5" fmla="*/ 982919 w 1284333"/>
                  <a:gd name="connsiteY5" fmla="*/ 518614 h 2033516"/>
                  <a:gd name="connsiteX6" fmla="*/ 969271 w 1284333"/>
                  <a:gd name="connsiteY6" fmla="*/ 477671 h 2033516"/>
                  <a:gd name="connsiteX7" fmla="*/ 846441 w 1284333"/>
                  <a:gd name="connsiteY7" fmla="*/ 382137 h 2033516"/>
                  <a:gd name="connsiteX8" fmla="*/ 805498 w 1284333"/>
                  <a:gd name="connsiteY8" fmla="*/ 354841 h 2033516"/>
                  <a:gd name="connsiteX9" fmla="*/ 778203 w 1284333"/>
                  <a:gd name="connsiteY9" fmla="*/ 313898 h 2033516"/>
                  <a:gd name="connsiteX10" fmla="*/ 737259 w 1284333"/>
                  <a:gd name="connsiteY10" fmla="*/ 300250 h 2033516"/>
                  <a:gd name="connsiteX11" fmla="*/ 696316 w 1284333"/>
                  <a:gd name="connsiteY11" fmla="*/ 272955 h 2033516"/>
                  <a:gd name="connsiteX12" fmla="*/ 682668 w 1284333"/>
                  <a:gd name="connsiteY12" fmla="*/ 232012 h 2033516"/>
                  <a:gd name="connsiteX13" fmla="*/ 600782 w 1284333"/>
                  <a:gd name="connsiteY13" fmla="*/ 177420 h 2033516"/>
                  <a:gd name="connsiteX14" fmla="*/ 546191 w 1284333"/>
                  <a:gd name="connsiteY14" fmla="*/ 95534 h 2033516"/>
                  <a:gd name="connsiteX15" fmla="*/ 505247 w 1284333"/>
                  <a:gd name="connsiteY15" fmla="*/ 13647 h 2033516"/>
                  <a:gd name="connsiteX16" fmla="*/ 464304 w 1284333"/>
                  <a:gd name="connsiteY16" fmla="*/ 0 h 2033516"/>
                  <a:gd name="connsiteX17" fmla="*/ 423361 w 1284333"/>
                  <a:gd name="connsiteY17" fmla="*/ 27295 h 2033516"/>
                  <a:gd name="connsiteX18" fmla="*/ 368770 w 1284333"/>
                  <a:gd name="connsiteY18" fmla="*/ 109182 h 2033516"/>
                  <a:gd name="connsiteX19" fmla="*/ 232292 w 1284333"/>
                  <a:gd name="connsiteY19" fmla="*/ 136477 h 2033516"/>
                  <a:gd name="connsiteX20" fmla="*/ 245940 w 1284333"/>
                  <a:gd name="connsiteY20" fmla="*/ 259307 h 2033516"/>
                  <a:gd name="connsiteX21" fmla="*/ 273235 w 1284333"/>
                  <a:gd name="connsiteY21" fmla="*/ 300250 h 2033516"/>
                  <a:gd name="connsiteX22" fmla="*/ 259588 w 1284333"/>
                  <a:gd name="connsiteY22" fmla="*/ 341194 h 2033516"/>
                  <a:gd name="connsiteX23" fmla="*/ 177701 w 1284333"/>
                  <a:gd name="connsiteY23" fmla="*/ 395785 h 2033516"/>
                  <a:gd name="connsiteX24" fmla="*/ 109462 w 1284333"/>
                  <a:gd name="connsiteY24" fmla="*/ 450376 h 2033516"/>
                  <a:gd name="connsiteX25" fmla="*/ 68519 w 1284333"/>
                  <a:gd name="connsiteY25" fmla="*/ 532262 h 2033516"/>
                  <a:gd name="connsiteX26" fmla="*/ 82167 w 1284333"/>
                  <a:gd name="connsiteY26" fmla="*/ 573206 h 2033516"/>
                  <a:gd name="connsiteX27" fmla="*/ 27576 w 1284333"/>
                  <a:gd name="connsiteY27" fmla="*/ 641444 h 2033516"/>
                  <a:gd name="connsiteX28" fmla="*/ 280 w 1284333"/>
                  <a:gd name="connsiteY28" fmla="*/ 682388 h 2033516"/>
                  <a:gd name="connsiteX29" fmla="*/ 41224 w 1284333"/>
                  <a:gd name="connsiteY29" fmla="*/ 764274 h 2033516"/>
                  <a:gd name="connsiteX30" fmla="*/ 82167 w 1284333"/>
                  <a:gd name="connsiteY30" fmla="*/ 996286 h 2033516"/>
                  <a:gd name="connsiteX31" fmla="*/ 95815 w 1284333"/>
                  <a:gd name="connsiteY31" fmla="*/ 1037229 h 2033516"/>
                  <a:gd name="connsiteX32" fmla="*/ 136758 w 1284333"/>
                  <a:gd name="connsiteY32" fmla="*/ 1078173 h 2033516"/>
                  <a:gd name="connsiteX33" fmla="*/ 191349 w 1284333"/>
                  <a:gd name="connsiteY33" fmla="*/ 1160059 h 2033516"/>
                  <a:gd name="connsiteX34" fmla="*/ 314179 w 1284333"/>
                  <a:gd name="connsiteY34" fmla="*/ 1228298 h 2033516"/>
                  <a:gd name="connsiteX35" fmla="*/ 355122 w 1284333"/>
                  <a:gd name="connsiteY35" fmla="*/ 1255594 h 2033516"/>
                  <a:gd name="connsiteX36" fmla="*/ 437009 w 1284333"/>
                  <a:gd name="connsiteY36" fmla="*/ 1282889 h 2033516"/>
                  <a:gd name="connsiteX37" fmla="*/ 286883 w 1284333"/>
                  <a:gd name="connsiteY37" fmla="*/ 1323832 h 2033516"/>
                  <a:gd name="connsiteX38" fmla="*/ 273235 w 1284333"/>
                  <a:gd name="connsiteY38" fmla="*/ 1364776 h 2033516"/>
                  <a:gd name="connsiteX39" fmla="*/ 314179 w 1284333"/>
                  <a:gd name="connsiteY39" fmla="*/ 1487606 h 2033516"/>
                  <a:gd name="connsiteX40" fmla="*/ 382418 w 1284333"/>
                  <a:gd name="connsiteY40" fmla="*/ 1610435 h 2033516"/>
                  <a:gd name="connsiteX41" fmla="*/ 409713 w 1284333"/>
                  <a:gd name="connsiteY41" fmla="*/ 1719617 h 2033516"/>
                  <a:gd name="connsiteX42" fmla="*/ 477952 w 1284333"/>
                  <a:gd name="connsiteY42" fmla="*/ 1801504 h 2033516"/>
                  <a:gd name="connsiteX43" fmla="*/ 505247 w 1284333"/>
                  <a:gd name="connsiteY43" fmla="*/ 1842447 h 2033516"/>
                  <a:gd name="connsiteX44" fmla="*/ 546191 w 1284333"/>
                  <a:gd name="connsiteY44" fmla="*/ 1883391 h 2033516"/>
                  <a:gd name="connsiteX45" fmla="*/ 628077 w 1284333"/>
                  <a:gd name="connsiteY45" fmla="*/ 1937982 h 2033516"/>
                  <a:gd name="connsiteX46" fmla="*/ 655373 w 1284333"/>
                  <a:gd name="connsiteY46" fmla="*/ 1978925 h 2033516"/>
                  <a:gd name="connsiteX47" fmla="*/ 723612 w 1284333"/>
                  <a:gd name="connsiteY47" fmla="*/ 2033516 h 2033516"/>
                  <a:gd name="connsiteX48" fmla="*/ 1105749 w 1284333"/>
                  <a:gd name="connsiteY48" fmla="*/ 2019868 h 2033516"/>
                  <a:gd name="connsiteX49" fmla="*/ 1187635 w 1284333"/>
                  <a:gd name="connsiteY49" fmla="*/ 1992573 h 2033516"/>
                  <a:gd name="connsiteX50" fmla="*/ 1228579 w 1284333"/>
                  <a:gd name="connsiteY50" fmla="*/ 1978925 h 2033516"/>
                  <a:gd name="connsiteX51" fmla="*/ 1269522 w 1284333"/>
                  <a:gd name="connsiteY51" fmla="*/ 1446662 h 2033516"/>
                  <a:gd name="connsiteX52" fmla="*/ 1283170 w 1284333"/>
                  <a:gd name="connsiteY52" fmla="*/ 1282889 h 2033516"/>
                  <a:gd name="connsiteX53" fmla="*/ 1269522 w 1284333"/>
                  <a:gd name="connsiteY53" fmla="*/ 859809 h 2033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84333" h="2033516">
                    <a:moveTo>
                      <a:pt x="1269522" y="859809"/>
                    </a:moveTo>
                    <a:cubicBezTo>
                      <a:pt x="1255874" y="784746"/>
                      <a:pt x="1221096" y="846922"/>
                      <a:pt x="1201283" y="832513"/>
                    </a:cubicBezTo>
                    <a:cubicBezTo>
                      <a:pt x="1045496" y="719212"/>
                      <a:pt x="1179769" y="770748"/>
                      <a:pt x="1078453" y="736979"/>
                    </a:cubicBezTo>
                    <a:cubicBezTo>
                      <a:pt x="1055450" y="702474"/>
                      <a:pt x="1045582" y="695450"/>
                      <a:pt x="1037510" y="655092"/>
                    </a:cubicBezTo>
                    <a:cubicBezTo>
                      <a:pt x="1031201" y="623549"/>
                      <a:pt x="1035809" y="589425"/>
                      <a:pt x="1023862" y="559558"/>
                    </a:cubicBezTo>
                    <a:cubicBezTo>
                      <a:pt x="1016694" y="541638"/>
                      <a:pt x="996567" y="532262"/>
                      <a:pt x="982919" y="518614"/>
                    </a:cubicBezTo>
                    <a:cubicBezTo>
                      <a:pt x="978370" y="504966"/>
                      <a:pt x="977251" y="489641"/>
                      <a:pt x="969271" y="477671"/>
                    </a:cubicBezTo>
                    <a:cubicBezTo>
                      <a:pt x="943614" y="439186"/>
                      <a:pt x="878978" y="403828"/>
                      <a:pt x="846441" y="382137"/>
                    </a:cubicBezTo>
                    <a:lnTo>
                      <a:pt x="805498" y="354841"/>
                    </a:lnTo>
                    <a:cubicBezTo>
                      <a:pt x="796400" y="341193"/>
                      <a:pt x="791011" y="324144"/>
                      <a:pt x="778203" y="313898"/>
                    </a:cubicBezTo>
                    <a:cubicBezTo>
                      <a:pt x="766969" y="304911"/>
                      <a:pt x="750126" y="306684"/>
                      <a:pt x="737259" y="300250"/>
                    </a:cubicBezTo>
                    <a:cubicBezTo>
                      <a:pt x="722588" y="292915"/>
                      <a:pt x="709964" y="282053"/>
                      <a:pt x="696316" y="272955"/>
                    </a:cubicBezTo>
                    <a:cubicBezTo>
                      <a:pt x="691767" y="259307"/>
                      <a:pt x="692840" y="242184"/>
                      <a:pt x="682668" y="232012"/>
                    </a:cubicBezTo>
                    <a:cubicBezTo>
                      <a:pt x="659471" y="208815"/>
                      <a:pt x="600782" y="177420"/>
                      <a:pt x="600782" y="177420"/>
                    </a:cubicBezTo>
                    <a:cubicBezTo>
                      <a:pt x="568330" y="80068"/>
                      <a:pt x="614345" y="197765"/>
                      <a:pt x="546191" y="95534"/>
                    </a:cubicBezTo>
                    <a:cubicBezTo>
                      <a:pt x="517935" y="53150"/>
                      <a:pt x="551265" y="50461"/>
                      <a:pt x="505247" y="13647"/>
                    </a:cubicBezTo>
                    <a:cubicBezTo>
                      <a:pt x="494014" y="4660"/>
                      <a:pt x="477952" y="4549"/>
                      <a:pt x="464304" y="0"/>
                    </a:cubicBezTo>
                    <a:cubicBezTo>
                      <a:pt x="450656" y="9098"/>
                      <a:pt x="434162" y="14951"/>
                      <a:pt x="423361" y="27295"/>
                    </a:cubicBezTo>
                    <a:cubicBezTo>
                      <a:pt x="401759" y="51983"/>
                      <a:pt x="400596" y="101226"/>
                      <a:pt x="368770" y="109182"/>
                    </a:cubicBezTo>
                    <a:cubicBezTo>
                      <a:pt x="287333" y="129540"/>
                      <a:pt x="332681" y="119745"/>
                      <a:pt x="232292" y="136477"/>
                    </a:cubicBezTo>
                    <a:cubicBezTo>
                      <a:pt x="236841" y="177420"/>
                      <a:pt x="235949" y="219342"/>
                      <a:pt x="245940" y="259307"/>
                    </a:cubicBezTo>
                    <a:cubicBezTo>
                      <a:pt x="249918" y="275220"/>
                      <a:pt x="270538" y="284071"/>
                      <a:pt x="273235" y="300250"/>
                    </a:cubicBezTo>
                    <a:cubicBezTo>
                      <a:pt x="275600" y="314440"/>
                      <a:pt x="269760" y="331021"/>
                      <a:pt x="259588" y="341194"/>
                    </a:cubicBezTo>
                    <a:cubicBezTo>
                      <a:pt x="236391" y="364391"/>
                      <a:pt x="177701" y="395785"/>
                      <a:pt x="177701" y="395785"/>
                    </a:cubicBezTo>
                    <a:cubicBezTo>
                      <a:pt x="99479" y="513120"/>
                      <a:pt x="203635" y="375038"/>
                      <a:pt x="109462" y="450376"/>
                    </a:cubicBezTo>
                    <a:cubicBezTo>
                      <a:pt x="85412" y="469616"/>
                      <a:pt x="77509" y="505291"/>
                      <a:pt x="68519" y="532262"/>
                    </a:cubicBezTo>
                    <a:cubicBezTo>
                      <a:pt x="73068" y="545910"/>
                      <a:pt x="82167" y="558820"/>
                      <a:pt x="82167" y="573206"/>
                    </a:cubicBezTo>
                    <a:cubicBezTo>
                      <a:pt x="82167" y="617153"/>
                      <a:pt x="59014" y="620486"/>
                      <a:pt x="27576" y="641444"/>
                    </a:cubicBezTo>
                    <a:cubicBezTo>
                      <a:pt x="18477" y="655092"/>
                      <a:pt x="2977" y="666208"/>
                      <a:pt x="280" y="682388"/>
                    </a:cubicBezTo>
                    <a:cubicBezTo>
                      <a:pt x="-3487" y="704990"/>
                      <a:pt x="31718" y="750016"/>
                      <a:pt x="41224" y="764274"/>
                    </a:cubicBezTo>
                    <a:cubicBezTo>
                      <a:pt x="57476" y="943054"/>
                      <a:pt x="38981" y="866730"/>
                      <a:pt x="82167" y="996286"/>
                    </a:cubicBezTo>
                    <a:cubicBezTo>
                      <a:pt x="86716" y="1009934"/>
                      <a:pt x="85643" y="1027056"/>
                      <a:pt x="95815" y="1037229"/>
                    </a:cubicBezTo>
                    <a:cubicBezTo>
                      <a:pt x="109463" y="1050877"/>
                      <a:pt x="124908" y="1062938"/>
                      <a:pt x="136758" y="1078173"/>
                    </a:cubicBezTo>
                    <a:cubicBezTo>
                      <a:pt x="156898" y="1104068"/>
                      <a:pt x="164054" y="1141862"/>
                      <a:pt x="191349" y="1160059"/>
                    </a:cubicBezTo>
                    <a:cubicBezTo>
                      <a:pt x="285205" y="1222630"/>
                      <a:pt x="242113" y="1204276"/>
                      <a:pt x="314179" y="1228298"/>
                    </a:cubicBezTo>
                    <a:cubicBezTo>
                      <a:pt x="327827" y="1237397"/>
                      <a:pt x="340133" y="1248932"/>
                      <a:pt x="355122" y="1255594"/>
                    </a:cubicBezTo>
                    <a:cubicBezTo>
                      <a:pt x="381414" y="1267279"/>
                      <a:pt x="437009" y="1282889"/>
                      <a:pt x="437009" y="1282889"/>
                    </a:cubicBezTo>
                    <a:cubicBezTo>
                      <a:pt x="394408" y="1288214"/>
                      <a:pt x="321289" y="1280824"/>
                      <a:pt x="286883" y="1323832"/>
                    </a:cubicBezTo>
                    <a:cubicBezTo>
                      <a:pt x="277896" y="1335066"/>
                      <a:pt x="277784" y="1351128"/>
                      <a:pt x="273235" y="1364776"/>
                    </a:cubicBezTo>
                    <a:cubicBezTo>
                      <a:pt x="303969" y="1549176"/>
                      <a:pt x="263004" y="1372462"/>
                      <a:pt x="314179" y="1487606"/>
                    </a:cubicBezTo>
                    <a:cubicBezTo>
                      <a:pt x="367617" y="1607841"/>
                      <a:pt x="307686" y="1535705"/>
                      <a:pt x="382418" y="1610435"/>
                    </a:cubicBezTo>
                    <a:cubicBezTo>
                      <a:pt x="387609" y="1636394"/>
                      <a:pt x="395723" y="1691637"/>
                      <a:pt x="409713" y="1719617"/>
                    </a:cubicBezTo>
                    <a:cubicBezTo>
                      <a:pt x="435128" y="1770446"/>
                      <a:pt x="440221" y="1756227"/>
                      <a:pt x="477952" y="1801504"/>
                    </a:cubicBezTo>
                    <a:cubicBezTo>
                      <a:pt x="488453" y="1814105"/>
                      <a:pt x="494746" y="1829846"/>
                      <a:pt x="505247" y="1842447"/>
                    </a:cubicBezTo>
                    <a:cubicBezTo>
                      <a:pt x="517603" y="1857275"/>
                      <a:pt x="530956" y="1871541"/>
                      <a:pt x="546191" y="1883391"/>
                    </a:cubicBezTo>
                    <a:cubicBezTo>
                      <a:pt x="572086" y="1903531"/>
                      <a:pt x="628077" y="1937982"/>
                      <a:pt x="628077" y="1937982"/>
                    </a:cubicBezTo>
                    <a:cubicBezTo>
                      <a:pt x="637176" y="1951630"/>
                      <a:pt x="642565" y="1968678"/>
                      <a:pt x="655373" y="1978925"/>
                    </a:cubicBezTo>
                    <a:cubicBezTo>
                      <a:pt x="749547" y="2054264"/>
                      <a:pt x="645385" y="1916179"/>
                      <a:pt x="723612" y="2033516"/>
                    </a:cubicBezTo>
                    <a:cubicBezTo>
                      <a:pt x="850991" y="2028967"/>
                      <a:pt x="978782" y="2031071"/>
                      <a:pt x="1105749" y="2019868"/>
                    </a:cubicBezTo>
                    <a:cubicBezTo>
                      <a:pt x="1134409" y="2017339"/>
                      <a:pt x="1160340" y="2001671"/>
                      <a:pt x="1187635" y="1992573"/>
                    </a:cubicBezTo>
                    <a:lnTo>
                      <a:pt x="1228579" y="1978925"/>
                    </a:lnTo>
                    <a:cubicBezTo>
                      <a:pt x="1304866" y="1750058"/>
                      <a:pt x="1247184" y="1949252"/>
                      <a:pt x="1269522" y="1446662"/>
                    </a:cubicBezTo>
                    <a:cubicBezTo>
                      <a:pt x="1271954" y="1391936"/>
                      <a:pt x="1281866" y="1337654"/>
                      <a:pt x="1283170" y="1282889"/>
                    </a:cubicBezTo>
                    <a:cubicBezTo>
                      <a:pt x="1286419" y="1146450"/>
                      <a:pt x="1283170" y="934872"/>
                      <a:pt x="1269522" y="859809"/>
                    </a:cubicBezTo>
                    <a:close/>
                  </a:path>
                </a:pathLst>
              </a:custGeom>
              <a:solidFill>
                <a:srgbClr val="001B2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673" name="Freeform 672"/>
              <p:cNvSpPr/>
              <p:nvPr/>
            </p:nvSpPr>
            <p:spPr>
              <a:xfrm>
                <a:off x="2538890" y="3772303"/>
                <a:ext cx="1419441" cy="1397333"/>
              </a:xfrm>
              <a:custGeom>
                <a:avLst/>
                <a:gdLst>
                  <a:gd name="connsiteX0" fmla="*/ 470607 w 1782332"/>
                  <a:gd name="connsiteY0" fmla="*/ 0 h 1788242"/>
                  <a:gd name="connsiteX1" fmla="*/ 402369 w 1782332"/>
                  <a:gd name="connsiteY1" fmla="*/ 68239 h 1788242"/>
                  <a:gd name="connsiteX2" fmla="*/ 347778 w 1782332"/>
                  <a:gd name="connsiteY2" fmla="*/ 136478 h 1788242"/>
                  <a:gd name="connsiteX3" fmla="*/ 265891 w 1782332"/>
                  <a:gd name="connsiteY3" fmla="*/ 163773 h 1788242"/>
                  <a:gd name="connsiteX4" fmla="*/ 143061 w 1782332"/>
                  <a:gd name="connsiteY4" fmla="*/ 259308 h 1788242"/>
                  <a:gd name="connsiteX5" fmla="*/ 102118 w 1782332"/>
                  <a:gd name="connsiteY5" fmla="*/ 286603 h 1788242"/>
                  <a:gd name="connsiteX6" fmla="*/ 47527 w 1782332"/>
                  <a:gd name="connsiteY6" fmla="*/ 272955 h 1788242"/>
                  <a:gd name="connsiteX7" fmla="*/ 6584 w 1782332"/>
                  <a:gd name="connsiteY7" fmla="*/ 259308 h 1788242"/>
                  <a:gd name="connsiteX8" fmla="*/ 61175 w 1782332"/>
                  <a:gd name="connsiteY8" fmla="*/ 341194 h 1788242"/>
                  <a:gd name="connsiteX9" fmla="*/ 88470 w 1782332"/>
                  <a:gd name="connsiteY9" fmla="*/ 504967 h 1788242"/>
                  <a:gd name="connsiteX10" fmla="*/ 74822 w 1782332"/>
                  <a:gd name="connsiteY10" fmla="*/ 559558 h 1788242"/>
                  <a:gd name="connsiteX11" fmla="*/ 129413 w 1782332"/>
                  <a:gd name="connsiteY11" fmla="*/ 627797 h 1788242"/>
                  <a:gd name="connsiteX12" fmla="*/ 211300 w 1782332"/>
                  <a:gd name="connsiteY12" fmla="*/ 600502 h 1788242"/>
                  <a:gd name="connsiteX13" fmla="*/ 293187 w 1782332"/>
                  <a:gd name="connsiteY13" fmla="*/ 614149 h 1788242"/>
                  <a:gd name="connsiteX14" fmla="*/ 375073 w 1782332"/>
                  <a:gd name="connsiteY14" fmla="*/ 655093 h 1788242"/>
                  <a:gd name="connsiteX15" fmla="*/ 497903 w 1782332"/>
                  <a:gd name="connsiteY15" fmla="*/ 668740 h 1788242"/>
                  <a:gd name="connsiteX16" fmla="*/ 538846 w 1782332"/>
                  <a:gd name="connsiteY16" fmla="*/ 682388 h 1788242"/>
                  <a:gd name="connsiteX17" fmla="*/ 607085 w 1782332"/>
                  <a:gd name="connsiteY17" fmla="*/ 764275 h 1788242"/>
                  <a:gd name="connsiteX18" fmla="*/ 648028 w 1782332"/>
                  <a:gd name="connsiteY18" fmla="*/ 805218 h 1788242"/>
                  <a:gd name="connsiteX19" fmla="*/ 716267 w 1782332"/>
                  <a:gd name="connsiteY19" fmla="*/ 941696 h 1788242"/>
                  <a:gd name="connsiteX20" fmla="*/ 743563 w 1782332"/>
                  <a:gd name="connsiteY20" fmla="*/ 982639 h 1788242"/>
                  <a:gd name="connsiteX21" fmla="*/ 784506 w 1782332"/>
                  <a:gd name="connsiteY21" fmla="*/ 1105469 h 1788242"/>
                  <a:gd name="connsiteX22" fmla="*/ 798154 w 1782332"/>
                  <a:gd name="connsiteY22" fmla="*/ 1146412 h 1788242"/>
                  <a:gd name="connsiteX23" fmla="*/ 811802 w 1782332"/>
                  <a:gd name="connsiteY23" fmla="*/ 1187355 h 1788242"/>
                  <a:gd name="connsiteX24" fmla="*/ 825449 w 1782332"/>
                  <a:gd name="connsiteY24" fmla="*/ 1241946 h 1788242"/>
                  <a:gd name="connsiteX25" fmla="*/ 880040 w 1782332"/>
                  <a:gd name="connsiteY25" fmla="*/ 1364776 h 1788242"/>
                  <a:gd name="connsiteX26" fmla="*/ 893688 w 1782332"/>
                  <a:gd name="connsiteY26" fmla="*/ 1433015 h 1788242"/>
                  <a:gd name="connsiteX27" fmla="*/ 907336 w 1782332"/>
                  <a:gd name="connsiteY27" fmla="*/ 1487606 h 1788242"/>
                  <a:gd name="connsiteX28" fmla="*/ 934631 w 1782332"/>
                  <a:gd name="connsiteY28" fmla="*/ 1637731 h 1788242"/>
                  <a:gd name="connsiteX29" fmla="*/ 989222 w 1782332"/>
                  <a:gd name="connsiteY29" fmla="*/ 1787857 h 1788242"/>
                  <a:gd name="connsiteX30" fmla="*/ 1043813 w 1782332"/>
                  <a:gd name="connsiteY30" fmla="*/ 1774209 h 1788242"/>
                  <a:gd name="connsiteX31" fmla="*/ 1084757 w 1782332"/>
                  <a:gd name="connsiteY31" fmla="*/ 1746914 h 1788242"/>
                  <a:gd name="connsiteX32" fmla="*/ 1207587 w 1782332"/>
                  <a:gd name="connsiteY32" fmla="*/ 1719618 h 1788242"/>
                  <a:gd name="connsiteX33" fmla="*/ 1289473 w 1782332"/>
                  <a:gd name="connsiteY33" fmla="*/ 1692322 h 1788242"/>
                  <a:gd name="connsiteX34" fmla="*/ 1330416 w 1782332"/>
                  <a:gd name="connsiteY34" fmla="*/ 1665027 h 1788242"/>
                  <a:gd name="connsiteX35" fmla="*/ 1425951 w 1782332"/>
                  <a:gd name="connsiteY35" fmla="*/ 1651379 h 1788242"/>
                  <a:gd name="connsiteX36" fmla="*/ 1521485 w 1782332"/>
                  <a:gd name="connsiteY36" fmla="*/ 1624084 h 1788242"/>
                  <a:gd name="connsiteX37" fmla="*/ 1562428 w 1782332"/>
                  <a:gd name="connsiteY37" fmla="*/ 1610436 h 1788242"/>
                  <a:gd name="connsiteX38" fmla="*/ 1671610 w 1782332"/>
                  <a:gd name="connsiteY38" fmla="*/ 1596788 h 1788242"/>
                  <a:gd name="connsiteX39" fmla="*/ 1753497 w 1782332"/>
                  <a:gd name="connsiteY39" fmla="*/ 1583140 h 1788242"/>
                  <a:gd name="connsiteX40" fmla="*/ 1780793 w 1782332"/>
                  <a:gd name="connsiteY40" fmla="*/ 1542197 h 1788242"/>
                  <a:gd name="connsiteX41" fmla="*/ 1698906 w 1782332"/>
                  <a:gd name="connsiteY41" fmla="*/ 1487606 h 1788242"/>
                  <a:gd name="connsiteX42" fmla="*/ 1671610 w 1782332"/>
                  <a:gd name="connsiteY42" fmla="*/ 1446663 h 1788242"/>
                  <a:gd name="connsiteX43" fmla="*/ 1630667 w 1782332"/>
                  <a:gd name="connsiteY43" fmla="*/ 1337481 h 1788242"/>
                  <a:gd name="connsiteX44" fmla="*/ 1589724 w 1782332"/>
                  <a:gd name="connsiteY44" fmla="*/ 1323833 h 1788242"/>
                  <a:gd name="connsiteX45" fmla="*/ 1521485 w 1782332"/>
                  <a:gd name="connsiteY45" fmla="*/ 1228299 h 1788242"/>
                  <a:gd name="connsiteX46" fmla="*/ 1453246 w 1782332"/>
                  <a:gd name="connsiteY46" fmla="*/ 1146412 h 1788242"/>
                  <a:gd name="connsiteX47" fmla="*/ 1439599 w 1782332"/>
                  <a:gd name="connsiteY47" fmla="*/ 1105469 h 1788242"/>
                  <a:gd name="connsiteX48" fmla="*/ 1453246 w 1782332"/>
                  <a:gd name="connsiteY48" fmla="*/ 982639 h 1788242"/>
                  <a:gd name="connsiteX49" fmla="*/ 1466894 w 1782332"/>
                  <a:gd name="connsiteY49" fmla="*/ 941696 h 1788242"/>
                  <a:gd name="connsiteX50" fmla="*/ 1480542 w 1782332"/>
                  <a:gd name="connsiteY50" fmla="*/ 696036 h 1788242"/>
                  <a:gd name="connsiteX51" fmla="*/ 1466894 w 1782332"/>
                  <a:gd name="connsiteY51" fmla="*/ 573206 h 1788242"/>
                  <a:gd name="connsiteX52" fmla="*/ 1453246 w 1782332"/>
                  <a:gd name="connsiteY52" fmla="*/ 491320 h 1788242"/>
                  <a:gd name="connsiteX53" fmla="*/ 1412303 w 1782332"/>
                  <a:gd name="connsiteY53" fmla="*/ 464024 h 1788242"/>
                  <a:gd name="connsiteX54" fmla="*/ 1398655 w 1782332"/>
                  <a:gd name="connsiteY54" fmla="*/ 423081 h 1788242"/>
                  <a:gd name="connsiteX55" fmla="*/ 1385007 w 1782332"/>
                  <a:gd name="connsiteY55" fmla="*/ 368490 h 1788242"/>
                  <a:gd name="connsiteX56" fmla="*/ 1371360 w 1782332"/>
                  <a:gd name="connsiteY56" fmla="*/ 409433 h 1788242"/>
                  <a:gd name="connsiteX57" fmla="*/ 1330416 w 1782332"/>
                  <a:gd name="connsiteY57" fmla="*/ 423081 h 1788242"/>
                  <a:gd name="connsiteX58" fmla="*/ 1303121 w 1782332"/>
                  <a:gd name="connsiteY58" fmla="*/ 464024 h 1788242"/>
                  <a:gd name="connsiteX59" fmla="*/ 1262178 w 1782332"/>
                  <a:gd name="connsiteY59" fmla="*/ 477672 h 1788242"/>
                  <a:gd name="connsiteX60" fmla="*/ 1221234 w 1782332"/>
                  <a:gd name="connsiteY60" fmla="*/ 518615 h 1788242"/>
                  <a:gd name="connsiteX61" fmla="*/ 1112052 w 1782332"/>
                  <a:gd name="connsiteY61" fmla="*/ 504967 h 1788242"/>
                  <a:gd name="connsiteX62" fmla="*/ 1071109 w 1782332"/>
                  <a:gd name="connsiteY62" fmla="*/ 477672 h 1788242"/>
                  <a:gd name="connsiteX63" fmla="*/ 961927 w 1782332"/>
                  <a:gd name="connsiteY63" fmla="*/ 450376 h 1788242"/>
                  <a:gd name="connsiteX64" fmla="*/ 866393 w 1782332"/>
                  <a:gd name="connsiteY64" fmla="*/ 423081 h 1788242"/>
                  <a:gd name="connsiteX65" fmla="*/ 825449 w 1782332"/>
                  <a:gd name="connsiteY65" fmla="*/ 395785 h 1788242"/>
                  <a:gd name="connsiteX66" fmla="*/ 784506 w 1782332"/>
                  <a:gd name="connsiteY66" fmla="*/ 382137 h 1788242"/>
                  <a:gd name="connsiteX67" fmla="*/ 661676 w 1782332"/>
                  <a:gd name="connsiteY67" fmla="*/ 286603 h 1788242"/>
                  <a:gd name="connsiteX68" fmla="*/ 620733 w 1782332"/>
                  <a:gd name="connsiteY68" fmla="*/ 204717 h 1788242"/>
                  <a:gd name="connsiteX69" fmla="*/ 579790 w 1782332"/>
                  <a:gd name="connsiteY69" fmla="*/ 163773 h 1788242"/>
                  <a:gd name="connsiteX70" fmla="*/ 525199 w 1782332"/>
                  <a:gd name="connsiteY70" fmla="*/ 81887 h 1788242"/>
                  <a:gd name="connsiteX71" fmla="*/ 497903 w 1782332"/>
                  <a:gd name="connsiteY71" fmla="*/ 40943 h 1788242"/>
                  <a:gd name="connsiteX72" fmla="*/ 470607 w 1782332"/>
                  <a:gd name="connsiteY72" fmla="*/ 0 h 178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782332" h="1788242">
                    <a:moveTo>
                      <a:pt x="470607" y="0"/>
                    </a:moveTo>
                    <a:cubicBezTo>
                      <a:pt x="447861" y="22746"/>
                      <a:pt x="421670" y="42505"/>
                      <a:pt x="402369" y="68239"/>
                    </a:cubicBezTo>
                    <a:cubicBezTo>
                      <a:pt x="359823" y="124968"/>
                      <a:pt x="427726" y="100946"/>
                      <a:pt x="347778" y="136478"/>
                    </a:cubicBezTo>
                    <a:cubicBezTo>
                      <a:pt x="321486" y="148163"/>
                      <a:pt x="265891" y="163773"/>
                      <a:pt x="265891" y="163773"/>
                    </a:cubicBezTo>
                    <a:cubicBezTo>
                      <a:pt x="201752" y="227914"/>
                      <a:pt x="241007" y="194011"/>
                      <a:pt x="143061" y="259308"/>
                    </a:cubicBezTo>
                    <a:lnTo>
                      <a:pt x="102118" y="286603"/>
                    </a:lnTo>
                    <a:cubicBezTo>
                      <a:pt x="83921" y="282054"/>
                      <a:pt x="65562" y="278108"/>
                      <a:pt x="47527" y="272955"/>
                    </a:cubicBezTo>
                    <a:cubicBezTo>
                      <a:pt x="33695" y="269003"/>
                      <a:pt x="14564" y="247338"/>
                      <a:pt x="6584" y="259308"/>
                    </a:cubicBezTo>
                    <a:cubicBezTo>
                      <a:pt x="-20534" y="299985"/>
                      <a:pt x="43751" y="329578"/>
                      <a:pt x="61175" y="341194"/>
                    </a:cubicBezTo>
                    <a:cubicBezTo>
                      <a:pt x="82528" y="405255"/>
                      <a:pt x="88470" y="413551"/>
                      <a:pt x="88470" y="504967"/>
                    </a:cubicBezTo>
                    <a:cubicBezTo>
                      <a:pt x="88470" y="523724"/>
                      <a:pt x="79371" y="541361"/>
                      <a:pt x="74822" y="559558"/>
                    </a:cubicBezTo>
                    <a:cubicBezTo>
                      <a:pt x="83680" y="594988"/>
                      <a:pt x="77026" y="633617"/>
                      <a:pt x="129413" y="627797"/>
                    </a:cubicBezTo>
                    <a:cubicBezTo>
                      <a:pt x="158009" y="624620"/>
                      <a:pt x="211300" y="600502"/>
                      <a:pt x="211300" y="600502"/>
                    </a:cubicBezTo>
                    <a:cubicBezTo>
                      <a:pt x="238596" y="605051"/>
                      <a:pt x="266935" y="605398"/>
                      <a:pt x="293187" y="614149"/>
                    </a:cubicBezTo>
                    <a:cubicBezTo>
                      <a:pt x="387502" y="645587"/>
                      <a:pt x="282257" y="639624"/>
                      <a:pt x="375073" y="655093"/>
                    </a:cubicBezTo>
                    <a:cubicBezTo>
                      <a:pt x="415708" y="661865"/>
                      <a:pt x="456960" y="664191"/>
                      <a:pt x="497903" y="668740"/>
                    </a:cubicBezTo>
                    <a:cubicBezTo>
                      <a:pt x="511551" y="673289"/>
                      <a:pt x="526876" y="674408"/>
                      <a:pt x="538846" y="682388"/>
                    </a:cubicBezTo>
                    <a:cubicBezTo>
                      <a:pt x="583707" y="712295"/>
                      <a:pt x="575612" y="726507"/>
                      <a:pt x="607085" y="764275"/>
                    </a:cubicBezTo>
                    <a:cubicBezTo>
                      <a:pt x="619441" y="779102"/>
                      <a:pt x="634380" y="791570"/>
                      <a:pt x="648028" y="805218"/>
                    </a:cubicBezTo>
                    <a:cubicBezTo>
                      <a:pt x="669632" y="891634"/>
                      <a:pt x="651272" y="844204"/>
                      <a:pt x="716267" y="941696"/>
                    </a:cubicBezTo>
                    <a:lnTo>
                      <a:pt x="743563" y="982639"/>
                    </a:lnTo>
                    <a:lnTo>
                      <a:pt x="784506" y="1105469"/>
                    </a:lnTo>
                    <a:lnTo>
                      <a:pt x="798154" y="1146412"/>
                    </a:lnTo>
                    <a:cubicBezTo>
                      <a:pt x="802703" y="1160060"/>
                      <a:pt x="808313" y="1173399"/>
                      <a:pt x="811802" y="1187355"/>
                    </a:cubicBezTo>
                    <a:cubicBezTo>
                      <a:pt x="816351" y="1205552"/>
                      <a:pt x="818060" y="1224706"/>
                      <a:pt x="825449" y="1241946"/>
                    </a:cubicBezTo>
                    <a:cubicBezTo>
                      <a:pt x="868335" y="1342014"/>
                      <a:pt x="848207" y="1205612"/>
                      <a:pt x="880040" y="1364776"/>
                    </a:cubicBezTo>
                    <a:cubicBezTo>
                      <a:pt x="884589" y="1387522"/>
                      <a:pt x="888656" y="1410371"/>
                      <a:pt x="893688" y="1433015"/>
                    </a:cubicBezTo>
                    <a:cubicBezTo>
                      <a:pt x="897757" y="1451325"/>
                      <a:pt x="903981" y="1469152"/>
                      <a:pt x="907336" y="1487606"/>
                    </a:cubicBezTo>
                    <a:cubicBezTo>
                      <a:pt x="939941" y="1666928"/>
                      <a:pt x="903676" y="1513903"/>
                      <a:pt x="934631" y="1637731"/>
                    </a:cubicBezTo>
                    <a:cubicBezTo>
                      <a:pt x="938918" y="1676309"/>
                      <a:pt x="918451" y="1777747"/>
                      <a:pt x="989222" y="1787857"/>
                    </a:cubicBezTo>
                    <a:cubicBezTo>
                      <a:pt x="1007791" y="1790510"/>
                      <a:pt x="1025616" y="1778758"/>
                      <a:pt x="1043813" y="1774209"/>
                    </a:cubicBezTo>
                    <a:cubicBezTo>
                      <a:pt x="1057461" y="1765111"/>
                      <a:pt x="1069681" y="1753375"/>
                      <a:pt x="1084757" y="1746914"/>
                    </a:cubicBezTo>
                    <a:cubicBezTo>
                      <a:pt x="1106207" y="1737721"/>
                      <a:pt x="1189772" y="1724477"/>
                      <a:pt x="1207587" y="1719618"/>
                    </a:cubicBezTo>
                    <a:cubicBezTo>
                      <a:pt x="1235345" y="1712047"/>
                      <a:pt x="1265533" y="1708282"/>
                      <a:pt x="1289473" y="1692322"/>
                    </a:cubicBezTo>
                    <a:cubicBezTo>
                      <a:pt x="1303121" y="1683224"/>
                      <a:pt x="1314705" y="1669740"/>
                      <a:pt x="1330416" y="1665027"/>
                    </a:cubicBezTo>
                    <a:cubicBezTo>
                      <a:pt x="1361228" y="1655784"/>
                      <a:pt x="1394106" y="1655928"/>
                      <a:pt x="1425951" y="1651379"/>
                    </a:cubicBezTo>
                    <a:cubicBezTo>
                      <a:pt x="1524118" y="1618656"/>
                      <a:pt x="1401527" y="1658357"/>
                      <a:pt x="1521485" y="1624084"/>
                    </a:cubicBezTo>
                    <a:cubicBezTo>
                      <a:pt x="1535317" y="1620132"/>
                      <a:pt x="1548274" y="1613009"/>
                      <a:pt x="1562428" y="1610436"/>
                    </a:cubicBezTo>
                    <a:cubicBezTo>
                      <a:pt x="1598514" y="1603875"/>
                      <a:pt x="1635301" y="1601975"/>
                      <a:pt x="1671610" y="1596788"/>
                    </a:cubicBezTo>
                    <a:cubicBezTo>
                      <a:pt x="1699004" y="1592875"/>
                      <a:pt x="1726201" y="1587689"/>
                      <a:pt x="1753497" y="1583140"/>
                    </a:cubicBezTo>
                    <a:cubicBezTo>
                      <a:pt x="1762596" y="1569492"/>
                      <a:pt x="1788931" y="1556438"/>
                      <a:pt x="1780793" y="1542197"/>
                    </a:cubicBezTo>
                    <a:cubicBezTo>
                      <a:pt x="1764517" y="1513714"/>
                      <a:pt x="1698906" y="1487606"/>
                      <a:pt x="1698906" y="1487606"/>
                    </a:cubicBezTo>
                    <a:cubicBezTo>
                      <a:pt x="1689807" y="1473958"/>
                      <a:pt x="1677369" y="1462021"/>
                      <a:pt x="1671610" y="1446663"/>
                    </a:cubicBezTo>
                    <a:cubicBezTo>
                      <a:pt x="1654963" y="1402271"/>
                      <a:pt x="1670677" y="1369489"/>
                      <a:pt x="1630667" y="1337481"/>
                    </a:cubicBezTo>
                    <a:cubicBezTo>
                      <a:pt x="1619433" y="1328494"/>
                      <a:pt x="1603372" y="1328382"/>
                      <a:pt x="1589724" y="1323833"/>
                    </a:cubicBezTo>
                    <a:cubicBezTo>
                      <a:pt x="1557879" y="1228298"/>
                      <a:pt x="1589724" y="1251044"/>
                      <a:pt x="1521485" y="1228299"/>
                    </a:cubicBezTo>
                    <a:cubicBezTo>
                      <a:pt x="1491305" y="1198118"/>
                      <a:pt x="1472245" y="1184411"/>
                      <a:pt x="1453246" y="1146412"/>
                    </a:cubicBezTo>
                    <a:cubicBezTo>
                      <a:pt x="1446812" y="1133545"/>
                      <a:pt x="1444148" y="1119117"/>
                      <a:pt x="1439599" y="1105469"/>
                    </a:cubicBezTo>
                    <a:cubicBezTo>
                      <a:pt x="1444148" y="1064526"/>
                      <a:pt x="1446474" y="1023274"/>
                      <a:pt x="1453246" y="982639"/>
                    </a:cubicBezTo>
                    <a:cubicBezTo>
                      <a:pt x="1455611" y="968449"/>
                      <a:pt x="1465530" y="956017"/>
                      <a:pt x="1466894" y="941696"/>
                    </a:cubicBezTo>
                    <a:cubicBezTo>
                      <a:pt x="1474670" y="860053"/>
                      <a:pt x="1475993" y="777923"/>
                      <a:pt x="1480542" y="696036"/>
                    </a:cubicBezTo>
                    <a:cubicBezTo>
                      <a:pt x="1475993" y="655093"/>
                      <a:pt x="1472339" y="614040"/>
                      <a:pt x="1466894" y="573206"/>
                    </a:cubicBezTo>
                    <a:cubicBezTo>
                      <a:pt x="1463237" y="545777"/>
                      <a:pt x="1465621" y="516070"/>
                      <a:pt x="1453246" y="491320"/>
                    </a:cubicBezTo>
                    <a:cubicBezTo>
                      <a:pt x="1445911" y="476649"/>
                      <a:pt x="1425951" y="473123"/>
                      <a:pt x="1412303" y="464024"/>
                    </a:cubicBezTo>
                    <a:cubicBezTo>
                      <a:pt x="1407754" y="450376"/>
                      <a:pt x="1402607" y="436913"/>
                      <a:pt x="1398655" y="423081"/>
                    </a:cubicBezTo>
                    <a:cubicBezTo>
                      <a:pt x="1393502" y="405046"/>
                      <a:pt x="1401784" y="376879"/>
                      <a:pt x="1385007" y="368490"/>
                    </a:cubicBezTo>
                    <a:cubicBezTo>
                      <a:pt x="1372140" y="362056"/>
                      <a:pt x="1381532" y="399261"/>
                      <a:pt x="1371360" y="409433"/>
                    </a:cubicBezTo>
                    <a:cubicBezTo>
                      <a:pt x="1361187" y="419606"/>
                      <a:pt x="1344064" y="418532"/>
                      <a:pt x="1330416" y="423081"/>
                    </a:cubicBezTo>
                    <a:cubicBezTo>
                      <a:pt x="1321318" y="436729"/>
                      <a:pt x="1315929" y="453777"/>
                      <a:pt x="1303121" y="464024"/>
                    </a:cubicBezTo>
                    <a:cubicBezTo>
                      <a:pt x="1291888" y="473011"/>
                      <a:pt x="1274148" y="469692"/>
                      <a:pt x="1262178" y="477672"/>
                    </a:cubicBezTo>
                    <a:cubicBezTo>
                      <a:pt x="1246119" y="488378"/>
                      <a:pt x="1234882" y="504967"/>
                      <a:pt x="1221234" y="518615"/>
                    </a:cubicBezTo>
                    <a:cubicBezTo>
                      <a:pt x="1184840" y="514066"/>
                      <a:pt x="1147437" y="514617"/>
                      <a:pt x="1112052" y="504967"/>
                    </a:cubicBezTo>
                    <a:cubicBezTo>
                      <a:pt x="1096228" y="500651"/>
                      <a:pt x="1086524" y="483277"/>
                      <a:pt x="1071109" y="477672"/>
                    </a:cubicBezTo>
                    <a:cubicBezTo>
                      <a:pt x="1035853" y="464852"/>
                      <a:pt x="998321" y="459475"/>
                      <a:pt x="961927" y="450376"/>
                    </a:cubicBezTo>
                    <a:cubicBezTo>
                      <a:pt x="893380" y="433239"/>
                      <a:pt x="925131" y="442659"/>
                      <a:pt x="866393" y="423081"/>
                    </a:cubicBezTo>
                    <a:cubicBezTo>
                      <a:pt x="852745" y="413982"/>
                      <a:pt x="840120" y="403121"/>
                      <a:pt x="825449" y="395785"/>
                    </a:cubicBezTo>
                    <a:cubicBezTo>
                      <a:pt x="812582" y="389351"/>
                      <a:pt x="797082" y="389123"/>
                      <a:pt x="784506" y="382137"/>
                    </a:cubicBezTo>
                    <a:cubicBezTo>
                      <a:pt x="711045" y="341325"/>
                      <a:pt x="711410" y="336337"/>
                      <a:pt x="661676" y="286603"/>
                    </a:cubicBezTo>
                    <a:cubicBezTo>
                      <a:pt x="647998" y="245569"/>
                      <a:pt x="650128" y="239992"/>
                      <a:pt x="620733" y="204717"/>
                    </a:cubicBezTo>
                    <a:cubicBezTo>
                      <a:pt x="608377" y="189889"/>
                      <a:pt x="591640" y="179008"/>
                      <a:pt x="579790" y="163773"/>
                    </a:cubicBezTo>
                    <a:cubicBezTo>
                      <a:pt x="559650" y="137878"/>
                      <a:pt x="543396" y="109182"/>
                      <a:pt x="525199" y="81887"/>
                    </a:cubicBezTo>
                    <a:cubicBezTo>
                      <a:pt x="516100" y="68239"/>
                      <a:pt x="511551" y="50042"/>
                      <a:pt x="497903" y="40943"/>
                    </a:cubicBezTo>
                    <a:lnTo>
                      <a:pt x="470607" y="0"/>
                    </a:lnTo>
                    <a:close/>
                  </a:path>
                </a:pathLst>
              </a:custGeom>
              <a:solidFill>
                <a:srgbClr val="001B2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674" name="Freeform 673"/>
              <p:cNvSpPr/>
              <p:nvPr/>
            </p:nvSpPr>
            <p:spPr>
              <a:xfrm>
                <a:off x="3318120" y="4998621"/>
                <a:ext cx="641625" cy="366000"/>
              </a:xfrm>
              <a:custGeom>
                <a:avLst/>
                <a:gdLst>
                  <a:gd name="connsiteX0" fmla="*/ 832514 w 849846"/>
                  <a:gd name="connsiteY0" fmla="*/ 304 h 468390"/>
                  <a:gd name="connsiteX1" fmla="*/ 559558 w 849846"/>
                  <a:gd name="connsiteY1" fmla="*/ 13952 h 468390"/>
                  <a:gd name="connsiteX2" fmla="*/ 477672 w 849846"/>
                  <a:gd name="connsiteY2" fmla="*/ 68543 h 468390"/>
                  <a:gd name="connsiteX3" fmla="*/ 341194 w 849846"/>
                  <a:gd name="connsiteY3" fmla="*/ 95839 h 468390"/>
                  <a:gd name="connsiteX4" fmla="*/ 259308 w 849846"/>
                  <a:gd name="connsiteY4" fmla="*/ 123134 h 468390"/>
                  <a:gd name="connsiteX5" fmla="*/ 218364 w 849846"/>
                  <a:gd name="connsiteY5" fmla="*/ 136782 h 468390"/>
                  <a:gd name="connsiteX6" fmla="*/ 122830 w 849846"/>
                  <a:gd name="connsiteY6" fmla="*/ 150430 h 468390"/>
                  <a:gd name="connsiteX7" fmla="*/ 40943 w 849846"/>
                  <a:gd name="connsiteY7" fmla="*/ 205021 h 468390"/>
                  <a:gd name="connsiteX8" fmla="*/ 0 w 849846"/>
                  <a:gd name="connsiteY8" fmla="*/ 232316 h 468390"/>
                  <a:gd name="connsiteX9" fmla="*/ 13648 w 849846"/>
                  <a:gd name="connsiteY9" fmla="*/ 273260 h 468390"/>
                  <a:gd name="connsiteX10" fmla="*/ 54591 w 849846"/>
                  <a:gd name="connsiteY10" fmla="*/ 355146 h 468390"/>
                  <a:gd name="connsiteX11" fmla="*/ 68239 w 849846"/>
                  <a:gd name="connsiteY11" fmla="*/ 464328 h 468390"/>
                  <a:gd name="connsiteX12" fmla="*/ 109182 w 849846"/>
                  <a:gd name="connsiteY12" fmla="*/ 450681 h 468390"/>
                  <a:gd name="connsiteX13" fmla="*/ 150126 w 849846"/>
                  <a:gd name="connsiteY13" fmla="*/ 423385 h 468390"/>
                  <a:gd name="connsiteX14" fmla="*/ 286603 w 849846"/>
                  <a:gd name="connsiteY14" fmla="*/ 396089 h 468390"/>
                  <a:gd name="connsiteX15" fmla="*/ 327546 w 849846"/>
                  <a:gd name="connsiteY15" fmla="*/ 368794 h 468390"/>
                  <a:gd name="connsiteX16" fmla="*/ 436728 w 849846"/>
                  <a:gd name="connsiteY16" fmla="*/ 341498 h 468390"/>
                  <a:gd name="connsiteX17" fmla="*/ 450376 w 849846"/>
                  <a:gd name="connsiteY17" fmla="*/ 300555 h 468390"/>
                  <a:gd name="connsiteX18" fmla="*/ 464024 w 849846"/>
                  <a:gd name="connsiteY18" fmla="*/ 218669 h 468390"/>
                  <a:gd name="connsiteX19" fmla="*/ 586854 w 849846"/>
                  <a:gd name="connsiteY19" fmla="*/ 205021 h 468390"/>
                  <a:gd name="connsiteX20" fmla="*/ 723331 w 849846"/>
                  <a:gd name="connsiteY20" fmla="*/ 164078 h 468390"/>
                  <a:gd name="connsiteX21" fmla="*/ 791570 w 849846"/>
                  <a:gd name="connsiteY21" fmla="*/ 54895 h 468390"/>
                  <a:gd name="connsiteX22" fmla="*/ 818866 w 849846"/>
                  <a:gd name="connsiteY22" fmla="*/ 13952 h 468390"/>
                  <a:gd name="connsiteX23" fmla="*/ 832514 w 849846"/>
                  <a:gd name="connsiteY23" fmla="*/ 304 h 46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49846" h="468390">
                    <a:moveTo>
                      <a:pt x="832514" y="304"/>
                    </a:moveTo>
                    <a:cubicBezTo>
                      <a:pt x="789296" y="304"/>
                      <a:pt x="649018" y="-3252"/>
                      <a:pt x="559558" y="13952"/>
                    </a:cubicBezTo>
                    <a:cubicBezTo>
                      <a:pt x="527343" y="20147"/>
                      <a:pt x="508794" y="58169"/>
                      <a:pt x="477672" y="68543"/>
                    </a:cubicBezTo>
                    <a:cubicBezTo>
                      <a:pt x="406211" y="92363"/>
                      <a:pt x="450970" y="80156"/>
                      <a:pt x="341194" y="95839"/>
                    </a:cubicBezTo>
                    <a:lnTo>
                      <a:pt x="259308" y="123134"/>
                    </a:lnTo>
                    <a:cubicBezTo>
                      <a:pt x="245660" y="127683"/>
                      <a:pt x="232606" y="134747"/>
                      <a:pt x="218364" y="136782"/>
                    </a:cubicBezTo>
                    <a:lnTo>
                      <a:pt x="122830" y="150430"/>
                    </a:lnTo>
                    <a:lnTo>
                      <a:pt x="40943" y="205021"/>
                    </a:lnTo>
                    <a:lnTo>
                      <a:pt x="0" y="232316"/>
                    </a:lnTo>
                    <a:cubicBezTo>
                      <a:pt x="4549" y="245964"/>
                      <a:pt x="7214" y="260393"/>
                      <a:pt x="13648" y="273260"/>
                    </a:cubicBezTo>
                    <a:cubicBezTo>
                      <a:pt x="66562" y="379090"/>
                      <a:pt x="20285" y="252231"/>
                      <a:pt x="54591" y="355146"/>
                    </a:cubicBezTo>
                    <a:cubicBezTo>
                      <a:pt x="59140" y="391540"/>
                      <a:pt x="50042" y="432483"/>
                      <a:pt x="68239" y="464328"/>
                    </a:cubicBezTo>
                    <a:cubicBezTo>
                      <a:pt x="75376" y="476818"/>
                      <a:pt x="96315" y="457114"/>
                      <a:pt x="109182" y="450681"/>
                    </a:cubicBezTo>
                    <a:cubicBezTo>
                      <a:pt x="123853" y="443345"/>
                      <a:pt x="135455" y="430721"/>
                      <a:pt x="150126" y="423385"/>
                    </a:cubicBezTo>
                    <a:cubicBezTo>
                      <a:pt x="188239" y="404328"/>
                      <a:pt x="251395" y="401119"/>
                      <a:pt x="286603" y="396089"/>
                    </a:cubicBezTo>
                    <a:cubicBezTo>
                      <a:pt x="300251" y="386991"/>
                      <a:pt x="312875" y="376129"/>
                      <a:pt x="327546" y="368794"/>
                    </a:cubicBezTo>
                    <a:cubicBezTo>
                      <a:pt x="355524" y="354805"/>
                      <a:pt x="410773" y="346689"/>
                      <a:pt x="436728" y="341498"/>
                    </a:cubicBezTo>
                    <a:cubicBezTo>
                      <a:pt x="441277" y="327850"/>
                      <a:pt x="447255" y="314598"/>
                      <a:pt x="450376" y="300555"/>
                    </a:cubicBezTo>
                    <a:cubicBezTo>
                      <a:pt x="456379" y="273542"/>
                      <a:pt x="441354" y="234538"/>
                      <a:pt x="464024" y="218669"/>
                    </a:cubicBezTo>
                    <a:cubicBezTo>
                      <a:pt x="497773" y="195045"/>
                      <a:pt x="545911" y="209570"/>
                      <a:pt x="586854" y="205021"/>
                    </a:cubicBezTo>
                    <a:cubicBezTo>
                      <a:pt x="686534" y="171793"/>
                      <a:pt x="640827" y="184703"/>
                      <a:pt x="723331" y="164078"/>
                    </a:cubicBezTo>
                    <a:cubicBezTo>
                      <a:pt x="821551" y="98598"/>
                      <a:pt x="700614" y="191326"/>
                      <a:pt x="791570" y="54895"/>
                    </a:cubicBezTo>
                    <a:cubicBezTo>
                      <a:pt x="800669" y="41247"/>
                      <a:pt x="811530" y="28623"/>
                      <a:pt x="818866" y="13952"/>
                    </a:cubicBezTo>
                    <a:cubicBezTo>
                      <a:pt x="825300" y="1085"/>
                      <a:pt x="875732" y="304"/>
                      <a:pt x="832514" y="304"/>
                    </a:cubicBezTo>
                    <a:close/>
                  </a:path>
                </a:pathLst>
              </a:custGeom>
              <a:solidFill>
                <a:srgbClr val="3FB1F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675" name="Freeform 674"/>
              <p:cNvSpPr/>
              <p:nvPr/>
            </p:nvSpPr>
            <p:spPr>
              <a:xfrm>
                <a:off x="2416610" y="4209695"/>
                <a:ext cx="1056275" cy="1471682"/>
              </a:xfrm>
              <a:custGeom>
                <a:avLst/>
                <a:gdLst>
                  <a:gd name="connsiteX0" fmla="*/ 1188124 w 1188124"/>
                  <a:gd name="connsiteY0" fmla="*/ 1446662 h 1787856"/>
                  <a:gd name="connsiteX1" fmla="*/ 1174476 w 1188124"/>
                  <a:gd name="connsiteY1" fmla="*/ 1514901 h 1787856"/>
                  <a:gd name="connsiteX2" fmla="*/ 1092589 w 1188124"/>
                  <a:gd name="connsiteY2" fmla="*/ 1555844 h 1787856"/>
                  <a:gd name="connsiteX3" fmla="*/ 1051646 w 1188124"/>
                  <a:gd name="connsiteY3" fmla="*/ 1583140 h 1787856"/>
                  <a:gd name="connsiteX4" fmla="*/ 1010703 w 1188124"/>
                  <a:gd name="connsiteY4" fmla="*/ 1624083 h 1787856"/>
                  <a:gd name="connsiteX5" fmla="*/ 969760 w 1188124"/>
                  <a:gd name="connsiteY5" fmla="*/ 1596788 h 1787856"/>
                  <a:gd name="connsiteX6" fmla="*/ 956112 w 1188124"/>
                  <a:gd name="connsiteY6" fmla="*/ 1528549 h 1787856"/>
                  <a:gd name="connsiteX7" fmla="*/ 915169 w 1188124"/>
                  <a:gd name="connsiteY7" fmla="*/ 1514901 h 1787856"/>
                  <a:gd name="connsiteX8" fmla="*/ 874225 w 1188124"/>
                  <a:gd name="connsiteY8" fmla="*/ 1473958 h 1787856"/>
                  <a:gd name="connsiteX9" fmla="*/ 860577 w 1188124"/>
                  <a:gd name="connsiteY9" fmla="*/ 1433015 h 1787856"/>
                  <a:gd name="connsiteX10" fmla="*/ 819634 w 1188124"/>
                  <a:gd name="connsiteY10" fmla="*/ 1446662 h 1787856"/>
                  <a:gd name="connsiteX11" fmla="*/ 724100 w 1188124"/>
                  <a:gd name="connsiteY11" fmla="*/ 1473958 h 1787856"/>
                  <a:gd name="connsiteX12" fmla="*/ 683157 w 1188124"/>
                  <a:gd name="connsiteY12" fmla="*/ 1501253 h 1787856"/>
                  <a:gd name="connsiteX13" fmla="*/ 669509 w 1188124"/>
                  <a:gd name="connsiteY13" fmla="*/ 1542197 h 1787856"/>
                  <a:gd name="connsiteX14" fmla="*/ 573974 w 1188124"/>
                  <a:gd name="connsiteY14" fmla="*/ 1665026 h 1787856"/>
                  <a:gd name="connsiteX15" fmla="*/ 533031 w 1188124"/>
                  <a:gd name="connsiteY15" fmla="*/ 1692322 h 1787856"/>
                  <a:gd name="connsiteX16" fmla="*/ 492088 w 1188124"/>
                  <a:gd name="connsiteY16" fmla="*/ 1733265 h 1787856"/>
                  <a:gd name="connsiteX17" fmla="*/ 464792 w 1188124"/>
                  <a:gd name="connsiteY17" fmla="*/ 1774209 h 1787856"/>
                  <a:gd name="connsiteX18" fmla="*/ 423849 w 1188124"/>
                  <a:gd name="connsiteY18" fmla="*/ 1787856 h 1787856"/>
                  <a:gd name="connsiteX19" fmla="*/ 382906 w 1188124"/>
                  <a:gd name="connsiteY19" fmla="*/ 1774209 h 1787856"/>
                  <a:gd name="connsiteX20" fmla="*/ 341963 w 1188124"/>
                  <a:gd name="connsiteY20" fmla="*/ 1692322 h 1787856"/>
                  <a:gd name="connsiteX21" fmla="*/ 260076 w 1188124"/>
                  <a:gd name="connsiteY21" fmla="*/ 1637731 h 1787856"/>
                  <a:gd name="connsiteX22" fmla="*/ 232780 w 1188124"/>
                  <a:gd name="connsiteY22" fmla="*/ 1596788 h 1787856"/>
                  <a:gd name="connsiteX23" fmla="*/ 191837 w 1188124"/>
                  <a:gd name="connsiteY23" fmla="*/ 1569492 h 1787856"/>
                  <a:gd name="connsiteX24" fmla="*/ 178189 w 1188124"/>
                  <a:gd name="connsiteY24" fmla="*/ 1528549 h 1787856"/>
                  <a:gd name="connsiteX25" fmla="*/ 137246 w 1188124"/>
                  <a:gd name="connsiteY25" fmla="*/ 1487606 h 1787856"/>
                  <a:gd name="connsiteX26" fmla="*/ 191837 w 1188124"/>
                  <a:gd name="connsiteY26" fmla="*/ 1405719 h 1787856"/>
                  <a:gd name="connsiteX27" fmla="*/ 287372 w 1188124"/>
                  <a:gd name="connsiteY27" fmla="*/ 1296537 h 1787856"/>
                  <a:gd name="connsiteX28" fmla="*/ 314667 w 1188124"/>
                  <a:gd name="connsiteY28" fmla="*/ 1255594 h 1787856"/>
                  <a:gd name="connsiteX29" fmla="*/ 328315 w 1188124"/>
                  <a:gd name="connsiteY29" fmla="*/ 1214650 h 1787856"/>
                  <a:gd name="connsiteX30" fmla="*/ 341963 w 1188124"/>
                  <a:gd name="connsiteY30" fmla="*/ 941695 h 1787856"/>
                  <a:gd name="connsiteX31" fmla="*/ 301019 w 1188124"/>
                  <a:gd name="connsiteY31" fmla="*/ 600501 h 1787856"/>
                  <a:gd name="connsiteX32" fmla="*/ 260076 w 1188124"/>
                  <a:gd name="connsiteY32" fmla="*/ 559558 h 1787856"/>
                  <a:gd name="connsiteX33" fmla="*/ 246428 w 1188124"/>
                  <a:gd name="connsiteY33" fmla="*/ 409432 h 1787856"/>
                  <a:gd name="connsiteX34" fmla="*/ 178189 w 1188124"/>
                  <a:gd name="connsiteY34" fmla="*/ 286603 h 1787856"/>
                  <a:gd name="connsiteX35" fmla="*/ 150894 w 1188124"/>
                  <a:gd name="connsiteY35" fmla="*/ 245659 h 1787856"/>
                  <a:gd name="connsiteX36" fmla="*/ 137246 w 1188124"/>
                  <a:gd name="connsiteY36" fmla="*/ 204716 h 1787856"/>
                  <a:gd name="connsiteX37" fmla="*/ 69007 w 1188124"/>
                  <a:gd name="connsiteY37" fmla="*/ 122829 h 1787856"/>
                  <a:gd name="connsiteX38" fmla="*/ 28064 w 1188124"/>
                  <a:gd name="connsiteY38" fmla="*/ 109182 h 1787856"/>
                  <a:gd name="connsiteX39" fmla="*/ 769 w 1188124"/>
                  <a:gd name="connsiteY39" fmla="*/ 68238 h 1787856"/>
                  <a:gd name="connsiteX40" fmla="*/ 55360 w 1188124"/>
                  <a:gd name="connsiteY40" fmla="*/ 0 h 1787856"/>
                  <a:gd name="connsiteX41" fmla="*/ 137246 w 1188124"/>
                  <a:gd name="connsiteY41" fmla="*/ 13647 h 1787856"/>
                  <a:gd name="connsiteX42" fmla="*/ 178189 w 1188124"/>
                  <a:gd name="connsiteY42" fmla="*/ 27295 h 1787856"/>
                  <a:gd name="connsiteX43" fmla="*/ 492088 w 1188124"/>
                  <a:gd name="connsiteY43" fmla="*/ 40943 h 1787856"/>
                  <a:gd name="connsiteX44" fmla="*/ 587622 w 1188124"/>
                  <a:gd name="connsiteY44" fmla="*/ 81886 h 1787856"/>
                  <a:gd name="connsiteX45" fmla="*/ 669509 w 1188124"/>
                  <a:gd name="connsiteY45" fmla="*/ 136477 h 1787856"/>
                  <a:gd name="connsiteX46" fmla="*/ 710452 w 1188124"/>
                  <a:gd name="connsiteY46" fmla="*/ 163773 h 1787856"/>
                  <a:gd name="connsiteX47" fmla="*/ 751395 w 1188124"/>
                  <a:gd name="connsiteY47" fmla="*/ 177420 h 1787856"/>
                  <a:gd name="connsiteX48" fmla="*/ 765043 w 1188124"/>
                  <a:gd name="connsiteY48" fmla="*/ 245659 h 1787856"/>
                  <a:gd name="connsiteX49" fmla="*/ 819634 w 1188124"/>
                  <a:gd name="connsiteY49" fmla="*/ 327546 h 1787856"/>
                  <a:gd name="connsiteX50" fmla="*/ 887873 w 1188124"/>
                  <a:gd name="connsiteY50" fmla="*/ 395785 h 1787856"/>
                  <a:gd name="connsiteX51" fmla="*/ 901521 w 1188124"/>
                  <a:gd name="connsiteY51" fmla="*/ 436728 h 1787856"/>
                  <a:gd name="connsiteX52" fmla="*/ 928816 w 1188124"/>
                  <a:gd name="connsiteY52" fmla="*/ 668740 h 1787856"/>
                  <a:gd name="connsiteX53" fmla="*/ 942464 w 1188124"/>
                  <a:gd name="connsiteY53" fmla="*/ 750626 h 1787856"/>
                  <a:gd name="connsiteX54" fmla="*/ 997055 w 1188124"/>
                  <a:gd name="connsiteY54" fmla="*/ 832513 h 1787856"/>
                  <a:gd name="connsiteX55" fmla="*/ 1010703 w 1188124"/>
                  <a:gd name="connsiteY55" fmla="*/ 1037229 h 1787856"/>
                  <a:gd name="connsiteX56" fmla="*/ 1037998 w 1188124"/>
                  <a:gd name="connsiteY56" fmla="*/ 1078173 h 1787856"/>
                  <a:gd name="connsiteX57" fmla="*/ 1065294 w 1188124"/>
                  <a:gd name="connsiteY57" fmla="*/ 1160059 h 1787856"/>
                  <a:gd name="connsiteX58" fmla="*/ 1078942 w 1188124"/>
                  <a:gd name="connsiteY58" fmla="*/ 1337480 h 1787856"/>
                  <a:gd name="connsiteX59" fmla="*/ 1092589 w 1188124"/>
                  <a:gd name="connsiteY59" fmla="*/ 1378423 h 1787856"/>
                  <a:gd name="connsiteX60" fmla="*/ 1106237 w 1188124"/>
                  <a:gd name="connsiteY60" fmla="*/ 1446662 h 1787856"/>
                  <a:gd name="connsiteX61" fmla="*/ 1133533 w 1188124"/>
                  <a:gd name="connsiteY61" fmla="*/ 1542197 h 178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188124" h="1787856">
                    <a:moveTo>
                      <a:pt x="1188124" y="1446662"/>
                    </a:moveTo>
                    <a:cubicBezTo>
                      <a:pt x="1183575" y="1469408"/>
                      <a:pt x="1185985" y="1494760"/>
                      <a:pt x="1174476" y="1514901"/>
                    </a:cubicBezTo>
                    <a:cubicBezTo>
                      <a:pt x="1162025" y="1536691"/>
                      <a:pt x="1113606" y="1548839"/>
                      <a:pt x="1092589" y="1555844"/>
                    </a:cubicBezTo>
                    <a:cubicBezTo>
                      <a:pt x="1078941" y="1564943"/>
                      <a:pt x="1064247" y="1572639"/>
                      <a:pt x="1051646" y="1583140"/>
                    </a:cubicBezTo>
                    <a:cubicBezTo>
                      <a:pt x="1036819" y="1595496"/>
                      <a:pt x="1029741" y="1620910"/>
                      <a:pt x="1010703" y="1624083"/>
                    </a:cubicBezTo>
                    <a:cubicBezTo>
                      <a:pt x="994524" y="1626780"/>
                      <a:pt x="983408" y="1605886"/>
                      <a:pt x="969760" y="1596788"/>
                    </a:cubicBezTo>
                    <a:cubicBezTo>
                      <a:pt x="965211" y="1574042"/>
                      <a:pt x="968979" y="1547850"/>
                      <a:pt x="956112" y="1528549"/>
                    </a:cubicBezTo>
                    <a:cubicBezTo>
                      <a:pt x="948132" y="1516579"/>
                      <a:pt x="927139" y="1522881"/>
                      <a:pt x="915169" y="1514901"/>
                    </a:cubicBezTo>
                    <a:cubicBezTo>
                      <a:pt x="899110" y="1504195"/>
                      <a:pt x="887873" y="1487606"/>
                      <a:pt x="874225" y="1473958"/>
                    </a:cubicBezTo>
                    <a:cubicBezTo>
                      <a:pt x="869676" y="1460310"/>
                      <a:pt x="873444" y="1439449"/>
                      <a:pt x="860577" y="1433015"/>
                    </a:cubicBezTo>
                    <a:cubicBezTo>
                      <a:pt x="847710" y="1426581"/>
                      <a:pt x="833466" y="1442710"/>
                      <a:pt x="819634" y="1446662"/>
                    </a:cubicBezTo>
                    <a:cubicBezTo>
                      <a:pt x="799227" y="1452493"/>
                      <a:pt x="745916" y="1463050"/>
                      <a:pt x="724100" y="1473958"/>
                    </a:cubicBezTo>
                    <a:cubicBezTo>
                      <a:pt x="709429" y="1481293"/>
                      <a:pt x="696805" y="1492155"/>
                      <a:pt x="683157" y="1501253"/>
                    </a:cubicBezTo>
                    <a:cubicBezTo>
                      <a:pt x="678608" y="1514901"/>
                      <a:pt x="676496" y="1529621"/>
                      <a:pt x="669509" y="1542197"/>
                    </a:cubicBezTo>
                    <a:cubicBezTo>
                      <a:pt x="643270" y="1589426"/>
                      <a:pt x="615135" y="1630726"/>
                      <a:pt x="573974" y="1665026"/>
                    </a:cubicBezTo>
                    <a:cubicBezTo>
                      <a:pt x="561373" y="1675527"/>
                      <a:pt x="545632" y="1681821"/>
                      <a:pt x="533031" y="1692322"/>
                    </a:cubicBezTo>
                    <a:cubicBezTo>
                      <a:pt x="518204" y="1704678"/>
                      <a:pt x="504444" y="1718438"/>
                      <a:pt x="492088" y="1733265"/>
                    </a:cubicBezTo>
                    <a:cubicBezTo>
                      <a:pt x="481587" y="1745866"/>
                      <a:pt x="477600" y="1763962"/>
                      <a:pt x="464792" y="1774209"/>
                    </a:cubicBezTo>
                    <a:cubicBezTo>
                      <a:pt x="453559" y="1783196"/>
                      <a:pt x="437497" y="1783307"/>
                      <a:pt x="423849" y="1787856"/>
                    </a:cubicBezTo>
                    <a:cubicBezTo>
                      <a:pt x="410201" y="1783307"/>
                      <a:pt x="394139" y="1783196"/>
                      <a:pt x="382906" y="1774209"/>
                    </a:cubicBezTo>
                    <a:cubicBezTo>
                      <a:pt x="336885" y="1737392"/>
                      <a:pt x="370221" y="1734709"/>
                      <a:pt x="341963" y="1692322"/>
                    </a:cubicBezTo>
                    <a:cubicBezTo>
                      <a:pt x="312755" y="1648510"/>
                      <a:pt x="303000" y="1652039"/>
                      <a:pt x="260076" y="1637731"/>
                    </a:cubicBezTo>
                    <a:cubicBezTo>
                      <a:pt x="250977" y="1624083"/>
                      <a:pt x="244378" y="1608386"/>
                      <a:pt x="232780" y="1596788"/>
                    </a:cubicBezTo>
                    <a:cubicBezTo>
                      <a:pt x="221182" y="1585190"/>
                      <a:pt x="202084" y="1582300"/>
                      <a:pt x="191837" y="1569492"/>
                    </a:cubicBezTo>
                    <a:cubicBezTo>
                      <a:pt x="182850" y="1558258"/>
                      <a:pt x="186169" y="1540519"/>
                      <a:pt x="178189" y="1528549"/>
                    </a:cubicBezTo>
                    <a:cubicBezTo>
                      <a:pt x="167483" y="1512490"/>
                      <a:pt x="150894" y="1501254"/>
                      <a:pt x="137246" y="1487606"/>
                    </a:cubicBezTo>
                    <a:cubicBezTo>
                      <a:pt x="163348" y="1409301"/>
                      <a:pt x="132202" y="1482393"/>
                      <a:pt x="191837" y="1405719"/>
                    </a:cubicBezTo>
                    <a:cubicBezTo>
                      <a:pt x="277572" y="1295488"/>
                      <a:pt x="208109" y="1349377"/>
                      <a:pt x="287372" y="1296537"/>
                    </a:cubicBezTo>
                    <a:cubicBezTo>
                      <a:pt x="296470" y="1282889"/>
                      <a:pt x="307332" y="1270265"/>
                      <a:pt x="314667" y="1255594"/>
                    </a:cubicBezTo>
                    <a:cubicBezTo>
                      <a:pt x="321101" y="1242727"/>
                      <a:pt x="327069" y="1228982"/>
                      <a:pt x="328315" y="1214650"/>
                    </a:cubicBezTo>
                    <a:cubicBezTo>
                      <a:pt x="336207" y="1123894"/>
                      <a:pt x="337414" y="1032680"/>
                      <a:pt x="341963" y="941695"/>
                    </a:cubicBezTo>
                    <a:cubicBezTo>
                      <a:pt x="334870" y="785658"/>
                      <a:pt x="382695" y="698511"/>
                      <a:pt x="301019" y="600501"/>
                    </a:cubicBezTo>
                    <a:cubicBezTo>
                      <a:pt x="288663" y="585674"/>
                      <a:pt x="273724" y="573206"/>
                      <a:pt x="260076" y="559558"/>
                    </a:cubicBezTo>
                    <a:cubicBezTo>
                      <a:pt x="255527" y="509516"/>
                      <a:pt x="253534" y="459175"/>
                      <a:pt x="246428" y="409432"/>
                    </a:cubicBezTo>
                    <a:cubicBezTo>
                      <a:pt x="239877" y="363573"/>
                      <a:pt x="200921" y="320701"/>
                      <a:pt x="178189" y="286603"/>
                    </a:cubicBezTo>
                    <a:cubicBezTo>
                      <a:pt x="169090" y="272955"/>
                      <a:pt x="156081" y="261220"/>
                      <a:pt x="150894" y="245659"/>
                    </a:cubicBezTo>
                    <a:cubicBezTo>
                      <a:pt x="146345" y="232011"/>
                      <a:pt x="143680" y="217583"/>
                      <a:pt x="137246" y="204716"/>
                    </a:cubicBezTo>
                    <a:cubicBezTo>
                      <a:pt x="124658" y="179539"/>
                      <a:pt x="91645" y="137921"/>
                      <a:pt x="69007" y="122829"/>
                    </a:cubicBezTo>
                    <a:cubicBezTo>
                      <a:pt x="57037" y="114849"/>
                      <a:pt x="41712" y="113731"/>
                      <a:pt x="28064" y="109182"/>
                    </a:cubicBezTo>
                    <a:cubicBezTo>
                      <a:pt x="18966" y="95534"/>
                      <a:pt x="3466" y="84417"/>
                      <a:pt x="769" y="68238"/>
                    </a:cubicBezTo>
                    <a:cubicBezTo>
                      <a:pt x="-5823" y="28684"/>
                      <a:pt x="31437" y="15948"/>
                      <a:pt x="55360" y="0"/>
                    </a:cubicBezTo>
                    <a:cubicBezTo>
                      <a:pt x="82655" y="4549"/>
                      <a:pt x="110233" y="7644"/>
                      <a:pt x="137246" y="13647"/>
                    </a:cubicBezTo>
                    <a:cubicBezTo>
                      <a:pt x="151289" y="16768"/>
                      <a:pt x="163845" y="26192"/>
                      <a:pt x="178189" y="27295"/>
                    </a:cubicBezTo>
                    <a:cubicBezTo>
                      <a:pt x="282612" y="35328"/>
                      <a:pt x="387455" y="36394"/>
                      <a:pt x="492088" y="40943"/>
                    </a:cubicBezTo>
                    <a:cubicBezTo>
                      <a:pt x="641120" y="140297"/>
                      <a:pt x="411360" y="-6245"/>
                      <a:pt x="587622" y="81886"/>
                    </a:cubicBezTo>
                    <a:cubicBezTo>
                      <a:pt x="616964" y="96557"/>
                      <a:pt x="642213" y="118280"/>
                      <a:pt x="669509" y="136477"/>
                    </a:cubicBezTo>
                    <a:cubicBezTo>
                      <a:pt x="683157" y="145576"/>
                      <a:pt x="694891" y="158586"/>
                      <a:pt x="710452" y="163773"/>
                    </a:cubicBezTo>
                    <a:lnTo>
                      <a:pt x="751395" y="177420"/>
                    </a:lnTo>
                    <a:cubicBezTo>
                      <a:pt x="755944" y="200166"/>
                      <a:pt x="755444" y="224541"/>
                      <a:pt x="765043" y="245659"/>
                    </a:cubicBezTo>
                    <a:cubicBezTo>
                      <a:pt x="778618" y="275524"/>
                      <a:pt x="801437" y="300250"/>
                      <a:pt x="819634" y="327546"/>
                    </a:cubicBezTo>
                    <a:cubicBezTo>
                      <a:pt x="856027" y="382136"/>
                      <a:pt x="833284" y="359391"/>
                      <a:pt x="887873" y="395785"/>
                    </a:cubicBezTo>
                    <a:cubicBezTo>
                      <a:pt x="892422" y="409433"/>
                      <a:pt x="898700" y="422621"/>
                      <a:pt x="901521" y="436728"/>
                    </a:cubicBezTo>
                    <a:cubicBezTo>
                      <a:pt x="916131" y="509775"/>
                      <a:pt x="919791" y="596541"/>
                      <a:pt x="928816" y="668740"/>
                    </a:cubicBezTo>
                    <a:cubicBezTo>
                      <a:pt x="932248" y="696198"/>
                      <a:pt x="931821" y="725083"/>
                      <a:pt x="942464" y="750626"/>
                    </a:cubicBezTo>
                    <a:cubicBezTo>
                      <a:pt x="955081" y="780908"/>
                      <a:pt x="997055" y="832513"/>
                      <a:pt x="997055" y="832513"/>
                    </a:cubicBezTo>
                    <a:cubicBezTo>
                      <a:pt x="1001604" y="900752"/>
                      <a:pt x="999460" y="969769"/>
                      <a:pt x="1010703" y="1037229"/>
                    </a:cubicBezTo>
                    <a:cubicBezTo>
                      <a:pt x="1013400" y="1053408"/>
                      <a:pt x="1031336" y="1063184"/>
                      <a:pt x="1037998" y="1078173"/>
                    </a:cubicBezTo>
                    <a:cubicBezTo>
                      <a:pt x="1049683" y="1104465"/>
                      <a:pt x="1065294" y="1160059"/>
                      <a:pt x="1065294" y="1160059"/>
                    </a:cubicBezTo>
                    <a:cubicBezTo>
                      <a:pt x="1069843" y="1219199"/>
                      <a:pt x="1071585" y="1278623"/>
                      <a:pt x="1078942" y="1337480"/>
                    </a:cubicBezTo>
                    <a:cubicBezTo>
                      <a:pt x="1080726" y="1351755"/>
                      <a:pt x="1089100" y="1364467"/>
                      <a:pt x="1092589" y="1378423"/>
                    </a:cubicBezTo>
                    <a:cubicBezTo>
                      <a:pt x="1098215" y="1400927"/>
                      <a:pt x="1100133" y="1424283"/>
                      <a:pt x="1106237" y="1446662"/>
                    </a:cubicBezTo>
                    <a:cubicBezTo>
                      <a:pt x="1134972" y="1552021"/>
                      <a:pt x="1133533" y="1496748"/>
                      <a:pt x="1133533" y="1542197"/>
                    </a:cubicBezTo>
                  </a:path>
                </a:pathLst>
              </a:custGeom>
              <a:solidFill>
                <a:srgbClr val="3FB1FF"/>
              </a:solidFill>
            </p:spPr>
            <p:txBody>
              <a:bodyPr wrap="square" lIns="0" tIns="0" rIns="0" bIns="0" rtlCol="0">
                <a:noAutofit/>
              </a:bodyPr>
              <a:lstStyle/>
              <a:p>
                <a:pPr marL="231775" indent="-231775" algn="ctr"/>
                <a:endParaRPr lang="en-GB" sz="1600" dirty="0">
                  <a:solidFill>
                    <a:schemeClr val="bg1"/>
                  </a:solidFill>
                </a:endParaRPr>
              </a:p>
            </p:txBody>
          </p:sp>
          <p:sp>
            <p:nvSpPr>
              <p:cNvPr id="676" name="Freeform 675"/>
              <p:cNvSpPr/>
              <p:nvPr/>
            </p:nvSpPr>
            <p:spPr>
              <a:xfrm>
                <a:off x="2823739" y="5307970"/>
                <a:ext cx="515366" cy="712607"/>
              </a:xfrm>
              <a:custGeom>
                <a:avLst/>
                <a:gdLst>
                  <a:gd name="connsiteX0" fmla="*/ 682388 w 682613"/>
                  <a:gd name="connsiteY0" fmla="*/ 245660 h 982639"/>
                  <a:gd name="connsiteX1" fmla="*/ 641445 w 682613"/>
                  <a:gd name="connsiteY1" fmla="*/ 177421 h 982639"/>
                  <a:gd name="connsiteX2" fmla="*/ 600501 w 682613"/>
                  <a:gd name="connsiteY2" fmla="*/ 150126 h 982639"/>
                  <a:gd name="connsiteX3" fmla="*/ 559558 w 682613"/>
                  <a:gd name="connsiteY3" fmla="*/ 109182 h 982639"/>
                  <a:gd name="connsiteX4" fmla="*/ 532263 w 682613"/>
                  <a:gd name="connsiteY4" fmla="*/ 68239 h 982639"/>
                  <a:gd name="connsiteX5" fmla="*/ 450376 w 682613"/>
                  <a:gd name="connsiteY5" fmla="*/ 0 h 982639"/>
                  <a:gd name="connsiteX6" fmla="*/ 382137 w 682613"/>
                  <a:gd name="connsiteY6" fmla="*/ 122830 h 982639"/>
                  <a:gd name="connsiteX7" fmla="*/ 341194 w 682613"/>
                  <a:gd name="connsiteY7" fmla="*/ 136478 h 982639"/>
                  <a:gd name="connsiteX8" fmla="*/ 259307 w 682613"/>
                  <a:gd name="connsiteY8" fmla="*/ 191069 h 982639"/>
                  <a:gd name="connsiteX9" fmla="*/ 218364 w 682613"/>
                  <a:gd name="connsiteY9" fmla="*/ 272956 h 982639"/>
                  <a:gd name="connsiteX10" fmla="*/ 177421 w 682613"/>
                  <a:gd name="connsiteY10" fmla="*/ 286603 h 982639"/>
                  <a:gd name="connsiteX11" fmla="*/ 136477 w 682613"/>
                  <a:gd name="connsiteY11" fmla="*/ 313899 h 982639"/>
                  <a:gd name="connsiteX12" fmla="*/ 95534 w 682613"/>
                  <a:gd name="connsiteY12" fmla="*/ 327547 h 982639"/>
                  <a:gd name="connsiteX13" fmla="*/ 54591 w 682613"/>
                  <a:gd name="connsiteY13" fmla="*/ 409433 h 982639"/>
                  <a:gd name="connsiteX14" fmla="*/ 54591 w 682613"/>
                  <a:gd name="connsiteY14" fmla="*/ 532263 h 982639"/>
                  <a:gd name="connsiteX15" fmla="*/ 40943 w 682613"/>
                  <a:gd name="connsiteY15" fmla="*/ 641445 h 982639"/>
                  <a:gd name="connsiteX16" fmla="*/ 0 w 682613"/>
                  <a:gd name="connsiteY16" fmla="*/ 682388 h 982639"/>
                  <a:gd name="connsiteX17" fmla="*/ 136477 w 682613"/>
                  <a:gd name="connsiteY17" fmla="*/ 736979 h 982639"/>
                  <a:gd name="connsiteX18" fmla="*/ 177421 w 682613"/>
                  <a:gd name="connsiteY18" fmla="*/ 764275 h 982639"/>
                  <a:gd name="connsiteX19" fmla="*/ 232012 w 682613"/>
                  <a:gd name="connsiteY19" fmla="*/ 846161 h 982639"/>
                  <a:gd name="connsiteX20" fmla="*/ 286603 w 682613"/>
                  <a:gd name="connsiteY20" fmla="*/ 968991 h 982639"/>
                  <a:gd name="connsiteX21" fmla="*/ 327546 w 682613"/>
                  <a:gd name="connsiteY21" fmla="*/ 982639 h 982639"/>
                  <a:gd name="connsiteX22" fmla="*/ 464024 w 682613"/>
                  <a:gd name="connsiteY22" fmla="*/ 887105 h 982639"/>
                  <a:gd name="connsiteX23" fmla="*/ 504967 w 682613"/>
                  <a:gd name="connsiteY23" fmla="*/ 777923 h 982639"/>
                  <a:gd name="connsiteX24" fmla="*/ 532263 w 682613"/>
                  <a:gd name="connsiteY24" fmla="*/ 627797 h 982639"/>
                  <a:gd name="connsiteX25" fmla="*/ 614149 w 682613"/>
                  <a:gd name="connsiteY25" fmla="*/ 559558 h 982639"/>
                  <a:gd name="connsiteX26" fmla="*/ 641445 w 682613"/>
                  <a:gd name="connsiteY26" fmla="*/ 518615 h 982639"/>
                  <a:gd name="connsiteX27" fmla="*/ 655092 w 682613"/>
                  <a:gd name="connsiteY27" fmla="*/ 477672 h 982639"/>
                  <a:gd name="connsiteX28" fmla="*/ 682388 w 682613"/>
                  <a:gd name="connsiteY28" fmla="*/ 245660 h 982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82613" h="982639">
                    <a:moveTo>
                      <a:pt x="682388" y="245660"/>
                    </a:moveTo>
                    <a:cubicBezTo>
                      <a:pt x="680114" y="195618"/>
                      <a:pt x="658708" y="197561"/>
                      <a:pt x="641445" y="177421"/>
                    </a:cubicBezTo>
                    <a:cubicBezTo>
                      <a:pt x="630770" y="164967"/>
                      <a:pt x="613102" y="160627"/>
                      <a:pt x="600501" y="150126"/>
                    </a:cubicBezTo>
                    <a:cubicBezTo>
                      <a:pt x="585674" y="137770"/>
                      <a:pt x="571914" y="124010"/>
                      <a:pt x="559558" y="109182"/>
                    </a:cubicBezTo>
                    <a:cubicBezTo>
                      <a:pt x="549058" y="96581"/>
                      <a:pt x="542764" y="80840"/>
                      <a:pt x="532263" y="68239"/>
                    </a:cubicBezTo>
                    <a:cubicBezTo>
                      <a:pt x="499426" y="28835"/>
                      <a:pt x="490632" y="26838"/>
                      <a:pt x="450376" y="0"/>
                    </a:cubicBezTo>
                    <a:cubicBezTo>
                      <a:pt x="438359" y="36051"/>
                      <a:pt x="417334" y="111098"/>
                      <a:pt x="382137" y="122830"/>
                    </a:cubicBezTo>
                    <a:cubicBezTo>
                      <a:pt x="368489" y="127379"/>
                      <a:pt x="353770" y="129492"/>
                      <a:pt x="341194" y="136478"/>
                    </a:cubicBezTo>
                    <a:cubicBezTo>
                      <a:pt x="312517" y="152410"/>
                      <a:pt x="259307" y="191069"/>
                      <a:pt x="259307" y="191069"/>
                    </a:cubicBezTo>
                    <a:cubicBezTo>
                      <a:pt x="250316" y="218042"/>
                      <a:pt x="242416" y="253714"/>
                      <a:pt x="218364" y="272956"/>
                    </a:cubicBezTo>
                    <a:cubicBezTo>
                      <a:pt x="207131" y="281943"/>
                      <a:pt x="191069" y="282054"/>
                      <a:pt x="177421" y="286603"/>
                    </a:cubicBezTo>
                    <a:cubicBezTo>
                      <a:pt x="163773" y="295702"/>
                      <a:pt x="151148" y="306563"/>
                      <a:pt x="136477" y="313899"/>
                    </a:cubicBezTo>
                    <a:cubicBezTo>
                      <a:pt x="123610" y="320333"/>
                      <a:pt x="106767" y="318560"/>
                      <a:pt x="95534" y="327547"/>
                    </a:cubicBezTo>
                    <a:cubicBezTo>
                      <a:pt x="71484" y="346788"/>
                      <a:pt x="63582" y="382462"/>
                      <a:pt x="54591" y="409433"/>
                    </a:cubicBezTo>
                    <a:cubicBezTo>
                      <a:pt x="77822" y="479125"/>
                      <a:pt x="69003" y="431382"/>
                      <a:pt x="54591" y="532263"/>
                    </a:cubicBezTo>
                    <a:cubicBezTo>
                      <a:pt x="49404" y="568572"/>
                      <a:pt x="53477" y="606976"/>
                      <a:pt x="40943" y="641445"/>
                    </a:cubicBezTo>
                    <a:cubicBezTo>
                      <a:pt x="34347" y="659584"/>
                      <a:pt x="13648" y="668740"/>
                      <a:pt x="0" y="682388"/>
                    </a:cubicBezTo>
                    <a:cubicBezTo>
                      <a:pt x="29094" y="769669"/>
                      <a:pt x="-7576" y="700966"/>
                      <a:pt x="136477" y="736979"/>
                    </a:cubicBezTo>
                    <a:cubicBezTo>
                      <a:pt x="152390" y="740957"/>
                      <a:pt x="163773" y="755176"/>
                      <a:pt x="177421" y="764275"/>
                    </a:cubicBezTo>
                    <a:cubicBezTo>
                      <a:pt x="195618" y="791570"/>
                      <a:pt x="221638" y="815039"/>
                      <a:pt x="232012" y="846161"/>
                    </a:cubicBezTo>
                    <a:cubicBezTo>
                      <a:pt x="240353" y="871186"/>
                      <a:pt x="257109" y="945396"/>
                      <a:pt x="286603" y="968991"/>
                    </a:cubicBezTo>
                    <a:cubicBezTo>
                      <a:pt x="297837" y="977978"/>
                      <a:pt x="313898" y="978090"/>
                      <a:pt x="327546" y="982639"/>
                    </a:cubicBezTo>
                    <a:cubicBezTo>
                      <a:pt x="397487" y="877728"/>
                      <a:pt x="349778" y="906146"/>
                      <a:pt x="464024" y="887105"/>
                    </a:cubicBezTo>
                    <a:cubicBezTo>
                      <a:pt x="500608" y="832227"/>
                      <a:pt x="493162" y="854655"/>
                      <a:pt x="504967" y="777923"/>
                    </a:cubicBezTo>
                    <a:cubicBezTo>
                      <a:pt x="505719" y="773032"/>
                      <a:pt x="512775" y="657030"/>
                      <a:pt x="532263" y="627797"/>
                    </a:cubicBezTo>
                    <a:cubicBezTo>
                      <a:pt x="553279" y="596273"/>
                      <a:pt x="583939" y="579699"/>
                      <a:pt x="614149" y="559558"/>
                    </a:cubicBezTo>
                    <a:cubicBezTo>
                      <a:pt x="623248" y="545910"/>
                      <a:pt x="634110" y="533286"/>
                      <a:pt x="641445" y="518615"/>
                    </a:cubicBezTo>
                    <a:cubicBezTo>
                      <a:pt x="647879" y="505748"/>
                      <a:pt x="653503" y="491970"/>
                      <a:pt x="655092" y="477672"/>
                    </a:cubicBezTo>
                    <a:cubicBezTo>
                      <a:pt x="669345" y="349391"/>
                      <a:pt x="684662" y="295702"/>
                      <a:pt x="682388" y="245660"/>
                    </a:cubicBezTo>
                    <a:close/>
                  </a:path>
                </a:pathLst>
              </a:custGeom>
              <a:solidFill>
                <a:srgbClr val="3FB1F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677" name="Freeform 676"/>
              <p:cNvSpPr/>
              <p:nvPr/>
            </p:nvSpPr>
            <p:spPr>
              <a:xfrm>
                <a:off x="2895906" y="5857186"/>
                <a:ext cx="230599" cy="324226"/>
              </a:xfrm>
              <a:custGeom>
                <a:avLst/>
                <a:gdLst>
                  <a:gd name="connsiteX0" fmla="*/ 178309 w 181060"/>
                  <a:gd name="connsiteY0" fmla="*/ 40943 h 177420"/>
                  <a:gd name="connsiteX1" fmla="*/ 69127 w 181060"/>
                  <a:gd name="connsiteY1" fmla="*/ 40943 h 177420"/>
                  <a:gd name="connsiteX2" fmla="*/ 41832 w 181060"/>
                  <a:gd name="connsiteY2" fmla="*/ 0 h 177420"/>
                  <a:gd name="connsiteX3" fmla="*/ 888 w 181060"/>
                  <a:gd name="connsiteY3" fmla="*/ 13647 h 177420"/>
                  <a:gd name="connsiteX4" fmla="*/ 41832 w 181060"/>
                  <a:gd name="connsiteY4" fmla="*/ 95534 h 177420"/>
                  <a:gd name="connsiteX5" fmla="*/ 123718 w 181060"/>
                  <a:gd name="connsiteY5" fmla="*/ 177420 h 177420"/>
                  <a:gd name="connsiteX6" fmla="*/ 164661 w 181060"/>
                  <a:gd name="connsiteY6" fmla="*/ 163773 h 177420"/>
                  <a:gd name="connsiteX7" fmla="*/ 151014 w 181060"/>
                  <a:gd name="connsiteY7" fmla="*/ 81886 h 177420"/>
                  <a:gd name="connsiteX8" fmla="*/ 178309 w 181060"/>
                  <a:gd name="connsiteY8" fmla="*/ 40943 h 177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060" h="177420">
                    <a:moveTo>
                      <a:pt x="178309" y="40943"/>
                    </a:moveTo>
                    <a:cubicBezTo>
                      <a:pt x="164661" y="34119"/>
                      <a:pt x="102700" y="67802"/>
                      <a:pt x="69127" y="40943"/>
                    </a:cubicBezTo>
                    <a:cubicBezTo>
                      <a:pt x="56319" y="30696"/>
                      <a:pt x="50930" y="13648"/>
                      <a:pt x="41832" y="0"/>
                    </a:cubicBezTo>
                    <a:cubicBezTo>
                      <a:pt x="28184" y="4549"/>
                      <a:pt x="7322" y="780"/>
                      <a:pt x="888" y="13647"/>
                    </a:cubicBezTo>
                    <a:cubicBezTo>
                      <a:pt x="-6701" y="28824"/>
                      <a:pt x="36683" y="89741"/>
                      <a:pt x="41832" y="95534"/>
                    </a:cubicBezTo>
                    <a:cubicBezTo>
                      <a:pt x="67477" y="124385"/>
                      <a:pt x="123718" y="177420"/>
                      <a:pt x="123718" y="177420"/>
                    </a:cubicBezTo>
                    <a:cubicBezTo>
                      <a:pt x="137366" y="172871"/>
                      <a:pt x="160709" y="177605"/>
                      <a:pt x="164661" y="163773"/>
                    </a:cubicBezTo>
                    <a:cubicBezTo>
                      <a:pt x="172263" y="137166"/>
                      <a:pt x="154927" y="109280"/>
                      <a:pt x="151014" y="81886"/>
                    </a:cubicBezTo>
                    <a:cubicBezTo>
                      <a:pt x="150371" y="77382"/>
                      <a:pt x="191957" y="47767"/>
                      <a:pt x="178309" y="40943"/>
                    </a:cubicBezTo>
                    <a:close/>
                  </a:path>
                </a:pathLst>
              </a:custGeom>
              <a:solidFill>
                <a:srgbClr val="3FB1FF"/>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679" name="Freeform 678"/>
              <p:cNvSpPr/>
              <p:nvPr/>
            </p:nvSpPr>
            <p:spPr>
              <a:xfrm>
                <a:off x="2215081" y="5479373"/>
                <a:ext cx="857188" cy="650526"/>
              </a:xfrm>
              <a:custGeom>
                <a:avLst/>
                <a:gdLst>
                  <a:gd name="connsiteX0" fmla="*/ 957941 w 959884"/>
                  <a:gd name="connsiteY0" fmla="*/ 204716 h 832513"/>
                  <a:gd name="connsiteX1" fmla="*/ 944293 w 959884"/>
                  <a:gd name="connsiteY1" fmla="*/ 436728 h 832513"/>
                  <a:gd name="connsiteX2" fmla="*/ 903350 w 959884"/>
                  <a:gd name="connsiteY2" fmla="*/ 477671 h 832513"/>
                  <a:gd name="connsiteX3" fmla="*/ 848759 w 959884"/>
                  <a:gd name="connsiteY3" fmla="*/ 559558 h 832513"/>
                  <a:gd name="connsiteX4" fmla="*/ 794168 w 959884"/>
                  <a:gd name="connsiteY4" fmla="*/ 545910 h 832513"/>
                  <a:gd name="connsiteX5" fmla="*/ 780520 w 959884"/>
                  <a:gd name="connsiteY5" fmla="*/ 586853 h 832513"/>
                  <a:gd name="connsiteX6" fmla="*/ 862406 w 959884"/>
                  <a:gd name="connsiteY6" fmla="*/ 614149 h 832513"/>
                  <a:gd name="connsiteX7" fmla="*/ 889702 w 959884"/>
                  <a:gd name="connsiteY7" fmla="*/ 655092 h 832513"/>
                  <a:gd name="connsiteX8" fmla="*/ 807815 w 959884"/>
                  <a:gd name="connsiteY8" fmla="*/ 696036 h 832513"/>
                  <a:gd name="connsiteX9" fmla="*/ 766872 w 959884"/>
                  <a:gd name="connsiteY9" fmla="*/ 723331 h 832513"/>
                  <a:gd name="connsiteX10" fmla="*/ 725929 w 959884"/>
                  <a:gd name="connsiteY10" fmla="*/ 736979 h 832513"/>
                  <a:gd name="connsiteX11" fmla="*/ 644042 w 959884"/>
                  <a:gd name="connsiteY11" fmla="*/ 791570 h 832513"/>
                  <a:gd name="connsiteX12" fmla="*/ 603099 w 959884"/>
                  <a:gd name="connsiteY12" fmla="*/ 818865 h 832513"/>
                  <a:gd name="connsiteX13" fmla="*/ 548508 w 959884"/>
                  <a:gd name="connsiteY13" fmla="*/ 832513 h 832513"/>
                  <a:gd name="connsiteX14" fmla="*/ 439326 w 959884"/>
                  <a:gd name="connsiteY14" fmla="*/ 818865 h 832513"/>
                  <a:gd name="connsiteX15" fmla="*/ 398382 w 959884"/>
                  <a:gd name="connsiteY15" fmla="*/ 777922 h 832513"/>
                  <a:gd name="connsiteX16" fmla="*/ 357439 w 959884"/>
                  <a:gd name="connsiteY16" fmla="*/ 764274 h 832513"/>
                  <a:gd name="connsiteX17" fmla="*/ 275553 w 959884"/>
                  <a:gd name="connsiteY17" fmla="*/ 709683 h 832513"/>
                  <a:gd name="connsiteX18" fmla="*/ 207314 w 959884"/>
                  <a:gd name="connsiteY18" fmla="*/ 641444 h 832513"/>
                  <a:gd name="connsiteX19" fmla="*/ 180018 w 959884"/>
                  <a:gd name="connsiteY19" fmla="*/ 600501 h 832513"/>
                  <a:gd name="connsiteX20" fmla="*/ 98132 w 959884"/>
                  <a:gd name="connsiteY20" fmla="*/ 559558 h 832513"/>
                  <a:gd name="connsiteX21" fmla="*/ 57188 w 959884"/>
                  <a:gd name="connsiteY21" fmla="*/ 518615 h 832513"/>
                  <a:gd name="connsiteX22" fmla="*/ 2597 w 959884"/>
                  <a:gd name="connsiteY22" fmla="*/ 491319 h 832513"/>
                  <a:gd name="connsiteX23" fmla="*/ 29893 w 959884"/>
                  <a:gd name="connsiteY23" fmla="*/ 354841 h 832513"/>
                  <a:gd name="connsiteX24" fmla="*/ 84484 w 959884"/>
                  <a:gd name="connsiteY24" fmla="*/ 272955 h 832513"/>
                  <a:gd name="connsiteX25" fmla="*/ 111779 w 959884"/>
                  <a:gd name="connsiteY25" fmla="*/ 232012 h 832513"/>
                  <a:gd name="connsiteX26" fmla="*/ 180018 w 959884"/>
                  <a:gd name="connsiteY26" fmla="*/ 109182 h 832513"/>
                  <a:gd name="connsiteX27" fmla="*/ 275553 w 959884"/>
                  <a:gd name="connsiteY27" fmla="*/ 0 h 832513"/>
                  <a:gd name="connsiteX28" fmla="*/ 316496 w 959884"/>
                  <a:gd name="connsiteY28" fmla="*/ 13647 h 832513"/>
                  <a:gd name="connsiteX29" fmla="*/ 357439 w 959884"/>
                  <a:gd name="connsiteY29" fmla="*/ 40943 h 832513"/>
                  <a:gd name="connsiteX30" fmla="*/ 412030 w 959884"/>
                  <a:gd name="connsiteY30" fmla="*/ 54591 h 832513"/>
                  <a:gd name="connsiteX31" fmla="*/ 480269 w 959884"/>
                  <a:gd name="connsiteY31" fmla="*/ 122830 h 832513"/>
                  <a:gd name="connsiteX32" fmla="*/ 603099 w 959884"/>
                  <a:gd name="connsiteY32" fmla="*/ 191068 h 832513"/>
                  <a:gd name="connsiteX33" fmla="*/ 916997 w 959884"/>
                  <a:gd name="connsiteY33" fmla="*/ 204716 h 832513"/>
                  <a:gd name="connsiteX34" fmla="*/ 957941 w 959884"/>
                  <a:gd name="connsiteY34" fmla="*/ 204716 h 83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59884" h="832513">
                    <a:moveTo>
                      <a:pt x="957941" y="204716"/>
                    </a:moveTo>
                    <a:cubicBezTo>
                      <a:pt x="962490" y="243385"/>
                      <a:pt x="959486" y="360761"/>
                      <a:pt x="944293" y="436728"/>
                    </a:cubicBezTo>
                    <a:cubicBezTo>
                      <a:pt x="940508" y="455654"/>
                      <a:pt x="915199" y="462436"/>
                      <a:pt x="903350" y="477671"/>
                    </a:cubicBezTo>
                    <a:cubicBezTo>
                      <a:pt x="883210" y="503566"/>
                      <a:pt x="848759" y="559558"/>
                      <a:pt x="848759" y="559558"/>
                    </a:cubicBezTo>
                    <a:cubicBezTo>
                      <a:pt x="830562" y="555009"/>
                      <a:pt x="811584" y="538944"/>
                      <a:pt x="794168" y="545910"/>
                    </a:cubicBezTo>
                    <a:cubicBezTo>
                      <a:pt x="780811" y="551253"/>
                      <a:pt x="770348" y="576681"/>
                      <a:pt x="780520" y="586853"/>
                    </a:cubicBezTo>
                    <a:cubicBezTo>
                      <a:pt x="800865" y="607198"/>
                      <a:pt x="862406" y="614149"/>
                      <a:pt x="862406" y="614149"/>
                    </a:cubicBezTo>
                    <a:cubicBezTo>
                      <a:pt x="871505" y="627797"/>
                      <a:pt x="892919" y="639008"/>
                      <a:pt x="889702" y="655092"/>
                    </a:cubicBezTo>
                    <a:cubicBezTo>
                      <a:pt x="885356" y="676822"/>
                      <a:pt x="821723" y="689082"/>
                      <a:pt x="807815" y="696036"/>
                    </a:cubicBezTo>
                    <a:cubicBezTo>
                      <a:pt x="793144" y="703371"/>
                      <a:pt x="781543" y="715996"/>
                      <a:pt x="766872" y="723331"/>
                    </a:cubicBezTo>
                    <a:cubicBezTo>
                      <a:pt x="754005" y="729765"/>
                      <a:pt x="738505" y="729993"/>
                      <a:pt x="725929" y="736979"/>
                    </a:cubicBezTo>
                    <a:cubicBezTo>
                      <a:pt x="697252" y="752911"/>
                      <a:pt x="671338" y="773373"/>
                      <a:pt x="644042" y="791570"/>
                    </a:cubicBezTo>
                    <a:cubicBezTo>
                      <a:pt x="630394" y="800668"/>
                      <a:pt x="619012" y="814887"/>
                      <a:pt x="603099" y="818865"/>
                    </a:cubicBezTo>
                    <a:lnTo>
                      <a:pt x="548508" y="832513"/>
                    </a:lnTo>
                    <a:cubicBezTo>
                      <a:pt x="512114" y="827964"/>
                      <a:pt x="473795" y="831399"/>
                      <a:pt x="439326" y="818865"/>
                    </a:cubicBezTo>
                    <a:cubicBezTo>
                      <a:pt x="421187" y="812269"/>
                      <a:pt x="414441" y="788628"/>
                      <a:pt x="398382" y="777922"/>
                    </a:cubicBezTo>
                    <a:cubicBezTo>
                      <a:pt x="386412" y="769942"/>
                      <a:pt x="370015" y="771260"/>
                      <a:pt x="357439" y="764274"/>
                    </a:cubicBezTo>
                    <a:cubicBezTo>
                      <a:pt x="328762" y="748342"/>
                      <a:pt x="275553" y="709683"/>
                      <a:pt x="275553" y="709683"/>
                    </a:cubicBezTo>
                    <a:cubicBezTo>
                      <a:pt x="202764" y="600502"/>
                      <a:pt x="298299" y="732429"/>
                      <a:pt x="207314" y="641444"/>
                    </a:cubicBezTo>
                    <a:cubicBezTo>
                      <a:pt x="195716" y="629846"/>
                      <a:pt x="191616" y="612099"/>
                      <a:pt x="180018" y="600501"/>
                    </a:cubicBezTo>
                    <a:cubicBezTo>
                      <a:pt x="153562" y="574045"/>
                      <a:pt x="131431" y="570658"/>
                      <a:pt x="98132" y="559558"/>
                    </a:cubicBezTo>
                    <a:cubicBezTo>
                      <a:pt x="84484" y="545910"/>
                      <a:pt x="72894" y="529833"/>
                      <a:pt x="57188" y="518615"/>
                    </a:cubicBezTo>
                    <a:cubicBezTo>
                      <a:pt x="40633" y="506790"/>
                      <a:pt x="5942" y="511387"/>
                      <a:pt x="2597" y="491319"/>
                    </a:cubicBezTo>
                    <a:cubicBezTo>
                      <a:pt x="-5030" y="445557"/>
                      <a:pt x="4158" y="393443"/>
                      <a:pt x="29893" y="354841"/>
                    </a:cubicBezTo>
                    <a:lnTo>
                      <a:pt x="84484" y="272955"/>
                    </a:lnTo>
                    <a:cubicBezTo>
                      <a:pt x="93582" y="259307"/>
                      <a:pt x="106592" y="247573"/>
                      <a:pt x="111779" y="232012"/>
                    </a:cubicBezTo>
                    <a:cubicBezTo>
                      <a:pt x="160407" y="86131"/>
                      <a:pt x="108515" y="201115"/>
                      <a:pt x="180018" y="109182"/>
                    </a:cubicBezTo>
                    <a:cubicBezTo>
                      <a:pt x="265753" y="-1049"/>
                      <a:pt x="196290" y="52840"/>
                      <a:pt x="275553" y="0"/>
                    </a:cubicBezTo>
                    <a:cubicBezTo>
                      <a:pt x="289201" y="4549"/>
                      <a:pt x="303629" y="7213"/>
                      <a:pt x="316496" y="13647"/>
                    </a:cubicBezTo>
                    <a:cubicBezTo>
                      <a:pt x="331167" y="20982"/>
                      <a:pt x="342363" y="34482"/>
                      <a:pt x="357439" y="40943"/>
                    </a:cubicBezTo>
                    <a:cubicBezTo>
                      <a:pt x="374679" y="48332"/>
                      <a:pt x="393833" y="50042"/>
                      <a:pt x="412030" y="54591"/>
                    </a:cubicBezTo>
                    <a:cubicBezTo>
                      <a:pt x="575798" y="163768"/>
                      <a:pt x="334695" y="-4547"/>
                      <a:pt x="480269" y="122830"/>
                    </a:cubicBezTo>
                    <a:cubicBezTo>
                      <a:pt x="496829" y="137320"/>
                      <a:pt x="564930" y="188132"/>
                      <a:pt x="603099" y="191068"/>
                    </a:cubicBezTo>
                    <a:cubicBezTo>
                      <a:pt x="707522" y="199100"/>
                      <a:pt x="812364" y="200167"/>
                      <a:pt x="916997" y="204716"/>
                    </a:cubicBezTo>
                    <a:cubicBezTo>
                      <a:pt x="964044" y="220398"/>
                      <a:pt x="953392" y="166047"/>
                      <a:pt x="957941" y="204716"/>
                    </a:cubicBezTo>
                    <a:close/>
                  </a:path>
                </a:pathLst>
              </a:custGeom>
              <a:solidFill>
                <a:srgbClr val="3FB1F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680" name="Freeform 679"/>
              <p:cNvSpPr/>
              <p:nvPr/>
            </p:nvSpPr>
            <p:spPr>
              <a:xfrm>
                <a:off x="2128224" y="4253125"/>
                <a:ext cx="723638" cy="1374142"/>
              </a:xfrm>
              <a:custGeom>
                <a:avLst/>
                <a:gdLst>
                  <a:gd name="connsiteX0" fmla="*/ 859809 w 869763"/>
                  <a:gd name="connsiteY0" fmla="*/ 1719618 h 1758563"/>
                  <a:gd name="connsiteX1" fmla="*/ 777923 w 869763"/>
                  <a:gd name="connsiteY1" fmla="*/ 1610436 h 1758563"/>
                  <a:gd name="connsiteX2" fmla="*/ 764275 w 869763"/>
                  <a:gd name="connsiteY2" fmla="*/ 1569492 h 1758563"/>
                  <a:gd name="connsiteX3" fmla="*/ 723332 w 869763"/>
                  <a:gd name="connsiteY3" fmla="*/ 1528549 h 1758563"/>
                  <a:gd name="connsiteX4" fmla="*/ 696036 w 869763"/>
                  <a:gd name="connsiteY4" fmla="*/ 1487606 h 1758563"/>
                  <a:gd name="connsiteX5" fmla="*/ 614150 w 869763"/>
                  <a:gd name="connsiteY5" fmla="*/ 1419367 h 1758563"/>
                  <a:gd name="connsiteX6" fmla="*/ 600502 w 869763"/>
                  <a:gd name="connsiteY6" fmla="*/ 1378424 h 1758563"/>
                  <a:gd name="connsiteX7" fmla="*/ 641445 w 869763"/>
                  <a:gd name="connsiteY7" fmla="*/ 1296537 h 1758563"/>
                  <a:gd name="connsiteX8" fmla="*/ 696036 w 869763"/>
                  <a:gd name="connsiteY8" fmla="*/ 1282889 h 1758563"/>
                  <a:gd name="connsiteX9" fmla="*/ 764275 w 869763"/>
                  <a:gd name="connsiteY9" fmla="*/ 1173707 h 1758563"/>
                  <a:gd name="connsiteX10" fmla="*/ 777923 w 869763"/>
                  <a:gd name="connsiteY10" fmla="*/ 1132764 h 1758563"/>
                  <a:gd name="connsiteX11" fmla="*/ 791571 w 869763"/>
                  <a:gd name="connsiteY11" fmla="*/ 1009934 h 1758563"/>
                  <a:gd name="connsiteX12" fmla="*/ 818866 w 869763"/>
                  <a:gd name="connsiteY12" fmla="*/ 928048 h 1758563"/>
                  <a:gd name="connsiteX13" fmla="*/ 805218 w 869763"/>
                  <a:gd name="connsiteY13" fmla="*/ 668740 h 1758563"/>
                  <a:gd name="connsiteX14" fmla="*/ 791571 w 869763"/>
                  <a:gd name="connsiteY14" fmla="*/ 627797 h 1758563"/>
                  <a:gd name="connsiteX15" fmla="*/ 764275 w 869763"/>
                  <a:gd name="connsiteY15" fmla="*/ 586854 h 1758563"/>
                  <a:gd name="connsiteX16" fmla="*/ 723332 w 869763"/>
                  <a:gd name="connsiteY16" fmla="*/ 573206 h 1758563"/>
                  <a:gd name="connsiteX17" fmla="*/ 668741 w 869763"/>
                  <a:gd name="connsiteY17" fmla="*/ 532263 h 1758563"/>
                  <a:gd name="connsiteX18" fmla="*/ 655093 w 869763"/>
                  <a:gd name="connsiteY18" fmla="*/ 491319 h 1758563"/>
                  <a:gd name="connsiteX19" fmla="*/ 641445 w 869763"/>
                  <a:gd name="connsiteY19" fmla="*/ 259307 h 1758563"/>
                  <a:gd name="connsiteX20" fmla="*/ 627797 w 869763"/>
                  <a:gd name="connsiteY20" fmla="*/ 218364 h 1758563"/>
                  <a:gd name="connsiteX21" fmla="*/ 532263 w 869763"/>
                  <a:gd name="connsiteY21" fmla="*/ 150125 h 1758563"/>
                  <a:gd name="connsiteX22" fmla="*/ 477672 w 869763"/>
                  <a:gd name="connsiteY22" fmla="*/ 81886 h 1758563"/>
                  <a:gd name="connsiteX23" fmla="*/ 464024 w 869763"/>
                  <a:gd name="connsiteY23" fmla="*/ 40943 h 1758563"/>
                  <a:gd name="connsiteX24" fmla="*/ 436729 w 869763"/>
                  <a:gd name="connsiteY24" fmla="*/ 0 h 1758563"/>
                  <a:gd name="connsiteX25" fmla="*/ 327547 w 869763"/>
                  <a:gd name="connsiteY25" fmla="*/ 27295 h 1758563"/>
                  <a:gd name="connsiteX26" fmla="*/ 286603 w 869763"/>
                  <a:gd name="connsiteY26" fmla="*/ 54591 h 1758563"/>
                  <a:gd name="connsiteX27" fmla="*/ 245660 w 869763"/>
                  <a:gd name="connsiteY27" fmla="*/ 95534 h 1758563"/>
                  <a:gd name="connsiteX28" fmla="*/ 232012 w 869763"/>
                  <a:gd name="connsiteY28" fmla="*/ 163773 h 1758563"/>
                  <a:gd name="connsiteX29" fmla="*/ 191069 w 869763"/>
                  <a:gd name="connsiteY29" fmla="*/ 177421 h 1758563"/>
                  <a:gd name="connsiteX30" fmla="*/ 177421 w 869763"/>
                  <a:gd name="connsiteY30" fmla="*/ 218364 h 1758563"/>
                  <a:gd name="connsiteX31" fmla="*/ 122830 w 869763"/>
                  <a:gd name="connsiteY31" fmla="*/ 300251 h 1758563"/>
                  <a:gd name="connsiteX32" fmla="*/ 109182 w 869763"/>
                  <a:gd name="connsiteY32" fmla="*/ 450376 h 1758563"/>
                  <a:gd name="connsiteX33" fmla="*/ 81887 w 869763"/>
                  <a:gd name="connsiteY33" fmla="*/ 491319 h 1758563"/>
                  <a:gd name="connsiteX34" fmla="*/ 68239 w 869763"/>
                  <a:gd name="connsiteY34" fmla="*/ 573206 h 1758563"/>
                  <a:gd name="connsiteX35" fmla="*/ 0 w 869763"/>
                  <a:gd name="connsiteY35" fmla="*/ 641445 h 1758563"/>
                  <a:gd name="connsiteX36" fmla="*/ 13648 w 869763"/>
                  <a:gd name="connsiteY36" fmla="*/ 682388 h 1758563"/>
                  <a:gd name="connsiteX37" fmla="*/ 81887 w 869763"/>
                  <a:gd name="connsiteY37" fmla="*/ 764275 h 1758563"/>
                  <a:gd name="connsiteX38" fmla="*/ 68239 w 869763"/>
                  <a:gd name="connsiteY38" fmla="*/ 846161 h 1758563"/>
                  <a:gd name="connsiteX39" fmla="*/ 68239 w 869763"/>
                  <a:gd name="connsiteY39" fmla="*/ 887104 h 1758563"/>
                  <a:gd name="connsiteX40" fmla="*/ 122830 w 869763"/>
                  <a:gd name="connsiteY40" fmla="*/ 1009934 h 1758563"/>
                  <a:gd name="connsiteX41" fmla="*/ 191069 w 869763"/>
                  <a:gd name="connsiteY41" fmla="*/ 1091821 h 1758563"/>
                  <a:gd name="connsiteX42" fmla="*/ 218365 w 869763"/>
                  <a:gd name="connsiteY42" fmla="*/ 1173707 h 1758563"/>
                  <a:gd name="connsiteX43" fmla="*/ 245660 w 869763"/>
                  <a:gd name="connsiteY43" fmla="*/ 1269242 h 1758563"/>
                  <a:gd name="connsiteX44" fmla="*/ 272956 w 869763"/>
                  <a:gd name="connsiteY44" fmla="*/ 1310185 h 1758563"/>
                  <a:gd name="connsiteX45" fmla="*/ 300251 w 869763"/>
                  <a:gd name="connsiteY45" fmla="*/ 1405719 h 1758563"/>
                  <a:gd name="connsiteX46" fmla="*/ 354842 w 869763"/>
                  <a:gd name="connsiteY46" fmla="*/ 1487606 h 1758563"/>
                  <a:gd name="connsiteX47" fmla="*/ 395785 w 869763"/>
                  <a:gd name="connsiteY47" fmla="*/ 1514901 h 1758563"/>
                  <a:gd name="connsiteX48" fmla="*/ 423081 w 869763"/>
                  <a:gd name="connsiteY48" fmla="*/ 1610436 h 1758563"/>
                  <a:gd name="connsiteX49" fmla="*/ 464024 w 869763"/>
                  <a:gd name="connsiteY49" fmla="*/ 1651379 h 1758563"/>
                  <a:gd name="connsiteX50" fmla="*/ 518615 w 869763"/>
                  <a:gd name="connsiteY50" fmla="*/ 1733266 h 1758563"/>
                  <a:gd name="connsiteX51" fmla="*/ 859809 w 869763"/>
                  <a:gd name="connsiteY51" fmla="*/ 1719618 h 175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69763" h="1758563">
                    <a:moveTo>
                      <a:pt x="859809" y="1719618"/>
                    </a:moveTo>
                    <a:cubicBezTo>
                      <a:pt x="903027" y="1699146"/>
                      <a:pt x="792408" y="1639406"/>
                      <a:pt x="777923" y="1610436"/>
                    </a:cubicBezTo>
                    <a:cubicBezTo>
                      <a:pt x="771489" y="1597569"/>
                      <a:pt x="772255" y="1581462"/>
                      <a:pt x="764275" y="1569492"/>
                    </a:cubicBezTo>
                    <a:cubicBezTo>
                      <a:pt x="753569" y="1553433"/>
                      <a:pt x="735688" y="1543376"/>
                      <a:pt x="723332" y="1528549"/>
                    </a:cubicBezTo>
                    <a:cubicBezTo>
                      <a:pt x="712831" y="1515948"/>
                      <a:pt x="706537" y="1500207"/>
                      <a:pt x="696036" y="1487606"/>
                    </a:cubicBezTo>
                    <a:cubicBezTo>
                      <a:pt x="663198" y="1448200"/>
                      <a:pt x="654408" y="1446206"/>
                      <a:pt x="614150" y="1419367"/>
                    </a:cubicBezTo>
                    <a:cubicBezTo>
                      <a:pt x="609601" y="1405719"/>
                      <a:pt x="600502" y="1392810"/>
                      <a:pt x="600502" y="1378424"/>
                    </a:cubicBezTo>
                    <a:cubicBezTo>
                      <a:pt x="600502" y="1360260"/>
                      <a:pt x="627646" y="1305737"/>
                      <a:pt x="641445" y="1296537"/>
                    </a:cubicBezTo>
                    <a:cubicBezTo>
                      <a:pt x="657052" y="1286132"/>
                      <a:pt x="677839" y="1287438"/>
                      <a:pt x="696036" y="1282889"/>
                    </a:cubicBezTo>
                    <a:cubicBezTo>
                      <a:pt x="760920" y="1239634"/>
                      <a:pt x="731792" y="1271155"/>
                      <a:pt x="764275" y="1173707"/>
                    </a:cubicBezTo>
                    <a:lnTo>
                      <a:pt x="777923" y="1132764"/>
                    </a:lnTo>
                    <a:cubicBezTo>
                      <a:pt x="782472" y="1091821"/>
                      <a:pt x="783492" y="1050329"/>
                      <a:pt x="791571" y="1009934"/>
                    </a:cubicBezTo>
                    <a:cubicBezTo>
                      <a:pt x="797214" y="981721"/>
                      <a:pt x="818866" y="928048"/>
                      <a:pt x="818866" y="928048"/>
                    </a:cubicBezTo>
                    <a:cubicBezTo>
                      <a:pt x="814317" y="841612"/>
                      <a:pt x="813054" y="754940"/>
                      <a:pt x="805218" y="668740"/>
                    </a:cubicBezTo>
                    <a:cubicBezTo>
                      <a:pt x="803916" y="654413"/>
                      <a:pt x="798005" y="640664"/>
                      <a:pt x="791571" y="627797"/>
                    </a:cubicBezTo>
                    <a:cubicBezTo>
                      <a:pt x="784236" y="613126"/>
                      <a:pt x="777083" y="597101"/>
                      <a:pt x="764275" y="586854"/>
                    </a:cubicBezTo>
                    <a:cubicBezTo>
                      <a:pt x="753041" y="577867"/>
                      <a:pt x="736980" y="577755"/>
                      <a:pt x="723332" y="573206"/>
                    </a:cubicBezTo>
                    <a:cubicBezTo>
                      <a:pt x="705135" y="559558"/>
                      <a:pt x="683303" y="549737"/>
                      <a:pt x="668741" y="532263"/>
                    </a:cubicBezTo>
                    <a:cubicBezTo>
                      <a:pt x="659531" y="521211"/>
                      <a:pt x="656525" y="505634"/>
                      <a:pt x="655093" y="491319"/>
                    </a:cubicBezTo>
                    <a:cubicBezTo>
                      <a:pt x="647384" y="414232"/>
                      <a:pt x="649154" y="336394"/>
                      <a:pt x="641445" y="259307"/>
                    </a:cubicBezTo>
                    <a:cubicBezTo>
                      <a:pt x="640014" y="244992"/>
                      <a:pt x="637007" y="229416"/>
                      <a:pt x="627797" y="218364"/>
                    </a:cubicBezTo>
                    <a:cubicBezTo>
                      <a:pt x="617219" y="205670"/>
                      <a:pt x="550931" y="162571"/>
                      <a:pt x="532263" y="150125"/>
                    </a:cubicBezTo>
                    <a:cubicBezTo>
                      <a:pt x="497958" y="47214"/>
                      <a:pt x="548223" y="170075"/>
                      <a:pt x="477672" y="81886"/>
                    </a:cubicBezTo>
                    <a:cubicBezTo>
                      <a:pt x="468685" y="70652"/>
                      <a:pt x="470458" y="53810"/>
                      <a:pt x="464024" y="40943"/>
                    </a:cubicBezTo>
                    <a:cubicBezTo>
                      <a:pt x="456689" y="26272"/>
                      <a:pt x="445827" y="13648"/>
                      <a:pt x="436729" y="0"/>
                    </a:cubicBezTo>
                    <a:cubicBezTo>
                      <a:pt x="410780" y="5190"/>
                      <a:pt x="355521" y="13308"/>
                      <a:pt x="327547" y="27295"/>
                    </a:cubicBezTo>
                    <a:cubicBezTo>
                      <a:pt x="312876" y="34631"/>
                      <a:pt x="299204" y="44090"/>
                      <a:pt x="286603" y="54591"/>
                    </a:cubicBezTo>
                    <a:cubicBezTo>
                      <a:pt x="271776" y="66947"/>
                      <a:pt x="259308" y="81886"/>
                      <a:pt x="245660" y="95534"/>
                    </a:cubicBezTo>
                    <a:cubicBezTo>
                      <a:pt x="241111" y="118280"/>
                      <a:pt x="244879" y="144472"/>
                      <a:pt x="232012" y="163773"/>
                    </a:cubicBezTo>
                    <a:cubicBezTo>
                      <a:pt x="224032" y="175743"/>
                      <a:pt x="201241" y="167249"/>
                      <a:pt x="191069" y="177421"/>
                    </a:cubicBezTo>
                    <a:cubicBezTo>
                      <a:pt x="180897" y="187593"/>
                      <a:pt x="184407" y="205788"/>
                      <a:pt x="177421" y="218364"/>
                    </a:cubicBezTo>
                    <a:cubicBezTo>
                      <a:pt x="161489" y="247041"/>
                      <a:pt x="122830" y="300251"/>
                      <a:pt x="122830" y="300251"/>
                    </a:cubicBezTo>
                    <a:cubicBezTo>
                      <a:pt x="118281" y="350293"/>
                      <a:pt x="119710" y="401243"/>
                      <a:pt x="109182" y="450376"/>
                    </a:cubicBezTo>
                    <a:cubicBezTo>
                      <a:pt x="105745" y="466414"/>
                      <a:pt x="87074" y="475758"/>
                      <a:pt x="81887" y="491319"/>
                    </a:cubicBezTo>
                    <a:cubicBezTo>
                      <a:pt x="73136" y="517571"/>
                      <a:pt x="76990" y="546954"/>
                      <a:pt x="68239" y="573206"/>
                    </a:cubicBezTo>
                    <a:cubicBezTo>
                      <a:pt x="55241" y="612200"/>
                      <a:pt x="31195" y="620648"/>
                      <a:pt x="0" y="641445"/>
                    </a:cubicBezTo>
                    <a:cubicBezTo>
                      <a:pt x="4549" y="655093"/>
                      <a:pt x="7214" y="669521"/>
                      <a:pt x="13648" y="682388"/>
                    </a:cubicBezTo>
                    <a:cubicBezTo>
                      <a:pt x="32648" y="720388"/>
                      <a:pt x="51706" y="734093"/>
                      <a:pt x="81887" y="764275"/>
                    </a:cubicBezTo>
                    <a:cubicBezTo>
                      <a:pt x="77338" y="791570"/>
                      <a:pt x="80614" y="821411"/>
                      <a:pt x="68239" y="846161"/>
                    </a:cubicBezTo>
                    <a:cubicBezTo>
                      <a:pt x="45562" y="891515"/>
                      <a:pt x="-14783" y="859431"/>
                      <a:pt x="68239" y="887104"/>
                    </a:cubicBezTo>
                    <a:cubicBezTo>
                      <a:pt x="88075" y="946612"/>
                      <a:pt x="86785" y="966680"/>
                      <a:pt x="122830" y="1009934"/>
                    </a:cubicBezTo>
                    <a:cubicBezTo>
                      <a:pt x="153441" y="1046667"/>
                      <a:pt x="171706" y="1048253"/>
                      <a:pt x="191069" y="1091821"/>
                    </a:cubicBezTo>
                    <a:cubicBezTo>
                      <a:pt x="202754" y="1118113"/>
                      <a:pt x="211387" y="1145794"/>
                      <a:pt x="218365" y="1173707"/>
                    </a:cubicBezTo>
                    <a:cubicBezTo>
                      <a:pt x="222738" y="1191201"/>
                      <a:pt x="235869" y="1249661"/>
                      <a:pt x="245660" y="1269242"/>
                    </a:cubicBezTo>
                    <a:cubicBezTo>
                      <a:pt x="252996" y="1283913"/>
                      <a:pt x="263857" y="1296537"/>
                      <a:pt x="272956" y="1310185"/>
                    </a:cubicBezTo>
                    <a:cubicBezTo>
                      <a:pt x="276169" y="1323039"/>
                      <a:pt x="291349" y="1389696"/>
                      <a:pt x="300251" y="1405719"/>
                    </a:cubicBezTo>
                    <a:cubicBezTo>
                      <a:pt x="316183" y="1434396"/>
                      <a:pt x="327546" y="1469409"/>
                      <a:pt x="354842" y="1487606"/>
                    </a:cubicBezTo>
                    <a:lnTo>
                      <a:pt x="395785" y="1514901"/>
                    </a:lnTo>
                    <a:cubicBezTo>
                      <a:pt x="397605" y="1522181"/>
                      <a:pt x="415250" y="1598689"/>
                      <a:pt x="423081" y="1610436"/>
                    </a:cubicBezTo>
                    <a:cubicBezTo>
                      <a:pt x="433787" y="1626495"/>
                      <a:pt x="452175" y="1636144"/>
                      <a:pt x="464024" y="1651379"/>
                    </a:cubicBezTo>
                    <a:cubicBezTo>
                      <a:pt x="484164" y="1677274"/>
                      <a:pt x="487493" y="1722892"/>
                      <a:pt x="518615" y="1733266"/>
                    </a:cubicBezTo>
                    <a:cubicBezTo>
                      <a:pt x="682502" y="1787894"/>
                      <a:pt x="816591" y="1740090"/>
                      <a:pt x="859809" y="1719618"/>
                    </a:cubicBezTo>
                    <a:close/>
                  </a:path>
                </a:pathLst>
              </a:custGeom>
              <a:solidFill>
                <a:srgbClr val="004B7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681" name="Freeform 680"/>
              <p:cNvSpPr/>
              <p:nvPr/>
            </p:nvSpPr>
            <p:spPr>
              <a:xfrm>
                <a:off x="1690308" y="3315762"/>
                <a:ext cx="1318902" cy="1000829"/>
              </a:xfrm>
              <a:custGeom>
                <a:avLst/>
                <a:gdLst>
                  <a:gd name="connsiteX0" fmla="*/ 969317 w 1569819"/>
                  <a:gd name="connsiteY0" fmla="*/ 1266450 h 1280815"/>
                  <a:gd name="connsiteX1" fmla="*/ 1105795 w 1569819"/>
                  <a:gd name="connsiteY1" fmla="*/ 1266450 h 1280815"/>
                  <a:gd name="connsiteX2" fmla="*/ 1133090 w 1569819"/>
                  <a:gd name="connsiteY2" fmla="*/ 1225507 h 1280815"/>
                  <a:gd name="connsiteX3" fmla="*/ 1119442 w 1569819"/>
                  <a:gd name="connsiteY3" fmla="*/ 979847 h 1280815"/>
                  <a:gd name="connsiteX4" fmla="*/ 1051204 w 1569819"/>
                  <a:gd name="connsiteY4" fmla="*/ 897961 h 1280815"/>
                  <a:gd name="connsiteX5" fmla="*/ 1023908 w 1569819"/>
                  <a:gd name="connsiteY5" fmla="*/ 857018 h 1280815"/>
                  <a:gd name="connsiteX6" fmla="*/ 1119442 w 1569819"/>
                  <a:gd name="connsiteY6" fmla="*/ 870665 h 1280815"/>
                  <a:gd name="connsiteX7" fmla="*/ 1201329 w 1569819"/>
                  <a:gd name="connsiteY7" fmla="*/ 911609 h 1280815"/>
                  <a:gd name="connsiteX8" fmla="*/ 1255920 w 1569819"/>
                  <a:gd name="connsiteY8" fmla="*/ 897961 h 1280815"/>
                  <a:gd name="connsiteX9" fmla="*/ 1310511 w 1569819"/>
                  <a:gd name="connsiteY9" fmla="*/ 816074 h 1280815"/>
                  <a:gd name="connsiteX10" fmla="*/ 1433341 w 1569819"/>
                  <a:gd name="connsiteY10" fmla="*/ 747835 h 1280815"/>
                  <a:gd name="connsiteX11" fmla="*/ 1474284 w 1569819"/>
                  <a:gd name="connsiteY11" fmla="*/ 706892 h 1280815"/>
                  <a:gd name="connsiteX12" fmla="*/ 1501580 w 1569819"/>
                  <a:gd name="connsiteY12" fmla="*/ 625006 h 1280815"/>
                  <a:gd name="connsiteX13" fmla="*/ 1528875 w 1569819"/>
                  <a:gd name="connsiteY13" fmla="*/ 584062 h 1280815"/>
                  <a:gd name="connsiteX14" fmla="*/ 1515227 w 1569819"/>
                  <a:gd name="connsiteY14" fmla="*/ 488528 h 1280815"/>
                  <a:gd name="connsiteX15" fmla="*/ 1487932 w 1569819"/>
                  <a:gd name="connsiteY15" fmla="*/ 406641 h 1280815"/>
                  <a:gd name="connsiteX16" fmla="*/ 1501580 w 1569819"/>
                  <a:gd name="connsiteY16" fmla="*/ 365698 h 1280815"/>
                  <a:gd name="connsiteX17" fmla="*/ 1542523 w 1569819"/>
                  <a:gd name="connsiteY17" fmla="*/ 338403 h 1280815"/>
                  <a:gd name="connsiteX18" fmla="*/ 1569819 w 1569819"/>
                  <a:gd name="connsiteY18" fmla="*/ 297459 h 1280815"/>
                  <a:gd name="connsiteX19" fmla="*/ 1474284 w 1569819"/>
                  <a:gd name="connsiteY19" fmla="*/ 256516 h 1280815"/>
                  <a:gd name="connsiteX20" fmla="*/ 1419693 w 1569819"/>
                  <a:gd name="connsiteY20" fmla="*/ 229221 h 1280815"/>
                  <a:gd name="connsiteX21" fmla="*/ 1378750 w 1569819"/>
                  <a:gd name="connsiteY21" fmla="*/ 215573 h 1280815"/>
                  <a:gd name="connsiteX22" fmla="*/ 1365102 w 1569819"/>
                  <a:gd name="connsiteY22" fmla="*/ 147334 h 1280815"/>
                  <a:gd name="connsiteX23" fmla="*/ 1351454 w 1569819"/>
                  <a:gd name="connsiteY23" fmla="*/ 106391 h 1280815"/>
                  <a:gd name="connsiteX24" fmla="*/ 1310511 w 1569819"/>
                  <a:gd name="connsiteY24" fmla="*/ 92743 h 1280815"/>
                  <a:gd name="connsiteX25" fmla="*/ 1269568 w 1569819"/>
                  <a:gd name="connsiteY25" fmla="*/ 65447 h 1280815"/>
                  <a:gd name="connsiteX26" fmla="*/ 1255920 w 1569819"/>
                  <a:gd name="connsiteY26" fmla="*/ 10856 h 1280815"/>
                  <a:gd name="connsiteX27" fmla="*/ 1105795 w 1569819"/>
                  <a:gd name="connsiteY27" fmla="*/ 65447 h 1280815"/>
                  <a:gd name="connsiteX28" fmla="*/ 1064851 w 1569819"/>
                  <a:gd name="connsiteY28" fmla="*/ 92743 h 1280815"/>
                  <a:gd name="connsiteX29" fmla="*/ 982965 w 1569819"/>
                  <a:gd name="connsiteY29" fmla="*/ 133686 h 1280815"/>
                  <a:gd name="connsiteX30" fmla="*/ 969317 w 1569819"/>
                  <a:gd name="connsiteY30" fmla="*/ 174630 h 1280815"/>
                  <a:gd name="connsiteX31" fmla="*/ 928374 w 1569819"/>
                  <a:gd name="connsiteY31" fmla="*/ 201925 h 1280815"/>
                  <a:gd name="connsiteX32" fmla="*/ 901078 w 1569819"/>
                  <a:gd name="connsiteY32" fmla="*/ 242868 h 1280815"/>
                  <a:gd name="connsiteX33" fmla="*/ 887430 w 1569819"/>
                  <a:gd name="connsiteY33" fmla="*/ 311107 h 1280815"/>
                  <a:gd name="connsiteX34" fmla="*/ 805544 w 1569819"/>
                  <a:gd name="connsiteY34" fmla="*/ 365698 h 1280815"/>
                  <a:gd name="connsiteX35" fmla="*/ 723657 w 1569819"/>
                  <a:gd name="connsiteY35" fmla="*/ 420289 h 1280815"/>
                  <a:gd name="connsiteX36" fmla="*/ 682714 w 1569819"/>
                  <a:gd name="connsiteY36" fmla="*/ 447585 h 1280815"/>
                  <a:gd name="connsiteX37" fmla="*/ 641771 w 1569819"/>
                  <a:gd name="connsiteY37" fmla="*/ 488528 h 1280815"/>
                  <a:gd name="connsiteX38" fmla="*/ 655419 w 1569819"/>
                  <a:gd name="connsiteY38" fmla="*/ 611358 h 1280815"/>
                  <a:gd name="connsiteX39" fmla="*/ 682714 w 1569819"/>
                  <a:gd name="connsiteY39" fmla="*/ 693244 h 1280815"/>
                  <a:gd name="connsiteX40" fmla="*/ 696362 w 1569819"/>
                  <a:gd name="connsiteY40" fmla="*/ 734188 h 1280815"/>
                  <a:gd name="connsiteX41" fmla="*/ 559884 w 1569819"/>
                  <a:gd name="connsiteY41" fmla="*/ 829722 h 1280815"/>
                  <a:gd name="connsiteX42" fmla="*/ 518941 w 1569819"/>
                  <a:gd name="connsiteY42" fmla="*/ 870665 h 1280815"/>
                  <a:gd name="connsiteX43" fmla="*/ 477998 w 1569819"/>
                  <a:gd name="connsiteY43" fmla="*/ 884313 h 1280815"/>
                  <a:gd name="connsiteX44" fmla="*/ 314225 w 1569819"/>
                  <a:gd name="connsiteY44" fmla="*/ 870665 h 1280815"/>
                  <a:gd name="connsiteX45" fmla="*/ 218690 w 1569819"/>
                  <a:gd name="connsiteY45" fmla="*/ 843370 h 1280815"/>
                  <a:gd name="connsiteX46" fmla="*/ 191395 w 1569819"/>
                  <a:gd name="connsiteY46" fmla="*/ 802427 h 1280815"/>
                  <a:gd name="connsiteX47" fmla="*/ 27622 w 1569819"/>
                  <a:gd name="connsiteY47" fmla="*/ 843370 h 1280815"/>
                  <a:gd name="connsiteX48" fmla="*/ 326 w 1569819"/>
                  <a:gd name="connsiteY48" fmla="*/ 884313 h 1280815"/>
                  <a:gd name="connsiteX49" fmla="*/ 41269 w 1569819"/>
                  <a:gd name="connsiteY49" fmla="*/ 911609 h 1280815"/>
                  <a:gd name="connsiteX50" fmla="*/ 177747 w 1569819"/>
                  <a:gd name="connsiteY50" fmla="*/ 925256 h 1280815"/>
                  <a:gd name="connsiteX51" fmla="*/ 218690 w 1569819"/>
                  <a:gd name="connsiteY51" fmla="*/ 938904 h 1280815"/>
                  <a:gd name="connsiteX52" fmla="*/ 300577 w 1569819"/>
                  <a:gd name="connsiteY52" fmla="*/ 993495 h 1280815"/>
                  <a:gd name="connsiteX53" fmla="*/ 314225 w 1569819"/>
                  <a:gd name="connsiteY53" fmla="*/ 1034438 h 1280815"/>
                  <a:gd name="connsiteX54" fmla="*/ 450702 w 1569819"/>
                  <a:gd name="connsiteY54" fmla="*/ 1048086 h 1280815"/>
                  <a:gd name="connsiteX55" fmla="*/ 546236 w 1569819"/>
                  <a:gd name="connsiteY55" fmla="*/ 1020791 h 1280815"/>
                  <a:gd name="connsiteX56" fmla="*/ 532589 w 1569819"/>
                  <a:gd name="connsiteY56" fmla="*/ 938904 h 1280815"/>
                  <a:gd name="connsiteX57" fmla="*/ 573532 w 1569819"/>
                  <a:gd name="connsiteY57" fmla="*/ 925256 h 1280815"/>
                  <a:gd name="connsiteX58" fmla="*/ 696362 w 1569819"/>
                  <a:gd name="connsiteY58" fmla="*/ 952552 h 1280815"/>
                  <a:gd name="connsiteX59" fmla="*/ 778248 w 1569819"/>
                  <a:gd name="connsiteY59" fmla="*/ 966200 h 1280815"/>
                  <a:gd name="connsiteX60" fmla="*/ 846487 w 1569819"/>
                  <a:gd name="connsiteY60" fmla="*/ 1075382 h 1280815"/>
                  <a:gd name="connsiteX61" fmla="*/ 901078 w 1569819"/>
                  <a:gd name="connsiteY61" fmla="*/ 1157268 h 1280815"/>
                  <a:gd name="connsiteX62" fmla="*/ 928374 w 1569819"/>
                  <a:gd name="connsiteY62" fmla="*/ 1198212 h 1280815"/>
                  <a:gd name="connsiteX63" fmla="*/ 942022 w 1569819"/>
                  <a:gd name="connsiteY63" fmla="*/ 1239155 h 1280815"/>
                  <a:gd name="connsiteX64" fmla="*/ 982965 w 1569819"/>
                  <a:gd name="connsiteY64" fmla="*/ 1252803 h 1280815"/>
                  <a:gd name="connsiteX65" fmla="*/ 1228625 w 1569819"/>
                  <a:gd name="connsiteY65" fmla="*/ 1252803 h 128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569819" h="1280815">
                    <a:moveTo>
                      <a:pt x="969317" y="1266450"/>
                    </a:moveTo>
                    <a:cubicBezTo>
                      <a:pt x="1016495" y="1275886"/>
                      <a:pt x="1058617" y="1293409"/>
                      <a:pt x="1105795" y="1266450"/>
                    </a:cubicBezTo>
                    <a:cubicBezTo>
                      <a:pt x="1120036" y="1258312"/>
                      <a:pt x="1123992" y="1239155"/>
                      <a:pt x="1133090" y="1225507"/>
                    </a:cubicBezTo>
                    <a:cubicBezTo>
                      <a:pt x="1128541" y="1143620"/>
                      <a:pt x="1131040" y="1061036"/>
                      <a:pt x="1119442" y="979847"/>
                    </a:cubicBezTo>
                    <a:cubicBezTo>
                      <a:pt x="1115937" y="955309"/>
                      <a:pt x="1063154" y="912301"/>
                      <a:pt x="1051204" y="897961"/>
                    </a:cubicBezTo>
                    <a:cubicBezTo>
                      <a:pt x="1040703" y="885360"/>
                      <a:pt x="1008679" y="863110"/>
                      <a:pt x="1023908" y="857018"/>
                    </a:cubicBezTo>
                    <a:cubicBezTo>
                      <a:pt x="1053775" y="845071"/>
                      <a:pt x="1087597" y="866116"/>
                      <a:pt x="1119442" y="870665"/>
                    </a:cubicBezTo>
                    <a:cubicBezTo>
                      <a:pt x="1140142" y="884465"/>
                      <a:pt x="1173078" y="911609"/>
                      <a:pt x="1201329" y="911609"/>
                    </a:cubicBezTo>
                    <a:cubicBezTo>
                      <a:pt x="1220086" y="911609"/>
                      <a:pt x="1237723" y="902510"/>
                      <a:pt x="1255920" y="897961"/>
                    </a:cubicBezTo>
                    <a:cubicBezTo>
                      <a:pt x="1274117" y="870665"/>
                      <a:pt x="1283215" y="834271"/>
                      <a:pt x="1310511" y="816074"/>
                    </a:cubicBezTo>
                    <a:cubicBezTo>
                      <a:pt x="1404368" y="753503"/>
                      <a:pt x="1361276" y="771857"/>
                      <a:pt x="1433341" y="747835"/>
                    </a:cubicBezTo>
                    <a:cubicBezTo>
                      <a:pt x="1446989" y="734187"/>
                      <a:pt x="1464911" y="723764"/>
                      <a:pt x="1474284" y="706892"/>
                    </a:cubicBezTo>
                    <a:cubicBezTo>
                      <a:pt x="1488257" y="681741"/>
                      <a:pt x="1485621" y="648946"/>
                      <a:pt x="1501580" y="625006"/>
                    </a:cubicBezTo>
                    <a:lnTo>
                      <a:pt x="1528875" y="584062"/>
                    </a:lnTo>
                    <a:cubicBezTo>
                      <a:pt x="1524326" y="552217"/>
                      <a:pt x="1522460" y="519872"/>
                      <a:pt x="1515227" y="488528"/>
                    </a:cubicBezTo>
                    <a:cubicBezTo>
                      <a:pt x="1508757" y="460493"/>
                      <a:pt x="1487932" y="406641"/>
                      <a:pt x="1487932" y="406641"/>
                    </a:cubicBezTo>
                    <a:cubicBezTo>
                      <a:pt x="1492481" y="392993"/>
                      <a:pt x="1492593" y="376931"/>
                      <a:pt x="1501580" y="365698"/>
                    </a:cubicBezTo>
                    <a:cubicBezTo>
                      <a:pt x="1511827" y="352890"/>
                      <a:pt x="1530925" y="350001"/>
                      <a:pt x="1542523" y="338403"/>
                    </a:cubicBezTo>
                    <a:cubicBezTo>
                      <a:pt x="1554122" y="326804"/>
                      <a:pt x="1560720" y="311107"/>
                      <a:pt x="1569819" y="297459"/>
                    </a:cubicBezTo>
                    <a:cubicBezTo>
                      <a:pt x="1486844" y="242144"/>
                      <a:pt x="1575005" y="294286"/>
                      <a:pt x="1474284" y="256516"/>
                    </a:cubicBezTo>
                    <a:cubicBezTo>
                      <a:pt x="1455235" y="249373"/>
                      <a:pt x="1438393" y="237235"/>
                      <a:pt x="1419693" y="229221"/>
                    </a:cubicBezTo>
                    <a:cubicBezTo>
                      <a:pt x="1406470" y="223554"/>
                      <a:pt x="1392398" y="220122"/>
                      <a:pt x="1378750" y="215573"/>
                    </a:cubicBezTo>
                    <a:cubicBezTo>
                      <a:pt x="1374201" y="192827"/>
                      <a:pt x="1370728" y="169838"/>
                      <a:pt x="1365102" y="147334"/>
                    </a:cubicBezTo>
                    <a:cubicBezTo>
                      <a:pt x="1361613" y="133378"/>
                      <a:pt x="1361626" y="116563"/>
                      <a:pt x="1351454" y="106391"/>
                    </a:cubicBezTo>
                    <a:cubicBezTo>
                      <a:pt x="1341282" y="96219"/>
                      <a:pt x="1323378" y="99177"/>
                      <a:pt x="1310511" y="92743"/>
                    </a:cubicBezTo>
                    <a:cubicBezTo>
                      <a:pt x="1295840" y="85407"/>
                      <a:pt x="1283216" y="74546"/>
                      <a:pt x="1269568" y="65447"/>
                    </a:cubicBezTo>
                    <a:cubicBezTo>
                      <a:pt x="1265019" y="47250"/>
                      <a:pt x="1273715" y="16787"/>
                      <a:pt x="1255920" y="10856"/>
                    </a:cubicBezTo>
                    <a:cubicBezTo>
                      <a:pt x="1159848" y="-21168"/>
                      <a:pt x="1155696" y="23863"/>
                      <a:pt x="1105795" y="65447"/>
                    </a:cubicBezTo>
                    <a:cubicBezTo>
                      <a:pt x="1093194" y="75948"/>
                      <a:pt x="1079522" y="85407"/>
                      <a:pt x="1064851" y="92743"/>
                    </a:cubicBezTo>
                    <a:cubicBezTo>
                      <a:pt x="951840" y="149249"/>
                      <a:pt x="1100306" y="55459"/>
                      <a:pt x="982965" y="133686"/>
                    </a:cubicBezTo>
                    <a:cubicBezTo>
                      <a:pt x="978416" y="147334"/>
                      <a:pt x="978304" y="163396"/>
                      <a:pt x="969317" y="174630"/>
                    </a:cubicBezTo>
                    <a:cubicBezTo>
                      <a:pt x="959071" y="187438"/>
                      <a:pt x="939972" y="190327"/>
                      <a:pt x="928374" y="201925"/>
                    </a:cubicBezTo>
                    <a:cubicBezTo>
                      <a:pt x="916776" y="213523"/>
                      <a:pt x="910177" y="229220"/>
                      <a:pt x="901078" y="242868"/>
                    </a:cubicBezTo>
                    <a:cubicBezTo>
                      <a:pt x="896529" y="265614"/>
                      <a:pt x="901671" y="292797"/>
                      <a:pt x="887430" y="311107"/>
                    </a:cubicBezTo>
                    <a:cubicBezTo>
                      <a:pt x="867290" y="337002"/>
                      <a:pt x="832839" y="347501"/>
                      <a:pt x="805544" y="365698"/>
                    </a:cubicBezTo>
                    <a:lnTo>
                      <a:pt x="723657" y="420289"/>
                    </a:lnTo>
                    <a:cubicBezTo>
                      <a:pt x="710009" y="429387"/>
                      <a:pt x="694312" y="435987"/>
                      <a:pt x="682714" y="447585"/>
                    </a:cubicBezTo>
                    <a:lnTo>
                      <a:pt x="641771" y="488528"/>
                    </a:lnTo>
                    <a:cubicBezTo>
                      <a:pt x="646320" y="529471"/>
                      <a:pt x="647340" y="570963"/>
                      <a:pt x="655419" y="611358"/>
                    </a:cubicBezTo>
                    <a:cubicBezTo>
                      <a:pt x="661062" y="639571"/>
                      <a:pt x="673616" y="665949"/>
                      <a:pt x="682714" y="693244"/>
                    </a:cubicBezTo>
                    <a:lnTo>
                      <a:pt x="696362" y="734188"/>
                    </a:lnTo>
                    <a:cubicBezTo>
                      <a:pt x="671981" y="880469"/>
                      <a:pt x="716112" y="777646"/>
                      <a:pt x="559884" y="829722"/>
                    </a:cubicBezTo>
                    <a:cubicBezTo>
                      <a:pt x="541574" y="835825"/>
                      <a:pt x="535000" y="859959"/>
                      <a:pt x="518941" y="870665"/>
                    </a:cubicBezTo>
                    <a:cubicBezTo>
                      <a:pt x="506971" y="878645"/>
                      <a:pt x="491646" y="879764"/>
                      <a:pt x="477998" y="884313"/>
                    </a:cubicBezTo>
                    <a:cubicBezTo>
                      <a:pt x="423407" y="879764"/>
                      <a:pt x="368582" y="877459"/>
                      <a:pt x="314225" y="870665"/>
                    </a:cubicBezTo>
                    <a:cubicBezTo>
                      <a:pt x="286798" y="867237"/>
                      <a:pt x="245889" y="852437"/>
                      <a:pt x="218690" y="843370"/>
                    </a:cubicBezTo>
                    <a:cubicBezTo>
                      <a:pt x="209592" y="829722"/>
                      <a:pt x="207533" y="805361"/>
                      <a:pt x="191395" y="802427"/>
                    </a:cubicBezTo>
                    <a:cubicBezTo>
                      <a:pt x="100295" y="785863"/>
                      <a:pt x="83716" y="805973"/>
                      <a:pt x="27622" y="843370"/>
                    </a:cubicBezTo>
                    <a:cubicBezTo>
                      <a:pt x="18523" y="857018"/>
                      <a:pt x="-2891" y="868229"/>
                      <a:pt x="326" y="884313"/>
                    </a:cubicBezTo>
                    <a:cubicBezTo>
                      <a:pt x="3543" y="900397"/>
                      <a:pt x="25286" y="907921"/>
                      <a:pt x="41269" y="911609"/>
                    </a:cubicBezTo>
                    <a:cubicBezTo>
                      <a:pt x="85818" y="921889"/>
                      <a:pt x="132254" y="920707"/>
                      <a:pt x="177747" y="925256"/>
                    </a:cubicBezTo>
                    <a:cubicBezTo>
                      <a:pt x="191395" y="929805"/>
                      <a:pt x="206114" y="931918"/>
                      <a:pt x="218690" y="938904"/>
                    </a:cubicBezTo>
                    <a:cubicBezTo>
                      <a:pt x="247367" y="954836"/>
                      <a:pt x="300577" y="993495"/>
                      <a:pt x="300577" y="993495"/>
                    </a:cubicBezTo>
                    <a:cubicBezTo>
                      <a:pt x="305126" y="1007143"/>
                      <a:pt x="305238" y="1023204"/>
                      <a:pt x="314225" y="1034438"/>
                    </a:cubicBezTo>
                    <a:cubicBezTo>
                      <a:pt x="352798" y="1082655"/>
                      <a:pt x="396068" y="1058020"/>
                      <a:pt x="450702" y="1048086"/>
                    </a:cubicBezTo>
                    <a:cubicBezTo>
                      <a:pt x="488399" y="1041232"/>
                      <a:pt x="511160" y="1032483"/>
                      <a:pt x="546236" y="1020791"/>
                    </a:cubicBezTo>
                    <a:cubicBezTo>
                      <a:pt x="541687" y="993495"/>
                      <a:pt x="524987" y="965511"/>
                      <a:pt x="532589" y="938904"/>
                    </a:cubicBezTo>
                    <a:cubicBezTo>
                      <a:pt x="536541" y="925072"/>
                      <a:pt x="559196" y="924061"/>
                      <a:pt x="573532" y="925256"/>
                    </a:cubicBezTo>
                    <a:cubicBezTo>
                      <a:pt x="615329" y="928739"/>
                      <a:pt x="655234" y="944326"/>
                      <a:pt x="696362" y="952552"/>
                    </a:cubicBezTo>
                    <a:cubicBezTo>
                      <a:pt x="723496" y="957979"/>
                      <a:pt x="750953" y="961651"/>
                      <a:pt x="778248" y="966200"/>
                    </a:cubicBezTo>
                    <a:cubicBezTo>
                      <a:pt x="810731" y="1063647"/>
                      <a:pt x="781605" y="1032126"/>
                      <a:pt x="846487" y="1075382"/>
                    </a:cubicBezTo>
                    <a:lnTo>
                      <a:pt x="901078" y="1157268"/>
                    </a:lnTo>
                    <a:cubicBezTo>
                      <a:pt x="910177" y="1170916"/>
                      <a:pt x="923187" y="1182651"/>
                      <a:pt x="928374" y="1198212"/>
                    </a:cubicBezTo>
                    <a:cubicBezTo>
                      <a:pt x="932923" y="1211860"/>
                      <a:pt x="931850" y="1228983"/>
                      <a:pt x="942022" y="1239155"/>
                    </a:cubicBezTo>
                    <a:cubicBezTo>
                      <a:pt x="952194" y="1249327"/>
                      <a:pt x="968595" y="1252119"/>
                      <a:pt x="982965" y="1252803"/>
                    </a:cubicBezTo>
                    <a:cubicBezTo>
                      <a:pt x="1064759" y="1256698"/>
                      <a:pt x="1146738" y="1252803"/>
                      <a:pt x="1228625" y="1252803"/>
                    </a:cubicBezTo>
                  </a:path>
                </a:pathLst>
              </a:custGeom>
              <a:solidFill>
                <a:srgbClr val="004B7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682" name="Freeform 681"/>
              <p:cNvSpPr/>
              <p:nvPr/>
            </p:nvSpPr>
            <p:spPr>
              <a:xfrm>
                <a:off x="1288454" y="2200537"/>
                <a:ext cx="1679538" cy="1550282"/>
              </a:xfrm>
              <a:custGeom>
                <a:avLst/>
                <a:gdLst>
                  <a:gd name="connsiteX0" fmla="*/ 13648 w 1937982"/>
                  <a:gd name="connsiteY0" fmla="*/ 5053 h 1902092"/>
                  <a:gd name="connsiteX1" fmla="*/ 109182 w 1937982"/>
                  <a:gd name="connsiteY1" fmla="*/ 18701 h 1902092"/>
                  <a:gd name="connsiteX2" fmla="*/ 300251 w 1937982"/>
                  <a:gd name="connsiteY2" fmla="*/ 32349 h 1902092"/>
                  <a:gd name="connsiteX3" fmla="*/ 341194 w 1937982"/>
                  <a:gd name="connsiteY3" fmla="*/ 73292 h 1902092"/>
                  <a:gd name="connsiteX4" fmla="*/ 382138 w 1937982"/>
                  <a:gd name="connsiteY4" fmla="*/ 86940 h 1902092"/>
                  <a:gd name="connsiteX5" fmla="*/ 559559 w 1937982"/>
                  <a:gd name="connsiteY5" fmla="*/ 100588 h 1902092"/>
                  <a:gd name="connsiteX6" fmla="*/ 600502 w 1937982"/>
                  <a:gd name="connsiteY6" fmla="*/ 127883 h 1902092"/>
                  <a:gd name="connsiteX7" fmla="*/ 641445 w 1937982"/>
                  <a:gd name="connsiteY7" fmla="*/ 141531 h 1902092"/>
                  <a:gd name="connsiteX8" fmla="*/ 709684 w 1937982"/>
                  <a:gd name="connsiteY8" fmla="*/ 196122 h 1902092"/>
                  <a:gd name="connsiteX9" fmla="*/ 777923 w 1937982"/>
                  <a:gd name="connsiteY9" fmla="*/ 250713 h 1902092"/>
                  <a:gd name="connsiteX10" fmla="*/ 805218 w 1937982"/>
                  <a:gd name="connsiteY10" fmla="*/ 291656 h 1902092"/>
                  <a:gd name="connsiteX11" fmla="*/ 887105 w 1937982"/>
                  <a:gd name="connsiteY11" fmla="*/ 332600 h 1902092"/>
                  <a:gd name="connsiteX12" fmla="*/ 968991 w 1937982"/>
                  <a:gd name="connsiteY12" fmla="*/ 400839 h 1902092"/>
                  <a:gd name="connsiteX13" fmla="*/ 1009935 w 1937982"/>
                  <a:gd name="connsiteY13" fmla="*/ 414486 h 1902092"/>
                  <a:gd name="connsiteX14" fmla="*/ 1091821 w 1937982"/>
                  <a:gd name="connsiteY14" fmla="*/ 469077 h 1902092"/>
                  <a:gd name="connsiteX15" fmla="*/ 1132765 w 1937982"/>
                  <a:gd name="connsiteY15" fmla="*/ 496373 h 1902092"/>
                  <a:gd name="connsiteX16" fmla="*/ 1214651 w 1937982"/>
                  <a:gd name="connsiteY16" fmla="*/ 510021 h 1902092"/>
                  <a:gd name="connsiteX17" fmla="*/ 1487606 w 1937982"/>
                  <a:gd name="connsiteY17" fmla="*/ 510021 h 1902092"/>
                  <a:gd name="connsiteX18" fmla="*/ 1528550 w 1937982"/>
                  <a:gd name="connsiteY18" fmla="*/ 537316 h 1902092"/>
                  <a:gd name="connsiteX19" fmla="*/ 1555845 w 1937982"/>
                  <a:gd name="connsiteY19" fmla="*/ 578259 h 1902092"/>
                  <a:gd name="connsiteX20" fmla="*/ 1596788 w 1937982"/>
                  <a:gd name="connsiteY20" fmla="*/ 591907 h 1902092"/>
                  <a:gd name="connsiteX21" fmla="*/ 1760562 w 1937982"/>
                  <a:gd name="connsiteY21" fmla="*/ 605555 h 1902092"/>
                  <a:gd name="connsiteX22" fmla="*/ 1897039 w 1937982"/>
                  <a:gd name="connsiteY22" fmla="*/ 755680 h 1902092"/>
                  <a:gd name="connsiteX23" fmla="*/ 1937982 w 1937982"/>
                  <a:gd name="connsiteY23" fmla="*/ 769328 h 1902092"/>
                  <a:gd name="connsiteX24" fmla="*/ 1856096 w 1937982"/>
                  <a:gd name="connsiteY24" fmla="*/ 810271 h 1902092"/>
                  <a:gd name="connsiteX25" fmla="*/ 1815153 w 1937982"/>
                  <a:gd name="connsiteY25" fmla="*/ 851215 h 1902092"/>
                  <a:gd name="connsiteX26" fmla="*/ 1733266 w 1937982"/>
                  <a:gd name="connsiteY26" fmla="*/ 905806 h 1902092"/>
                  <a:gd name="connsiteX27" fmla="*/ 1719618 w 1937982"/>
                  <a:gd name="connsiteY27" fmla="*/ 946749 h 1902092"/>
                  <a:gd name="connsiteX28" fmla="*/ 1692323 w 1937982"/>
                  <a:gd name="connsiteY28" fmla="*/ 987692 h 1902092"/>
                  <a:gd name="connsiteX29" fmla="*/ 1678675 w 1937982"/>
                  <a:gd name="connsiteY29" fmla="*/ 1055931 h 1902092"/>
                  <a:gd name="connsiteX30" fmla="*/ 1637732 w 1937982"/>
                  <a:gd name="connsiteY30" fmla="*/ 1083227 h 1902092"/>
                  <a:gd name="connsiteX31" fmla="*/ 1596788 w 1937982"/>
                  <a:gd name="connsiteY31" fmla="*/ 1124170 h 1902092"/>
                  <a:gd name="connsiteX32" fmla="*/ 1624084 w 1937982"/>
                  <a:gd name="connsiteY32" fmla="*/ 1328886 h 1902092"/>
                  <a:gd name="connsiteX33" fmla="*/ 1637732 w 1937982"/>
                  <a:gd name="connsiteY33" fmla="*/ 1383477 h 1902092"/>
                  <a:gd name="connsiteX34" fmla="*/ 1542197 w 1937982"/>
                  <a:gd name="connsiteY34" fmla="*/ 1465364 h 1902092"/>
                  <a:gd name="connsiteX35" fmla="*/ 1501254 w 1937982"/>
                  <a:gd name="connsiteY35" fmla="*/ 1479012 h 1902092"/>
                  <a:gd name="connsiteX36" fmla="*/ 1378424 w 1937982"/>
                  <a:gd name="connsiteY36" fmla="*/ 1588194 h 1902092"/>
                  <a:gd name="connsiteX37" fmla="*/ 1364777 w 1937982"/>
                  <a:gd name="connsiteY37" fmla="*/ 1656433 h 1902092"/>
                  <a:gd name="connsiteX38" fmla="*/ 1323833 w 1937982"/>
                  <a:gd name="connsiteY38" fmla="*/ 1670080 h 1902092"/>
                  <a:gd name="connsiteX39" fmla="*/ 1310185 w 1937982"/>
                  <a:gd name="connsiteY39" fmla="*/ 1711024 h 1902092"/>
                  <a:gd name="connsiteX40" fmla="*/ 1241947 w 1937982"/>
                  <a:gd name="connsiteY40" fmla="*/ 1765615 h 1902092"/>
                  <a:gd name="connsiteX41" fmla="*/ 1160060 w 1937982"/>
                  <a:gd name="connsiteY41" fmla="*/ 1820206 h 1902092"/>
                  <a:gd name="connsiteX42" fmla="*/ 1078174 w 1937982"/>
                  <a:gd name="connsiteY42" fmla="*/ 1861149 h 1902092"/>
                  <a:gd name="connsiteX43" fmla="*/ 1050878 w 1937982"/>
                  <a:gd name="connsiteY43" fmla="*/ 1902092 h 1902092"/>
                  <a:gd name="connsiteX44" fmla="*/ 1009935 w 1937982"/>
                  <a:gd name="connsiteY44" fmla="*/ 1806558 h 1902092"/>
                  <a:gd name="connsiteX45" fmla="*/ 928048 w 1937982"/>
                  <a:gd name="connsiteY45" fmla="*/ 1792910 h 1902092"/>
                  <a:gd name="connsiteX46" fmla="*/ 887105 w 1937982"/>
                  <a:gd name="connsiteY46" fmla="*/ 1806558 h 1902092"/>
                  <a:gd name="connsiteX47" fmla="*/ 832514 w 1937982"/>
                  <a:gd name="connsiteY47" fmla="*/ 1833853 h 1902092"/>
                  <a:gd name="connsiteX48" fmla="*/ 791571 w 1937982"/>
                  <a:gd name="connsiteY48" fmla="*/ 1792910 h 1902092"/>
                  <a:gd name="connsiteX49" fmla="*/ 777923 w 1937982"/>
                  <a:gd name="connsiteY49" fmla="*/ 1751967 h 1902092"/>
                  <a:gd name="connsiteX50" fmla="*/ 736980 w 1937982"/>
                  <a:gd name="connsiteY50" fmla="*/ 1656433 h 1902092"/>
                  <a:gd name="connsiteX51" fmla="*/ 696036 w 1937982"/>
                  <a:gd name="connsiteY51" fmla="*/ 1642785 h 1902092"/>
                  <a:gd name="connsiteX52" fmla="*/ 655093 w 1937982"/>
                  <a:gd name="connsiteY52" fmla="*/ 1560898 h 1902092"/>
                  <a:gd name="connsiteX53" fmla="*/ 614150 w 1937982"/>
                  <a:gd name="connsiteY53" fmla="*/ 1533603 h 1902092"/>
                  <a:gd name="connsiteX54" fmla="*/ 545911 w 1937982"/>
                  <a:gd name="connsiteY54" fmla="*/ 1465364 h 1902092"/>
                  <a:gd name="connsiteX55" fmla="*/ 464024 w 1937982"/>
                  <a:gd name="connsiteY55" fmla="*/ 1397125 h 1902092"/>
                  <a:gd name="connsiteX56" fmla="*/ 436729 w 1937982"/>
                  <a:gd name="connsiteY56" fmla="*/ 1356182 h 1902092"/>
                  <a:gd name="connsiteX57" fmla="*/ 395785 w 1937982"/>
                  <a:gd name="connsiteY57" fmla="*/ 1328886 h 1902092"/>
                  <a:gd name="connsiteX58" fmla="*/ 341194 w 1937982"/>
                  <a:gd name="connsiteY58" fmla="*/ 1247000 h 1902092"/>
                  <a:gd name="connsiteX59" fmla="*/ 300251 w 1937982"/>
                  <a:gd name="connsiteY59" fmla="*/ 1206056 h 1902092"/>
                  <a:gd name="connsiteX60" fmla="*/ 286603 w 1937982"/>
                  <a:gd name="connsiteY60" fmla="*/ 1165113 h 1902092"/>
                  <a:gd name="connsiteX61" fmla="*/ 327547 w 1937982"/>
                  <a:gd name="connsiteY61" fmla="*/ 1042283 h 1902092"/>
                  <a:gd name="connsiteX62" fmla="*/ 272956 w 1937982"/>
                  <a:gd name="connsiteY62" fmla="*/ 987692 h 1902092"/>
                  <a:gd name="connsiteX63" fmla="*/ 204717 w 1937982"/>
                  <a:gd name="connsiteY63" fmla="*/ 905806 h 1902092"/>
                  <a:gd name="connsiteX64" fmla="*/ 122830 w 1937982"/>
                  <a:gd name="connsiteY64" fmla="*/ 864862 h 1902092"/>
                  <a:gd name="connsiteX65" fmla="*/ 54591 w 1937982"/>
                  <a:gd name="connsiteY65" fmla="*/ 782976 h 1902092"/>
                  <a:gd name="connsiteX66" fmla="*/ 0 w 1937982"/>
                  <a:gd name="connsiteY66" fmla="*/ 182474 h 1902092"/>
                  <a:gd name="connsiteX67" fmla="*/ 13648 w 1937982"/>
                  <a:gd name="connsiteY67" fmla="*/ 114236 h 1902092"/>
                  <a:gd name="connsiteX68" fmla="*/ 13648 w 1937982"/>
                  <a:gd name="connsiteY68" fmla="*/ 5053 h 190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937982" h="1902092">
                    <a:moveTo>
                      <a:pt x="13648" y="5053"/>
                    </a:moveTo>
                    <a:cubicBezTo>
                      <a:pt x="29570" y="-10870"/>
                      <a:pt x="77159" y="15651"/>
                      <a:pt x="109182" y="18701"/>
                    </a:cubicBezTo>
                    <a:cubicBezTo>
                      <a:pt x="172746" y="24755"/>
                      <a:pt x="238096" y="17724"/>
                      <a:pt x="300251" y="32349"/>
                    </a:cubicBezTo>
                    <a:cubicBezTo>
                      <a:pt x="319039" y="36770"/>
                      <a:pt x="325135" y="62586"/>
                      <a:pt x="341194" y="73292"/>
                    </a:cubicBezTo>
                    <a:cubicBezTo>
                      <a:pt x="353164" y="81272"/>
                      <a:pt x="367863" y="85156"/>
                      <a:pt x="382138" y="86940"/>
                    </a:cubicBezTo>
                    <a:cubicBezTo>
                      <a:pt x="440995" y="94297"/>
                      <a:pt x="500419" y="96039"/>
                      <a:pt x="559559" y="100588"/>
                    </a:cubicBezTo>
                    <a:cubicBezTo>
                      <a:pt x="573207" y="109686"/>
                      <a:pt x="585831" y="120548"/>
                      <a:pt x="600502" y="127883"/>
                    </a:cubicBezTo>
                    <a:cubicBezTo>
                      <a:pt x="613369" y="134317"/>
                      <a:pt x="630211" y="132544"/>
                      <a:pt x="641445" y="141531"/>
                    </a:cubicBezTo>
                    <a:cubicBezTo>
                      <a:pt x="729634" y="212082"/>
                      <a:pt x="606773" y="161817"/>
                      <a:pt x="709684" y="196122"/>
                    </a:cubicBezTo>
                    <a:cubicBezTo>
                      <a:pt x="787913" y="313462"/>
                      <a:pt x="683747" y="175372"/>
                      <a:pt x="777923" y="250713"/>
                    </a:cubicBezTo>
                    <a:cubicBezTo>
                      <a:pt x="790731" y="260960"/>
                      <a:pt x="793620" y="280058"/>
                      <a:pt x="805218" y="291656"/>
                    </a:cubicBezTo>
                    <a:cubicBezTo>
                      <a:pt x="831675" y="318113"/>
                      <a:pt x="853805" y="321500"/>
                      <a:pt x="887105" y="332600"/>
                    </a:cubicBezTo>
                    <a:cubicBezTo>
                      <a:pt x="917286" y="362781"/>
                      <a:pt x="930992" y="381840"/>
                      <a:pt x="968991" y="400839"/>
                    </a:cubicBezTo>
                    <a:cubicBezTo>
                      <a:pt x="981858" y="407273"/>
                      <a:pt x="996287" y="409937"/>
                      <a:pt x="1009935" y="414486"/>
                    </a:cubicBezTo>
                    <a:lnTo>
                      <a:pt x="1091821" y="469077"/>
                    </a:lnTo>
                    <a:cubicBezTo>
                      <a:pt x="1105469" y="478176"/>
                      <a:pt x="1116585" y="493676"/>
                      <a:pt x="1132765" y="496373"/>
                    </a:cubicBezTo>
                    <a:lnTo>
                      <a:pt x="1214651" y="510021"/>
                    </a:lnTo>
                    <a:cubicBezTo>
                      <a:pt x="1319948" y="500448"/>
                      <a:pt x="1385222" y="484425"/>
                      <a:pt x="1487606" y="510021"/>
                    </a:cubicBezTo>
                    <a:cubicBezTo>
                      <a:pt x="1503519" y="513999"/>
                      <a:pt x="1514902" y="528218"/>
                      <a:pt x="1528550" y="537316"/>
                    </a:cubicBezTo>
                    <a:cubicBezTo>
                      <a:pt x="1537648" y="550964"/>
                      <a:pt x="1543037" y="568012"/>
                      <a:pt x="1555845" y="578259"/>
                    </a:cubicBezTo>
                    <a:cubicBezTo>
                      <a:pt x="1567078" y="587246"/>
                      <a:pt x="1582528" y="590006"/>
                      <a:pt x="1596788" y="591907"/>
                    </a:cubicBezTo>
                    <a:cubicBezTo>
                      <a:pt x="1651088" y="599147"/>
                      <a:pt x="1705971" y="601006"/>
                      <a:pt x="1760562" y="605555"/>
                    </a:cubicBezTo>
                    <a:cubicBezTo>
                      <a:pt x="1790943" y="646063"/>
                      <a:pt x="1859832" y="743277"/>
                      <a:pt x="1897039" y="755680"/>
                    </a:cubicBezTo>
                    <a:lnTo>
                      <a:pt x="1937982" y="769328"/>
                    </a:lnTo>
                    <a:cubicBezTo>
                      <a:pt x="1896949" y="783006"/>
                      <a:pt x="1891370" y="780876"/>
                      <a:pt x="1856096" y="810271"/>
                    </a:cubicBezTo>
                    <a:cubicBezTo>
                      <a:pt x="1841269" y="822627"/>
                      <a:pt x="1830388" y="839365"/>
                      <a:pt x="1815153" y="851215"/>
                    </a:cubicBezTo>
                    <a:cubicBezTo>
                      <a:pt x="1789258" y="871356"/>
                      <a:pt x="1733266" y="905806"/>
                      <a:pt x="1733266" y="905806"/>
                    </a:cubicBezTo>
                    <a:cubicBezTo>
                      <a:pt x="1728717" y="919454"/>
                      <a:pt x="1726052" y="933882"/>
                      <a:pt x="1719618" y="946749"/>
                    </a:cubicBezTo>
                    <a:cubicBezTo>
                      <a:pt x="1712283" y="961420"/>
                      <a:pt x="1698082" y="972334"/>
                      <a:pt x="1692323" y="987692"/>
                    </a:cubicBezTo>
                    <a:cubicBezTo>
                      <a:pt x="1684178" y="1009412"/>
                      <a:pt x="1690184" y="1035790"/>
                      <a:pt x="1678675" y="1055931"/>
                    </a:cubicBezTo>
                    <a:cubicBezTo>
                      <a:pt x="1670537" y="1070172"/>
                      <a:pt x="1650333" y="1072726"/>
                      <a:pt x="1637732" y="1083227"/>
                    </a:cubicBezTo>
                    <a:cubicBezTo>
                      <a:pt x="1622905" y="1095583"/>
                      <a:pt x="1610436" y="1110522"/>
                      <a:pt x="1596788" y="1124170"/>
                    </a:cubicBezTo>
                    <a:cubicBezTo>
                      <a:pt x="1605892" y="1206105"/>
                      <a:pt x="1608768" y="1252310"/>
                      <a:pt x="1624084" y="1328886"/>
                    </a:cubicBezTo>
                    <a:cubicBezTo>
                      <a:pt x="1627763" y="1347279"/>
                      <a:pt x="1633183" y="1365280"/>
                      <a:pt x="1637732" y="1383477"/>
                    </a:cubicBezTo>
                    <a:cubicBezTo>
                      <a:pt x="1617106" y="1465981"/>
                      <a:pt x="1641879" y="1432136"/>
                      <a:pt x="1542197" y="1465364"/>
                    </a:cubicBezTo>
                    <a:lnTo>
                      <a:pt x="1501254" y="1479012"/>
                    </a:lnTo>
                    <a:cubicBezTo>
                      <a:pt x="1407769" y="1572497"/>
                      <a:pt x="1451486" y="1539486"/>
                      <a:pt x="1378424" y="1588194"/>
                    </a:cubicBezTo>
                    <a:cubicBezTo>
                      <a:pt x="1373875" y="1610940"/>
                      <a:pt x="1377644" y="1637132"/>
                      <a:pt x="1364777" y="1656433"/>
                    </a:cubicBezTo>
                    <a:cubicBezTo>
                      <a:pt x="1356797" y="1668403"/>
                      <a:pt x="1334006" y="1659908"/>
                      <a:pt x="1323833" y="1670080"/>
                    </a:cubicBezTo>
                    <a:cubicBezTo>
                      <a:pt x="1313660" y="1680253"/>
                      <a:pt x="1316619" y="1698157"/>
                      <a:pt x="1310185" y="1711024"/>
                    </a:cubicBezTo>
                    <a:cubicBezTo>
                      <a:pt x="1285493" y="1760409"/>
                      <a:pt x="1289169" y="1749874"/>
                      <a:pt x="1241947" y="1765615"/>
                    </a:cubicBezTo>
                    <a:cubicBezTo>
                      <a:pt x="1164331" y="1843229"/>
                      <a:pt x="1239065" y="1780704"/>
                      <a:pt x="1160060" y="1820206"/>
                    </a:cubicBezTo>
                    <a:cubicBezTo>
                      <a:pt x="1054234" y="1873119"/>
                      <a:pt x="1181086" y="1826844"/>
                      <a:pt x="1078174" y="1861149"/>
                    </a:cubicBezTo>
                    <a:cubicBezTo>
                      <a:pt x="1069075" y="1874797"/>
                      <a:pt x="1067281" y="1902092"/>
                      <a:pt x="1050878" y="1902092"/>
                    </a:cubicBezTo>
                    <a:cubicBezTo>
                      <a:pt x="1021444" y="1902092"/>
                      <a:pt x="1018107" y="1812395"/>
                      <a:pt x="1009935" y="1806558"/>
                    </a:cubicBezTo>
                    <a:cubicBezTo>
                      <a:pt x="987417" y="1790474"/>
                      <a:pt x="955344" y="1797459"/>
                      <a:pt x="928048" y="1792910"/>
                    </a:cubicBezTo>
                    <a:cubicBezTo>
                      <a:pt x="914400" y="1797459"/>
                      <a:pt x="897277" y="1796386"/>
                      <a:pt x="887105" y="1806558"/>
                    </a:cubicBezTo>
                    <a:cubicBezTo>
                      <a:pt x="841613" y="1852050"/>
                      <a:pt x="914400" y="1861149"/>
                      <a:pt x="832514" y="1833853"/>
                    </a:cubicBezTo>
                    <a:cubicBezTo>
                      <a:pt x="818866" y="1820205"/>
                      <a:pt x="802277" y="1808969"/>
                      <a:pt x="791571" y="1792910"/>
                    </a:cubicBezTo>
                    <a:cubicBezTo>
                      <a:pt x="783591" y="1780940"/>
                      <a:pt x="781875" y="1765799"/>
                      <a:pt x="777923" y="1751967"/>
                    </a:cubicBezTo>
                    <a:cubicBezTo>
                      <a:pt x="768210" y="1717973"/>
                      <a:pt x="767759" y="1681056"/>
                      <a:pt x="736980" y="1656433"/>
                    </a:cubicBezTo>
                    <a:cubicBezTo>
                      <a:pt x="725746" y="1647446"/>
                      <a:pt x="709684" y="1647334"/>
                      <a:pt x="696036" y="1642785"/>
                    </a:cubicBezTo>
                    <a:cubicBezTo>
                      <a:pt x="684936" y="1609487"/>
                      <a:pt x="681548" y="1587353"/>
                      <a:pt x="655093" y="1560898"/>
                    </a:cubicBezTo>
                    <a:cubicBezTo>
                      <a:pt x="643495" y="1549300"/>
                      <a:pt x="627798" y="1542701"/>
                      <a:pt x="614150" y="1533603"/>
                    </a:cubicBezTo>
                    <a:cubicBezTo>
                      <a:pt x="564107" y="1458539"/>
                      <a:pt x="614150" y="1522230"/>
                      <a:pt x="545911" y="1465364"/>
                    </a:cubicBezTo>
                    <a:cubicBezTo>
                      <a:pt x="440825" y="1377793"/>
                      <a:pt x="565682" y="1464897"/>
                      <a:pt x="464024" y="1397125"/>
                    </a:cubicBezTo>
                    <a:cubicBezTo>
                      <a:pt x="454926" y="1383477"/>
                      <a:pt x="448327" y="1367780"/>
                      <a:pt x="436729" y="1356182"/>
                    </a:cubicBezTo>
                    <a:cubicBezTo>
                      <a:pt x="425130" y="1344583"/>
                      <a:pt x="406586" y="1341230"/>
                      <a:pt x="395785" y="1328886"/>
                    </a:cubicBezTo>
                    <a:cubicBezTo>
                      <a:pt x="374183" y="1304198"/>
                      <a:pt x="364390" y="1270197"/>
                      <a:pt x="341194" y="1247000"/>
                    </a:cubicBezTo>
                    <a:lnTo>
                      <a:pt x="300251" y="1206056"/>
                    </a:lnTo>
                    <a:cubicBezTo>
                      <a:pt x="295702" y="1192408"/>
                      <a:pt x="286603" y="1179499"/>
                      <a:pt x="286603" y="1165113"/>
                    </a:cubicBezTo>
                    <a:cubicBezTo>
                      <a:pt x="286603" y="1091564"/>
                      <a:pt x="294590" y="1091719"/>
                      <a:pt x="327547" y="1042283"/>
                    </a:cubicBezTo>
                    <a:cubicBezTo>
                      <a:pt x="301551" y="964297"/>
                      <a:pt x="335345" y="1029285"/>
                      <a:pt x="272956" y="987692"/>
                    </a:cubicBezTo>
                    <a:cubicBezTo>
                      <a:pt x="205878" y="942974"/>
                      <a:pt x="255071" y="956160"/>
                      <a:pt x="204717" y="905806"/>
                    </a:cubicBezTo>
                    <a:cubicBezTo>
                      <a:pt x="178260" y="879348"/>
                      <a:pt x="156131" y="875962"/>
                      <a:pt x="122830" y="864862"/>
                    </a:cubicBezTo>
                    <a:cubicBezTo>
                      <a:pt x="113409" y="855441"/>
                      <a:pt x="55948" y="803333"/>
                      <a:pt x="54591" y="782976"/>
                    </a:cubicBezTo>
                    <a:cubicBezTo>
                      <a:pt x="14109" y="175742"/>
                      <a:pt x="202237" y="317299"/>
                      <a:pt x="0" y="182474"/>
                    </a:cubicBezTo>
                    <a:cubicBezTo>
                      <a:pt x="4549" y="159728"/>
                      <a:pt x="7544" y="136615"/>
                      <a:pt x="13648" y="114236"/>
                    </a:cubicBezTo>
                    <a:cubicBezTo>
                      <a:pt x="37158" y="28033"/>
                      <a:pt x="-2274" y="20976"/>
                      <a:pt x="13648" y="5053"/>
                    </a:cubicBezTo>
                    <a:close/>
                  </a:path>
                </a:pathLst>
              </a:custGeom>
              <a:solidFill>
                <a:srgbClr val="004B7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683" name="Freeform 682"/>
              <p:cNvSpPr/>
              <p:nvPr/>
            </p:nvSpPr>
            <p:spPr>
              <a:xfrm>
                <a:off x="1220506" y="2161983"/>
                <a:ext cx="676427" cy="982391"/>
              </a:xfrm>
              <a:custGeom>
                <a:avLst/>
                <a:gdLst>
                  <a:gd name="connsiteX0" fmla="*/ 95535 w 575441"/>
                  <a:gd name="connsiteY0" fmla="*/ 0 h 1257218"/>
                  <a:gd name="connsiteX1" fmla="*/ 163773 w 575441"/>
                  <a:gd name="connsiteY1" fmla="*/ 40943 h 1257218"/>
                  <a:gd name="connsiteX2" fmla="*/ 245660 w 575441"/>
                  <a:gd name="connsiteY2" fmla="*/ 68239 h 1257218"/>
                  <a:gd name="connsiteX3" fmla="*/ 245660 w 575441"/>
                  <a:gd name="connsiteY3" fmla="*/ 300251 h 1257218"/>
                  <a:gd name="connsiteX4" fmla="*/ 218364 w 575441"/>
                  <a:gd name="connsiteY4" fmla="*/ 341194 h 1257218"/>
                  <a:gd name="connsiteX5" fmla="*/ 259308 w 575441"/>
                  <a:gd name="connsiteY5" fmla="*/ 682388 h 1257218"/>
                  <a:gd name="connsiteX6" fmla="*/ 272955 w 575441"/>
                  <a:gd name="connsiteY6" fmla="*/ 846161 h 1257218"/>
                  <a:gd name="connsiteX7" fmla="*/ 313899 w 575441"/>
                  <a:gd name="connsiteY7" fmla="*/ 873457 h 1257218"/>
                  <a:gd name="connsiteX8" fmla="*/ 354842 w 575441"/>
                  <a:gd name="connsiteY8" fmla="*/ 914400 h 1257218"/>
                  <a:gd name="connsiteX9" fmla="*/ 395785 w 575441"/>
                  <a:gd name="connsiteY9" fmla="*/ 941696 h 1257218"/>
                  <a:gd name="connsiteX10" fmla="*/ 436729 w 575441"/>
                  <a:gd name="connsiteY10" fmla="*/ 996287 h 1257218"/>
                  <a:gd name="connsiteX11" fmla="*/ 477672 w 575441"/>
                  <a:gd name="connsiteY11" fmla="*/ 1023582 h 1257218"/>
                  <a:gd name="connsiteX12" fmla="*/ 559558 w 575441"/>
                  <a:gd name="connsiteY12" fmla="*/ 1091821 h 1257218"/>
                  <a:gd name="connsiteX13" fmla="*/ 573206 w 575441"/>
                  <a:gd name="connsiteY13" fmla="*/ 1132764 h 1257218"/>
                  <a:gd name="connsiteX14" fmla="*/ 491320 w 575441"/>
                  <a:gd name="connsiteY14" fmla="*/ 1187355 h 1257218"/>
                  <a:gd name="connsiteX15" fmla="*/ 504967 w 575441"/>
                  <a:gd name="connsiteY15" fmla="*/ 1241946 h 1257218"/>
                  <a:gd name="connsiteX16" fmla="*/ 423081 w 575441"/>
                  <a:gd name="connsiteY16" fmla="*/ 1241946 h 1257218"/>
                  <a:gd name="connsiteX17" fmla="*/ 382138 w 575441"/>
                  <a:gd name="connsiteY17" fmla="*/ 1201003 h 1257218"/>
                  <a:gd name="connsiteX18" fmla="*/ 354842 w 575441"/>
                  <a:gd name="connsiteY18" fmla="*/ 1078173 h 1257218"/>
                  <a:gd name="connsiteX19" fmla="*/ 286603 w 575441"/>
                  <a:gd name="connsiteY19" fmla="*/ 1009934 h 1257218"/>
                  <a:gd name="connsiteX20" fmla="*/ 245660 w 575441"/>
                  <a:gd name="connsiteY20" fmla="*/ 968991 h 1257218"/>
                  <a:gd name="connsiteX21" fmla="*/ 204717 w 575441"/>
                  <a:gd name="connsiteY21" fmla="*/ 887105 h 1257218"/>
                  <a:gd name="connsiteX22" fmla="*/ 150126 w 575441"/>
                  <a:gd name="connsiteY22" fmla="*/ 764275 h 1257218"/>
                  <a:gd name="connsiteX23" fmla="*/ 109182 w 575441"/>
                  <a:gd name="connsiteY23" fmla="*/ 750627 h 1257218"/>
                  <a:gd name="connsiteX24" fmla="*/ 68239 w 575441"/>
                  <a:gd name="connsiteY24" fmla="*/ 723332 h 1257218"/>
                  <a:gd name="connsiteX25" fmla="*/ 54591 w 575441"/>
                  <a:gd name="connsiteY25" fmla="*/ 682388 h 1257218"/>
                  <a:gd name="connsiteX26" fmla="*/ 40944 w 575441"/>
                  <a:gd name="connsiteY26" fmla="*/ 614149 h 1257218"/>
                  <a:gd name="connsiteX27" fmla="*/ 0 w 575441"/>
                  <a:gd name="connsiteY27" fmla="*/ 586854 h 1257218"/>
                  <a:gd name="connsiteX28" fmla="*/ 13648 w 575441"/>
                  <a:gd name="connsiteY28" fmla="*/ 313899 h 1257218"/>
                  <a:gd name="connsiteX29" fmla="*/ 27296 w 575441"/>
                  <a:gd name="connsiteY29" fmla="*/ 272955 h 1257218"/>
                  <a:gd name="connsiteX30" fmla="*/ 68239 w 575441"/>
                  <a:gd name="connsiteY30" fmla="*/ 232012 h 1257218"/>
                  <a:gd name="connsiteX31" fmla="*/ 95535 w 575441"/>
                  <a:gd name="connsiteY31" fmla="*/ 191069 h 1257218"/>
                  <a:gd name="connsiteX32" fmla="*/ 95535 w 575441"/>
                  <a:gd name="connsiteY32" fmla="*/ 68239 h 1257218"/>
                  <a:gd name="connsiteX33" fmla="*/ 136478 w 575441"/>
                  <a:gd name="connsiteY33" fmla="*/ 54591 h 1257218"/>
                  <a:gd name="connsiteX34" fmla="*/ 150126 w 575441"/>
                  <a:gd name="connsiteY34" fmla="*/ 13648 h 1257218"/>
                  <a:gd name="connsiteX35" fmla="*/ 81887 w 575441"/>
                  <a:gd name="connsiteY35" fmla="*/ 27296 h 1257218"/>
                  <a:gd name="connsiteX36" fmla="*/ 122830 w 575441"/>
                  <a:gd name="connsiteY36" fmla="*/ 54591 h 1257218"/>
                  <a:gd name="connsiteX37" fmla="*/ 163773 w 575441"/>
                  <a:gd name="connsiteY37" fmla="*/ 95534 h 1257218"/>
                  <a:gd name="connsiteX38" fmla="*/ 245660 w 575441"/>
                  <a:gd name="connsiteY38" fmla="*/ 109182 h 125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75441" h="1257218">
                    <a:moveTo>
                      <a:pt x="95535" y="0"/>
                    </a:moveTo>
                    <a:cubicBezTo>
                      <a:pt x="118281" y="13648"/>
                      <a:pt x="139624" y="29966"/>
                      <a:pt x="163773" y="40943"/>
                    </a:cubicBezTo>
                    <a:cubicBezTo>
                      <a:pt x="189966" y="52849"/>
                      <a:pt x="245660" y="68239"/>
                      <a:pt x="245660" y="68239"/>
                    </a:cubicBezTo>
                    <a:cubicBezTo>
                      <a:pt x="265435" y="167112"/>
                      <a:pt x="272137" y="167871"/>
                      <a:pt x="245660" y="300251"/>
                    </a:cubicBezTo>
                    <a:cubicBezTo>
                      <a:pt x="242443" y="316335"/>
                      <a:pt x="227463" y="327546"/>
                      <a:pt x="218364" y="341194"/>
                    </a:cubicBezTo>
                    <a:cubicBezTo>
                      <a:pt x="274442" y="509427"/>
                      <a:pt x="239904" y="381617"/>
                      <a:pt x="259308" y="682388"/>
                    </a:cubicBezTo>
                    <a:cubicBezTo>
                      <a:pt x="262835" y="737055"/>
                      <a:pt x="257906" y="793489"/>
                      <a:pt x="272955" y="846161"/>
                    </a:cubicBezTo>
                    <a:cubicBezTo>
                      <a:pt x="277461" y="861933"/>
                      <a:pt x="301298" y="862956"/>
                      <a:pt x="313899" y="873457"/>
                    </a:cubicBezTo>
                    <a:cubicBezTo>
                      <a:pt x="328726" y="885813"/>
                      <a:pt x="340015" y="902044"/>
                      <a:pt x="354842" y="914400"/>
                    </a:cubicBezTo>
                    <a:cubicBezTo>
                      <a:pt x="367443" y="924901"/>
                      <a:pt x="384187" y="930098"/>
                      <a:pt x="395785" y="941696"/>
                    </a:cubicBezTo>
                    <a:cubicBezTo>
                      <a:pt x="411869" y="957780"/>
                      <a:pt x="420645" y="980203"/>
                      <a:pt x="436729" y="996287"/>
                    </a:cubicBezTo>
                    <a:cubicBezTo>
                      <a:pt x="448327" y="1007885"/>
                      <a:pt x="465071" y="1013081"/>
                      <a:pt x="477672" y="1023582"/>
                    </a:cubicBezTo>
                    <a:cubicBezTo>
                      <a:pt x="582754" y="1111151"/>
                      <a:pt x="457905" y="1024053"/>
                      <a:pt x="559558" y="1091821"/>
                    </a:cubicBezTo>
                    <a:cubicBezTo>
                      <a:pt x="564107" y="1105469"/>
                      <a:pt x="581568" y="1121058"/>
                      <a:pt x="573206" y="1132764"/>
                    </a:cubicBezTo>
                    <a:cubicBezTo>
                      <a:pt x="554139" y="1159459"/>
                      <a:pt x="491320" y="1187355"/>
                      <a:pt x="491320" y="1187355"/>
                    </a:cubicBezTo>
                    <a:cubicBezTo>
                      <a:pt x="495869" y="1205552"/>
                      <a:pt x="511933" y="1224531"/>
                      <a:pt x="504967" y="1241946"/>
                    </a:cubicBezTo>
                    <a:cubicBezTo>
                      <a:pt x="492122" y="1274059"/>
                      <a:pt x="435926" y="1246228"/>
                      <a:pt x="423081" y="1241946"/>
                    </a:cubicBezTo>
                    <a:cubicBezTo>
                      <a:pt x="409433" y="1228298"/>
                      <a:pt x="392844" y="1217062"/>
                      <a:pt x="382138" y="1201003"/>
                    </a:cubicBezTo>
                    <a:cubicBezTo>
                      <a:pt x="365488" y="1176028"/>
                      <a:pt x="359797" y="1093037"/>
                      <a:pt x="354842" y="1078173"/>
                    </a:cubicBezTo>
                    <a:cubicBezTo>
                      <a:pt x="339445" y="1031982"/>
                      <a:pt x="320196" y="1037929"/>
                      <a:pt x="286603" y="1009934"/>
                    </a:cubicBezTo>
                    <a:cubicBezTo>
                      <a:pt x="271776" y="997578"/>
                      <a:pt x="259308" y="982639"/>
                      <a:pt x="245660" y="968991"/>
                    </a:cubicBezTo>
                    <a:cubicBezTo>
                      <a:pt x="195884" y="819667"/>
                      <a:pt x="275270" y="1045849"/>
                      <a:pt x="204717" y="887105"/>
                    </a:cubicBezTo>
                    <a:cubicBezTo>
                      <a:pt x="192064" y="858635"/>
                      <a:pt x="182076" y="789835"/>
                      <a:pt x="150126" y="764275"/>
                    </a:cubicBezTo>
                    <a:cubicBezTo>
                      <a:pt x="138892" y="755288"/>
                      <a:pt x="122049" y="757061"/>
                      <a:pt x="109182" y="750627"/>
                    </a:cubicBezTo>
                    <a:cubicBezTo>
                      <a:pt x="94511" y="743292"/>
                      <a:pt x="81887" y="732430"/>
                      <a:pt x="68239" y="723332"/>
                    </a:cubicBezTo>
                    <a:cubicBezTo>
                      <a:pt x="63690" y="709684"/>
                      <a:pt x="58080" y="696345"/>
                      <a:pt x="54591" y="682388"/>
                    </a:cubicBezTo>
                    <a:cubicBezTo>
                      <a:pt x="48965" y="659884"/>
                      <a:pt x="52453" y="634289"/>
                      <a:pt x="40944" y="614149"/>
                    </a:cubicBezTo>
                    <a:cubicBezTo>
                      <a:pt x="32806" y="599908"/>
                      <a:pt x="13648" y="595952"/>
                      <a:pt x="0" y="586854"/>
                    </a:cubicBezTo>
                    <a:cubicBezTo>
                      <a:pt x="4549" y="495869"/>
                      <a:pt x="5756" y="404655"/>
                      <a:pt x="13648" y="313899"/>
                    </a:cubicBezTo>
                    <a:cubicBezTo>
                      <a:pt x="14894" y="299567"/>
                      <a:pt x="19316" y="284925"/>
                      <a:pt x="27296" y="272955"/>
                    </a:cubicBezTo>
                    <a:cubicBezTo>
                      <a:pt x="38002" y="256896"/>
                      <a:pt x="55883" y="246839"/>
                      <a:pt x="68239" y="232012"/>
                    </a:cubicBezTo>
                    <a:cubicBezTo>
                      <a:pt x="78740" y="219411"/>
                      <a:pt x="86436" y="204717"/>
                      <a:pt x="95535" y="191069"/>
                    </a:cubicBezTo>
                    <a:cubicBezTo>
                      <a:pt x="80584" y="146218"/>
                      <a:pt x="65195" y="121335"/>
                      <a:pt x="95535" y="68239"/>
                    </a:cubicBezTo>
                    <a:cubicBezTo>
                      <a:pt x="102672" y="55748"/>
                      <a:pt x="122830" y="59140"/>
                      <a:pt x="136478" y="54591"/>
                    </a:cubicBezTo>
                    <a:cubicBezTo>
                      <a:pt x="141027" y="40943"/>
                      <a:pt x="162993" y="20081"/>
                      <a:pt x="150126" y="13648"/>
                    </a:cubicBezTo>
                    <a:cubicBezTo>
                      <a:pt x="129378" y="3274"/>
                      <a:pt x="94754" y="7995"/>
                      <a:pt x="81887" y="27296"/>
                    </a:cubicBezTo>
                    <a:cubicBezTo>
                      <a:pt x="72788" y="40944"/>
                      <a:pt x="110229" y="44090"/>
                      <a:pt x="122830" y="54591"/>
                    </a:cubicBezTo>
                    <a:cubicBezTo>
                      <a:pt x="137657" y="66947"/>
                      <a:pt x="147714" y="84828"/>
                      <a:pt x="163773" y="95534"/>
                    </a:cubicBezTo>
                    <a:cubicBezTo>
                      <a:pt x="190719" y="113498"/>
                      <a:pt x="215893" y="109182"/>
                      <a:pt x="245660" y="109182"/>
                    </a:cubicBezTo>
                  </a:path>
                </a:pathLst>
              </a:cu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684" name="Freeform 683"/>
              <p:cNvSpPr/>
              <p:nvPr/>
            </p:nvSpPr>
            <p:spPr>
              <a:xfrm>
                <a:off x="1423500" y="3078965"/>
                <a:ext cx="946866" cy="949129"/>
              </a:xfrm>
              <a:custGeom>
                <a:avLst/>
                <a:gdLst>
                  <a:gd name="connsiteX0" fmla="*/ 163774 w 1091821"/>
                  <a:gd name="connsiteY0" fmla="*/ 0 h 1091821"/>
                  <a:gd name="connsiteX1" fmla="*/ 341194 w 1091821"/>
                  <a:gd name="connsiteY1" fmla="*/ 13648 h 1091821"/>
                  <a:gd name="connsiteX2" fmla="*/ 395786 w 1091821"/>
                  <a:gd name="connsiteY2" fmla="*/ 95535 h 1091821"/>
                  <a:gd name="connsiteX3" fmla="*/ 477672 w 1091821"/>
                  <a:gd name="connsiteY3" fmla="*/ 150126 h 1091821"/>
                  <a:gd name="connsiteX4" fmla="*/ 504968 w 1091821"/>
                  <a:gd name="connsiteY4" fmla="*/ 232012 h 1091821"/>
                  <a:gd name="connsiteX5" fmla="*/ 559559 w 1091821"/>
                  <a:gd name="connsiteY5" fmla="*/ 313899 h 1091821"/>
                  <a:gd name="connsiteX6" fmla="*/ 600502 w 1091821"/>
                  <a:gd name="connsiteY6" fmla="*/ 354842 h 1091821"/>
                  <a:gd name="connsiteX7" fmla="*/ 696036 w 1091821"/>
                  <a:gd name="connsiteY7" fmla="*/ 477672 h 1091821"/>
                  <a:gd name="connsiteX8" fmla="*/ 709684 w 1091821"/>
                  <a:gd name="connsiteY8" fmla="*/ 518615 h 1091821"/>
                  <a:gd name="connsiteX9" fmla="*/ 750627 w 1091821"/>
                  <a:gd name="connsiteY9" fmla="*/ 559558 h 1091821"/>
                  <a:gd name="connsiteX10" fmla="*/ 873457 w 1091821"/>
                  <a:gd name="connsiteY10" fmla="*/ 627797 h 1091821"/>
                  <a:gd name="connsiteX11" fmla="*/ 968991 w 1091821"/>
                  <a:gd name="connsiteY11" fmla="*/ 641445 h 1091821"/>
                  <a:gd name="connsiteX12" fmla="*/ 1037230 w 1091821"/>
                  <a:gd name="connsiteY12" fmla="*/ 723332 h 1091821"/>
                  <a:gd name="connsiteX13" fmla="*/ 1064526 w 1091821"/>
                  <a:gd name="connsiteY13" fmla="*/ 832514 h 1091821"/>
                  <a:gd name="connsiteX14" fmla="*/ 1091821 w 1091821"/>
                  <a:gd name="connsiteY14" fmla="*/ 955343 h 1091821"/>
                  <a:gd name="connsiteX15" fmla="*/ 1050878 w 1091821"/>
                  <a:gd name="connsiteY15" fmla="*/ 968991 h 1091821"/>
                  <a:gd name="connsiteX16" fmla="*/ 941696 w 1091821"/>
                  <a:gd name="connsiteY16" fmla="*/ 982639 h 1091821"/>
                  <a:gd name="connsiteX17" fmla="*/ 914400 w 1091821"/>
                  <a:gd name="connsiteY17" fmla="*/ 1023582 h 1091821"/>
                  <a:gd name="connsiteX18" fmla="*/ 873457 w 1091821"/>
                  <a:gd name="connsiteY18" fmla="*/ 1050878 h 1091821"/>
                  <a:gd name="connsiteX19" fmla="*/ 709684 w 1091821"/>
                  <a:gd name="connsiteY19" fmla="*/ 1091821 h 1091821"/>
                  <a:gd name="connsiteX20" fmla="*/ 627797 w 1091821"/>
                  <a:gd name="connsiteY20" fmla="*/ 1078173 h 1091821"/>
                  <a:gd name="connsiteX21" fmla="*/ 614150 w 1091821"/>
                  <a:gd name="connsiteY21" fmla="*/ 1037230 h 1091821"/>
                  <a:gd name="connsiteX22" fmla="*/ 573206 w 1091821"/>
                  <a:gd name="connsiteY22" fmla="*/ 1023582 h 1091821"/>
                  <a:gd name="connsiteX23" fmla="*/ 532263 w 1091821"/>
                  <a:gd name="connsiteY23" fmla="*/ 996287 h 1091821"/>
                  <a:gd name="connsiteX24" fmla="*/ 327547 w 1091821"/>
                  <a:gd name="connsiteY24" fmla="*/ 996287 h 1091821"/>
                  <a:gd name="connsiteX25" fmla="*/ 286603 w 1091821"/>
                  <a:gd name="connsiteY25" fmla="*/ 968991 h 1091821"/>
                  <a:gd name="connsiteX26" fmla="*/ 95535 w 1091821"/>
                  <a:gd name="connsiteY26" fmla="*/ 955343 h 1091821"/>
                  <a:gd name="connsiteX27" fmla="*/ 54591 w 1091821"/>
                  <a:gd name="connsiteY27" fmla="*/ 914400 h 1091821"/>
                  <a:gd name="connsiteX28" fmla="*/ 109183 w 1091821"/>
                  <a:gd name="connsiteY28" fmla="*/ 668740 h 1091821"/>
                  <a:gd name="connsiteX29" fmla="*/ 95535 w 1091821"/>
                  <a:gd name="connsiteY29" fmla="*/ 614149 h 1091821"/>
                  <a:gd name="connsiteX30" fmla="*/ 0 w 1091821"/>
                  <a:gd name="connsiteY30" fmla="*/ 559558 h 1091821"/>
                  <a:gd name="connsiteX31" fmla="*/ 40944 w 1091821"/>
                  <a:gd name="connsiteY31" fmla="*/ 532263 h 1091821"/>
                  <a:gd name="connsiteX32" fmla="*/ 81887 w 1091821"/>
                  <a:gd name="connsiteY32" fmla="*/ 518615 h 1091821"/>
                  <a:gd name="connsiteX33" fmla="*/ 109183 w 1091821"/>
                  <a:gd name="connsiteY33" fmla="*/ 477672 h 1091821"/>
                  <a:gd name="connsiteX34" fmla="*/ 150126 w 1091821"/>
                  <a:gd name="connsiteY34" fmla="*/ 327546 h 1091821"/>
                  <a:gd name="connsiteX35" fmla="*/ 177421 w 1091821"/>
                  <a:gd name="connsiteY35" fmla="*/ 286603 h 1091821"/>
                  <a:gd name="connsiteX36" fmla="*/ 204717 w 1091821"/>
                  <a:gd name="connsiteY36" fmla="*/ 204717 h 1091821"/>
                  <a:gd name="connsiteX37" fmla="*/ 218365 w 1091821"/>
                  <a:gd name="connsiteY37" fmla="*/ 40943 h 1091821"/>
                  <a:gd name="connsiteX38" fmla="*/ 259308 w 1091821"/>
                  <a:gd name="connsiteY38" fmla="*/ 13648 h 1091821"/>
                  <a:gd name="connsiteX39" fmla="*/ 313899 w 1091821"/>
                  <a:gd name="connsiteY39" fmla="*/ 27296 h 1091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91821" h="1091821">
                    <a:moveTo>
                      <a:pt x="163774" y="0"/>
                    </a:moveTo>
                    <a:lnTo>
                      <a:pt x="341194" y="13648"/>
                    </a:lnTo>
                    <a:cubicBezTo>
                      <a:pt x="371528" y="26139"/>
                      <a:pt x="372589" y="72338"/>
                      <a:pt x="395786" y="95535"/>
                    </a:cubicBezTo>
                    <a:cubicBezTo>
                      <a:pt x="446901" y="146650"/>
                      <a:pt x="418419" y="130374"/>
                      <a:pt x="477672" y="150126"/>
                    </a:cubicBezTo>
                    <a:cubicBezTo>
                      <a:pt x="486771" y="177421"/>
                      <a:pt x="489008" y="208072"/>
                      <a:pt x="504968" y="232012"/>
                    </a:cubicBezTo>
                    <a:cubicBezTo>
                      <a:pt x="523165" y="259308"/>
                      <a:pt x="536362" y="290702"/>
                      <a:pt x="559559" y="313899"/>
                    </a:cubicBezTo>
                    <a:cubicBezTo>
                      <a:pt x="573207" y="327547"/>
                      <a:pt x="588653" y="339607"/>
                      <a:pt x="600502" y="354842"/>
                    </a:cubicBezTo>
                    <a:cubicBezTo>
                      <a:pt x="714772" y="501761"/>
                      <a:pt x="603084" y="384720"/>
                      <a:pt x="696036" y="477672"/>
                    </a:cubicBezTo>
                    <a:cubicBezTo>
                      <a:pt x="700585" y="491320"/>
                      <a:pt x="701704" y="506645"/>
                      <a:pt x="709684" y="518615"/>
                    </a:cubicBezTo>
                    <a:cubicBezTo>
                      <a:pt x="720390" y="534674"/>
                      <a:pt x="735392" y="547709"/>
                      <a:pt x="750627" y="559558"/>
                    </a:cubicBezTo>
                    <a:cubicBezTo>
                      <a:pt x="788509" y="589022"/>
                      <a:pt x="825939" y="618293"/>
                      <a:pt x="873457" y="627797"/>
                    </a:cubicBezTo>
                    <a:cubicBezTo>
                      <a:pt x="905000" y="634106"/>
                      <a:pt x="937146" y="636896"/>
                      <a:pt x="968991" y="641445"/>
                    </a:cubicBezTo>
                    <a:cubicBezTo>
                      <a:pt x="999178" y="671632"/>
                      <a:pt x="1018227" y="685326"/>
                      <a:pt x="1037230" y="723332"/>
                    </a:cubicBezTo>
                    <a:cubicBezTo>
                      <a:pt x="1050760" y="750392"/>
                      <a:pt x="1060076" y="808040"/>
                      <a:pt x="1064526" y="832514"/>
                    </a:cubicBezTo>
                    <a:cubicBezTo>
                      <a:pt x="1083742" y="938199"/>
                      <a:pt x="1067759" y="883153"/>
                      <a:pt x="1091821" y="955343"/>
                    </a:cubicBezTo>
                    <a:cubicBezTo>
                      <a:pt x="1078173" y="959892"/>
                      <a:pt x="1065032" y="966418"/>
                      <a:pt x="1050878" y="968991"/>
                    </a:cubicBezTo>
                    <a:cubicBezTo>
                      <a:pt x="1014792" y="975552"/>
                      <a:pt x="975750" y="969017"/>
                      <a:pt x="941696" y="982639"/>
                    </a:cubicBezTo>
                    <a:cubicBezTo>
                      <a:pt x="926467" y="988731"/>
                      <a:pt x="925998" y="1011984"/>
                      <a:pt x="914400" y="1023582"/>
                    </a:cubicBezTo>
                    <a:cubicBezTo>
                      <a:pt x="902802" y="1035180"/>
                      <a:pt x="888446" y="1044216"/>
                      <a:pt x="873457" y="1050878"/>
                    </a:cubicBezTo>
                    <a:cubicBezTo>
                      <a:pt x="808577" y="1079714"/>
                      <a:pt x="778347" y="1080377"/>
                      <a:pt x="709684" y="1091821"/>
                    </a:cubicBezTo>
                    <a:cubicBezTo>
                      <a:pt x="682388" y="1087272"/>
                      <a:pt x="651823" y="1091902"/>
                      <a:pt x="627797" y="1078173"/>
                    </a:cubicBezTo>
                    <a:cubicBezTo>
                      <a:pt x="615307" y="1071036"/>
                      <a:pt x="624322" y="1047402"/>
                      <a:pt x="614150" y="1037230"/>
                    </a:cubicBezTo>
                    <a:cubicBezTo>
                      <a:pt x="603977" y="1027057"/>
                      <a:pt x="586073" y="1030016"/>
                      <a:pt x="573206" y="1023582"/>
                    </a:cubicBezTo>
                    <a:cubicBezTo>
                      <a:pt x="558535" y="1016247"/>
                      <a:pt x="545911" y="1005385"/>
                      <a:pt x="532263" y="996287"/>
                    </a:cubicBezTo>
                    <a:cubicBezTo>
                      <a:pt x="446743" y="1006977"/>
                      <a:pt x="410641" y="1021216"/>
                      <a:pt x="327547" y="996287"/>
                    </a:cubicBezTo>
                    <a:cubicBezTo>
                      <a:pt x="311836" y="991574"/>
                      <a:pt x="302756" y="971842"/>
                      <a:pt x="286603" y="968991"/>
                    </a:cubicBezTo>
                    <a:cubicBezTo>
                      <a:pt x="223723" y="957894"/>
                      <a:pt x="159224" y="959892"/>
                      <a:pt x="95535" y="955343"/>
                    </a:cubicBezTo>
                    <a:cubicBezTo>
                      <a:pt x="81887" y="941695"/>
                      <a:pt x="56722" y="933583"/>
                      <a:pt x="54591" y="914400"/>
                    </a:cubicBezTo>
                    <a:cubicBezTo>
                      <a:pt x="33686" y="726262"/>
                      <a:pt x="29994" y="747929"/>
                      <a:pt x="109183" y="668740"/>
                    </a:cubicBezTo>
                    <a:cubicBezTo>
                      <a:pt x="104634" y="650543"/>
                      <a:pt x="110798" y="625051"/>
                      <a:pt x="95535" y="614149"/>
                    </a:cubicBezTo>
                    <a:cubicBezTo>
                      <a:pt x="-23561" y="529082"/>
                      <a:pt x="34366" y="662655"/>
                      <a:pt x="0" y="559558"/>
                    </a:cubicBezTo>
                    <a:cubicBezTo>
                      <a:pt x="13648" y="550460"/>
                      <a:pt x="26273" y="539598"/>
                      <a:pt x="40944" y="532263"/>
                    </a:cubicBezTo>
                    <a:cubicBezTo>
                      <a:pt x="53811" y="525829"/>
                      <a:pt x="70653" y="527602"/>
                      <a:pt x="81887" y="518615"/>
                    </a:cubicBezTo>
                    <a:cubicBezTo>
                      <a:pt x="94695" y="508368"/>
                      <a:pt x="100084" y="491320"/>
                      <a:pt x="109183" y="477672"/>
                    </a:cubicBezTo>
                    <a:cubicBezTo>
                      <a:pt x="116508" y="441046"/>
                      <a:pt x="130335" y="357233"/>
                      <a:pt x="150126" y="327546"/>
                    </a:cubicBezTo>
                    <a:cubicBezTo>
                      <a:pt x="159224" y="313898"/>
                      <a:pt x="170759" y="301592"/>
                      <a:pt x="177421" y="286603"/>
                    </a:cubicBezTo>
                    <a:cubicBezTo>
                      <a:pt x="189106" y="260311"/>
                      <a:pt x="204717" y="204717"/>
                      <a:pt x="204717" y="204717"/>
                    </a:cubicBezTo>
                    <a:cubicBezTo>
                      <a:pt x="209266" y="150126"/>
                      <a:pt x="203316" y="93616"/>
                      <a:pt x="218365" y="40943"/>
                    </a:cubicBezTo>
                    <a:cubicBezTo>
                      <a:pt x="222871" y="25172"/>
                      <a:pt x="243070" y="15968"/>
                      <a:pt x="259308" y="13648"/>
                    </a:cubicBezTo>
                    <a:cubicBezTo>
                      <a:pt x="277877" y="10995"/>
                      <a:pt x="313899" y="27296"/>
                      <a:pt x="313899" y="27296"/>
                    </a:cubicBezTo>
                  </a:path>
                </a:pathLst>
              </a:custGeom>
              <a:solidFill>
                <a:srgbClr val="007DD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685" name="Freeform 684"/>
              <p:cNvSpPr/>
              <p:nvPr/>
            </p:nvSpPr>
            <p:spPr>
              <a:xfrm>
                <a:off x="1834712" y="3974680"/>
                <a:ext cx="694023" cy="394581"/>
              </a:xfrm>
              <a:custGeom>
                <a:avLst/>
                <a:gdLst>
                  <a:gd name="connsiteX0" fmla="*/ 832514 w 837363"/>
                  <a:gd name="connsiteY0" fmla="*/ 368490 h 504967"/>
                  <a:gd name="connsiteX1" fmla="*/ 805218 w 837363"/>
                  <a:gd name="connsiteY1" fmla="*/ 300251 h 504967"/>
                  <a:gd name="connsiteX2" fmla="*/ 723331 w 837363"/>
                  <a:gd name="connsiteY2" fmla="*/ 232012 h 504967"/>
                  <a:gd name="connsiteX3" fmla="*/ 682388 w 837363"/>
                  <a:gd name="connsiteY3" fmla="*/ 150125 h 504967"/>
                  <a:gd name="connsiteX4" fmla="*/ 641445 w 837363"/>
                  <a:gd name="connsiteY4" fmla="*/ 40943 h 504967"/>
                  <a:gd name="connsiteX5" fmla="*/ 559558 w 837363"/>
                  <a:gd name="connsiteY5" fmla="*/ 0 h 504967"/>
                  <a:gd name="connsiteX6" fmla="*/ 395785 w 837363"/>
                  <a:gd name="connsiteY6" fmla="*/ 13648 h 504967"/>
                  <a:gd name="connsiteX7" fmla="*/ 354842 w 837363"/>
                  <a:gd name="connsiteY7" fmla="*/ 27296 h 504967"/>
                  <a:gd name="connsiteX8" fmla="*/ 341194 w 837363"/>
                  <a:gd name="connsiteY8" fmla="*/ 68239 h 504967"/>
                  <a:gd name="connsiteX9" fmla="*/ 354842 w 837363"/>
                  <a:gd name="connsiteY9" fmla="*/ 122830 h 504967"/>
                  <a:gd name="connsiteX10" fmla="*/ 368490 w 837363"/>
                  <a:gd name="connsiteY10" fmla="*/ 163773 h 504967"/>
                  <a:gd name="connsiteX11" fmla="*/ 327546 w 837363"/>
                  <a:gd name="connsiteY11" fmla="*/ 191069 h 504967"/>
                  <a:gd name="connsiteX12" fmla="*/ 272955 w 837363"/>
                  <a:gd name="connsiteY12" fmla="*/ 177421 h 504967"/>
                  <a:gd name="connsiteX13" fmla="*/ 232012 w 837363"/>
                  <a:gd name="connsiteY13" fmla="*/ 163773 h 504967"/>
                  <a:gd name="connsiteX14" fmla="*/ 191069 w 837363"/>
                  <a:gd name="connsiteY14" fmla="*/ 204717 h 504967"/>
                  <a:gd name="connsiteX15" fmla="*/ 81887 w 837363"/>
                  <a:gd name="connsiteY15" fmla="*/ 327546 h 504967"/>
                  <a:gd name="connsiteX16" fmla="*/ 0 w 837363"/>
                  <a:gd name="connsiteY16" fmla="*/ 354842 h 504967"/>
                  <a:gd name="connsiteX17" fmla="*/ 81887 w 837363"/>
                  <a:gd name="connsiteY17" fmla="*/ 409433 h 504967"/>
                  <a:gd name="connsiteX18" fmla="*/ 122830 w 837363"/>
                  <a:gd name="connsiteY18" fmla="*/ 436728 h 504967"/>
                  <a:gd name="connsiteX19" fmla="*/ 163773 w 837363"/>
                  <a:gd name="connsiteY19" fmla="*/ 450376 h 504967"/>
                  <a:gd name="connsiteX20" fmla="*/ 204717 w 837363"/>
                  <a:gd name="connsiteY20" fmla="*/ 477672 h 504967"/>
                  <a:gd name="connsiteX21" fmla="*/ 286603 w 837363"/>
                  <a:gd name="connsiteY21" fmla="*/ 504967 h 504967"/>
                  <a:gd name="connsiteX22" fmla="*/ 368490 w 837363"/>
                  <a:gd name="connsiteY22" fmla="*/ 477672 h 504967"/>
                  <a:gd name="connsiteX23" fmla="*/ 450376 w 837363"/>
                  <a:gd name="connsiteY23" fmla="*/ 423081 h 504967"/>
                  <a:gd name="connsiteX24" fmla="*/ 559558 w 837363"/>
                  <a:gd name="connsiteY24" fmla="*/ 409433 h 504967"/>
                  <a:gd name="connsiteX25" fmla="*/ 573206 w 837363"/>
                  <a:gd name="connsiteY25" fmla="*/ 368490 h 504967"/>
                  <a:gd name="connsiteX26" fmla="*/ 655093 w 837363"/>
                  <a:gd name="connsiteY26" fmla="*/ 368490 h 504967"/>
                  <a:gd name="connsiteX27" fmla="*/ 709684 w 837363"/>
                  <a:gd name="connsiteY27" fmla="*/ 382137 h 504967"/>
                  <a:gd name="connsiteX28" fmla="*/ 832514 w 837363"/>
                  <a:gd name="connsiteY28" fmla="*/ 423081 h 504967"/>
                  <a:gd name="connsiteX29" fmla="*/ 832514 w 837363"/>
                  <a:gd name="connsiteY29" fmla="*/ 368490 h 50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37363" h="504967">
                    <a:moveTo>
                      <a:pt x="832514" y="368490"/>
                    </a:moveTo>
                    <a:cubicBezTo>
                      <a:pt x="827965" y="348018"/>
                      <a:pt x="818202" y="321026"/>
                      <a:pt x="805218" y="300251"/>
                    </a:cubicBezTo>
                    <a:cubicBezTo>
                      <a:pt x="786453" y="270227"/>
                      <a:pt x="751629" y="250877"/>
                      <a:pt x="723331" y="232012"/>
                    </a:cubicBezTo>
                    <a:cubicBezTo>
                      <a:pt x="696645" y="191983"/>
                      <a:pt x="693689" y="195329"/>
                      <a:pt x="682388" y="150125"/>
                    </a:cubicBezTo>
                    <a:cubicBezTo>
                      <a:pt x="669369" y="98049"/>
                      <a:pt x="678887" y="78386"/>
                      <a:pt x="641445" y="40943"/>
                    </a:cubicBezTo>
                    <a:cubicBezTo>
                      <a:pt x="614990" y="14487"/>
                      <a:pt x="592857" y="11100"/>
                      <a:pt x="559558" y="0"/>
                    </a:cubicBezTo>
                    <a:cubicBezTo>
                      <a:pt x="504967" y="4549"/>
                      <a:pt x="450085" y="6408"/>
                      <a:pt x="395785" y="13648"/>
                    </a:cubicBezTo>
                    <a:cubicBezTo>
                      <a:pt x="381525" y="15549"/>
                      <a:pt x="365014" y="17124"/>
                      <a:pt x="354842" y="27296"/>
                    </a:cubicBezTo>
                    <a:cubicBezTo>
                      <a:pt x="344670" y="37468"/>
                      <a:pt x="345743" y="54591"/>
                      <a:pt x="341194" y="68239"/>
                    </a:cubicBezTo>
                    <a:cubicBezTo>
                      <a:pt x="345743" y="86436"/>
                      <a:pt x="349689" y="104795"/>
                      <a:pt x="354842" y="122830"/>
                    </a:cubicBezTo>
                    <a:cubicBezTo>
                      <a:pt x="358794" y="136662"/>
                      <a:pt x="373833" y="150416"/>
                      <a:pt x="368490" y="163773"/>
                    </a:cubicBezTo>
                    <a:cubicBezTo>
                      <a:pt x="362398" y="179003"/>
                      <a:pt x="341194" y="181970"/>
                      <a:pt x="327546" y="191069"/>
                    </a:cubicBezTo>
                    <a:cubicBezTo>
                      <a:pt x="309349" y="186520"/>
                      <a:pt x="290990" y="182574"/>
                      <a:pt x="272955" y="177421"/>
                    </a:cubicBezTo>
                    <a:cubicBezTo>
                      <a:pt x="259123" y="173469"/>
                      <a:pt x="245660" y="159224"/>
                      <a:pt x="232012" y="163773"/>
                    </a:cubicBezTo>
                    <a:cubicBezTo>
                      <a:pt x="213702" y="169877"/>
                      <a:pt x="203425" y="189890"/>
                      <a:pt x="191069" y="204717"/>
                    </a:cubicBezTo>
                    <a:cubicBezTo>
                      <a:pt x="156058" y="246730"/>
                      <a:pt x="143135" y="307130"/>
                      <a:pt x="81887" y="327546"/>
                    </a:cubicBezTo>
                    <a:lnTo>
                      <a:pt x="0" y="354842"/>
                    </a:lnTo>
                    <a:lnTo>
                      <a:pt x="81887" y="409433"/>
                    </a:lnTo>
                    <a:cubicBezTo>
                      <a:pt x="95535" y="418531"/>
                      <a:pt x="107269" y="431541"/>
                      <a:pt x="122830" y="436728"/>
                    </a:cubicBezTo>
                    <a:cubicBezTo>
                      <a:pt x="136478" y="441277"/>
                      <a:pt x="150906" y="443942"/>
                      <a:pt x="163773" y="450376"/>
                    </a:cubicBezTo>
                    <a:cubicBezTo>
                      <a:pt x="178444" y="457712"/>
                      <a:pt x="189728" y="471010"/>
                      <a:pt x="204717" y="477672"/>
                    </a:cubicBezTo>
                    <a:cubicBezTo>
                      <a:pt x="231009" y="489357"/>
                      <a:pt x="286603" y="504967"/>
                      <a:pt x="286603" y="504967"/>
                    </a:cubicBezTo>
                    <a:cubicBezTo>
                      <a:pt x="313899" y="495869"/>
                      <a:pt x="344550" y="493632"/>
                      <a:pt x="368490" y="477672"/>
                    </a:cubicBezTo>
                    <a:cubicBezTo>
                      <a:pt x="395785" y="459475"/>
                      <a:pt x="417824" y="427150"/>
                      <a:pt x="450376" y="423081"/>
                    </a:cubicBezTo>
                    <a:lnTo>
                      <a:pt x="559558" y="409433"/>
                    </a:lnTo>
                    <a:cubicBezTo>
                      <a:pt x="564107" y="395785"/>
                      <a:pt x="563034" y="378662"/>
                      <a:pt x="573206" y="368490"/>
                    </a:cubicBezTo>
                    <a:cubicBezTo>
                      <a:pt x="601513" y="340183"/>
                      <a:pt x="626786" y="360402"/>
                      <a:pt x="655093" y="368490"/>
                    </a:cubicBezTo>
                    <a:cubicBezTo>
                      <a:pt x="673128" y="373643"/>
                      <a:pt x="691487" y="377588"/>
                      <a:pt x="709684" y="382137"/>
                    </a:cubicBezTo>
                    <a:cubicBezTo>
                      <a:pt x="755205" y="412484"/>
                      <a:pt x="781645" y="461232"/>
                      <a:pt x="832514" y="423081"/>
                    </a:cubicBezTo>
                    <a:cubicBezTo>
                      <a:pt x="840652" y="416978"/>
                      <a:pt x="837063" y="388962"/>
                      <a:pt x="832514" y="368490"/>
                    </a:cubicBezTo>
                    <a:close/>
                  </a:path>
                </a:pathLst>
              </a:custGeom>
              <a:solidFill>
                <a:srgbClr val="004B7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686" name="Freeform 685"/>
              <p:cNvSpPr/>
              <p:nvPr/>
            </p:nvSpPr>
            <p:spPr>
              <a:xfrm>
                <a:off x="2008889" y="4230139"/>
                <a:ext cx="433339" cy="246783"/>
              </a:xfrm>
              <a:custGeom>
                <a:avLst/>
                <a:gdLst>
                  <a:gd name="connsiteX0" fmla="*/ 293 w 573967"/>
                  <a:gd name="connsiteY0" fmla="*/ 97458 h 315822"/>
                  <a:gd name="connsiteX1" fmla="*/ 123123 w 573967"/>
                  <a:gd name="connsiteY1" fmla="*/ 111106 h 315822"/>
                  <a:gd name="connsiteX2" fmla="*/ 164066 w 573967"/>
                  <a:gd name="connsiteY2" fmla="*/ 97458 h 315822"/>
                  <a:gd name="connsiteX3" fmla="*/ 232305 w 573967"/>
                  <a:gd name="connsiteY3" fmla="*/ 83810 h 315822"/>
                  <a:gd name="connsiteX4" fmla="*/ 273248 w 573967"/>
                  <a:gd name="connsiteY4" fmla="*/ 56515 h 315822"/>
                  <a:gd name="connsiteX5" fmla="*/ 341487 w 573967"/>
                  <a:gd name="connsiteY5" fmla="*/ 42867 h 315822"/>
                  <a:gd name="connsiteX6" fmla="*/ 491612 w 573967"/>
                  <a:gd name="connsiteY6" fmla="*/ 15571 h 315822"/>
                  <a:gd name="connsiteX7" fmla="*/ 573499 w 573967"/>
                  <a:gd name="connsiteY7" fmla="*/ 15571 h 315822"/>
                  <a:gd name="connsiteX8" fmla="*/ 505260 w 573967"/>
                  <a:gd name="connsiteY8" fmla="*/ 83810 h 315822"/>
                  <a:gd name="connsiteX9" fmla="*/ 491612 w 573967"/>
                  <a:gd name="connsiteY9" fmla="*/ 124753 h 315822"/>
                  <a:gd name="connsiteX10" fmla="*/ 477965 w 573967"/>
                  <a:gd name="connsiteY10" fmla="*/ 179345 h 315822"/>
                  <a:gd name="connsiteX11" fmla="*/ 437021 w 573967"/>
                  <a:gd name="connsiteY11" fmla="*/ 192992 h 315822"/>
                  <a:gd name="connsiteX12" fmla="*/ 396078 w 573967"/>
                  <a:gd name="connsiteY12" fmla="*/ 233936 h 315822"/>
                  <a:gd name="connsiteX13" fmla="*/ 355135 w 573967"/>
                  <a:gd name="connsiteY13" fmla="*/ 261231 h 315822"/>
                  <a:gd name="connsiteX14" fmla="*/ 300544 w 573967"/>
                  <a:gd name="connsiteY14" fmla="*/ 315822 h 315822"/>
                  <a:gd name="connsiteX15" fmla="*/ 286896 w 573967"/>
                  <a:gd name="connsiteY15" fmla="*/ 274879 h 315822"/>
                  <a:gd name="connsiteX16" fmla="*/ 164066 w 573967"/>
                  <a:gd name="connsiteY16" fmla="*/ 233936 h 315822"/>
                  <a:gd name="connsiteX17" fmla="*/ 150418 w 573967"/>
                  <a:gd name="connsiteY17" fmla="*/ 192992 h 315822"/>
                  <a:gd name="connsiteX18" fmla="*/ 109475 w 573967"/>
                  <a:gd name="connsiteY18" fmla="*/ 179345 h 315822"/>
                  <a:gd name="connsiteX19" fmla="*/ 293 w 573967"/>
                  <a:gd name="connsiteY19" fmla="*/ 97458 h 31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3967" h="315822">
                    <a:moveTo>
                      <a:pt x="293" y="97458"/>
                    </a:moveTo>
                    <a:cubicBezTo>
                      <a:pt x="2568" y="86085"/>
                      <a:pt x="81928" y="111106"/>
                      <a:pt x="123123" y="111106"/>
                    </a:cubicBezTo>
                    <a:cubicBezTo>
                      <a:pt x="137509" y="111106"/>
                      <a:pt x="150110" y="100947"/>
                      <a:pt x="164066" y="97458"/>
                    </a:cubicBezTo>
                    <a:cubicBezTo>
                      <a:pt x="186570" y="91832"/>
                      <a:pt x="209559" y="88359"/>
                      <a:pt x="232305" y="83810"/>
                    </a:cubicBezTo>
                    <a:cubicBezTo>
                      <a:pt x="245953" y="74712"/>
                      <a:pt x="257890" y="62274"/>
                      <a:pt x="273248" y="56515"/>
                    </a:cubicBezTo>
                    <a:cubicBezTo>
                      <a:pt x="294968" y="48370"/>
                      <a:pt x="318983" y="48493"/>
                      <a:pt x="341487" y="42867"/>
                    </a:cubicBezTo>
                    <a:cubicBezTo>
                      <a:pt x="467718" y="11309"/>
                      <a:pt x="239422" y="47095"/>
                      <a:pt x="491612" y="15571"/>
                    </a:cubicBezTo>
                    <a:cubicBezTo>
                      <a:pt x="500009" y="12772"/>
                      <a:pt x="565101" y="-18022"/>
                      <a:pt x="573499" y="15571"/>
                    </a:cubicBezTo>
                    <a:cubicBezTo>
                      <a:pt x="579998" y="41568"/>
                      <a:pt x="516959" y="76011"/>
                      <a:pt x="505260" y="83810"/>
                    </a:cubicBezTo>
                    <a:cubicBezTo>
                      <a:pt x="500711" y="97458"/>
                      <a:pt x="495564" y="110921"/>
                      <a:pt x="491612" y="124753"/>
                    </a:cubicBezTo>
                    <a:cubicBezTo>
                      <a:pt x="486459" y="142789"/>
                      <a:pt x="489683" y="164698"/>
                      <a:pt x="477965" y="179345"/>
                    </a:cubicBezTo>
                    <a:cubicBezTo>
                      <a:pt x="468978" y="190579"/>
                      <a:pt x="450669" y="188443"/>
                      <a:pt x="437021" y="192992"/>
                    </a:cubicBezTo>
                    <a:cubicBezTo>
                      <a:pt x="423373" y="206640"/>
                      <a:pt x="410905" y="221580"/>
                      <a:pt x="396078" y="233936"/>
                    </a:cubicBezTo>
                    <a:cubicBezTo>
                      <a:pt x="383477" y="244437"/>
                      <a:pt x="365382" y="248423"/>
                      <a:pt x="355135" y="261231"/>
                    </a:cubicBezTo>
                    <a:cubicBezTo>
                      <a:pt x="302198" y="327402"/>
                      <a:pt x="389875" y="286044"/>
                      <a:pt x="300544" y="315822"/>
                    </a:cubicBezTo>
                    <a:cubicBezTo>
                      <a:pt x="295995" y="302174"/>
                      <a:pt x="295883" y="286113"/>
                      <a:pt x="286896" y="274879"/>
                    </a:cubicBezTo>
                    <a:cubicBezTo>
                      <a:pt x="257371" y="237973"/>
                      <a:pt x="204025" y="240595"/>
                      <a:pt x="164066" y="233936"/>
                    </a:cubicBezTo>
                    <a:cubicBezTo>
                      <a:pt x="159517" y="220288"/>
                      <a:pt x="160591" y="203165"/>
                      <a:pt x="150418" y="192992"/>
                    </a:cubicBezTo>
                    <a:cubicBezTo>
                      <a:pt x="140246" y="182820"/>
                      <a:pt x="122050" y="186331"/>
                      <a:pt x="109475" y="179345"/>
                    </a:cubicBezTo>
                    <a:cubicBezTo>
                      <a:pt x="6668" y="122229"/>
                      <a:pt x="-1982" y="108831"/>
                      <a:pt x="293" y="97458"/>
                    </a:cubicBezTo>
                    <a:close/>
                  </a:path>
                </a:pathLst>
              </a:custGeom>
              <a:solidFill>
                <a:srgbClr val="F2CC6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687" name="Freeform 686"/>
              <p:cNvSpPr/>
              <p:nvPr/>
            </p:nvSpPr>
            <p:spPr>
              <a:xfrm>
                <a:off x="2052181" y="4251160"/>
                <a:ext cx="360638" cy="396086"/>
              </a:xfrm>
              <a:custGeom>
                <a:avLst/>
                <a:gdLst>
                  <a:gd name="connsiteX0" fmla="*/ 0 w 389375"/>
                  <a:gd name="connsiteY0" fmla="*/ 0 h 436729"/>
                  <a:gd name="connsiteX1" fmla="*/ 68239 w 389375"/>
                  <a:gd name="connsiteY1" fmla="*/ 54591 h 436729"/>
                  <a:gd name="connsiteX2" fmla="*/ 81886 w 389375"/>
                  <a:gd name="connsiteY2" fmla="*/ 95535 h 436729"/>
                  <a:gd name="connsiteX3" fmla="*/ 163773 w 389375"/>
                  <a:gd name="connsiteY3" fmla="*/ 150126 h 436729"/>
                  <a:gd name="connsiteX4" fmla="*/ 177421 w 389375"/>
                  <a:gd name="connsiteY4" fmla="*/ 191069 h 436729"/>
                  <a:gd name="connsiteX5" fmla="*/ 368489 w 389375"/>
                  <a:gd name="connsiteY5" fmla="*/ 232012 h 436729"/>
                  <a:gd name="connsiteX6" fmla="*/ 368489 w 389375"/>
                  <a:gd name="connsiteY6" fmla="*/ 409433 h 436729"/>
                  <a:gd name="connsiteX7" fmla="*/ 327546 w 389375"/>
                  <a:gd name="connsiteY7" fmla="*/ 436729 h 436729"/>
                  <a:gd name="connsiteX8" fmla="*/ 272955 w 389375"/>
                  <a:gd name="connsiteY8" fmla="*/ 423081 h 436729"/>
                  <a:gd name="connsiteX9" fmla="*/ 204716 w 389375"/>
                  <a:gd name="connsiteY9" fmla="*/ 368490 h 436729"/>
                  <a:gd name="connsiteX10" fmla="*/ 177421 w 389375"/>
                  <a:gd name="connsiteY10" fmla="*/ 409433 h 436729"/>
                  <a:gd name="connsiteX11" fmla="*/ 95534 w 389375"/>
                  <a:gd name="connsiteY11" fmla="*/ 409433 h 436729"/>
                  <a:gd name="connsiteX12" fmla="*/ 40943 w 389375"/>
                  <a:gd name="connsiteY12" fmla="*/ 395786 h 436729"/>
                  <a:gd name="connsiteX13" fmla="*/ 13647 w 389375"/>
                  <a:gd name="connsiteY13" fmla="*/ 354842 h 436729"/>
                  <a:gd name="connsiteX14" fmla="*/ 95534 w 389375"/>
                  <a:gd name="connsiteY14" fmla="*/ 313899 h 436729"/>
                  <a:gd name="connsiteX15" fmla="*/ 81886 w 389375"/>
                  <a:gd name="connsiteY15" fmla="*/ 204717 h 436729"/>
                  <a:gd name="connsiteX16" fmla="*/ 27295 w 389375"/>
                  <a:gd name="connsiteY16" fmla="*/ 54591 h 436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9375" h="436729">
                    <a:moveTo>
                      <a:pt x="0" y="0"/>
                    </a:moveTo>
                    <a:cubicBezTo>
                      <a:pt x="22746" y="18197"/>
                      <a:pt x="49282" y="32474"/>
                      <a:pt x="68239" y="54591"/>
                    </a:cubicBezTo>
                    <a:cubicBezTo>
                      <a:pt x="77601" y="65514"/>
                      <a:pt x="71714" y="85362"/>
                      <a:pt x="81886" y="95535"/>
                    </a:cubicBezTo>
                    <a:cubicBezTo>
                      <a:pt x="105083" y="118732"/>
                      <a:pt x="163773" y="150126"/>
                      <a:pt x="163773" y="150126"/>
                    </a:cubicBezTo>
                    <a:cubicBezTo>
                      <a:pt x="168322" y="163774"/>
                      <a:pt x="168434" y="179835"/>
                      <a:pt x="177421" y="191069"/>
                    </a:cubicBezTo>
                    <a:cubicBezTo>
                      <a:pt x="218528" y="242452"/>
                      <a:pt x="329605" y="228477"/>
                      <a:pt x="368489" y="232012"/>
                    </a:cubicBezTo>
                    <a:cubicBezTo>
                      <a:pt x="391059" y="299722"/>
                      <a:pt x="401161" y="311418"/>
                      <a:pt x="368489" y="409433"/>
                    </a:cubicBezTo>
                    <a:cubicBezTo>
                      <a:pt x="363302" y="424994"/>
                      <a:pt x="341194" y="427630"/>
                      <a:pt x="327546" y="436729"/>
                    </a:cubicBezTo>
                    <a:cubicBezTo>
                      <a:pt x="309349" y="432180"/>
                      <a:pt x="288562" y="433486"/>
                      <a:pt x="272955" y="423081"/>
                    </a:cubicBezTo>
                    <a:cubicBezTo>
                      <a:pt x="149489" y="340771"/>
                      <a:pt x="338567" y="413108"/>
                      <a:pt x="204716" y="368490"/>
                    </a:cubicBezTo>
                    <a:cubicBezTo>
                      <a:pt x="195618" y="382138"/>
                      <a:pt x="190229" y="399187"/>
                      <a:pt x="177421" y="409433"/>
                    </a:cubicBezTo>
                    <a:cubicBezTo>
                      <a:pt x="143899" y="436250"/>
                      <a:pt x="129056" y="419010"/>
                      <a:pt x="95534" y="409433"/>
                    </a:cubicBezTo>
                    <a:cubicBezTo>
                      <a:pt x="77499" y="404280"/>
                      <a:pt x="59140" y="400335"/>
                      <a:pt x="40943" y="395786"/>
                    </a:cubicBezTo>
                    <a:cubicBezTo>
                      <a:pt x="31844" y="382138"/>
                      <a:pt x="10430" y="370926"/>
                      <a:pt x="13647" y="354842"/>
                    </a:cubicBezTo>
                    <a:cubicBezTo>
                      <a:pt x="17426" y="335946"/>
                      <a:pt x="82124" y="318369"/>
                      <a:pt x="95534" y="313899"/>
                    </a:cubicBezTo>
                    <a:cubicBezTo>
                      <a:pt x="90985" y="277505"/>
                      <a:pt x="94222" y="239257"/>
                      <a:pt x="81886" y="204717"/>
                    </a:cubicBezTo>
                    <a:cubicBezTo>
                      <a:pt x="14678" y="16534"/>
                      <a:pt x="27295" y="216215"/>
                      <a:pt x="27295" y="54591"/>
                    </a:cubicBezTo>
                  </a:path>
                </a:pathLst>
              </a:custGeom>
              <a:solidFill>
                <a:srgbClr val="004B7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688" name="Freeform 687"/>
              <p:cNvSpPr/>
              <p:nvPr/>
            </p:nvSpPr>
            <p:spPr>
              <a:xfrm>
                <a:off x="515661" y="1788731"/>
                <a:ext cx="1226166" cy="2132873"/>
              </a:xfrm>
              <a:custGeom>
                <a:avLst/>
                <a:gdLst>
                  <a:gd name="connsiteX0" fmla="*/ 1187356 w 1555845"/>
                  <a:gd name="connsiteY0" fmla="*/ 491319 h 2693622"/>
                  <a:gd name="connsiteX1" fmla="*/ 1173708 w 1555845"/>
                  <a:gd name="connsiteY1" fmla="*/ 409432 h 2693622"/>
                  <a:gd name="connsiteX2" fmla="*/ 1119117 w 1555845"/>
                  <a:gd name="connsiteY2" fmla="*/ 327546 h 2693622"/>
                  <a:gd name="connsiteX3" fmla="*/ 1105469 w 1555845"/>
                  <a:gd name="connsiteY3" fmla="*/ 136477 h 2693622"/>
                  <a:gd name="connsiteX4" fmla="*/ 1078173 w 1555845"/>
                  <a:gd name="connsiteY4" fmla="*/ 95534 h 2693622"/>
                  <a:gd name="connsiteX5" fmla="*/ 1064526 w 1555845"/>
                  <a:gd name="connsiteY5" fmla="*/ 40943 h 2693622"/>
                  <a:gd name="connsiteX6" fmla="*/ 955344 w 1555845"/>
                  <a:gd name="connsiteY6" fmla="*/ 0 h 2693622"/>
                  <a:gd name="connsiteX7" fmla="*/ 764275 w 1555845"/>
                  <a:gd name="connsiteY7" fmla="*/ 13647 h 2693622"/>
                  <a:gd name="connsiteX8" fmla="*/ 736979 w 1555845"/>
                  <a:gd name="connsiteY8" fmla="*/ 54591 h 2693622"/>
                  <a:gd name="connsiteX9" fmla="*/ 696036 w 1555845"/>
                  <a:gd name="connsiteY9" fmla="*/ 81886 h 2693622"/>
                  <a:gd name="connsiteX10" fmla="*/ 627797 w 1555845"/>
                  <a:gd name="connsiteY10" fmla="*/ 150125 h 2693622"/>
                  <a:gd name="connsiteX11" fmla="*/ 600502 w 1555845"/>
                  <a:gd name="connsiteY11" fmla="*/ 191068 h 2693622"/>
                  <a:gd name="connsiteX12" fmla="*/ 559559 w 1555845"/>
                  <a:gd name="connsiteY12" fmla="*/ 204716 h 2693622"/>
                  <a:gd name="connsiteX13" fmla="*/ 518615 w 1555845"/>
                  <a:gd name="connsiteY13" fmla="*/ 232011 h 2693622"/>
                  <a:gd name="connsiteX14" fmla="*/ 477672 w 1555845"/>
                  <a:gd name="connsiteY14" fmla="*/ 272955 h 2693622"/>
                  <a:gd name="connsiteX15" fmla="*/ 395785 w 1555845"/>
                  <a:gd name="connsiteY15" fmla="*/ 327546 h 2693622"/>
                  <a:gd name="connsiteX16" fmla="*/ 286603 w 1555845"/>
                  <a:gd name="connsiteY16" fmla="*/ 423080 h 2693622"/>
                  <a:gd name="connsiteX17" fmla="*/ 204717 w 1555845"/>
                  <a:gd name="connsiteY17" fmla="*/ 477671 h 2693622"/>
                  <a:gd name="connsiteX18" fmla="*/ 122830 w 1555845"/>
                  <a:gd name="connsiteY18" fmla="*/ 518614 h 2693622"/>
                  <a:gd name="connsiteX19" fmla="*/ 68239 w 1555845"/>
                  <a:gd name="connsiteY19" fmla="*/ 600501 h 2693622"/>
                  <a:gd name="connsiteX20" fmla="*/ 13648 w 1555845"/>
                  <a:gd name="connsiteY20" fmla="*/ 668740 h 2693622"/>
                  <a:gd name="connsiteX21" fmla="*/ 0 w 1555845"/>
                  <a:gd name="connsiteY21" fmla="*/ 709683 h 2693622"/>
                  <a:gd name="connsiteX22" fmla="*/ 40944 w 1555845"/>
                  <a:gd name="connsiteY22" fmla="*/ 791570 h 2693622"/>
                  <a:gd name="connsiteX23" fmla="*/ 54591 w 1555845"/>
                  <a:gd name="connsiteY23" fmla="*/ 832513 h 2693622"/>
                  <a:gd name="connsiteX24" fmla="*/ 40944 w 1555845"/>
                  <a:gd name="connsiteY24" fmla="*/ 914400 h 2693622"/>
                  <a:gd name="connsiteX25" fmla="*/ 122830 w 1555845"/>
                  <a:gd name="connsiteY25" fmla="*/ 928047 h 2693622"/>
                  <a:gd name="connsiteX26" fmla="*/ 177421 w 1555845"/>
                  <a:gd name="connsiteY26" fmla="*/ 982638 h 2693622"/>
                  <a:gd name="connsiteX27" fmla="*/ 204717 w 1555845"/>
                  <a:gd name="connsiteY27" fmla="*/ 1023582 h 2693622"/>
                  <a:gd name="connsiteX28" fmla="*/ 245660 w 1555845"/>
                  <a:gd name="connsiteY28" fmla="*/ 1009934 h 2693622"/>
                  <a:gd name="connsiteX29" fmla="*/ 259308 w 1555845"/>
                  <a:gd name="connsiteY29" fmla="*/ 1050877 h 2693622"/>
                  <a:gd name="connsiteX30" fmla="*/ 272956 w 1555845"/>
                  <a:gd name="connsiteY30" fmla="*/ 1105468 h 2693622"/>
                  <a:gd name="connsiteX31" fmla="*/ 259308 w 1555845"/>
                  <a:gd name="connsiteY31" fmla="*/ 1160059 h 2693622"/>
                  <a:gd name="connsiteX32" fmla="*/ 232012 w 1555845"/>
                  <a:gd name="connsiteY32" fmla="*/ 1201003 h 2693622"/>
                  <a:gd name="connsiteX33" fmla="*/ 245660 w 1555845"/>
                  <a:gd name="connsiteY33" fmla="*/ 1241946 h 2693622"/>
                  <a:gd name="connsiteX34" fmla="*/ 300251 w 1555845"/>
                  <a:gd name="connsiteY34" fmla="*/ 1323832 h 2693622"/>
                  <a:gd name="connsiteX35" fmla="*/ 313899 w 1555845"/>
                  <a:gd name="connsiteY35" fmla="*/ 1364776 h 2693622"/>
                  <a:gd name="connsiteX36" fmla="*/ 354842 w 1555845"/>
                  <a:gd name="connsiteY36" fmla="*/ 1405719 h 2693622"/>
                  <a:gd name="connsiteX37" fmla="*/ 368490 w 1555845"/>
                  <a:gd name="connsiteY37" fmla="*/ 1446662 h 2693622"/>
                  <a:gd name="connsiteX38" fmla="*/ 464024 w 1555845"/>
                  <a:gd name="connsiteY38" fmla="*/ 1569492 h 2693622"/>
                  <a:gd name="connsiteX39" fmla="*/ 504967 w 1555845"/>
                  <a:gd name="connsiteY39" fmla="*/ 1651379 h 2693622"/>
                  <a:gd name="connsiteX40" fmla="*/ 545911 w 1555845"/>
                  <a:gd name="connsiteY40" fmla="*/ 1678674 h 2693622"/>
                  <a:gd name="connsiteX41" fmla="*/ 614150 w 1555845"/>
                  <a:gd name="connsiteY41" fmla="*/ 1705970 h 2693622"/>
                  <a:gd name="connsiteX42" fmla="*/ 627797 w 1555845"/>
                  <a:gd name="connsiteY42" fmla="*/ 1665026 h 2693622"/>
                  <a:gd name="connsiteX43" fmla="*/ 641445 w 1555845"/>
                  <a:gd name="connsiteY43" fmla="*/ 1610435 h 2693622"/>
                  <a:gd name="connsiteX44" fmla="*/ 668741 w 1555845"/>
                  <a:gd name="connsiteY44" fmla="*/ 1528549 h 2693622"/>
                  <a:gd name="connsiteX45" fmla="*/ 709684 w 1555845"/>
                  <a:gd name="connsiteY45" fmla="*/ 1555844 h 2693622"/>
                  <a:gd name="connsiteX46" fmla="*/ 736979 w 1555845"/>
                  <a:gd name="connsiteY46" fmla="*/ 1637731 h 2693622"/>
                  <a:gd name="connsiteX47" fmla="*/ 750627 w 1555845"/>
                  <a:gd name="connsiteY47" fmla="*/ 1678674 h 2693622"/>
                  <a:gd name="connsiteX48" fmla="*/ 764275 w 1555845"/>
                  <a:gd name="connsiteY48" fmla="*/ 1719617 h 2693622"/>
                  <a:gd name="connsiteX49" fmla="*/ 777923 w 1555845"/>
                  <a:gd name="connsiteY49" fmla="*/ 1774208 h 2693622"/>
                  <a:gd name="connsiteX50" fmla="*/ 805218 w 1555845"/>
                  <a:gd name="connsiteY50" fmla="*/ 1815152 h 2693622"/>
                  <a:gd name="connsiteX51" fmla="*/ 818866 w 1555845"/>
                  <a:gd name="connsiteY51" fmla="*/ 1856095 h 2693622"/>
                  <a:gd name="connsiteX52" fmla="*/ 832514 w 1555845"/>
                  <a:gd name="connsiteY52" fmla="*/ 2101755 h 2693622"/>
                  <a:gd name="connsiteX53" fmla="*/ 859809 w 1555845"/>
                  <a:gd name="connsiteY53" fmla="*/ 2142698 h 2693622"/>
                  <a:gd name="connsiteX54" fmla="*/ 941696 w 1555845"/>
                  <a:gd name="connsiteY54" fmla="*/ 2169994 h 2693622"/>
                  <a:gd name="connsiteX55" fmla="*/ 968991 w 1555845"/>
                  <a:gd name="connsiteY55" fmla="*/ 2210937 h 2693622"/>
                  <a:gd name="connsiteX56" fmla="*/ 1009935 w 1555845"/>
                  <a:gd name="connsiteY56" fmla="*/ 2238232 h 2693622"/>
                  <a:gd name="connsiteX57" fmla="*/ 1091821 w 1555845"/>
                  <a:gd name="connsiteY57" fmla="*/ 2361062 h 2693622"/>
                  <a:gd name="connsiteX58" fmla="*/ 1119117 w 1555845"/>
                  <a:gd name="connsiteY58" fmla="*/ 2402005 h 2693622"/>
                  <a:gd name="connsiteX59" fmla="*/ 1241947 w 1555845"/>
                  <a:gd name="connsiteY59" fmla="*/ 2497540 h 2693622"/>
                  <a:gd name="connsiteX60" fmla="*/ 1282890 w 1555845"/>
                  <a:gd name="connsiteY60" fmla="*/ 2524835 h 2693622"/>
                  <a:gd name="connsiteX61" fmla="*/ 1351129 w 1555845"/>
                  <a:gd name="connsiteY61" fmla="*/ 2606722 h 2693622"/>
                  <a:gd name="connsiteX62" fmla="*/ 1392072 w 1555845"/>
                  <a:gd name="connsiteY62" fmla="*/ 2634017 h 2693622"/>
                  <a:gd name="connsiteX63" fmla="*/ 1405720 w 1555845"/>
                  <a:gd name="connsiteY63" fmla="*/ 2674961 h 2693622"/>
                  <a:gd name="connsiteX64" fmla="*/ 1446663 w 1555845"/>
                  <a:gd name="connsiteY64" fmla="*/ 2688608 h 2693622"/>
                  <a:gd name="connsiteX65" fmla="*/ 1460311 w 1555845"/>
                  <a:gd name="connsiteY65" fmla="*/ 2524835 h 2693622"/>
                  <a:gd name="connsiteX66" fmla="*/ 1473959 w 1555845"/>
                  <a:gd name="connsiteY66" fmla="*/ 2483892 h 2693622"/>
                  <a:gd name="connsiteX67" fmla="*/ 1460311 w 1555845"/>
                  <a:gd name="connsiteY67" fmla="*/ 2429301 h 2693622"/>
                  <a:gd name="connsiteX68" fmla="*/ 1378424 w 1555845"/>
                  <a:gd name="connsiteY68" fmla="*/ 2374710 h 2693622"/>
                  <a:gd name="connsiteX69" fmla="*/ 1337481 w 1555845"/>
                  <a:gd name="connsiteY69" fmla="*/ 2292823 h 2693622"/>
                  <a:gd name="connsiteX70" fmla="*/ 1419367 w 1555845"/>
                  <a:gd name="connsiteY70" fmla="*/ 2265528 h 2693622"/>
                  <a:gd name="connsiteX71" fmla="*/ 1487606 w 1555845"/>
                  <a:gd name="connsiteY71" fmla="*/ 2183641 h 2693622"/>
                  <a:gd name="connsiteX72" fmla="*/ 1514902 w 1555845"/>
                  <a:gd name="connsiteY72" fmla="*/ 2088107 h 2693622"/>
                  <a:gd name="connsiteX73" fmla="*/ 1528550 w 1555845"/>
                  <a:gd name="connsiteY73" fmla="*/ 2047164 h 2693622"/>
                  <a:gd name="connsiteX74" fmla="*/ 1555845 w 1555845"/>
                  <a:gd name="connsiteY74" fmla="*/ 2006220 h 2693622"/>
                  <a:gd name="connsiteX75" fmla="*/ 1542197 w 1555845"/>
                  <a:gd name="connsiteY75" fmla="*/ 1719617 h 2693622"/>
                  <a:gd name="connsiteX76" fmla="*/ 1487606 w 1555845"/>
                  <a:gd name="connsiteY76" fmla="*/ 1637731 h 2693622"/>
                  <a:gd name="connsiteX77" fmla="*/ 1473959 w 1555845"/>
                  <a:gd name="connsiteY77" fmla="*/ 1596788 h 2693622"/>
                  <a:gd name="connsiteX78" fmla="*/ 1460311 w 1555845"/>
                  <a:gd name="connsiteY78" fmla="*/ 1514901 h 2693622"/>
                  <a:gd name="connsiteX79" fmla="*/ 1419367 w 1555845"/>
                  <a:gd name="connsiteY79" fmla="*/ 1501253 h 2693622"/>
                  <a:gd name="connsiteX80" fmla="*/ 1337481 w 1555845"/>
                  <a:gd name="connsiteY80" fmla="*/ 1460310 h 2693622"/>
                  <a:gd name="connsiteX81" fmla="*/ 1269242 w 1555845"/>
                  <a:gd name="connsiteY81" fmla="*/ 1378423 h 2693622"/>
                  <a:gd name="connsiteX82" fmla="*/ 1255594 w 1555845"/>
                  <a:gd name="connsiteY82" fmla="*/ 1296537 h 2693622"/>
                  <a:gd name="connsiteX83" fmla="*/ 1228299 w 1555845"/>
                  <a:gd name="connsiteY83" fmla="*/ 1255594 h 2693622"/>
                  <a:gd name="connsiteX84" fmla="*/ 1214651 w 1555845"/>
                  <a:gd name="connsiteY84" fmla="*/ 1214650 h 2693622"/>
                  <a:gd name="connsiteX85" fmla="*/ 1173708 w 1555845"/>
                  <a:gd name="connsiteY85" fmla="*/ 1173707 h 2693622"/>
                  <a:gd name="connsiteX86" fmla="*/ 1146412 w 1555845"/>
                  <a:gd name="connsiteY86" fmla="*/ 1132764 h 2693622"/>
                  <a:gd name="connsiteX87" fmla="*/ 1132765 w 1555845"/>
                  <a:gd name="connsiteY87" fmla="*/ 1078173 h 2693622"/>
                  <a:gd name="connsiteX88" fmla="*/ 1119117 w 1555845"/>
                  <a:gd name="connsiteY88" fmla="*/ 1037229 h 2693622"/>
                  <a:gd name="connsiteX89" fmla="*/ 1146412 w 1555845"/>
                  <a:gd name="connsiteY89" fmla="*/ 955343 h 2693622"/>
                  <a:gd name="connsiteX90" fmla="*/ 1173708 w 1555845"/>
                  <a:gd name="connsiteY90" fmla="*/ 668740 h 2693622"/>
                  <a:gd name="connsiteX91" fmla="*/ 1187356 w 1555845"/>
                  <a:gd name="connsiteY91" fmla="*/ 491319 h 269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555845" h="2693622">
                    <a:moveTo>
                      <a:pt x="1187356" y="491319"/>
                    </a:moveTo>
                    <a:cubicBezTo>
                      <a:pt x="1187356" y="448101"/>
                      <a:pt x="1184351" y="434976"/>
                      <a:pt x="1173708" y="409432"/>
                    </a:cubicBezTo>
                    <a:cubicBezTo>
                      <a:pt x="1161091" y="379151"/>
                      <a:pt x="1119117" y="327546"/>
                      <a:pt x="1119117" y="327546"/>
                    </a:cubicBezTo>
                    <a:cubicBezTo>
                      <a:pt x="1114568" y="263856"/>
                      <a:pt x="1116566" y="199357"/>
                      <a:pt x="1105469" y="136477"/>
                    </a:cubicBezTo>
                    <a:cubicBezTo>
                      <a:pt x="1102618" y="120324"/>
                      <a:pt x="1084634" y="110610"/>
                      <a:pt x="1078173" y="95534"/>
                    </a:cubicBezTo>
                    <a:cubicBezTo>
                      <a:pt x="1070784" y="78294"/>
                      <a:pt x="1074930" y="56550"/>
                      <a:pt x="1064526" y="40943"/>
                    </a:cubicBezTo>
                    <a:cubicBezTo>
                      <a:pt x="1042900" y="8503"/>
                      <a:pt x="985054" y="5942"/>
                      <a:pt x="955344" y="0"/>
                    </a:cubicBezTo>
                    <a:cubicBezTo>
                      <a:pt x="891654" y="4549"/>
                      <a:pt x="826220" y="-1839"/>
                      <a:pt x="764275" y="13647"/>
                    </a:cubicBezTo>
                    <a:cubicBezTo>
                      <a:pt x="748362" y="17625"/>
                      <a:pt x="748578" y="42992"/>
                      <a:pt x="736979" y="54591"/>
                    </a:cubicBezTo>
                    <a:cubicBezTo>
                      <a:pt x="725381" y="66189"/>
                      <a:pt x="709684" y="72788"/>
                      <a:pt x="696036" y="81886"/>
                    </a:cubicBezTo>
                    <a:cubicBezTo>
                      <a:pt x="623250" y="191066"/>
                      <a:pt x="718782" y="59140"/>
                      <a:pt x="627797" y="150125"/>
                    </a:cubicBezTo>
                    <a:cubicBezTo>
                      <a:pt x="616199" y="161723"/>
                      <a:pt x="613310" y="180821"/>
                      <a:pt x="600502" y="191068"/>
                    </a:cubicBezTo>
                    <a:cubicBezTo>
                      <a:pt x="589269" y="200055"/>
                      <a:pt x="572426" y="198282"/>
                      <a:pt x="559559" y="204716"/>
                    </a:cubicBezTo>
                    <a:cubicBezTo>
                      <a:pt x="544888" y="212051"/>
                      <a:pt x="531216" y="221510"/>
                      <a:pt x="518615" y="232011"/>
                    </a:cubicBezTo>
                    <a:cubicBezTo>
                      <a:pt x="503788" y="244367"/>
                      <a:pt x="492907" y="261105"/>
                      <a:pt x="477672" y="272955"/>
                    </a:cubicBezTo>
                    <a:cubicBezTo>
                      <a:pt x="451777" y="293096"/>
                      <a:pt x="395785" y="327546"/>
                      <a:pt x="395785" y="327546"/>
                    </a:cubicBezTo>
                    <a:cubicBezTo>
                      <a:pt x="350293" y="395785"/>
                      <a:pt x="382138" y="359389"/>
                      <a:pt x="286603" y="423080"/>
                    </a:cubicBezTo>
                    <a:lnTo>
                      <a:pt x="204717" y="477671"/>
                    </a:lnTo>
                    <a:cubicBezTo>
                      <a:pt x="148212" y="496506"/>
                      <a:pt x="175743" y="483339"/>
                      <a:pt x="122830" y="518614"/>
                    </a:cubicBezTo>
                    <a:cubicBezTo>
                      <a:pt x="90379" y="615968"/>
                      <a:pt x="136393" y="498271"/>
                      <a:pt x="68239" y="600501"/>
                    </a:cubicBezTo>
                    <a:cubicBezTo>
                      <a:pt x="15501" y="679607"/>
                      <a:pt x="105216" y="607693"/>
                      <a:pt x="13648" y="668740"/>
                    </a:cubicBezTo>
                    <a:cubicBezTo>
                      <a:pt x="9099" y="682388"/>
                      <a:pt x="0" y="695297"/>
                      <a:pt x="0" y="709683"/>
                    </a:cubicBezTo>
                    <a:cubicBezTo>
                      <a:pt x="0" y="737934"/>
                      <a:pt x="27144" y="770870"/>
                      <a:pt x="40944" y="791570"/>
                    </a:cubicBezTo>
                    <a:cubicBezTo>
                      <a:pt x="45493" y="805218"/>
                      <a:pt x="56956" y="818323"/>
                      <a:pt x="54591" y="832513"/>
                    </a:cubicBezTo>
                    <a:cubicBezTo>
                      <a:pt x="51408" y="851612"/>
                      <a:pt x="-6038" y="887553"/>
                      <a:pt x="40944" y="914400"/>
                    </a:cubicBezTo>
                    <a:cubicBezTo>
                      <a:pt x="64970" y="928129"/>
                      <a:pt x="95535" y="923498"/>
                      <a:pt x="122830" y="928047"/>
                    </a:cubicBezTo>
                    <a:cubicBezTo>
                      <a:pt x="152608" y="1017380"/>
                      <a:pt x="111250" y="929701"/>
                      <a:pt x="177421" y="982638"/>
                    </a:cubicBezTo>
                    <a:cubicBezTo>
                      <a:pt x="190229" y="992885"/>
                      <a:pt x="195618" y="1009934"/>
                      <a:pt x="204717" y="1023582"/>
                    </a:cubicBezTo>
                    <a:cubicBezTo>
                      <a:pt x="218365" y="1019033"/>
                      <a:pt x="232793" y="1003501"/>
                      <a:pt x="245660" y="1009934"/>
                    </a:cubicBezTo>
                    <a:cubicBezTo>
                      <a:pt x="258527" y="1016367"/>
                      <a:pt x="255356" y="1037045"/>
                      <a:pt x="259308" y="1050877"/>
                    </a:cubicBezTo>
                    <a:cubicBezTo>
                      <a:pt x="264461" y="1068912"/>
                      <a:pt x="268407" y="1087271"/>
                      <a:pt x="272956" y="1105468"/>
                    </a:cubicBezTo>
                    <a:cubicBezTo>
                      <a:pt x="268407" y="1123665"/>
                      <a:pt x="266697" y="1142819"/>
                      <a:pt x="259308" y="1160059"/>
                    </a:cubicBezTo>
                    <a:cubicBezTo>
                      <a:pt x="252847" y="1175136"/>
                      <a:pt x="234709" y="1184823"/>
                      <a:pt x="232012" y="1201003"/>
                    </a:cubicBezTo>
                    <a:cubicBezTo>
                      <a:pt x="229647" y="1215193"/>
                      <a:pt x="238674" y="1229370"/>
                      <a:pt x="245660" y="1241946"/>
                    </a:cubicBezTo>
                    <a:cubicBezTo>
                      <a:pt x="261592" y="1270623"/>
                      <a:pt x="289877" y="1292710"/>
                      <a:pt x="300251" y="1323832"/>
                    </a:cubicBezTo>
                    <a:cubicBezTo>
                      <a:pt x="304800" y="1337480"/>
                      <a:pt x="305919" y="1352806"/>
                      <a:pt x="313899" y="1364776"/>
                    </a:cubicBezTo>
                    <a:cubicBezTo>
                      <a:pt x="324605" y="1380835"/>
                      <a:pt x="341194" y="1392071"/>
                      <a:pt x="354842" y="1405719"/>
                    </a:cubicBezTo>
                    <a:cubicBezTo>
                      <a:pt x="359391" y="1419367"/>
                      <a:pt x="361504" y="1434086"/>
                      <a:pt x="368490" y="1446662"/>
                    </a:cubicBezTo>
                    <a:cubicBezTo>
                      <a:pt x="409302" y="1520123"/>
                      <a:pt x="414290" y="1519758"/>
                      <a:pt x="464024" y="1569492"/>
                    </a:cubicBezTo>
                    <a:cubicBezTo>
                      <a:pt x="475124" y="1602790"/>
                      <a:pt x="478512" y="1624924"/>
                      <a:pt x="504967" y="1651379"/>
                    </a:cubicBezTo>
                    <a:cubicBezTo>
                      <a:pt x="516565" y="1662977"/>
                      <a:pt x="532263" y="1669576"/>
                      <a:pt x="545911" y="1678674"/>
                    </a:cubicBezTo>
                    <a:cubicBezTo>
                      <a:pt x="557881" y="1714583"/>
                      <a:pt x="555524" y="1752871"/>
                      <a:pt x="614150" y="1705970"/>
                    </a:cubicBezTo>
                    <a:cubicBezTo>
                      <a:pt x="625384" y="1696983"/>
                      <a:pt x="623845" y="1678859"/>
                      <a:pt x="627797" y="1665026"/>
                    </a:cubicBezTo>
                    <a:cubicBezTo>
                      <a:pt x="632950" y="1646991"/>
                      <a:pt x="636055" y="1628401"/>
                      <a:pt x="641445" y="1610435"/>
                    </a:cubicBezTo>
                    <a:cubicBezTo>
                      <a:pt x="649713" y="1582877"/>
                      <a:pt x="668741" y="1528549"/>
                      <a:pt x="668741" y="1528549"/>
                    </a:cubicBezTo>
                    <a:cubicBezTo>
                      <a:pt x="682389" y="1537647"/>
                      <a:pt x="700991" y="1541935"/>
                      <a:pt x="709684" y="1555844"/>
                    </a:cubicBezTo>
                    <a:cubicBezTo>
                      <a:pt x="724933" y="1580243"/>
                      <a:pt x="727881" y="1610435"/>
                      <a:pt x="736979" y="1637731"/>
                    </a:cubicBezTo>
                    <a:lnTo>
                      <a:pt x="750627" y="1678674"/>
                    </a:lnTo>
                    <a:cubicBezTo>
                      <a:pt x="755176" y="1692322"/>
                      <a:pt x="760786" y="1705661"/>
                      <a:pt x="764275" y="1719617"/>
                    </a:cubicBezTo>
                    <a:cubicBezTo>
                      <a:pt x="768824" y="1737814"/>
                      <a:pt x="770534" y="1756968"/>
                      <a:pt x="777923" y="1774208"/>
                    </a:cubicBezTo>
                    <a:cubicBezTo>
                      <a:pt x="784384" y="1789284"/>
                      <a:pt x="797883" y="1800481"/>
                      <a:pt x="805218" y="1815152"/>
                    </a:cubicBezTo>
                    <a:cubicBezTo>
                      <a:pt x="811652" y="1828019"/>
                      <a:pt x="814317" y="1842447"/>
                      <a:pt x="818866" y="1856095"/>
                    </a:cubicBezTo>
                    <a:cubicBezTo>
                      <a:pt x="823415" y="1937982"/>
                      <a:pt x="820916" y="2020566"/>
                      <a:pt x="832514" y="2101755"/>
                    </a:cubicBezTo>
                    <a:cubicBezTo>
                      <a:pt x="834834" y="2117993"/>
                      <a:pt x="845900" y="2134005"/>
                      <a:pt x="859809" y="2142698"/>
                    </a:cubicBezTo>
                    <a:cubicBezTo>
                      <a:pt x="884208" y="2157947"/>
                      <a:pt x="941696" y="2169994"/>
                      <a:pt x="941696" y="2169994"/>
                    </a:cubicBezTo>
                    <a:cubicBezTo>
                      <a:pt x="950794" y="2183642"/>
                      <a:pt x="957393" y="2199339"/>
                      <a:pt x="968991" y="2210937"/>
                    </a:cubicBezTo>
                    <a:cubicBezTo>
                      <a:pt x="980590" y="2222535"/>
                      <a:pt x="999134" y="2225888"/>
                      <a:pt x="1009935" y="2238232"/>
                    </a:cubicBezTo>
                    <a:cubicBezTo>
                      <a:pt x="1009939" y="2238236"/>
                      <a:pt x="1078171" y="2340588"/>
                      <a:pt x="1091821" y="2361062"/>
                    </a:cubicBezTo>
                    <a:cubicBezTo>
                      <a:pt x="1100920" y="2374710"/>
                      <a:pt x="1105469" y="2392906"/>
                      <a:pt x="1119117" y="2402005"/>
                    </a:cubicBezTo>
                    <a:cubicBezTo>
                      <a:pt x="1326094" y="2539993"/>
                      <a:pt x="1113657" y="2390634"/>
                      <a:pt x="1241947" y="2497540"/>
                    </a:cubicBezTo>
                    <a:cubicBezTo>
                      <a:pt x="1254548" y="2508040"/>
                      <a:pt x="1270289" y="2514334"/>
                      <a:pt x="1282890" y="2524835"/>
                    </a:cubicBezTo>
                    <a:cubicBezTo>
                      <a:pt x="1417043" y="2636630"/>
                      <a:pt x="1243770" y="2499365"/>
                      <a:pt x="1351129" y="2606722"/>
                    </a:cubicBezTo>
                    <a:cubicBezTo>
                      <a:pt x="1362727" y="2618320"/>
                      <a:pt x="1378424" y="2624919"/>
                      <a:pt x="1392072" y="2634017"/>
                    </a:cubicBezTo>
                    <a:cubicBezTo>
                      <a:pt x="1396621" y="2647665"/>
                      <a:pt x="1395547" y="2664788"/>
                      <a:pt x="1405720" y="2674961"/>
                    </a:cubicBezTo>
                    <a:cubicBezTo>
                      <a:pt x="1415892" y="2685133"/>
                      <a:pt x="1441747" y="2702128"/>
                      <a:pt x="1446663" y="2688608"/>
                    </a:cubicBezTo>
                    <a:cubicBezTo>
                      <a:pt x="1465384" y="2637126"/>
                      <a:pt x="1453071" y="2579135"/>
                      <a:pt x="1460311" y="2524835"/>
                    </a:cubicBezTo>
                    <a:cubicBezTo>
                      <a:pt x="1462212" y="2510575"/>
                      <a:pt x="1469410" y="2497540"/>
                      <a:pt x="1473959" y="2483892"/>
                    </a:cubicBezTo>
                    <a:cubicBezTo>
                      <a:pt x="1469410" y="2465695"/>
                      <a:pt x="1472663" y="2443417"/>
                      <a:pt x="1460311" y="2429301"/>
                    </a:cubicBezTo>
                    <a:cubicBezTo>
                      <a:pt x="1438708" y="2404613"/>
                      <a:pt x="1378424" y="2374710"/>
                      <a:pt x="1378424" y="2374710"/>
                    </a:cubicBezTo>
                    <a:cubicBezTo>
                      <a:pt x="1377508" y="2373336"/>
                      <a:pt x="1326180" y="2304124"/>
                      <a:pt x="1337481" y="2292823"/>
                    </a:cubicBezTo>
                    <a:cubicBezTo>
                      <a:pt x="1357826" y="2272478"/>
                      <a:pt x="1419367" y="2265528"/>
                      <a:pt x="1419367" y="2265528"/>
                    </a:cubicBezTo>
                    <a:cubicBezTo>
                      <a:pt x="1449554" y="2235341"/>
                      <a:pt x="1468603" y="2221647"/>
                      <a:pt x="1487606" y="2183641"/>
                    </a:cubicBezTo>
                    <a:cubicBezTo>
                      <a:pt x="1498514" y="2161824"/>
                      <a:pt x="1509071" y="2108516"/>
                      <a:pt x="1514902" y="2088107"/>
                    </a:cubicBezTo>
                    <a:cubicBezTo>
                      <a:pt x="1518854" y="2074275"/>
                      <a:pt x="1522116" y="2060031"/>
                      <a:pt x="1528550" y="2047164"/>
                    </a:cubicBezTo>
                    <a:cubicBezTo>
                      <a:pt x="1535885" y="2032493"/>
                      <a:pt x="1546747" y="2019868"/>
                      <a:pt x="1555845" y="2006220"/>
                    </a:cubicBezTo>
                    <a:cubicBezTo>
                      <a:pt x="1551296" y="1910686"/>
                      <a:pt x="1559613" y="1813661"/>
                      <a:pt x="1542197" y="1719617"/>
                    </a:cubicBezTo>
                    <a:cubicBezTo>
                      <a:pt x="1536224" y="1687360"/>
                      <a:pt x="1487606" y="1637731"/>
                      <a:pt x="1487606" y="1637731"/>
                    </a:cubicBezTo>
                    <a:cubicBezTo>
                      <a:pt x="1483057" y="1624083"/>
                      <a:pt x="1477080" y="1610831"/>
                      <a:pt x="1473959" y="1596788"/>
                    </a:cubicBezTo>
                    <a:cubicBezTo>
                      <a:pt x="1467956" y="1569775"/>
                      <a:pt x="1474040" y="1538927"/>
                      <a:pt x="1460311" y="1514901"/>
                    </a:cubicBezTo>
                    <a:cubicBezTo>
                      <a:pt x="1453173" y="1502410"/>
                      <a:pt x="1432234" y="1507687"/>
                      <a:pt x="1419367" y="1501253"/>
                    </a:cubicBezTo>
                    <a:cubicBezTo>
                      <a:pt x="1313537" y="1448339"/>
                      <a:pt x="1440396" y="1494616"/>
                      <a:pt x="1337481" y="1460310"/>
                    </a:cubicBezTo>
                    <a:cubicBezTo>
                      <a:pt x="1318476" y="1441305"/>
                      <a:pt x="1278743" y="1406925"/>
                      <a:pt x="1269242" y="1378423"/>
                    </a:cubicBezTo>
                    <a:cubicBezTo>
                      <a:pt x="1260491" y="1352171"/>
                      <a:pt x="1264345" y="1322789"/>
                      <a:pt x="1255594" y="1296537"/>
                    </a:cubicBezTo>
                    <a:cubicBezTo>
                      <a:pt x="1250407" y="1280976"/>
                      <a:pt x="1235634" y="1270265"/>
                      <a:pt x="1228299" y="1255594"/>
                    </a:cubicBezTo>
                    <a:cubicBezTo>
                      <a:pt x="1221865" y="1242727"/>
                      <a:pt x="1222631" y="1226620"/>
                      <a:pt x="1214651" y="1214650"/>
                    </a:cubicBezTo>
                    <a:cubicBezTo>
                      <a:pt x="1203945" y="1198591"/>
                      <a:pt x="1186064" y="1188534"/>
                      <a:pt x="1173708" y="1173707"/>
                    </a:cubicBezTo>
                    <a:cubicBezTo>
                      <a:pt x="1163207" y="1161106"/>
                      <a:pt x="1155511" y="1146412"/>
                      <a:pt x="1146412" y="1132764"/>
                    </a:cubicBezTo>
                    <a:cubicBezTo>
                      <a:pt x="1141863" y="1114567"/>
                      <a:pt x="1137918" y="1096208"/>
                      <a:pt x="1132765" y="1078173"/>
                    </a:cubicBezTo>
                    <a:cubicBezTo>
                      <a:pt x="1128813" y="1064340"/>
                      <a:pt x="1117528" y="1051527"/>
                      <a:pt x="1119117" y="1037229"/>
                    </a:cubicBezTo>
                    <a:cubicBezTo>
                      <a:pt x="1122294" y="1008633"/>
                      <a:pt x="1146412" y="955343"/>
                      <a:pt x="1146412" y="955343"/>
                    </a:cubicBezTo>
                    <a:cubicBezTo>
                      <a:pt x="1155300" y="875351"/>
                      <a:pt x="1171013" y="744202"/>
                      <a:pt x="1173708" y="668740"/>
                    </a:cubicBezTo>
                    <a:cubicBezTo>
                      <a:pt x="1176306" y="595998"/>
                      <a:pt x="1187356" y="534537"/>
                      <a:pt x="1187356" y="491319"/>
                    </a:cubicBezTo>
                    <a:close/>
                  </a:path>
                </a:pathLst>
              </a:custGeom>
              <a:solidFill>
                <a:srgbClr val="007DD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689" name="Freeform 688"/>
              <p:cNvSpPr/>
              <p:nvPr/>
            </p:nvSpPr>
            <p:spPr>
              <a:xfrm>
                <a:off x="1277717" y="4754686"/>
                <a:ext cx="1061305" cy="1055772"/>
              </a:xfrm>
              <a:custGeom>
                <a:avLst/>
                <a:gdLst>
                  <a:gd name="connsiteX0" fmla="*/ 1201003 w 1201907"/>
                  <a:gd name="connsiteY0" fmla="*/ 1009934 h 1351128"/>
                  <a:gd name="connsiteX1" fmla="*/ 1132764 w 1201907"/>
                  <a:gd name="connsiteY1" fmla="*/ 941695 h 1351128"/>
                  <a:gd name="connsiteX2" fmla="*/ 1050878 w 1201907"/>
                  <a:gd name="connsiteY2" fmla="*/ 873456 h 1351128"/>
                  <a:gd name="connsiteX3" fmla="*/ 1050878 w 1201907"/>
                  <a:gd name="connsiteY3" fmla="*/ 750627 h 1351128"/>
                  <a:gd name="connsiteX4" fmla="*/ 1078173 w 1201907"/>
                  <a:gd name="connsiteY4" fmla="*/ 668740 h 1351128"/>
                  <a:gd name="connsiteX5" fmla="*/ 1064526 w 1201907"/>
                  <a:gd name="connsiteY5" fmla="*/ 627797 h 1351128"/>
                  <a:gd name="connsiteX6" fmla="*/ 996287 w 1201907"/>
                  <a:gd name="connsiteY6" fmla="*/ 614149 h 1351128"/>
                  <a:gd name="connsiteX7" fmla="*/ 955344 w 1201907"/>
                  <a:gd name="connsiteY7" fmla="*/ 600501 h 1351128"/>
                  <a:gd name="connsiteX8" fmla="*/ 873457 w 1201907"/>
                  <a:gd name="connsiteY8" fmla="*/ 545910 h 1351128"/>
                  <a:gd name="connsiteX9" fmla="*/ 832514 w 1201907"/>
                  <a:gd name="connsiteY9" fmla="*/ 518615 h 1351128"/>
                  <a:gd name="connsiteX10" fmla="*/ 777923 w 1201907"/>
                  <a:gd name="connsiteY10" fmla="*/ 491319 h 1351128"/>
                  <a:gd name="connsiteX11" fmla="*/ 723332 w 1201907"/>
                  <a:gd name="connsiteY11" fmla="*/ 409432 h 1351128"/>
                  <a:gd name="connsiteX12" fmla="*/ 696036 w 1201907"/>
                  <a:gd name="connsiteY12" fmla="*/ 327546 h 1351128"/>
                  <a:gd name="connsiteX13" fmla="*/ 627797 w 1201907"/>
                  <a:gd name="connsiteY13" fmla="*/ 204716 h 1351128"/>
                  <a:gd name="connsiteX14" fmla="*/ 586854 w 1201907"/>
                  <a:gd name="connsiteY14" fmla="*/ 177421 h 1351128"/>
                  <a:gd name="connsiteX15" fmla="*/ 450376 w 1201907"/>
                  <a:gd name="connsiteY15" fmla="*/ 163773 h 1351128"/>
                  <a:gd name="connsiteX16" fmla="*/ 368490 w 1201907"/>
                  <a:gd name="connsiteY16" fmla="*/ 95534 h 1351128"/>
                  <a:gd name="connsiteX17" fmla="*/ 327547 w 1201907"/>
                  <a:gd name="connsiteY17" fmla="*/ 68238 h 1351128"/>
                  <a:gd name="connsiteX18" fmla="*/ 286603 w 1201907"/>
                  <a:gd name="connsiteY18" fmla="*/ 27295 h 1351128"/>
                  <a:gd name="connsiteX19" fmla="*/ 177421 w 1201907"/>
                  <a:gd name="connsiteY19" fmla="*/ 0 h 1351128"/>
                  <a:gd name="connsiteX20" fmla="*/ 218364 w 1201907"/>
                  <a:gd name="connsiteY20" fmla="*/ 13647 h 1351128"/>
                  <a:gd name="connsiteX21" fmla="*/ 163773 w 1201907"/>
                  <a:gd name="connsiteY21" fmla="*/ 150125 h 1351128"/>
                  <a:gd name="connsiteX22" fmla="*/ 122830 w 1201907"/>
                  <a:gd name="connsiteY22" fmla="*/ 163773 h 1351128"/>
                  <a:gd name="connsiteX23" fmla="*/ 68239 w 1201907"/>
                  <a:gd name="connsiteY23" fmla="*/ 245659 h 1351128"/>
                  <a:gd name="connsiteX24" fmla="*/ 40944 w 1201907"/>
                  <a:gd name="connsiteY24" fmla="*/ 286603 h 1351128"/>
                  <a:gd name="connsiteX25" fmla="*/ 27296 w 1201907"/>
                  <a:gd name="connsiteY25" fmla="*/ 354841 h 1351128"/>
                  <a:gd name="connsiteX26" fmla="*/ 0 w 1201907"/>
                  <a:gd name="connsiteY26" fmla="*/ 614149 h 1351128"/>
                  <a:gd name="connsiteX27" fmla="*/ 40944 w 1201907"/>
                  <a:gd name="connsiteY27" fmla="*/ 600501 h 1351128"/>
                  <a:gd name="connsiteX28" fmla="*/ 81887 w 1201907"/>
                  <a:gd name="connsiteY28" fmla="*/ 614149 h 1351128"/>
                  <a:gd name="connsiteX29" fmla="*/ 177421 w 1201907"/>
                  <a:gd name="connsiteY29" fmla="*/ 641444 h 1351128"/>
                  <a:gd name="connsiteX30" fmla="*/ 218364 w 1201907"/>
                  <a:gd name="connsiteY30" fmla="*/ 682388 h 1351128"/>
                  <a:gd name="connsiteX31" fmla="*/ 259308 w 1201907"/>
                  <a:gd name="connsiteY31" fmla="*/ 696035 h 1351128"/>
                  <a:gd name="connsiteX32" fmla="*/ 300251 w 1201907"/>
                  <a:gd name="connsiteY32" fmla="*/ 723331 h 1351128"/>
                  <a:gd name="connsiteX33" fmla="*/ 368490 w 1201907"/>
                  <a:gd name="connsiteY33" fmla="*/ 805218 h 1351128"/>
                  <a:gd name="connsiteX34" fmla="*/ 409433 w 1201907"/>
                  <a:gd name="connsiteY34" fmla="*/ 832513 h 1351128"/>
                  <a:gd name="connsiteX35" fmla="*/ 641445 w 1201907"/>
                  <a:gd name="connsiteY35" fmla="*/ 887104 h 1351128"/>
                  <a:gd name="connsiteX36" fmla="*/ 723332 w 1201907"/>
                  <a:gd name="connsiteY36" fmla="*/ 968991 h 1351128"/>
                  <a:gd name="connsiteX37" fmla="*/ 764275 w 1201907"/>
                  <a:gd name="connsiteY37" fmla="*/ 1009934 h 1351128"/>
                  <a:gd name="connsiteX38" fmla="*/ 791570 w 1201907"/>
                  <a:gd name="connsiteY38" fmla="*/ 1050877 h 1351128"/>
                  <a:gd name="connsiteX39" fmla="*/ 887105 w 1201907"/>
                  <a:gd name="connsiteY39" fmla="*/ 1078173 h 1351128"/>
                  <a:gd name="connsiteX40" fmla="*/ 928048 w 1201907"/>
                  <a:gd name="connsiteY40" fmla="*/ 1105468 h 1351128"/>
                  <a:gd name="connsiteX41" fmla="*/ 968991 w 1201907"/>
                  <a:gd name="connsiteY41" fmla="*/ 1119116 h 1351128"/>
                  <a:gd name="connsiteX42" fmla="*/ 996287 w 1201907"/>
                  <a:gd name="connsiteY42" fmla="*/ 1160059 h 1351128"/>
                  <a:gd name="connsiteX43" fmla="*/ 1037230 w 1201907"/>
                  <a:gd name="connsiteY43" fmla="*/ 1187355 h 1351128"/>
                  <a:gd name="connsiteX44" fmla="*/ 1091821 w 1201907"/>
                  <a:gd name="connsiteY44" fmla="*/ 1310185 h 1351128"/>
                  <a:gd name="connsiteX45" fmla="*/ 1105469 w 1201907"/>
                  <a:gd name="connsiteY45" fmla="*/ 1351128 h 1351128"/>
                  <a:gd name="connsiteX46" fmla="*/ 1119117 w 1201907"/>
                  <a:gd name="connsiteY46" fmla="*/ 1310185 h 1351128"/>
                  <a:gd name="connsiteX47" fmla="*/ 1146412 w 1201907"/>
                  <a:gd name="connsiteY47" fmla="*/ 1269241 h 1351128"/>
                  <a:gd name="connsiteX48" fmla="*/ 1160060 w 1201907"/>
                  <a:gd name="connsiteY48" fmla="*/ 1187355 h 1351128"/>
                  <a:gd name="connsiteX49" fmla="*/ 1201003 w 1201907"/>
                  <a:gd name="connsiteY49" fmla="*/ 1009934 h 1351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201907" h="1351128">
                    <a:moveTo>
                      <a:pt x="1201003" y="1009934"/>
                    </a:moveTo>
                    <a:cubicBezTo>
                      <a:pt x="1196454" y="968991"/>
                      <a:pt x="1156973" y="962878"/>
                      <a:pt x="1132764" y="941695"/>
                    </a:cubicBezTo>
                    <a:cubicBezTo>
                      <a:pt x="980775" y="808705"/>
                      <a:pt x="1215191" y="1037773"/>
                      <a:pt x="1050878" y="873456"/>
                    </a:cubicBezTo>
                    <a:cubicBezTo>
                      <a:pt x="1030858" y="813396"/>
                      <a:pt x="1030290" y="832979"/>
                      <a:pt x="1050878" y="750627"/>
                    </a:cubicBezTo>
                    <a:cubicBezTo>
                      <a:pt x="1057856" y="722714"/>
                      <a:pt x="1078173" y="668740"/>
                      <a:pt x="1078173" y="668740"/>
                    </a:cubicBezTo>
                    <a:cubicBezTo>
                      <a:pt x="1073624" y="655092"/>
                      <a:pt x="1076496" y="635777"/>
                      <a:pt x="1064526" y="627797"/>
                    </a:cubicBezTo>
                    <a:cubicBezTo>
                      <a:pt x="1045225" y="614930"/>
                      <a:pt x="1018791" y="619775"/>
                      <a:pt x="996287" y="614149"/>
                    </a:cubicBezTo>
                    <a:cubicBezTo>
                      <a:pt x="982331" y="610660"/>
                      <a:pt x="967920" y="607487"/>
                      <a:pt x="955344" y="600501"/>
                    </a:cubicBezTo>
                    <a:cubicBezTo>
                      <a:pt x="926667" y="584569"/>
                      <a:pt x="900753" y="564107"/>
                      <a:pt x="873457" y="545910"/>
                    </a:cubicBezTo>
                    <a:cubicBezTo>
                      <a:pt x="859809" y="536812"/>
                      <a:pt x="847185" y="525950"/>
                      <a:pt x="832514" y="518615"/>
                    </a:cubicBezTo>
                    <a:lnTo>
                      <a:pt x="777923" y="491319"/>
                    </a:lnTo>
                    <a:cubicBezTo>
                      <a:pt x="759726" y="464023"/>
                      <a:pt x="733706" y="440554"/>
                      <a:pt x="723332" y="409432"/>
                    </a:cubicBezTo>
                    <a:lnTo>
                      <a:pt x="696036" y="327546"/>
                    </a:lnTo>
                    <a:cubicBezTo>
                      <a:pt x="681814" y="284881"/>
                      <a:pt x="668020" y="231531"/>
                      <a:pt x="627797" y="204716"/>
                    </a:cubicBezTo>
                    <a:cubicBezTo>
                      <a:pt x="614149" y="195618"/>
                      <a:pt x="602836" y="181109"/>
                      <a:pt x="586854" y="177421"/>
                    </a:cubicBezTo>
                    <a:cubicBezTo>
                      <a:pt x="542305" y="167141"/>
                      <a:pt x="495869" y="168322"/>
                      <a:pt x="450376" y="163773"/>
                    </a:cubicBezTo>
                    <a:cubicBezTo>
                      <a:pt x="348722" y="96002"/>
                      <a:pt x="473573" y="183104"/>
                      <a:pt x="368490" y="95534"/>
                    </a:cubicBezTo>
                    <a:cubicBezTo>
                      <a:pt x="355889" y="85033"/>
                      <a:pt x="340148" y="78739"/>
                      <a:pt x="327547" y="68238"/>
                    </a:cubicBezTo>
                    <a:cubicBezTo>
                      <a:pt x="312720" y="55882"/>
                      <a:pt x="302662" y="38001"/>
                      <a:pt x="286603" y="27295"/>
                    </a:cubicBezTo>
                    <a:cubicBezTo>
                      <a:pt x="270447" y="16524"/>
                      <a:pt x="184314" y="0"/>
                      <a:pt x="177421" y="0"/>
                    </a:cubicBezTo>
                    <a:cubicBezTo>
                      <a:pt x="163035" y="0"/>
                      <a:pt x="204716" y="9098"/>
                      <a:pt x="218364" y="13647"/>
                    </a:cubicBezTo>
                    <a:cubicBezTo>
                      <a:pt x="206233" y="110701"/>
                      <a:pt x="233647" y="115188"/>
                      <a:pt x="163773" y="150125"/>
                    </a:cubicBezTo>
                    <a:cubicBezTo>
                      <a:pt x="150906" y="156559"/>
                      <a:pt x="136478" y="159224"/>
                      <a:pt x="122830" y="163773"/>
                    </a:cubicBezTo>
                    <a:lnTo>
                      <a:pt x="68239" y="245659"/>
                    </a:lnTo>
                    <a:lnTo>
                      <a:pt x="40944" y="286603"/>
                    </a:lnTo>
                    <a:cubicBezTo>
                      <a:pt x="36395" y="309349"/>
                      <a:pt x="29010" y="331708"/>
                      <a:pt x="27296" y="354841"/>
                    </a:cubicBezTo>
                    <a:cubicBezTo>
                      <a:pt x="5627" y="647362"/>
                      <a:pt x="46388" y="753311"/>
                      <a:pt x="0" y="614149"/>
                    </a:cubicBezTo>
                    <a:cubicBezTo>
                      <a:pt x="13648" y="609600"/>
                      <a:pt x="26558" y="600501"/>
                      <a:pt x="40944" y="600501"/>
                    </a:cubicBezTo>
                    <a:cubicBezTo>
                      <a:pt x="55330" y="600501"/>
                      <a:pt x="68055" y="610197"/>
                      <a:pt x="81887" y="614149"/>
                    </a:cubicBezTo>
                    <a:cubicBezTo>
                      <a:pt x="201871" y="648431"/>
                      <a:pt x="79234" y="608717"/>
                      <a:pt x="177421" y="641444"/>
                    </a:cubicBezTo>
                    <a:cubicBezTo>
                      <a:pt x="191069" y="655092"/>
                      <a:pt x="202305" y="671682"/>
                      <a:pt x="218364" y="682388"/>
                    </a:cubicBezTo>
                    <a:cubicBezTo>
                      <a:pt x="230334" y="690368"/>
                      <a:pt x="246441" y="689601"/>
                      <a:pt x="259308" y="696035"/>
                    </a:cubicBezTo>
                    <a:cubicBezTo>
                      <a:pt x="273979" y="703370"/>
                      <a:pt x="286603" y="714232"/>
                      <a:pt x="300251" y="723331"/>
                    </a:cubicBezTo>
                    <a:cubicBezTo>
                      <a:pt x="327089" y="763587"/>
                      <a:pt x="329086" y="772381"/>
                      <a:pt x="368490" y="805218"/>
                    </a:cubicBezTo>
                    <a:cubicBezTo>
                      <a:pt x="381091" y="815719"/>
                      <a:pt x="395785" y="823415"/>
                      <a:pt x="409433" y="832513"/>
                    </a:cubicBezTo>
                    <a:cubicBezTo>
                      <a:pt x="486786" y="948540"/>
                      <a:pt x="369828" y="796564"/>
                      <a:pt x="641445" y="887104"/>
                    </a:cubicBezTo>
                    <a:cubicBezTo>
                      <a:pt x="678066" y="899311"/>
                      <a:pt x="696036" y="941695"/>
                      <a:pt x="723332" y="968991"/>
                    </a:cubicBezTo>
                    <a:cubicBezTo>
                      <a:pt x="736980" y="982639"/>
                      <a:pt x="753569" y="993875"/>
                      <a:pt x="764275" y="1009934"/>
                    </a:cubicBezTo>
                    <a:cubicBezTo>
                      <a:pt x="773373" y="1023582"/>
                      <a:pt x="778762" y="1040631"/>
                      <a:pt x="791570" y="1050877"/>
                    </a:cubicBezTo>
                    <a:cubicBezTo>
                      <a:pt x="800469" y="1057996"/>
                      <a:pt x="883538" y="1077281"/>
                      <a:pt x="887105" y="1078173"/>
                    </a:cubicBezTo>
                    <a:cubicBezTo>
                      <a:pt x="900753" y="1087271"/>
                      <a:pt x="913377" y="1098133"/>
                      <a:pt x="928048" y="1105468"/>
                    </a:cubicBezTo>
                    <a:cubicBezTo>
                      <a:pt x="940915" y="1111902"/>
                      <a:pt x="957757" y="1110129"/>
                      <a:pt x="968991" y="1119116"/>
                    </a:cubicBezTo>
                    <a:cubicBezTo>
                      <a:pt x="981799" y="1129363"/>
                      <a:pt x="984689" y="1148461"/>
                      <a:pt x="996287" y="1160059"/>
                    </a:cubicBezTo>
                    <a:cubicBezTo>
                      <a:pt x="1007885" y="1171657"/>
                      <a:pt x="1023582" y="1178256"/>
                      <a:pt x="1037230" y="1187355"/>
                    </a:cubicBezTo>
                    <a:cubicBezTo>
                      <a:pt x="1080487" y="1252239"/>
                      <a:pt x="1059338" y="1212736"/>
                      <a:pt x="1091821" y="1310185"/>
                    </a:cubicBezTo>
                    <a:lnTo>
                      <a:pt x="1105469" y="1351128"/>
                    </a:lnTo>
                    <a:cubicBezTo>
                      <a:pt x="1110018" y="1337480"/>
                      <a:pt x="1112683" y="1323052"/>
                      <a:pt x="1119117" y="1310185"/>
                    </a:cubicBezTo>
                    <a:cubicBezTo>
                      <a:pt x="1126452" y="1295514"/>
                      <a:pt x="1141225" y="1284802"/>
                      <a:pt x="1146412" y="1269241"/>
                    </a:cubicBezTo>
                    <a:cubicBezTo>
                      <a:pt x="1155163" y="1242989"/>
                      <a:pt x="1153349" y="1214201"/>
                      <a:pt x="1160060" y="1187355"/>
                    </a:cubicBezTo>
                    <a:cubicBezTo>
                      <a:pt x="1193109" y="1055157"/>
                      <a:pt x="1205552" y="1050877"/>
                      <a:pt x="1201003" y="1009934"/>
                    </a:cubicBezTo>
                    <a:close/>
                  </a:path>
                </a:pathLst>
              </a:custGeom>
              <a:solidFill>
                <a:srgbClr val="007DD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690" name="Freeform 689"/>
              <p:cNvSpPr/>
              <p:nvPr/>
            </p:nvSpPr>
            <p:spPr>
              <a:xfrm>
                <a:off x="783563" y="4529473"/>
                <a:ext cx="773795" cy="704736"/>
              </a:xfrm>
              <a:custGeom>
                <a:avLst/>
                <a:gdLst>
                  <a:gd name="connsiteX0" fmla="*/ 818866 w 1024908"/>
                  <a:gd name="connsiteY0" fmla="*/ 900752 h 901889"/>
                  <a:gd name="connsiteX1" fmla="*/ 750627 w 1024908"/>
                  <a:gd name="connsiteY1" fmla="*/ 873457 h 901889"/>
                  <a:gd name="connsiteX2" fmla="*/ 668740 w 1024908"/>
                  <a:gd name="connsiteY2" fmla="*/ 846161 h 901889"/>
                  <a:gd name="connsiteX3" fmla="*/ 586854 w 1024908"/>
                  <a:gd name="connsiteY3" fmla="*/ 777923 h 901889"/>
                  <a:gd name="connsiteX4" fmla="*/ 545911 w 1024908"/>
                  <a:gd name="connsiteY4" fmla="*/ 736979 h 901889"/>
                  <a:gd name="connsiteX5" fmla="*/ 464024 w 1024908"/>
                  <a:gd name="connsiteY5" fmla="*/ 682388 h 901889"/>
                  <a:gd name="connsiteX6" fmla="*/ 423081 w 1024908"/>
                  <a:gd name="connsiteY6" fmla="*/ 655093 h 901889"/>
                  <a:gd name="connsiteX7" fmla="*/ 382137 w 1024908"/>
                  <a:gd name="connsiteY7" fmla="*/ 641445 h 901889"/>
                  <a:gd name="connsiteX8" fmla="*/ 341194 w 1024908"/>
                  <a:gd name="connsiteY8" fmla="*/ 614149 h 901889"/>
                  <a:gd name="connsiteX9" fmla="*/ 259308 w 1024908"/>
                  <a:gd name="connsiteY9" fmla="*/ 586854 h 901889"/>
                  <a:gd name="connsiteX10" fmla="*/ 177421 w 1024908"/>
                  <a:gd name="connsiteY10" fmla="*/ 545911 h 901889"/>
                  <a:gd name="connsiteX11" fmla="*/ 95534 w 1024908"/>
                  <a:gd name="connsiteY11" fmla="*/ 464024 h 901889"/>
                  <a:gd name="connsiteX12" fmla="*/ 27296 w 1024908"/>
                  <a:gd name="connsiteY12" fmla="*/ 382137 h 901889"/>
                  <a:gd name="connsiteX13" fmla="*/ 0 w 1024908"/>
                  <a:gd name="connsiteY13" fmla="*/ 300251 h 901889"/>
                  <a:gd name="connsiteX14" fmla="*/ 13648 w 1024908"/>
                  <a:gd name="connsiteY14" fmla="*/ 259308 h 901889"/>
                  <a:gd name="connsiteX15" fmla="*/ 204717 w 1024908"/>
                  <a:gd name="connsiteY15" fmla="*/ 218364 h 901889"/>
                  <a:gd name="connsiteX16" fmla="*/ 286603 w 1024908"/>
                  <a:gd name="connsiteY16" fmla="*/ 232012 h 901889"/>
                  <a:gd name="connsiteX17" fmla="*/ 382137 w 1024908"/>
                  <a:gd name="connsiteY17" fmla="*/ 259308 h 901889"/>
                  <a:gd name="connsiteX18" fmla="*/ 532263 w 1024908"/>
                  <a:gd name="connsiteY18" fmla="*/ 204717 h 901889"/>
                  <a:gd name="connsiteX19" fmla="*/ 518615 w 1024908"/>
                  <a:gd name="connsiteY19" fmla="*/ 95534 h 901889"/>
                  <a:gd name="connsiteX20" fmla="*/ 491320 w 1024908"/>
                  <a:gd name="connsiteY20" fmla="*/ 54591 h 901889"/>
                  <a:gd name="connsiteX21" fmla="*/ 573206 w 1024908"/>
                  <a:gd name="connsiteY21" fmla="*/ 13648 h 901889"/>
                  <a:gd name="connsiteX22" fmla="*/ 614149 w 1024908"/>
                  <a:gd name="connsiteY22" fmla="*/ 40943 h 901889"/>
                  <a:gd name="connsiteX23" fmla="*/ 655093 w 1024908"/>
                  <a:gd name="connsiteY23" fmla="*/ 54591 h 901889"/>
                  <a:gd name="connsiteX24" fmla="*/ 736979 w 1024908"/>
                  <a:gd name="connsiteY24" fmla="*/ 0 h 901889"/>
                  <a:gd name="connsiteX25" fmla="*/ 777923 w 1024908"/>
                  <a:gd name="connsiteY25" fmla="*/ 13648 h 901889"/>
                  <a:gd name="connsiteX26" fmla="*/ 791570 w 1024908"/>
                  <a:gd name="connsiteY26" fmla="*/ 54591 h 901889"/>
                  <a:gd name="connsiteX27" fmla="*/ 873457 w 1024908"/>
                  <a:gd name="connsiteY27" fmla="*/ 109182 h 901889"/>
                  <a:gd name="connsiteX28" fmla="*/ 941696 w 1024908"/>
                  <a:gd name="connsiteY28" fmla="*/ 191069 h 901889"/>
                  <a:gd name="connsiteX29" fmla="*/ 955343 w 1024908"/>
                  <a:gd name="connsiteY29" fmla="*/ 232012 h 901889"/>
                  <a:gd name="connsiteX30" fmla="*/ 996287 w 1024908"/>
                  <a:gd name="connsiteY30" fmla="*/ 259308 h 901889"/>
                  <a:gd name="connsiteX31" fmla="*/ 1009934 w 1024908"/>
                  <a:gd name="connsiteY31" fmla="*/ 395785 h 901889"/>
                  <a:gd name="connsiteX32" fmla="*/ 928048 w 1024908"/>
                  <a:gd name="connsiteY32" fmla="*/ 423081 h 901889"/>
                  <a:gd name="connsiteX33" fmla="*/ 914400 w 1024908"/>
                  <a:gd name="connsiteY33" fmla="*/ 477672 h 901889"/>
                  <a:gd name="connsiteX34" fmla="*/ 887105 w 1024908"/>
                  <a:gd name="connsiteY34" fmla="*/ 518615 h 901889"/>
                  <a:gd name="connsiteX35" fmla="*/ 873457 w 1024908"/>
                  <a:gd name="connsiteY35" fmla="*/ 559558 h 901889"/>
                  <a:gd name="connsiteX36" fmla="*/ 859809 w 1024908"/>
                  <a:gd name="connsiteY36" fmla="*/ 709684 h 901889"/>
                  <a:gd name="connsiteX37" fmla="*/ 818866 w 1024908"/>
                  <a:gd name="connsiteY37" fmla="*/ 736979 h 901889"/>
                  <a:gd name="connsiteX38" fmla="*/ 777923 w 1024908"/>
                  <a:gd name="connsiteY38" fmla="*/ 777923 h 901889"/>
                  <a:gd name="connsiteX39" fmla="*/ 791570 w 1024908"/>
                  <a:gd name="connsiteY39" fmla="*/ 832514 h 901889"/>
                  <a:gd name="connsiteX40" fmla="*/ 818866 w 1024908"/>
                  <a:gd name="connsiteY40" fmla="*/ 900752 h 90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24908" h="901889">
                    <a:moveTo>
                      <a:pt x="818866" y="900752"/>
                    </a:moveTo>
                    <a:cubicBezTo>
                      <a:pt x="812042" y="907576"/>
                      <a:pt x="773651" y="881829"/>
                      <a:pt x="750627" y="873457"/>
                    </a:cubicBezTo>
                    <a:cubicBezTo>
                      <a:pt x="723587" y="863624"/>
                      <a:pt x="668740" y="846161"/>
                      <a:pt x="668740" y="846161"/>
                    </a:cubicBezTo>
                    <a:cubicBezTo>
                      <a:pt x="549114" y="726535"/>
                      <a:pt x="700867" y="872935"/>
                      <a:pt x="586854" y="777923"/>
                    </a:cubicBezTo>
                    <a:cubicBezTo>
                      <a:pt x="572027" y="765567"/>
                      <a:pt x="561146" y="748829"/>
                      <a:pt x="545911" y="736979"/>
                    </a:cubicBezTo>
                    <a:cubicBezTo>
                      <a:pt x="520016" y="716838"/>
                      <a:pt x="491320" y="700585"/>
                      <a:pt x="464024" y="682388"/>
                    </a:cubicBezTo>
                    <a:cubicBezTo>
                      <a:pt x="450376" y="673290"/>
                      <a:pt x="438642" y="660280"/>
                      <a:pt x="423081" y="655093"/>
                    </a:cubicBezTo>
                    <a:lnTo>
                      <a:pt x="382137" y="641445"/>
                    </a:lnTo>
                    <a:cubicBezTo>
                      <a:pt x="368489" y="632346"/>
                      <a:pt x="356183" y="620811"/>
                      <a:pt x="341194" y="614149"/>
                    </a:cubicBezTo>
                    <a:cubicBezTo>
                      <a:pt x="314902" y="602464"/>
                      <a:pt x="283248" y="602814"/>
                      <a:pt x="259308" y="586854"/>
                    </a:cubicBezTo>
                    <a:cubicBezTo>
                      <a:pt x="206394" y="551578"/>
                      <a:pt x="233925" y="564745"/>
                      <a:pt x="177421" y="545911"/>
                    </a:cubicBezTo>
                    <a:lnTo>
                      <a:pt x="95534" y="464024"/>
                    </a:lnTo>
                    <a:cubicBezTo>
                      <a:pt x="69820" y="438310"/>
                      <a:pt x="42498" y="416341"/>
                      <a:pt x="27296" y="382137"/>
                    </a:cubicBezTo>
                    <a:cubicBezTo>
                      <a:pt x="15611" y="355845"/>
                      <a:pt x="0" y="300251"/>
                      <a:pt x="0" y="300251"/>
                    </a:cubicBezTo>
                    <a:cubicBezTo>
                      <a:pt x="4549" y="286603"/>
                      <a:pt x="4661" y="270542"/>
                      <a:pt x="13648" y="259308"/>
                    </a:cubicBezTo>
                    <a:cubicBezTo>
                      <a:pt x="54754" y="207925"/>
                      <a:pt x="165834" y="221899"/>
                      <a:pt x="204717" y="218364"/>
                    </a:cubicBezTo>
                    <a:cubicBezTo>
                      <a:pt x="232012" y="222913"/>
                      <a:pt x="259469" y="226585"/>
                      <a:pt x="286603" y="232012"/>
                    </a:cubicBezTo>
                    <a:cubicBezTo>
                      <a:pt x="329446" y="240581"/>
                      <a:pt x="343114" y="246300"/>
                      <a:pt x="382137" y="259308"/>
                    </a:cubicBezTo>
                    <a:cubicBezTo>
                      <a:pt x="404071" y="256566"/>
                      <a:pt x="521376" y="264596"/>
                      <a:pt x="532263" y="204717"/>
                    </a:cubicBezTo>
                    <a:cubicBezTo>
                      <a:pt x="538824" y="168631"/>
                      <a:pt x="528265" y="130919"/>
                      <a:pt x="518615" y="95534"/>
                    </a:cubicBezTo>
                    <a:cubicBezTo>
                      <a:pt x="514299" y="79710"/>
                      <a:pt x="500418" y="68239"/>
                      <a:pt x="491320" y="54591"/>
                    </a:cubicBezTo>
                    <a:cubicBezTo>
                      <a:pt x="505578" y="45086"/>
                      <a:pt x="550605" y="9881"/>
                      <a:pt x="573206" y="13648"/>
                    </a:cubicBezTo>
                    <a:cubicBezTo>
                      <a:pt x="589385" y="16344"/>
                      <a:pt x="599478" y="33608"/>
                      <a:pt x="614149" y="40943"/>
                    </a:cubicBezTo>
                    <a:cubicBezTo>
                      <a:pt x="627016" y="47377"/>
                      <a:pt x="641445" y="50042"/>
                      <a:pt x="655093" y="54591"/>
                    </a:cubicBezTo>
                    <a:cubicBezTo>
                      <a:pt x="679709" y="29975"/>
                      <a:pt x="697477" y="0"/>
                      <a:pt x="736979" y="0"/>
                    </a:cubicBezTo>
                    <a:cubicBezTo>
                      <a:pt x="751365" y="0"/>
                      <a:pt x="764275" y="9099"/>
                      <a:pt x="777923" y="13648"/>
                    </a:cubicBezTo>
                    <a:cubicBezTo>
                      <a:pt x="782472" y="27296"/>
                      <a:pt x="793935" y="40401"/>
                      <a:pt x="791570" y="54591"/>
                    </a:cubicBezTo>
                    <a:cubicBezTo>
                      <a:pt x="778930" y="130427"/>
                      <a:pt x="669736" y="83716"/>
                      <a:pt x="873457" y="109182"/>
                    </a:cubicBezTo>
                    <a:cubicBezTo>
                      <a:pt x="903637" y="139363"/>
                      <a:pt x="922697" y="153070"/>
                      <a:pt x="941696" y="191069"/>
                    </a:cubicBezTo>
                    <a:cubicBezTo>
                      <a:pt x="948130" y="203936"/>
                      <a:pt x="946356" y="220779"/>
                      <a:pt x="955343" y="232012"/>
                    </a:cubicBezTo>
                    <a:cubicBezTo>
                      <a:pt x="965590" y="244820"/>
                      <a:pt x="982639" y="250209"/>
                      <a:pt x="996287" y="259308"/>
                    </a:cubicBezTo>
                    <a:cubicBezTo>
                      <a:pt x="1003734" y="281651"/>
                      <a:pt x="1047366" y="363700"/>
                      <a:pt x="1009934" y="395785"/>
                    </a:cubicBezTo>
                    <a:cubicBezTo>
                      <a:pt x="988089" y="414510"/>
                      <a:pt x="928048" y="423081"/>
                      <a:pt x="928048" y="423081"/>
                    </a:cubicBezTo>
                    <a:cubicBezTo>
                      <a:pt x="923499" y="441278"/>
                      <a:pt x="921789" y="460432"/>
                      <a:pt x="914400" y="477672"/>
                    </a:cubicBezTo>
                    <a:cubicBezTo>
                      <a:pt x="907939" y="492748"/>
                      <a:pt x="894440" y="503944"/>
                      <a:pt x="887105" y="518615"/>
                    </a:cubicBezTo>
                    <a:cubicBezTo>
                      <a:pt x="880671" y="531482"/>
                      <a:pt x="878006" y="545910"/>
                      <a:pt x="873457" y="559558"/>
                    </a:cubicBezTo>
                    <a:cubicBezTo>
                      <a:pt x="868908" y="609600"/>
                      <a:pt x="874586" y="661658"/>
                      <a:pt x="859809" y="709684"/>
                    </a:cubicBezTo>
                    <a:cubicBezTo>
                      <a:pt x="854985" y="725361"/>
                      <a:pt x="831467" y="726478"/>
                      <a:pt x="818866" y="736979"/>
                    </a:cubicBezTo>
                    <a:cubicBezTo>
                      <a:pt x="804039" y="749335"/>
                      <a:pt x="791571" y="764275"/>
                      <a:pt x="777923" y="777923"/>
                    </a:cubicBezTo>
                    <a:cubicBezTo>
                      <a:pt x="782472" y="796120"/>
                      <a:pt x="786417" y="814479"/>
                      <a:pt x="791570" y="832514"/>
                    </a:cubicBezTo>
                    <a:cubicBezTo>
                      <a:pt x="806657" y="885318"/>
                      <a:pt x="825690" y="893928"/>
                      <a:pt x="818866" y="900752"/>
                    </a:cubicBezTo>
                    <a:close/>
                  </a:path>
                </a:pathLst>
              </a:custGeom>
              <a:solidFill>
                <a:srgbClr val="007DD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691" name="Freeform 690"/>
              <p:cNvSpPr/>
              <p:nvPr/>
            </p:nvSpPr>
            <p:spPr>
              <a:xfrm>
                <a:off x="546573" y="4572439"/>
                <a:ext cx="350678" cy="352033"/>
              </a:xfrm>
              <a:custGeom>
                <a:avLst/>
                <a:gdLst>
                  <a:gd name="connsiteX0" fmla="*/ 464023 w 464481"/>
                  <a:gd name="connsiteY0" fmla="*/ 450376 h 450516"/>
                  <a:gd name="connsiteX1" fmla="*/ 395785 w 464481"/>
                  <a:gd name="connsiteY1" fmla="*/ 409433 h 450516"/>
                  <a:gd name="connsiteX2" fmla="*/ 368489 w 464481"/>
                  <a:gd name="connsiteY2" fmla="*/ 368489 h 450516"/>
                  <a:gd name="connsiteX3" fmla="*/ 286603 w 464481"/>
                  <a:gd name="connsiteY3" fmla="*/ 313898 h 450516"/>
                  <a:gd name="connsiteX4" fmla="*/ 245659 w 464481"/>
                  <a:gd name="connsiteY4" fmla="*/ 286603 h 450516"/>
                  <a:gd name="connsiteX5" fmla="*/ 122829 w 464481"/>
                  <a:gd name="connsiteY5" fmla="*/ 245659 h 450516"/>
                  <a:gd name="connsiteX6" fmla="*/ 81886 w 464481"/>
                  <a:gd name="connsiteY6" fmla="*/ 232012 h 450516"/>
                  <a:gd name="connsiteX7" fmla="*/ 40943 w 464481"/>
                  <a:gd name="connsiteY7" fmla="*/ 218364 h 450516"/>
                  <a:gd name="connsiteX8" fmla="*/ 27295 w 464481"/>
                  <a:gd name="connsiteY8" fmla="*/ 177421 h 450516"/>
                  <a:gd name="connsiteX9" fmla="*/ 40943 w 464481"/>
                  <a:gd name="connsiteY9" fmla="*/ 95534 h 450516"/>
                  <a:gd name="connsiteX10" fmla="*/ 0 w 464481"/>
                  <a:gd name="connsiteY10" fmla="*/ 68239 h 450516"/>
                  <a:gd name="connsiteX11" fmla="*/ 40943 w 464481"/>
                  <a:gd name="connsiteY11" fmla="*/ 40943 h 450516"/>
                  <a:gd name="connsiteX12" fmla="*/ 122829 w 464481"/>
                  <a:gd name="connsiteY12" fmla="*/ 81886 h 450516"/>
                  <a:gd name="connsiteX13" fmla="*/ 218364 w 464481"/>
                  <a:gd name="connsiteY13" fmla="*/ 68239 h 450516"/>
                  <a:gd name="connsiteX14" fmla="*/ 232012 w 464481"/>
                  <a:gd name="connsiteY14" fmla="*/ 27295 h 450516"/>
                  <a:gd name="connsiteX15" fmla="*/ 272955 w 464481"/>
                  <a:gd name="connsiteY15" fmla="*/ 0 h 450516"/>
                  <a:gd name="connsiteX16" fmla="*/ 327546 w 464481"/>
                  <a:gd name="connsiteY16" fmla="*/ 136477 h 450516"/>
                  <a:gd name="connsiteX17" fmla="*/ 354841 w 464481"/>
                  <a:gd name="connsiteY17" fmla="*/ 177421 h 450516"/>
                  <a:gd name="connsiteX18" fmla="*/ 382137 w 464481"/>
                  <a:gd name="connsiteY18" fmla="*/ 259307 h 450516"/>
                  <a:gd name="connsiteX19" fmla="*/ 409432 w 464481"/>
                  <a:gd name="connsiteY19" fmla="*/ 341194 h 450516"/>
                  <a:gd name="connsiteX20" fmla="*/ 423080 w 464481"/>
                  <a:gd name="connsiteY20" fmla="*/ 395785 h 450516"/>
                  <a:gd name="connsiteX21" fmla="*/ 464023 w 464481"/>
                  <a:gd name="connsiteY21" fmla="*/ 450376 h 45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4481" h="450516">
                    <a:moveTo>
                      <a:pt x="464023" y="450376"/>
                    </a:moveTo>
                    <a:cubicBezTo>
                      <a:pt x="459474" y="452651"/>
                      <a:pt x="415925" y="426696"/>
                      <a:pt x="395785" y="409433"/>
                    </a:cubicBezTo>
                    <a:cubicBezTo>
                      <a:pt x="383331" y="398758"/>
                      <a:pt x="380833" y="379290"/>
                      <a:pt x="368489" y="368489"/>
                    </a:cubicBezTo>
                    <a:cubicBezTo>
                      <a:pt x="343801" y="346887"/>
                      <a:pt x="313898" y="332095"/>
                      <a:pt x="286603" y="313898"/>
                    </a:cubicBezTo>
                    <a:cubicBezTo>
                      <a:pt x="272955" y="304799"/>
                      <a:pt x="261220" y="291790"/>
                      <a:pt x="245659" y="286603"/>
                    </a:cubicBezTo>
                    <a:lnTo>
                      <a:pt x="122829" y="245659"/>
                    </a:lnTo>
                    <a:lnTo>
                      <a:pt x="81886" y="232012"/>
                    </a:lnTo>
                    <a:lnTo>
                      <a:pt x="40943" y="218364"/>
                    </a:lnTo>
                    <a:cubicBezTo>
                      <a:pt x="36394" y="204716"/>
                      <a:pt x="24930" y="191611"/>
                      <a:pt x="27295" y="177421"/>
                    </a:cubicBezTo>
                    <a:cubicBezTo>
                      <a:pt x="35492" y="128240"/>
                      <a:pt x="83527" y="148764"/>
                      <a:pt x="40943" y="95534"/>
                    </a:cubicBezTo>
                    <a:cubicBezTo>
                      <a:pt x="30696" y="82726"/>
                      <a:pt x="13648" y="77337"/>
                      <a:pt x="0" y="68239"/>
                    </a:cubicBezTo>
                    <a:cubicBezTo>
                      <a:pt x="13648" y="59140"/>
                      <a:pt x="24764" y="43640"/>
                      <a:pt x="40943" y="40943"/>
                    </a:cubicBezTo>
                    <a:cubicBezTo>
                      <a:pt x="63543" y="37176"/>
                      <a:pt x="108571" y="72381"/>
                      <a:pt x="122829" y="81886"/>
                    </a:cubicBezTo>
                    <a:cubicBezTo>
                      <a:pt x="154674" y="77337"/>
                      <a:pt x="189592" y="82625"/>
                      <a:pt x="218364" y="68239"/>
                    </a:cubicBezTo>
                    <a:cubicBezTo>
                      <a:pt x="231231" y="61805"/>
                      <a:pt x="223025" y="38529"/>
                      <a:pt x="232012" y="27295"/>
                    </a:cubicBezTo>
                    <a:cubicBezTo>
                      <a:pt x="242258" y="14487"/>
                      <a:pt x="259307" y="9098"/>
                      <a:pt x="272955" y="0"/>
                    </a:cubicBezTo>
                    <a:cubicBezTo>
                      <a:pt x="360235" y="29092"/>
                      <a:pt x="291533" y="-7576"/>
                      <a:pt x="327546" y="136477"/>
                    </a:cubicBezTo>
                    <a:cubicBezTo>
                      <a:pt x="331524" y="152390"/>
                      <a:pt x="348179" y="162432"/>
                      <a:pt x="354841" y="177421"/>
                    </a:cubicBezTo>
                    <a:cubicBezTo>
                      <a:pt x="366526" y="203713"/>
                      <a:pt x="373038" y="232012"/>
                      <a:pt x="382137" y="259307"/>
                    </a:cubicBezTo>
                    <a:lnTo>
                      <a:pt x="409432" y="341194"/>
                    </a:lnTo>
                    <a:cubicBezTo>
                      <a:pt x="413981" y="359391"/>
                      <a:pt x="417927" y="377750"/>
                      <a:pt x="423080" y="395785"/>
                    </a:cubicBezTo>
                    <a:cubicBezTo>
                      <a:pt x="438167" y="448587"/>
                      <a:pt x="468572" y="448101"/>
                      <a:pt x="464023" y="450376"/>
                    </a:cubicBezTo>
                    <a:close/>
                  </a:path>
                </a:pathLst>
              </a:custGeom>
              <a:solidFill>
                <a:srgbClr val="006BB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692" name="Freeform 691"/>
              <p:cNvSpPr/>
              <p:nvPr/>
            </p:nvSpPr>
            <p:spPr>
              <a:xfrm>
                <a:off x="536269" y="4387591"/>
                <a:ext cx="443069" cy="313497"/>
              </a:xfrm>
              <a:custGeom>
                <a:avLst/>
                <a:gdLst>
                  <a:gd name="connsiteX0" fmla="*/ 136477 w 586854"/>
                  <a:gd name="connsiteY0" fmla="*/ 304798 h 304798"/>
                  <a:gd name="connsiteX1" fmla="*/ 68239 w 586854"/>
                  <a:gd name="connsiteY1" fmla="*/ 250206 h 304798"/>
                  <a:gd name="connsiteX2" fmla="*/ 13648 w 586854"/>
                  <a:gd name="connsiteY2" fmla="*/ 195615 h 304798"/>
                  <a:gd name="connsiteX3" fmla="*/ 0 w 586854"/>
                  <a:gd name="connsiteY3" fmla="*/ 154672 h 304798"/>
                  <a:gd name="connsiteX4" fmla="*/ 13648 w 586854"/>
                  <a:gd name="connsiteY4" fmla="*/ 113729 h 304798"/>
                  <a:gd name="connsiteX5" fmla="*/ 40943 w 586854"/>
                  <a:gd name="connsiteY5" fmla="*/ 72786 h 304798"/>
                  <a:gd name="connsiteX6" fmla="*/ 81886 w 586854"/>
                  <a:gd name="connsiteY6" fmla="*/ 59138 h 304798"/>
                  <a:gd name="connsiteX7" fmla="*/ 218364 w 586854"/>
                  <a:gd name="connsiteY7" fmla="*/ 45490 h 304798"/>
                  <a:gd name="connsiteX8" fmla="*/ 259307 w 586854"/>
                  <a:gd name="connsiteY8" fmla="*/ 18195 h 304798"/>
                  <a:gd name="connsiteX9" fmla="*/ 518615 w 586854"/>
                  <a:gd name="connsiteY9" fmla="*/ 18195 h 304798"/>
                  <a:gd name="connsiteX10" fmla="*/ 545910 w 586854"/>
                  <a:gd name="connsiteY10" fmla="*/ 59138 h 304798"/>
                  <a:gd name="connsiteX11" fmla="*/ 586854 w 586854"/>
                  <a:gd name="connsiteY11" fmla="*/ 100081 h 304798"/>
                  <a:gd name="connsiteX12" fmla="*/ 545910 w 586854"/>
                  <a:gd name="connsiteY12" fmla="*/ 127377 h 304798"/>
                  <a:gd name="connsiteX13" fmla="*/ 450376 w 586854"/>
                  <a:gd name="connsiteY13" fmla="*/ 141024 h 304798"/>
                  <a:gd name="connsiteX14" fmla="*/ 409433 w 586854"/>
                  <a:gd name="connsiteY14" fmla="*/ 168320 h 304798"/>
                  <a:gd name="connsiteX15" fmla="*/ 300251 w 586854"/>
                  <a:gd name="connsiteY15" fmla="*/ 263854 h 304798"/>
                  <a:gd name="connsiteX16" fmla="*/ 218364 w 586854"/>
                  <a:gd name="connsiteY16" fmla="*/ 291150 h 304798"/>
                  <a:gd name="connsiteX17" fmla="*/ 122830 w 586854"/>
                  <a:gd name="connsiteY17" fmla="*/ 277502 h 304798"/>
                  <a:gd name="connsiteX18" fmla="*/ 40943 w 586854"/>
                  <a:gd name="connsiteY18" fmla="*/ 263854 h 304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854" h="304798">
                    <a:moveTo>
                      <a:pt x="136477" y="304798"/>
                    </a:moveTo>
                    <a:cubicBezTo>
                      <a:pt x="113731" y="286601"/>
                      <a:pt x="87196" y="272323"/>
                      <a:pt x="68239" y="250206"/>
                    </a:cubicBezTo>
                    <a:cubicBezTo>
                      <a:pt x="10010" y="182271"/>
                      <a:pt x="108270" y="227157"/>
                      <a:pt x="13648" y="195615"/>
                    </a:cubicBezTo>
                    <a:cubicBezTo>
                      <a:pt x="9099" y="181967"/>
                      <a:pt x="0" y="169058"/>
                      <a:pt x="0" y="154672"/>
                    </a:cubicBezTo>
                    <a:cubicBezTo>
                      <a:pt x="0" y="140286"/>
                      <a:pt x="7214" y="126596"/>
                      <a:pt x="13648" y="113729"/>
                    </a:cubicBezTo>
                    <a:cubicBezTo>
                      <a:pt x="20983" y="99058"/>
                      <a:pt x="28135" y="83033"/>
                      <a:pt x="40943" y="72786"/>
                    </a:cubicBezTo>
                    <a:cubicBezTo>
                      <a:pt x="52176" y="63799"/>
                      <a:pt x="67667" y="61326"/>
                      <a:pt x="81886" y="59138"/>
                    </a:cubicBezTo>
                    <a:cubicBezTo>
                      <a:pt x="127074" y="52186"/>
                      <a:pt x="172871" y="50039"/>
                      <a:pt x="218364" y="45490"/>
                    </a:cubicBezTo>
                    <a:cubicBezTo>
                      <a:pt x="232012" y="36392"/>
                      <a:pt x="244636" y="25530"/>
                      <a:pt x="259307" y="18195"/>
                    </a:cubicBezTo>
                    <a:cubicBezTo>
                      <a:pt x="336808" y="-20555"/>
                      <a:pt x="451311" y="13988"/>
                      <a:pt x="518615" y="18195"/>
                    </a:cubicBezTo>
                    <a:cubicBezTo>
                      <a:pt x="527713" y="31843"/>
                      <a:pt x="535409" y="46537"/>
                      <a:pt x="545910" y="59138"/>
                    </a:cubicBezTo>
                    <a:cubicBezTo>
                      <a:pt x="558266" y="73965"/>
                      <a:pt x="586854" y="80780"/>
                      <a:pt x="586854" y="100081"/>
                    </a:cubicBezTo>
                    <a:cubicBezTo>
                      <a:pt x="586854" y="116484"/>
                      <a:pt x="561621" y="122664"/>
                      <a:pt x="545910" y="127377"/>
                    </a:cubicBezTo>
                    <a:cubicBezTo>
                      <a:pt x="515099" y="136620"/>
                      <a:pt x="482221" y="136475"/>
                      <a:pt x="450376" y="141024"/>
                    </a:cubicBezTo>
                    <a:cubicBezTo>
                      <a:pt x="436728" y="150123"/>
                      <a:pt x="421031" y="156722"/>
                      <a:pt x="409433" y="168320"/>
                    </a:cubicBezTo>
                    <a:cubicBezTo>
                      <a:pt x="353706" y="224047"/>
                      <a:pt x="416252" y="225186"/>
                      <a:pt x="300251" y="263854"/>
                    </a:cubicBezTo>
                    <a:lnTo>
                      <a:pt x="218364" y="291150"/>
                    </a:lnTo>
                    <a:cubicBezTo>
                      <a:pt x="186519" y="286601"/>
                      <a:pt x="154373" y="283811"/>
                      <a:pt x="122830" y="277502"/>
                    </a:cubicBezTo>
                    <a:cubicBezTo>
                      <a:pt x="33012" y="259538"/>
                      <a:pt x="130354" y="263854"/>
                      <a:pt x="40943" y="263854"/>
                    </a:cubicBezTo>
                  </a:path>
                </a:pathLst>
              </a:custGeom>
              <a:solidFill>
                <a:srgbClr val="006BB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693" name="Freeform 692"/>
              <p:cNvSpPr/>
              <p:nvPr/>
            </p:nvSpPr>
            <p:spPr>
              <a:xfrm>
                <a:off x="471537" y="4284193"/>
                <a:ext cx="407317" cy="452530"/>
              </a:xfrm>
              <a:custGeom>
                <a:avLst/>
                <a:gdLst>
                  <a:gd name="connsiteX0" fmla="*/ 31148 w 539500"/>
                  <a:gd name="connsiteY0" fmla="*/ 40943 h 579127"/>
                  <a:gd name="connsiteX1" fmla="*/ 99387 w 539500"/>
                  <a:gd name="connsiteY1" fmla="*/ 0 h 579127"/>
                  <a:gd name="connsiteX2" fmla="*/ 113034 w 539500"/>
                  <a:gd name="connsiteY2" fmla="*/ 40943 h 579127"/>
                  <a:gd name="connsiteX3" fmla="*/ 140330 w 539500"/>
                  <a:gd name="connsiteY3" fmla="*/ 81886 h 579127"/>
                  <a:gd name="connsiteX4" fmla="*/ 181273 w 539500"/>
                  <a:gd name="connsiteY4" fmla="*/ 122829 h 579127"/>
                  <a:gd name="connsiteX5" fmla="*/ 208569 w 539500"/>
                  <a:gd name="connsiteY5" fmla="*/ 163773 h 579127"/>
                  <a:gd name="connsiteX6" fmla="*/ 249512 w 539500"/>
                  <a:gd name="connsiteY6" fmla="*/ 177421 h 579127"/>
                  <a:gd name="connsiteX7" fmla="*/ 345046 w 539500"/>
                  <a:gd name="connsiteY7" fmla="*/ 136477 h 579127"/>
                  <a:gd name="connsiteX8" fmla="*/ 304103 w 539500"/>
                  <a:gd name="connsiteY8" fmla="*/ 95534 h 579127"/>
                  <a:gd name="connsiteX9" fmla="*/ 481524 w 539500"/>
                  <a:gd name="connsiteY9" fmla="*/ 81886 h 579127"/>
                  <a:gd name="connsiteX10" fmla="*/ 536115 w 539500"/>
                  <a:gd name="connsiteY10" fmla="*/ 136477 h 579127"/>
                  <a:gd name="connsiteX11" fmla="*/ 495172 w 539500"/>
                  <a:gd name="connsiteY11" fmla="*/ 163773 h 579127"/>
                  <a:gd name="connsiteX12" fmla="*/ 372342 w 539500"/>
                  <a:gd name="connsiteY12" fmla="*/ 150125 h 579127"/>
                  <a:gd name="connsiteX13" fmla="*/ 358694 w 539500"/>
                  <a:gd name="connsiteY13" fmla="*/ 191068 h 579127"/>
                  <a:gd name="connsiteX14" fmla="*/ 181273 w 539500"/>
                  <a:gd name="connsiteY14" fmla="*/ 232012 h 579127"/>
                  <a:gd name="connsiteX15" fmla="*/ 153978 w 539500"/>
                  <a:gd name="connsiteY15" fmla="*/ 272955 h 579127"/>
                  <a:gd name="connsiteX16" fmla="*/ 113034 w 539500"/>
                  <a:gd name="connsiteY16" fmla="*/ 300250 h 579127"/>
                  <a:gd name="connsiteX17" fmla="*/ 99387 w 539500"/>
                  <a:gd name="connsiteY17" fmla="*/ 341194 h 579127"/>
                  <a:gd name="connsiteX18" fmla="*/ 85739 w 539500"/>
                  <a:gd name="connsiteY18" fmla="*/ 573206 h 579127"/>
                  <a:gd name="connsiteX19" fmla="*/ 44796 w 539500"/>
                  <a:gd name="connsiteY19" fmla="*/ 559558 h 579127"/>
                  <a:gd name="connsiteX20" fmla="*/ 85739 w 539500"/>
                  <a:gd name="connsiteY20" fmla="*/ 13647 h 579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9500" h="579127">
                    <a:moveTo>
                      <a:pt x="31148" y="40943"/>
                    </a:moveTo>
                    <a:cubicBezTo>
                      <a:pt x="53894" y="27295"/>
                      <a:pt x="72861" y="0"/>
                      <a:pt x="99387" y="0"/>
                    </a:cubicBezTo>
                    <a:cubicBezTo>
                      <a:pt x="113773" y="0"/>
                      <a:pt x="106600" y="28076"/>
                      <a:pt x="113034" y="40943"/>
                    </a:cubicBezTo>
                    <a:cubicBezTo>
                      <a:pt x="120369" y="55614"/>
                      <a:pt x="129829" y="69285"/>
                      <a:pt x="140330" y="81886"/>
                    </a:cubicBezTo>
                    <a:cubicBezTo>
                      <a:pt x="152686" y="96713"/>
                      <a:pt x="168917" y="108002"/>
                      <a:pt x="181273" y="122829"/>
                    </a:cubicBezTo>
                    <a:cubicBezTo>
                      <a:pt x="191774" y="135430"/>
                      <a:pt x="195761" y="153526"/>
                      <a:pt x="208569" y="163773"/>
                    </a:cubicBezTo>
                    <a:cubicBezTo>
                      <a:pt x="219802" y="172760"/>
                      <a:pt x="235864" y="172872"/>
                      <a:pt x="249512" y="177421"/>
                    </a:cubicBezTo>
                    <a:cubicBezTo>
                      <a:pt x="255349" y="175962"/>
                      <a:pt x="345046" y="160040"/>
                      <a:pt x="345046" y="136477"/>
                    </a:cubicBezTo>
                    <a:lnTo>
                      <a:pt x="304103" y="95534"/>
                    </a:lnTo>
                    <a:cubicBezTo>
                      <a:pt x="416507" y="58065"/>
                      <a:pt x="357507" y="64169"/>
                      <a:pt x="481524" y="81886"/>
                    </a:cubicBezTo>
                    <a:cubicBezTo>
                      <a:pt x="500791" y="88309"/>
                      <a:pt x="553241" y="93661"/>
                      <a:pt x="536115" y="136477"/>
                    </a:cubicBezTo>
                    <a:cubicBezTo>
                      <a:pt x="530023" y="151706"/>
                      <a:pt x="508820" y="154674"/>
                      <a:pt x="495172" y="163773"/>
                    </a:cubicBezTo>
                    <a:cubicBezTo>
                      <a:pt x="399637" y="131928"/>
                      <a:pt x="440581" y="127378"/>
                      <a:pt x="372342" y="150125"/>
                    </a:cubicBezTo>
                    <a:cubicBezTo>
                      <a:pt x="367793" y="163773"/>
                      <a:pt x="367681" y="179834"/>
                      <a:pt x="358694" y="191068"/>
                    </a:cubicBezTo>
                    <a:cubicBezTo>
                      <a:pt x="319774" y="239719"/>
                      <a:pt x="222402" y="227899"/>
                      <a:pt x="181273" y="232012"/>
                    </a:cubicBezTo>
                    <a:cubicBezTo>
                      <a:pt x="172175" y="245660"/>
                      <a:pt x="165576" y="261357"/>
                      <a:pt x="153978" y="272955"/>
                    </a:cubicBezTo>
                    <a:cubicBezTo>
                      <a:pt x="142379" y="284553"/>
                      <a:pt x="123281" y="287442"/>
                      <a:pt x="113034" y="300250"/>
                    </a:cubicBezTo>
                    <a:cubicBezTo>
                      <a:pt x="104047" y="311484"/>
                      <a:pt x="103936" y="327546"/>
                      <a:pt x="99387" y="341194"/>
                    </a:cubicBezTo>
                    <a:cubicBezTo>
                      <a:pt x="94838" y="418531"/>
                      <a:pt x="104528" y="498048"/>
                      <a:pt x="85739" y="573206"/>
                    </a:cubicBezTo>
                    <a:cubicBezTo>
                      <a:pt x="82250" y="587162"/>
                      <a:pt x="45533" y="573925"/>
                      <a:pt x="44796" y="559558"/>
                    </a:cubicBezTo>
                    <a:cubicBezTo>
                      <a:pt x="19552" y="67309"/>
                      <a:pt x="-60919" y="160305"/>
                      <a:pt x="85739" y="13647"/>
                    </a:cubicBezTo>
                  </a:path>
                </a:pathLst>
              </a:custGeom>
              <a:solidFill>
                <a:srgbClr val="006BB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694" name="Freeform 693"/>
              <p:cNvSpPr/>
              <p:nvPr/>
            </p:nvSpPr>
            <p:spPr>
              <a:xfrm>
                <a:off x="494729" y="3889242"/>
                <a:ext cx="227011" cy="394951"/>
              </a:xfrm>
              <a:custGeom>
                <a:avLst/>
                <a:gdLst>
                  <a:gd name="connsiteX0" fmla="*/ 14078 w 300681"/>
                  <a:gd name="connsiteY0" fmla="*/ 423553 h 505440"/>
                  <a:gd name="connsiteX1" fmla="*/ 55021 w 300681"/>
                  <a:gd name="connsiteY1" fmla="*/ 300723 h 505440"/>
                  <a:gd name="connsiteX2" fmla="*/ 123260 w 300681"/>
                  <a:gd name="connsiteY2" fmla="*/ 177893 h 505440"/>
                  <a:gd name="connsiteX3" fmla="*/ 136907 w 300681"/>
                  <a:gd name="connsiteY3" fmla="*/ 123302 h 505440"/>
                  <a:gd name="connsiteX4" fmla="*/ 218794 w 300681"/>
                  <a:gd name="connsiteY4" fmla="*/ 82359 h 505440"/>
                  <a:gd name="connsiteX5" fmla="*/ 246090 w 300681"/>
                  <a:gd name="connsiteY5" fmla="*/ 41416 h 505440"/>
                  <a:gd name="connsiteX6" fmla="*/ 259737 w 300681"/>
                  <a:gd name="connsiteY6" fmla="*/ 472 h 505440"/>
                  <a:gd name="connsiteX7" fmla="*/ 300681 w 300681"/>
                  <a:gd name="connsiteY7" fmla="*/ 27768 h 505440"/>
                  <a:gd name="connsiteX8" fmla="*/ 287033 w 300681"/>
                  <a:gd name="connsiteY8" fmla="*/ 123302 h 505440"/>
                  <a:gd name="connsiteX9" fmla="*/ 259737 w 300681"/>
                  <a:gd name="connsiteY9" fmla="*/ 205189 h 505440"/>
                  <a:gd name="connsiteX10" fmla="*/ 273385 w 300681"/>
                  <a:gd name="connsiteY10" fmla="*/ 246132 h 505440"/>
                  <a:gd name="connsiteX11" fmla="*/ 177851 w 300681"/>
                  <a:gd name="connsiteY11" fmla="*/ 300723 h 505440"/>
                  <a:gd name="connsiteX12" fmla="*/ 136907 w 300681"/>
                  <a:gd name="connsiteY12" fmla="*/ 314371 h 505440"/>
                  <a:gd name="connsiteX13" fmla="*/ 109612 w 300681"/>
                  <a:gd name="connsiteY13" fmla="*/ 355314 h 505440"/>
                  <a:gd name="connsiteX14" fmla="*/ 82316 w 300681"/>
                  <a:gd name="connsiteY14" fmla="*/ 437201 h 505440"/>
                  <a:gd name="connsiteX15" fmla="*/ 41373 w 300681"/>
                  <a:gd name="connsiteY15" fmla="*/ 464496 h 505440"/>
                  <a:gd name="connsiteX16" fmla="*/ 27725 w 300681"/>
                  <a:gd name="connsiteY16" fmla="*/ 505440 h 505440"/>
                  <a:gd name="connsiteX17" fmla="*/ 430 w 300681"/>
                  <a:gd name="connsiteY17" fmla="*/ 464496 h 505440"/>
                  <a:gd name="connsiteX18" fmla="*/ 14078 w 300681"/>
                  <a:gd name="connsiteY18" fmla="*/ 355314 h 50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0681" h="505440">
                    <a:moveTo>
                      <a:pt x="14078" y="423553"/>
                    </a:moveTo>
                    <a:cubicBezTo>
                      <a:pt x="44809" y="239157"/>
                      <a:pt x="3847" y="415865"/>
                      <a:pt x="55021" y="300723"/>
                    </a:cubicBezTo>
                    <a:cubicBezTo>
                      <a:pt x="108459" y="180486"/>
                      <a:pt x="48528" y="252625"/>
                      <a:pt x="123260" y="177893"/>
                    </a:cubicBezTo>
                    <a:cubicBezTo>
                      <a:pt x="127809" y="159696"/>
                      <a:pt x="126502" y="138909"/>
                      <a:pt x="136907" y="123302"/>
                    </a:cubicBezTo>
                    <a:cubicBezTo>
                      <a:pt x="152024" y="100627"/>
                      <a:pt x="195440" y="90144"/>
                      <a:pt x="218794" y="82359"/>
                    </a:cubicBezTo>
                    <a:cubicBezTo>
                      <a:pt x="227893" y="68711"/>
                      <a:pt x="238755" y="56087"/>
                      <a:pt x="246090" y="41416"/>
                    </a:cubicBezTo>
                    <a:cubicBezTo>
                      <a:pt x="252524" y="28549"/>
                      <a:pt x="245780" y="3961"/>
                      <a:pt x="259737" y="472"/>
                    </a:cubicBezTo>
                    <a:cubicBezTo>
                      <a:pt x="275650" y="-3506"/>
                      <a:pt x="287033" y="18669"/>
                      <a:pt x="300681" y="27768"/>
                    </a:cubicBezTo>
                    <a:cubicBezTo>
                      <a:pt x="296132" y="59613"/>
                      <a:pt x="294266" y="91958"/>
                      <a:pt x="287033" y="123302"/>
                    </a:cubicBezTo>
                    <a:cubicBezTo>
                      <a:pt x="280563" y="151337"/>
                      <a:pt x="259737" y="205189"/>
                      <a:pt x="259737" y="205189"/>
                    </a:cubicBezTo>
                    <a:cubicBezTo>
                      <a:pt x="264286" y="218837"/>
                      <a:pt x="273385" y="231746"/>
                      <a:pt x="273385" y="246132"/>
                    </a:cubicBezTo>
                    <a:cubicBezTo>
                      <a:pt x="273385" y="311124"/>
                      <a:pt x="230842" y="288947"/>
                      <a:pt x="177851" y="300723"/>
                    </a:cubicBezTo>
                    <a:cubicBezTo>
                      <a:pt x="163807" y="303844"/>
                      <a:pt x="150555" y="309822"/>
                      <a:pt x="136907" y="314371"/>
                    </a:cubicBezTo>
                    <a:cubicBezTo>
                      <a:pt x="127809" y="328019"/>
                      <a:pt x="116274" y="340325"/>
                      <a:pt x="109612" y="355314"/>
                    </a:cubicBezTo>
                    <a:cubicBezTo>
                      <a:pt x="97927" y="381606"/>
                      <a:pt x="106256" y="421241"/>
                      <a:pt x="82316" y="437201"/>
                    </a:cubicBezTo>
                    <a:lnTo>
                      <a:pt x="41373" y="464496"/>
                    </a:lnTo>
                    <a:cubicBezTo>
                      <a:pt x="36824" y="478144"/>
                      <a:pt x="42111" y="505440"/>
                      <a:pt x="27725" y="505440"/>
                    </a:cubicBezTo>
                    <a:cubicBezTo>
                      <a:pt x="11322" y="505440"/>
                      <a:pt x="1915" y="480831"/>
                      <a:pt x="430" y="464496"/>
                    </a:cubicBezTo>
                    <a:cubicBezTo>
                      <a:pt x="-2890" y="427969"/>
                      <a:pt x="14078" y="355314"/>
                      <a:pt x="14078" y="355314"/>
                    </a:cubicBezTo>
                  </a:path>
                </a:pathLst>
              </a:custGeom>
              <a:solidFill>
                <a:srgbClr val="5BBDF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695" name="Freeform 694"/>
              <p:cNvSpPr/>
              <p:nvPr/>
            </p:nvSpPr>
            <p:spPr>
              <a:xfrm>
                <a:off x="700530" y="3793632"/>
                <a:ext cx="239120" cy="266609"/>
              </a:xfrm>
              <a:custGeom>
                <a:avLst/>
                <a:gdLst>
                  <a:gd name="connsiteX0" fmla="*/ 797 w 316719"/>
                  <a:gd name="connsiteY0" fmla="*/ 286603 h 341194"/>
                  <a:gd name="connsiteX1" fmla="*/ 14445 w 316719"/>
                  <a:gd name="connsiteY1" fmla="*/ 191068 h 341194"/>
                  <a:gd name="connsiteX2" fmla="*/ 41740 w 316719"/>
                  <a:gd name="connsiteY2" fmla="*/ 150125 h 341194"/>
                  <a:gd name="connsiteX3" fmla="*/ 797 w 316719"/>
                  <a:gd name="connsiteY3" fmla="*/ 109182 h 341194"/>
                  <a:gd name="connsiteX4" fmla="*/ 14445 w 316719"/>
                  <a:gd name="connsiteY4" fmla="*/ 68238 h 341194"/>
                  <a:gd name="connsiteX5" fmla="*/ 96331 w 316719"/>
                  <a:gd name="connsiteY5" fmla="*/ 0 h 341194"/>
                  <a:gd name="connsiteX6" fmla="*/ 178218 w 316719"/>
                  <a:gd name="connsiteY6" fmla="*/ 13647 h 341194"/>
                  <a:gd name="connsiteX7" fmla="*/ 232809 w 316719"/>
                  <a:gd name="connsiteY7" fmla="*/ 95534 h 341194"/>
                  <a:gd name="connsiteX8" fmla="*/ 273752 w 316719"/>
                  <a:gd name="connsiteY8" fmla="*/ 109182 h 341194"/>
                  <a:gd name="connsiteX9" fmla="*/ 314696 w 316719"/>
                  <a:gd name="connsiteY9" fmla="*/ 150125 h 341194"/>
                  <a:gd name="connsiteX10" fmla="*/ 260104 w 316719"/>
                  <a:gd name="connsiteY10" fmla="*/ 218364 h 341194"/>
                  <a:gd name="connsiteX11" fmla="*/ 191866 w 316719"/>
                  <a:gd name="connsiteY11" fmla="*/ 300250 h 341194"/>
                  <a:gd name="connsiteX12" fmla="*/ 109979 w 316719"/>
                  <a:gd name="connsiteY12" fmla="*/ 341194 h 341194"/>
                  <a:gd name="connsiteX13" fmla="*/ 14445 w 316719"/>
                  <a:gd name="connsiteY13" fmla="*/ 327546 h 341194"/>
                  <a:gd name="connsiteX14" fmla="*/ 797 w 316719"/>
                  <a:gd name="connsiteY14" fmla="*/ 232012 h 341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6719" h="341194">
                    <a:moveTo>
                      <a:pt x="797" y="286603"/>
                    </a:moveTo>
                    <a:cubicBezTo>
                      <a:pt x="5346" y="254758"/>
                      <a:pt x="5202" y="221880"/>
                      <a:pt x="14445" y="191068"/>
                    </a:cubicBezTo>
                    <a:cubicBezTo>
                      <a:pt x="19158" y="175357"/>
                      <a:pt x="44437" y="166304"/>
                      <a:pt x="41740" y="150125"/>
                    </a:cubicBezTo>
                    <a:cubicBezTo>
                      <a:pt x="38567" y="131087"/>
                      <a:pt x="14445" y="122830"/>
                      <a:pt x="797" y="109182"/>
                    </a:cubicBezTo>
                    <a:cubicBezTo>
                      <a:pt x="5346" y="95534"/>
                      <a:pt x="6465" y="80208"/>
                      <a:pt x="14445" y="68238"/>
                    </a:cubicBezTo>
                    <a:cubicBezTo>
                      <a:pt x="35462" y="36713"/>
                      <a:pt x="66119" y="20141"/>
                      <a:pt x="96331" y="0"/>
                    </a:cubicBezTo>
                    <a:cubicBezTo>
                      <a:pt x="123627" y="4549"/>
                      <a:pt x="155548" y="-2222"/>
                      <a:pt x="178218" y="13647"/>
                    </a:cubicBezTo>
                    <a:cubicBezTo>
                      <a:pt x="205093" y="32459"/>
                      <a:pt x="201687" y="85160"/>
                      <a:pt x="232809" y="95534"/>
                    </a:cubicBezTo>
                    <a:lnTo>
                      <a:pt x="273752" y="109182"/>
                    </a:lnTo>
                    <a:cubicBezTo>
                      <a:pt x="287400" y="122830"/>
                      <a:pt x="308592" y="131815"/>
                      <a:pt x="314696" y="150125"/>
                    </a:cubicBezTo>
                    <a:cubicBezTo>
                      <a:pt x="327360" y="188115"/>
                      <a:pt x="277103" y="204198"/>
                      <a:pt x="260104" y="218364"/>
                    </a:cubicBezTo>
                    <a:cubicBezTo>
                      <a:pt x="125953" y="330156"/>
                      <a:pt x="299222" y="192894"/>
                      <a:pt x="191866" y="300250"/>
                    </a:cubicBezTo>
                    <a:cubicBezTo>
                      <a:pt x="165409" y="326707"/>
                      <a:pt x="143279" y="330094"/>
                      <a:pt x="109979" y="341194"/>
                    </a:cubicBezTo>
                    <a:cubicBezTo>
                      <a:pt x="78134" y="336645"/>
                      <a:pt x="43217" y="341932"/>
                      <a:pt x="14445" y="327546"/>
                    </a:cubicBezTo>
                    <a:cubicBezTo>
                      <a:pt x="-4958" y="317845"/>
                      <a:pt x="797" y="239634"/>
                      <a:pt x="797" y="232012"/>
                    </a:cubicBezTo>
                  </a:path>
                </a:pathLst>
              </a:custGeom>
              <a:solidFill>
                <a:srgbClr val="EE77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696" name="Freeform 695"/>
              <p:cNvSpPr/>
              <p:nvPr/>
            </p:nvSpPr>
            <p:spPr>
              <a:xfrm>
                <a:off x="761673" y="3675870"/>
                <a:ext cx="361489" cy="214005"/>
              </a:xfrm>
              <a:custGeom>
                <a:avLst/>
                <a:gdLst>
                  <a:gd name="connsiteX0" fmla="*/ 1129 w 478800"/>
                  <a:gd name="connsiteY0" fmla="*/ 122830 h 273874"/>
                  <a:gd name="connsiteX1" fmla="*/ 69367 w 478800"/>
                  <a:gd name="connsiteY1" fmla="*/ 81887 h 273874"/>
                  <a:gd name="connsiteX2" fmla="*/ 151254 w 478800"/>
                  <a:gd name="connsiteY2" fmla="*/ 0 h 273874"/>
                  <a:gd name="connsiteX3" fmla="*/ 192197 w 478800"/>
                  <a:gd name="connsiteY3" fmla="*/ 13648 h 273874"/>
                  <a:gd name="connsiteX4" fmla="*/ 274084 w 478800"/>
                  <a:gd name="connsiteY4" fmla="*/ 68239 h 273874"/>
                  <a:gd name="connsiteX5" fmla="*/ 383266 w 478800"/>
                  <a:gd name="connsiteY5" fmla="*/ 81887 h 273874"/>
                  <a:gd name="connsiteX6" fmla="*/ 410561 w 478800"/>
                  <a:gd name="connsiteY6" fmla="*/ 122830 h 273874"/>
                  <a:gd name="connsiteX7" fmla="*/ 451505 w 478800"/>
                  <a:gd name="connsiteY7" fmla="*/ 136478 h 273874"/>
                  <a:gd name="connsiteX8" fmla="*/ 465152 w 478800"/>
                  <a:gd name="connsiteY8" fmla="*/ 191069 h 273874"/>
                  <a:gd name="connsiteX9" fmla="*/ 478800 w 478800"/>
                  <a:gd name="connsiteY9" fmla="*/ 232012 h 273874"/>
                  <a:gd name="connsiteX10" fmla="*/ 233141 w 478800"/>
                  <a:gd name="connsiteY10" fmla="*/ 245660 h 273874"/>
                  <a:gd name="connsiteX11" fmla="*/ 192197 w 478800"/>
                  <a:gd name="connsiteY11" fmla="*/ 272955 h 273874"/>
                  <a:gd name="connsiteX12" fmla="*/ 110311 w 478800"/>
                  <a:gd name="connsiteY12" fmla="*/ 191069 h 273874"/>
                  <a:gd name="connsiteX13" fmla="*/ 69367 w 478800"/>
                  <a:gd name="connsiteY13" fmla="*/ 163773 h 273874"/>
                  <a:gd name="connsiteX14" fmla="*/ 28424 w 478800"/>
                  <a:gd name="connsiteY14" fmla="*/ 150126 h 273874"/>
                  <a:gd name="connsiteX15" fmla="*/ 1129 w 478800"/>
                  <a:gd name="connsiteY15" fmla="*/ 122830 h 273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8800" h="273874">
                    <a:moveTo>
                      <a:pt x="1129" y="122830"/>
                    </a:moveTo>
                    <a:cubicBezTo>
                      <a:pt x="7953" y="111457"/>
                      <a:pt x="48837" y="98684"/>
                      <a:pt x="69367" y="81887"/>
                    </a:cubicBezTo>
                    <a:cubicBezTo>
                      <a:pt x="99243" y="57443"/>
                      <a:pt x="151254" y="0"/>
                      <a:pt x="151254" y="0"/>
                    </a:cubicBezTo>
                    <a:cubicBezTo>
                      <a:pt x="164902" y="4549"/>
                      <a:pt x="179621" y="6662"/>
                      <a:pt x="192197" y="13648"/>
                    </a:cubicBezTo>
                    <a:cubicBezTo>
                      <a:pt x="220874" y="29580"/>
                      <a:pt x="241532" y="64170"/>
                      <a:pt x="274084" y="68239"/>
                    </a:cubicBezTo>
                    <a:lnTo>
                      <a:pt x="383266" y="81887"/>
                    </a:lnTo>
                    <a:cubicBezTo>
                      <a:pt x="392364" y="95535"/>
                      <a:pt x="397753" y="112584"/>
                      <a:pt x="410561" y="122830"/>
                    </a:cubicBezTo>
                    <a:cubicBezTo>
                      <a:pt x="421795" y="131817"/>
                      <a:pt x="442518" y="125244"/>
                      <a:pt x="451505" y="136478"/>
                    </a:cubicBezTo>
                    <a:cubicBezTo>
                      <a:pt x="463222" y="151125"/>
                      <a:pt x="459999" y="173034"/>
                      <a:pt x="465152" y="191069"/>
                    </a:cubicBezTo>
                    <a:cubicBezTo>
                      <a:pt x="469104" y="204901"/>
                      <a:pt x="474251" y="218364"/>
                      <a:pt x="478800" y="232012"/>
                    </a:cubicBezTo>
                    <a:cubicBezTo>
                      <a:pt x="396914" y="236561"/>
                      <a:pt x="314329" y="234062"/>
                      <a:pt x="233141" y="245660"/>
                    </a:cubicBezTo>
                    <a:cubicBezTo>
                      <a:pt x="216903" y="247980"/>
                      <a:pt x="207186" y="279617"/>
                      <a:pt x="192197" y="272955"/>
                    </a:cubicBezTo>
                    <a:cubicBezTo>
                      <a:pt x="156923" y="257278"/>
                      <a:pt x="142429" y="212481"/>
                      <a:pt x="110311" y="191069"/>
                    </a:cubicBezTo>
                    <a:cubicBezTo>
                      <a:pt x="96663" y="181970"/>
                      <a:pt x="84038" y="171109"/>
                      <a:pt x="69367" y="163773"/>
                    </a:cubicBezTo>
                    <a:cubicBezTo>
                      <a:pt x="56500" y="157340"/>
                      <a:pt x="39933" y="158757"/>
                      <a:pt x="28424" y="150126"/>
                    </a:cubicBezTo>
                    <a:cubicBezTo>
                      <a:pt x="20286" y="144022"/>
                      <a:pt x="-5695" y="134203"/>
                      <a:pt x="1129" y="122830"/>
                    </a:cubicBezTo>
                    <a:close/>
                  </a:path>
                </a:pathLst>
              </a:custGeom>
              <a:solidFill>
                <a:srgbClr val="5BBDF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697" name="Freeform 696"/>
              <p:cNvSpPr/>
              <p:nvPr/>
            </p:nvSpPr>
            <p:spPr>
              <a:xfrm>
                <a:off x="865993" y="2933176"/>
                <a:ext cx="557506" cy="839127"/>
              </a:xfrm>
              <a:custGeom>
                <a:avLst/>
                <a:gdLst>
                  <a:gd name="connsiteX0" fmla="*/ 122830 w 573206"/>
                  <a:gd name="connsiteY0" fmla="*/ 136478 h 928048"/>
                  <a:gd name="connsiteX1" fmla="*/ 54591 w 573206"/>
                  <a:gd name="connsiteY1" fmla="*/ 191069 h 928048"/>
                  <a:gd name="connsiteX2" fmla="*/ 68239 w 573206"/>
                  <a:gd name="connsiteY2" fmla="*/ 259308 h 928048"/>
                  <a:gd name="connsiteX3" fmla="*/ 109182 w 573206"/>
                  <a:gd name="connsiteY3" fmla="*/ 354842 h 928048"/>
                  <a:gd name="connsiteX4" fmla="*/ 122830 w 573206"/>
                  <a:gd name="connsiteY4" fmla="*/ 614149 h 928048"/>
                  <a:gd name="connsiteX5" fmla="*/ 68239 w 573206"/>
                  <a:gd name="connsiteY5" fmla="*/ 696036 h 928048"/>
                  <a:gd name="connsiteX6" fmla="*/ 0 w 573206"/>
                  <a:gd name="connsiteY6" fmla="*/ 777922 h 928048"/>
                  <a:gd name="connsiteX7" fmla="*/ 13648 w 573206"/>
                  <a:gd name="connsiteY7" fmla="*/ 818866 h 928048"/>
                  <a:gd name="connsiteX8" fmla="*/ 136478 w 573206"/>
                  <a:gd name="connsiteY8" fmla="*/ 928048 h 928048"/>
                  <a:gd name="connsiteX9" fmla="*/ 300251 w 573206"/>
                  <a:gd name="connsiteY9" fmla="*/ 914400 h 928048"/>
                  <a:gd name="connsiteX10" fmla="*/ 341194 w 573206"/>
                  <a:gd name="connsiteY10" fmla="*/ 873457 h 928048"/>
                  <a:gd name="connsiteX11" fmla="*/ 464024 w 573206"/>
                  <a:gd name="connsiteY11" fmla="*/ 846161 h 928048"/>
                  <a:gd name="connsiteX12" fmla="*/ 504967 w 573206"/>
                  <a:gd name="connsiteY12" fmla="*/ 818866 h 928048"/>
                  <a:gd name="connsiteX13" fmla="*/ 532263 w 573206"/>
                  <a:gd name="connsiteY13" fmla="*/ 777922 h 928048"/>
                  <a:gd name="connsiteX14" fmla="*/ 573206 w 573206"/>
                  <a:gd name="connsiteY14" fmla="*/ 736979 h 928048"/>
                  <a:gd name="connsiteX15" fmla="*/ 559558 w 573206"/>
                  <a:gd name="connsiteY15" fmla="*/ 696036 h 928048"/>
                  <a:gd name="connsiteX16" fmla="*/ 477672 w 573206"/>
                  <a:gd name="connsiteY16" fmla="*/ 641445 h 928048"/>
                  <a:gd name="connsiteX17" fmla="*/ 423081 w 573206"/>
                  <a:gd name="connsiteY17" fmla="*/ 559558 h 928048"/>
                  <a:gd name="connsiteX18" fmla="*/ 354842 w 573206"/>
                  <a:gd name="connsiteY18" fmla="*/ 436728 h 928048"/>
                  <a:gd name="connsiteX19" fmla="*/ 327546 w 573206"/>
                  <a:gd name="connsiteY19" fmla="*/ 191069 h 928048"/>
                  <a:gd name="connsiteX20" fmla="*/ 300251 w 573206"/>
                  <a:gd name="connsiteY20" fmla="*/ 150125 h 928048"/>
                  <a:gd name="connsiteX21" fmla="*/ 286603 w 573206"/>
                  <a:gd name="connsiteY21" fmla="*/ 109182 h 928048"/>
                  <a:gd name="connsiteX22" fmla="*/ 232012 w 573206"/>
                  <a:gd name="connsiteY22" fmla="*/ 27296 h 928048"/>
                  <a:gd name="connsiteX23" fmla="*/ 191069 w 573206"/>
                  <a:gd name="connsiteY23" fmla="*/ 0 h 92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3206" h="928048">
                    <a:moveTo>
                      <a:pt x="122830" y="136478"/>
                    </a:moveTo>
                    <a:cubicBezTo>
                      <a:pt x="100084" y="154675"/>
                      <a:pt x="66422" y="164450"/>
                      <a:pt x="54591" y="191069"/>
                    </a:cubicBezTo>
                    <a:cubicBezTo>
                      <a:pt x="45170" y="212267"/>
                      <a:pt x="63207" y="236664"/>
                      <a:pt x="68239" y="259308"/>
                    </a:cubicBezTo>
                    <a:cubicBezTo>
                      <a:pt x="82927" y="325405"/>
                      <a:pt x="74052" y="302146"/>
                      <a:pt x="109182" y="354842"/>
                    </a:cubicBezTo>
                    <a:cubicBezTo>
                      <a:pt x="135596" y="460498"/>
                      <a:pt x="157379" y="496682"/>
                      <a:pt x="122830" y="614149"/>
                    </a:cubicBezTo>
                    <a:cubicBezTo>
                      <a:pt x="113573" y="645621"/>
                      <a:pt x="86436" y="668740"/>
                      <a:pt x="68239" y="696036"/>
                    </a:cubicBezTo>
                    <a:cubicBezTo>
                      <a:pt x="30239" y="753036"/>
                      <a:pt x="52539" y="725383"/>
                      <a:pt x="0" y="777922"/>
                    </a:cubicBezTo>
                    <a:cubicBezTo>
                      <a:pt x="4549" y="791570"/>
                      <a:pt x="4816" y="807510"/>
                      <a:pt x="13648" y="818866"/>
                    </a:cubicBezTo>
                    <a:cubicBezTo>
                      <a:pt x="63984" y="883583"/>
                      <a:pt x="81752" y="891563"/>
                      <a:pt x="136478" y="928048"/>
                    </a:cubicBezTo>
                    <a:cubicBezTo>
                      <a:pt x="191069" y="923499"/>
                      <a:pt x="247320" y="928515"/>
                      <a:pt x="300251" y="914400"/>
                    </a:cubicBezTo>
                    <a:cubicBezTo>
                      <a:pt x="318900" y="909427"/>
                      <a:pt x="325135" y="884163"/>
                      <a:pt x="341194" y="873457"/>
                    </a:cubicBezTo>
                    <a:cubicBezTo>
                      <a:pt x="363592" y="858525"/>
                      <a:pt x="454115" y="847813"/>
                      <a:pt x="464024" y="846161"/>
                    </a:cubicBezTo>
                    <a:cubicBezTo>
                      <a:pt x="477672" y="837063"/>
                      <a:pt x="493369" y="830464"/>
                      <a:pt x="504967" y="818866"/>
                    </a:cubicBezTo>
                    <a:cubicBezTo>
                      <a:pt x="516566" y="807267"/>
                      <a:pt x="521762" y="790523"/>
                      <a:pt x="532263" y="777922"/>
                    </a:cubicBezTo>
                    <a:cubicBezTo>
                      <a:pt x="544619" y="763095"/>
                      <a:pt x="559558" y="750627"/>
                      <a:pt x="573206" y="736979"/>
                    </a:cubicBezTo>
                    <a:cubicBezTo>
                      <a:pt x="568657" y="723331"/>
                      <a:pt x="569730" y="706208"/>
                      <a:pt x="559558" y="696036"/>
                    </a:cubicBezTo>
                    <a:cubicBezTo>
                      <a:pt x="536361" y="672839"/>
                      <a:pt x="477672" y="641445"/>
                      <a:pt x="477672" y="641445"/>
                    </a:cubicBezTo>
                    <a:cubicBezTo>
                      <a:pt x="451571" y="563143"/>
                      <a:pt x="482715" y="636231"/>
                      <a:pt x="423081" y="559558"/>
                    </a:cubicBezTo>
                    <a:cubicBezTo>
                      <a:pt x="368331" y="489165"/>
                      <a:pt x="375434" y="498504"/>
                      <a:pt x="354842" y="436728"/>
                    </a:cubicBezTo>
                    <a:cubicBezTo>
                      <a:pt x="345743" y="354842"/>
                      <a:pt x="373247" y="259623"/>
                      <a:pt x="327546" y="191069"/>
                    </a:cubicBezTo>
                    <a:cubicBezTo>
                      <a:pt x="318448" y="177421"/>
                      <a:pt x="307586" y="164796"/>
                      <a:pt x="300251" y="150125"/>
                    </a:cubicBezTo>
                    <a:cubicBezTo>
                      <a:pt x="293817" y="137258"/>
                      <a:pt x="293589" y="121758"/>
                      <a:pt x="286603" y="109182"/>
                    </a:cubicBezTo>
                    <a:cubicBezTo>
                      <a:pt x="270671" y="80505"/>
                      <a:pt x="259307" y="45493"/>
                      <a:pt x="232012" y="27296"/>
                    </a:cubicBezTo>
                    <a:lnTo>
                      <a:pt x="191069" y="0"/>
                    </a:lnTo>
                  </a:path>
                </a:pathLst>
              </a:custGeom>
              <a:solidFill>
                <a:srgbClr val="007DD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698" name="Freeform 697"/>
              <p:cNvSpPr/>
              <p:nvPr/>
            </p:nvSpPr>
            <p:spPr>
              <a:xfrm>
                <a:off x="1969131" y="4956125"/>
                <a:ext cx="639517" cy="714590"/>
              </a:xfrm>
              <a:custGeom>
                <a:avLst/>
                <a:gdLst>
                  <a:gd name="connsiteX0" fmla="*/ 805218 w 847054"/>
                  <a:gd name="connsiteY0" fmla="*/ 859908 h 914499"/>
                  <a:gd name="connsiteX1" fmla="*/ 736979 w 847054"/>
                  <a:gd name="connsiteY1" fmla="*/ 696135 h 914499"/>
                  <a:gd name="connsiteX2" fmla="*/ 709684 w 847054"/>
                  <a:gd name="connsiteY2" fmla="*/ 655192 h 914499"/>
                  <a:gd name="connsiteX3" fmla="*/ 668741 w 847054"/>
                  <a:gd name="connsiteY3" fmla="*/ 641544 h 914499"/>
                  <a:gd name="connsiteX4" fmla="*/ 641445 w 847054"/>
                  <a:gd name="connsiteY4" fmla="*/ 559658 h 914499"/>
                  <a:gd name="connsiteX5" fmla="*/ 586854 w 847054"/>
                  <a:gd name="connsiteY5" fmla="*/ 395884 h 914499"/>
                  <a:gd name="connsiteX6" fmla="*/ 545911 w 847054"/>
                  <a:gd name="connsiteY6" fmla="*/ 368589 h 914499"/>
                  <a:gd name="connsiteX7" fmla="*/ 532263 w 847054"/>
                  <a:gd name="connsiteY7" fmla="*/ 327646 h 914499"/>
                  <a:gd name="connsiteX8" fmla="*/ 518615 w 847054"/>
                  <a:gd name="connsiteY8" fmla="*/ 177520 h 914499"/>
                  <a:gd name="connsiteX9" fmla="*/ 477672 w 847054"/>
                  <a:gd name="connsiteY9" fmla="*/ 163872 h 914499"/>
                  <a:gd name="connsiteX10" fmla="*/ 436729 w 847054"/>
                  <a:gd name="connsiteY10" fmla="*/ 136577 h 914499"/>
                  <a:gd name="connsiteX11" fmla="*/ 409433 w 847054"/>
                  <a:gd name="connsiteY11" fmla="*/ 95634 h 914499"/>
                  <a:gd name="connsiteX12" fmla="*/ 395785 w 847054"/>
                  <a:gd name="connsiteY12" fmla="*/ 41043 h 914499"/>
                  <a:gd name="connsiteX13" fmla="*/ 300251 w 847054"/>
                  <a:gd name="connsiteY13" fmla="*/ 27395 h 914499"/>
                  <a:gd name="connsiteX14" fmla="*/ 136478 w 847054"/>
                  <a:gd name="connsiteY14" fmla="*/ 13747 h 914499"/>
                  <a:gd name="connsiteX15" fmla="*/ 122830 w 847054"/>
                  <a:gd name="connsiteY15" fmla="*/ 95634 h 914499"/>
                  <a:gd name="connsiteX16" fmla="*/ 40944 w 847054"/>
                  <a:gd name="connsiteY16" fmla="*/ 109281 h 914499"/>
                  <a:gd name="connsiteX17" fmla="*/ 0 w 847054"/>
                  <a:gd name="connsiteY17" fmla="*/ 122929 h 914499"/>
                  <a:gd name="connsiteX18" fmla="*/ 40944 w 847054"/>
                  <a:gd name="connsiteY18" fmla="*/ 259407 h 914499"/>
                  <a:gd name="connsiteX19" fmla="*/ 81887 w 847054"/>
                  <a:gd name="connsiteY19" fmla="*/ 341293 h 914499"/>
                  <a:gd name="connsiteX20" fmla="*/ 122830 w 847054"/>
                  <a:gd name="connsiteY20" fmla="*/ 354941 h 914499"/>
                  <a:gd name="connsiteX21" fmla="*/ 245660 w 847054"/>
                  <a:gd name="connsiteY21" fmla="*/ 395884 h 914499"/>
                  <a:gd name="connsiteX22" fmla="*/ 286603 w 847054"/>
                  <a:gd name="connsiteY22" fmla="*/ 477771 h 914499"/>
                  <a:gd name="connsiteX23" fmla="*/ 327547 w 847054"/>
                  <a:gd name="connsiteY23" fmla="*/ 505067 h 914499"/>
                  <a:gd name="connsiteX24" fmla="*/ 382138 w 847054"/>
                  <a:gd name="connsiteY24" fmla="*/ 627896 h 914499"/>
                  <a:gd name="connsiteX25" fmla="*/ 423081 w 847054"/>
                  <a:gd name="connsiteY25" fmla="*/ 641544 h 914499"/>
                  <a:gd name="connsiteX26" fmla="*/ 464024 w 847054"/>
                  <a:gd name="connsiteY26" fmla="*/ 668840 h 914499"/>
                  <a:gd name="connsiteX27" fmla="*/ 477672 w 847054"/>
                  <a:gd name="connsiteY27" fmla="*/ 723431 h 914499"/>
                  <a:gd name="connsiteX28" fmla="*/ 504968 w 847054"/>
                  <a:gd name="connsiteY28" fmla="*/ 764374 h 914499"/>
                  <a:gd name="connsiteX29" fmla="*/ 545911 w 847054"/>
                  <a:gd name="connsiteY29" fmla="*/ 778022 h 914499"/>
                  <a:gd name="connsiteX30" fmla="*/ 696036 w 847054"/>
                  <a:gd name="connsiteY30" fmla="*/ 791670 h 914499"/>
                  <a:gd name="connsiteX31" fmla="*/ 736979 w 847054"/>
                  <a:gd name="connsiteY31" fmla="*/ 832613 h 914499"/>
                  <a:gd name="connsiteX32" fmla="*/ 777923 w 847054"/>
                  <a:gd name="connsiteY32" fmla="*/ 846261 h 914499"/>
                  <a:gd name="connsiteX33" fmla="*/ 818866 w 847054"/>
                  <a:gd name="connsiteY33" fmla="*/ 873556 h 914499"/>
                  <a:gd name="connsiteX34" fmla="*/ 832514 w 847054"/>
                  <a:gd name="connsiteY34" fmla="*/ 914499 h 914499"/>
                  <a:gd name="connsiteX35" fmla="*/ 846162 w 847054"/>
                  <a:gd name="connsiteY35" fmla="*/ 873556 h 914499"/>
                  <a:gd name="connsiteX36" fmla="*/ 805218 w 847054"/>
                  <a:gd name="connsiteY36" fmla="*/ 859908 h 914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47054" h="914499">
                    <a:moveTo>
                      <a:pt x="805218" y="859908"/>
                    </a:moveTo>
                    <a:cubicBezTo>
                      <a:pt x="787021" y="830338"/>
                      <a:pt x="816525" y="749165"/>
                      <a:pt x="736979" y="696135"/>
                    </a:cubicBezTo>
                    <a:cubicBezTo>
                      <a:pt x="727881" y="682487"/>
                      <a:pt x="722492" y="665439"/>
                      <a:pt x="709684" y="655192"/>
                    </a:cubicBezTo>
                    <a:cubicBezTo>
                      <a:pt x="698451" y="646205"/>
                      <a:pt x="677103" y="653250"/>
                      <a:pt x="668741" y="641544"/>
                    </a:cubicBezTo>
                    <a:cubicBezTo>
                      <a:pt x="652018" y="618131"/>
                      <a:pt x="641445" y="559658"/>
                      <a:pt x="641445" y="559658"/>
                    </a:cubicBezTo>
                    <a:cubicBezTo>
                      <a:pt x="632403" y="505406"/>
                      <a:pt x="629167" y="438197"/>
                      <a:pt x="586854" y="395884"/>
                    </a:cubicBezTo>
                    <a:cubicBezTo>
                      <a:pt x="575256" y="384286"/>
                      <a:pt x="559559" y="377687"/>
                      <a:pt x="545911" y="368589"/>
                    </a:cubicBezTo>
                    <a:cubicBezTo>
                      <a:pt x="541362" y="354941"/>
                      <a:pt x="534298" y="341887"/>
                      <a:pt x="532263" y="327646"/>
                    </a:cubicBezTo>
                    <a:cubicBezTo>
                      <a:pt x="525157" y="277903"/>
                      <a:pt x="534505" y="225190"/>
                      <a:pt x="518615" y="177520"/>
                    </a:cubicBezTo>
                    <a:cubicBezTo>
                      <a:pt x="514066" y="163872"/>
                      <a:pt x="490539" y="170306"/>
                      <a:pt x="477672" y="163872"/>
                    </a:cubicBezTo>
                    <a:cubicBezTo>
                      <a:pt x="463001" y="156537"/>
                      <a:pt x="450377" y="145675"/>
                      <a:pt x="436729" y="136577"/>
                    </a:cubicBezTo>
                    <a:cubicBezTo>
                      <a:pt x="427630" y="122929"/>
                      <a:pt x="415894" y="110710"/>
                      <a:pt x="409433" y="95634"/>
                    </a:cubicBezTo>
                    <a:cubicBezTo>
                      <a:pt x="402044" y="78394"/>
                      <a:pt x="411691" y="50984"/>
                      <a:pt x="395785" y="41043"/>
                    </a:cubicBezTo>
                    <a:cubicBezTo>
                      <a:pt x="368507" y="23994"/>
                      <a:pt x="332096" y="31944"/>
                      <a:pt x="300251" y="27395"/>
                    </a:cubicBezTo>
                    <a:cubicBezTo>
                      <a:pt x="192113" y="-8652"/>
                      <a:pt x="246745" y="-4631"/>
                      <a:pt x="136478" y="13747"/>
                    </a:cubicBezTo>
                    <a:cubicBezTo>
                      <a:pt x="131929" y="41043"/>
                      <a:pt x="142397" y="76067"/>
                      <a:pt x="122830" y="95634"/>
                    </a:cubicBezTo>
                    <a:cubicBezTo>
                      <a:pt x="103263" y="115201"/>
                      <a:pt x="67957" y="103278"/>
                      <a:pt x="40944" y="109281"/>
                    </a:cubicBezTo>
                    <a:cubicBezTo>
                      <a:pt x="26900" y="112402"/>
                      <a:pt x="13648" y="118380"/>
                      <a:pt x="0" y="122929"/>
                    </a:cubicBezTo>
                    <a:cubicBezTo>
                      <a:pt x="24821" y="296676"/>
                      <a:pt x="-8710" y="160098"/>
                      <a:pt x="40944" y="259407"/>
                    </a:cubicBezTo>
                    <a:cubicBezTo>
                      <a:pt x="57428" y="292375"/>
                      <a:pt x="49290" y="315216"/>
                      <a:pt x="81887" y="341293"/>
                    </a:cubicBezTo>
                    <a:cubicBezTo>
                      <a:pt x="93121" y="350280"/>
                      <a:pt x="109963" y="348507"/>
                      <a:pt x="122830" y="354941"/>
                    </a:cubicBezTo>
                    <a:cubicBezTo>
                      <a:pt x="218780" y="402917"/>
                      <a:pt x="93641" y="370549"/>
                      <a:pt x="245660" y="395884"/>
                    </a:cubicBezTo>
                    <a:cubicBezTo>
                      <a:pt x="256760" y="429184"/>
                      <a:pt x="260147" y="451315"/>
                      <a:pt x="286603" y="477771"/>
                    </a:cubicBezTo>
                    <a:cubicBezTo>
                      <a:pt x="298202" y="489370"/>
                      <a:pt x="313899" y="495968"/>
                      <a:pt x="327547" y="505067"/>
                    </a:cubicBezTo>
                    <a:cubicBezTo>
                      <a:pt x="335888" y="530091"/>
                      <a:pt x="352644" y="604301"/>
                      <a:pt x="382138" y="627896"/>
                    </a:cubicBezTo>
                    <a:cubicBezTo>
                      <a:pt x="393372" y="636883"/>
                      <a:pt x="410214" y="635110"/>
                      <a:pt x="423081" y="641544"/>
                    </a:cubicBezTo>
                    <a:cubicBezTo>
                      <a:pt x="437752" y="648880"/>
                      <a:pt x="450376" y="659741"/>
                      <a:pt x="464024" y="668840"/>
                    </a:cubicBezTo>
                    <a:cubicBezTo>
                      <a:pt x="468573" y="687037"/>
                      <a:pt x="470283" y="706191"/>
                      <a:pt x="477672" y="723431"/>
                    </a:cubicBezTo>
                    <a:cubicBezTo>
                      <a:pt x="484133" y="738507"/>
                      <a:pt x="492160" y="754127"/>
                      <a:pt x="504968" y="764374"/>
                    </a:cubicBezTo>
                    <a:cubicBezTo>
                      <a:pt x="516202" y="773361"/>
                      <a:pt x="531670" y="775987"/>
                      <a:pt x="545911" y="778022"/>
                    </a:cubicBezTo>
                    <a:cubicBezTo>
                      <a:pt x="595654" y="785128"/>
                      <a:pt x="645994" y="787121"/>
                      <a:pt x="696036" y="791670"/>
                    </a:cubicBezTo>
                    <a:cubicBezTo>
                      <a:pt x="709684" y="805318"/>
                      <a:pt x="720920" y="821907"/>
                      <a:pt x="736979" y="832613"/>
                    </a:cubicBezTo>
                    <a:cubicBezTo>
                      <a:pt x="748949" y="840593"/>
                      <a:pt x="765056" y="839827"/>
                      <a:pt x="777923" y="846261"/>
                    </a:cubicBezTo>
                    <a:cubicBezTo>
                      <a:pt x="792594" y="853596"/>
                      <a:pt x="805218" y="864458"/>
                      <a:pt x="818866" y="873556"/>
                    </a:cubicBezTo>
                    <a:cubicBezTo>
                      <a:pt x="823415" y="887204"/>
                      <a:pt x="818128" y="914499"/>
                      <a:pt x="832514" y="914499"/>
                    </a:cubicBezTo>
                    <a:cubicBezTo>
                      <a:pt x="846900" y="914499"/>
                      <a:pt x="848527" y="887746"/>
                      <a:pt x="846162" y="873556"/>
                    </a:cubicBezTo>
                    <a:cubicBezTo>
                      <a:pt x="840173" y="837625"/>
                      <a:pt x="823415" y="889478"/>
                      <a:pt x="805218" y="859908"/>
                    </a:cubicBezTo>
                    <a:close/>
                  </a:path>
                </a:pathLst>
              </a:custGeom>
              <a:solidFill>
                <a:srgbClr val="004B7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699" name="Freeform 698"/>
              <p:cNvSpPr/>
              <p:nvPr/>
            </p:nvSpPr>
            <p:spPr>
              <a:xfrm>
                <a:off x="1876397" y="4625298"/>
                <a:ext cx="424340" cy="501225"/>
              </a:xfrm>
              <a:custGeom>
                <a:avLst/>
                <a:gdLst>
                  <a:gd name="connsiteX0" fmla="*/ 491319 w 562048"/>
                  <a:gd name="connsiteY0" fmla="*/ 245660 h 641445"/>
                  <a:gd name="connsiteX1" fmla="*/ 545910 w 562048"/>
                  <a:gd name="connsiteY1" fmla="*/ 177421 h 641445"/>
                  <a:gd name="connsiteX2" fmla="*/ 559558 w 562048"/>
                  <a:gd name="connsiteY2" fmla="*/ 136478 h 641445"/>
                  <a:gd name="connsiteX3" fmla="*/ 504967 w 562048"/>
                  <a:gd name="connsiteY3" fmla="*/ 54591 h 641445"/>
                  <a:gd name="connsiteX4" fmla="*/ 423080 w 562048"/>
                  <a:gd name="connsiteY4" fmla="*/ 0 h 641445"/>
                  <a:gd name="connsiteX5" fmla="*/ 354841 w 562048"/>
                  <a:gd name="connsiteY5" fmla="*/ 54591 h 641445"/>
                  <a:gd name="connsiteX6" fmla="*/ 313898 w 562048"/>
                  <a:gd name="connsiteY6" fmla="*/ 40944 h 641445"/>
                  <a:gd name="connsiteX7" fmla="*/ 232011 w 562048"/>
                  <a:gd name="connsiteY7" fmla="*/ 0 h 641445"/>
                  <a:gd name="connsiteX8" fmla="*/ 191068 w 562048"/>
                  <a:gd name="connsiteY8" fmla="*/ 13648 h 641445"/>
                  <a:gd name="connsiteX9" fmla="*/ 204716 w 562048"/>
                  <a:gd name="connsiteY9" fmla="*/ 109182 h 641445"/>
                  <a:gd name="connsiteX10" fmla="*/ 232011 w 562048"/>
                  <a:gd name="connsiteY10" fmla="*/ 150126 h 641445"/>
                  <a:gd name="connsiteX11" fmla="*/ 272955 w 562048"/>
                  <a:gd name="connsiteY11" fmla="*/ 191069 h 641445"/>
                  <a:gd name="connsiteX12" fmla="*/ 232011 w 562048"/>
                  <a:gd name="connsiteY12" fmla="*/ 204717 h 641445"/>
                  <a:gd name="connsiteX13" fmla="*/ 136477 w 562048"/>
                  <a:gd name="connsiteY13" fmla="*/ 218364 h 641445"/>
                  <a:gd name="connsiteX14" fmla="*/ 95534 w 562048"/>
                  <a:gd name="connsiteY14" fmla="*/ 259308 h 641445"/>
                  <a:gd name="connsiteX15" fmla="*/ 81886 w 562048"/>
                  <a:gd name="connsiteY15" fmla="*/ 300251 h 641445"/>
                  <a:gd name="connsiteX16" fmla="*/ 0 w 562048"/>
                  <a:gd name="connsiteY16" fmla="*/ 382138 h 641445"/>
                  <a:gd name="connsiteX17" fmla="*/ 40943 w 562048"/>
                  <a:gd name="connsiteY17" fmla="*/ 464024 h 641445"/>
                  <a:gd name="connsiteX18" fmla="*/ 68238 w 562048"/>
                  <a:gd name="connsiteY18" fmla="*/ 545911 h 641445"/>
                  <a:gd name="connsiteX19" fmla="*/ 95534 w 562048"/>
                  <a:gd name="connsiteY19" fmla="*/ 641445 h 641445"/>
                  <a:gd name="connsiteX20" fmla="*/ 136477 w 562048"/>
                  <a:gd name="connsiteY20" fmla="*/ 627797 h 641445"/>
                  <a:gd name="connsiteX21" fmla="*/ 191068 w 562048"/>
                  <a:gd name="connsiteY21" fmla="*/ 545911 h 641445"/>
                  <a:gd name="connsiteX22" fmla="*/ 245659 w 562048"/>
                  <a:gd name="connsiteY22" fmla="*/ 532263 h 641445"/>
                  <a:gd name="connsiteX23" fmla="*/ 272955 w 562048"/>
                  <a:gd name="connsiteY23" fmla="*/ 491320 h 641445"/>
                  <a:gd name="connsiteX24" fmla="*/ 491319 w 562048"/>
                  <a:gd name="connsiteY24" fmla="*/ 477672 h 641445"/>
                  <a:gd name="connsiteX25" fmla="*/ 545910 w 562048"/>
                  <a:gd name="connsiteY25" fmla="*/ 464024 h 641445"/>
                  <a:gd name="connsiteX26" fmla="*/ 532262 w 562048"/>
                  <a:gd name="connsiteY26" fmla="*/ 382138 h 641445"/>
                  <a:gd name="connsiteX27" fmla="*/ 518614 w 562048"/>
                  <a:gd name="connsiteY27" fmla="*/ 341194 h 641445"/>
                  <a:gd name="connsiteX28" fmla="*/ 491319 w 562048"/>
                  <a:gd name="connsiteY28" fmla="*/ 300251 h 641445"/>
                  <a:gd name="connsiteX29" fmla="*/ 532262 w 562048"/>
                  <a:gd name="connsiteY29" fmla="*/ 204717 h 641445"/>
                  <a:gd name="connsiteX30" fmla="*/ 532262 w 562048"/>
                  <a:gd name="connsiteY30" fmla="*/ 81887 h 64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62048" h="641445">
                    <a:moveTo>
                      <a:pt x="491319" y="245660"/>
                    </a:moveTo>
                    <a:cubicBezTo>
                      <a:pt x="509516" y="222914"/>
                      <a:pt x="530471" y="202123"/>
                      <a:pt x="545910" y="177421"/>
                    </a:cubicBezTo>
                    <a:cubicBezTo>
                      <a:pt x="553535" y="165222"/>
                      <a:pt x="564107" y="150126"/>
                      <a:pt x="559558" y="136478"/>
                    </a:cubicBezTo>
                    <a:cubicBezTo>
                      <a:pt x="549184" y="105356"/>
                      <a:pt x="532263" y="72788"/>
                      <a:pt x="504967" y="54591"/>
                    </a:cubicBezTo>
                    <a:lnTo>
                      <a:pt x="423080" y="0"/>
                    </a:lnTo>
                    <a:cubicBezTo>
                      <a:pt x="402120" y="31441"/>
                      <a:pt x="398791" y="54591"/>
                      <a:pt x="354841" y="54591"/>
                    </a:cubicBezTo>
                    <a:cubicBezTo>
                      <a:pt x="340455" y="54591"/>
                      <a:pt x="327546" y="45493"/>
                      <a:pt x="313898" y="40944"/>
                    </a:cubicBezTo>
                    <a:cubicBezTo>
                      <a:pt x="293196" y="27143"/>
                      <a:pt x="260264" y="0"/>
                      <a:pt x="232011" y="0"/>
                    </a:cubicBezTo>
                    <a:cubicBezTo>
                      <a:pt x="217625" y="0"/>
                      <a:pt x="204716" y="9099"/>
                      <a:pt x="191068" y="13648"/>
                    </a:cubicBezTo>
                    <a:cubicBezTo>
                      <a:pt x="159224" y="109183"/>
                      <a:pt x="136477" y="86437"/>
                      <a:pt x="204716" y="109182"/>
                    </a:cubicBezTo>
                    <a:cubicBezTo>
                      <a:pt x="213814" y="122830"/>
                      <a:pt x="221510" y="137525"/>
                      <a:pt x="232011" y="150126"/>
                    </a:cubicBezTo>
                    <a:cubicBezTo>
                      <a:pt x="244367" y="164953"/>
                      <a:pt x="272955" y="171768"/>
                      <a:pt x="272955" y="191069"/>
                    </a:cubicBezTo>
                    <a:cubicBezTo>
                      <a:pt x="272955" y="205455"/>
                      <a:pt x="246118" y="201896"/>
                      <a:pt x="232011" y="204717"/>
                    </a:cubicBezTo>
                    <a:cubicBezTo>
                      <a:pt x="200468" y="211026"/>
                      <a:pt x="168322" y="213815"/>
                      <a:pt x="136477" y="218364"/>
                    </a:cubicBezTo>
                    <a:cubicBezTo>
                      <a:pt x="122829" y="232012"/>
                      <a:pt x="106240" y="243249"/>
                      <a:pt x="95534" y="259308"/>
                    </a:cubicBezTo>
                    <a:cubicBezTo>
                      <a:pt x="87554" y="271278"/>
                      <a:pt x="90718" y="288895"/>
                      <a:pt x="81886" y="300251"/>
                    </a:cubicBezTo>
                    <a:cubicBezTo>
                      <a:pt x="58187" y="330721"/>
                      <a:pt x="0" y="382138"/>
                      <a:pt x="0" y="382138"/>
                    </a:cubicBezTo>
                    <a:cubicBezTo>
                      <a:pt x="49768" y="531450"/>
                      <a:pt x="-29604" y="305293"/>
                      <a:pt x="40943" y="464024"/>
                    </a:cubicBezTo>
                    <a:cubicBezTo>
                      <a:pt x="52628" y="490316"/>
                      <a:pt x="59140" y="518615"/>
                      <a:pt x="68238" y="545911"/>
                    </a:cubicBezTo>
                    <a:cubicBezTo>
                      <a:pt x="87820" y="604656"/>
                      <a:pt x="78394" y="572888"/>
                      <a:pt x="95534" y="641445"/>
                    </a:cubicBezTo>
                    <a:cubicBezTo>
                      <a:pt x="109182" y="636896"/>
                      <a:pt x="126305" y="637969"/>
                      <a:pt x="136477" y="627797"/>
                    </a:cubicBezTo>
                    <a:cubicBezTo>
                      <a:pt x="210300" y="553974"/>
                      <a:pt x="67408" y="616574"/>
                      <a:pt x="191068" y="545911"/>
                    </a:cubicBezTo>
                    <a:cubicBezTo>
                      <a:pt x="207354" y="536605"/>
                      <a:pt x="227462" y="536812"/>
                      <a:pt x="245659" y="532263"/>
                    </a:cubicBezTo>
                    <a:cubicBezTo>
                      <a:pt x="254758" y="518615"/>
                      <a:pt x="261357" y="502918"/>
                      <a:pt x="272955" y="491320"/>
                    </a:cubicBezTo>
                    <a:cubicBezTo>
                      <a:pt x="335303" y="428972"/>
                      <a:pt x="398607" y="470540"/>
                      <a:pt x="491319" y="477672"/>
                    </a:cubicBezTo>
                    <a:cubicBezTo>
                      <a:pt x="509516" y="473123"/>
                      <a:pt x="531263" y="475741"/>
                      <a:pt x="545910" y="464024"/>
                    </a:cubicBezTo>
                    <a:cubicBezTo>
                      <a:pt x="582761" y="434543"/>
                      <a:pt x="546997" y="404239"/>
                      <a:pt x="532262" y="382138"/>
                    </a:cubicBezTo>
                    <a:cubicBezTo>
                      <a:pt x="527713" y="368490"/>
                      <a:pt x="525048" y="354061"/>
                      <a:pt x="518614" y="341194"/>
                    </a:cubicBezTo>
                    <a:cubicBezTo>
                      <a:pt x="511279" y="326523"/>
                      <a:pt x="493639" y="316489"/>
                      <a:pt x="491319" y="300251"/>
                    </a:cubicBezTo>
                    <a:cubicBezTo>
                      <a:pt x="479108" y="214769"/>
                      <a:pt x="520654" y="274365"/>
                      <a:pt x="532262" y="204717"/>
                    </a:cubicBezTo>
                    <a:cubicBezTo>
                      <a:pt x="538993" y="164331"/>
                      <a:pt x="532262" y="122830"/>
                      <a:pt x="532262" y="81887"/>
                    </a:cubicBezTo>
                  </a:path>
                </a:pathLst>
              </a:custGeom>
              <a:solidFill>
                <a:srgbClr val="004B7E"/>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00" name="Freeform 699"/>
              <p:cNvSpPr/>
              <p:nvPr/>
            </p:nvSpPr>
            <p:spPr>
              <a:xfrm>
                <a:off x="1628618" y="4767430"/>
                <a:ext cx="370582" cy="221285"/>
              </a:xfrm>
              <a:custGeom>
                <a:avLst/>
                <a:gdLst>
                  <a:gd name="connsiteX0" fmla="*/ 304171 w 304776"/>
                  <a:gd name="connsiteY0" fmla="*/ 40943 h 160297"/>
                  <a:gd name="connsiteX1" fmla="*/ 235932 w 304776"/>
                  <a:gd name="connsiteY1" fmla="*/ 27295 h 160297"/>
                  <a:gd name="connsiteX2" fmla="*/ 154045 w 304776"/>
                  <a:gd name="connsiteY2" fmla="*/ 0 h 160297"/>
                  <a:gd name="connsiteX3" fmla="*/ 99454 w 304776"/>
                  <a:gd name="connsiteY3" fmla="*/ 13647 h 160297"/>
                  <a:gd name="connsiteX4" fmla="*/ 72159 w 304776"/>
                  <a:gd name="connsiteY4" fmla="*/ 54591 h 160297"/>
                  <a:gd name="connsiteX5" fmla="*/ 31215 w 304776"/>
                  <a:gd name="connsiteY5" fmla="*/ 81886 h 160297"/>
                  <a:gd name="connsiteX6" fmla="*/ 3920 w 304776"/>
                  <a:gd name="connsiteY6" fmla="*/ 122830 h 160297"/>
                  <a:gd name="connsiteX7" fmla="*/ 194989 w 304776"/>
                  <a:gd name="connsiteY7" fmla="*/ 95534 h 160297"/>
                  <a:gd name="connsiteX8" fmla="*/ 304171 w 304776"/>
                  <a:gd name="connsiteY8" fmla="*/ 40943 h 160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776" h="160297">
                    <a:moveTo>
                      <a:pt x="304171" y="40943"/>
                    </a:moveTo>
                    <a:cubicBezTo>
                      <a:pt x="310995" y="29570"/>
                      <a:pt x="258311" y="33398"/>
                      <a:pt x="235932" y="27295"/>
                    </a:cubicBezTo>
                    <a:cubicBezTo>
                      <a:pt x="208174" y="19725"/>
                      <a:pt x="154045" y="0"/>
                      <a:pt x="154045" y="0"/>
                    </a:cubicBezTo>
                    <a:cubicBezTo>
                      <a:pt x="135848" y="4549"/>
                      <a:pt x="115061" y="3242"/>
                      <a:pt x="99454" y="13647"/>
                    </a:cubicBezTo>
                    <a:cubicBezTo>
                      <a:pt x="85806" y="22746"/>
                      <a:pt x="83757" y="42993"/>
                      <a:pt x="72159" y="54591"/>
                    </a:cubicBezTo>
                    <a:cubicBezTo>
                      <a:pt x="60561" y="66189"/>
                      <a:pt x="44863" y="72788"/>
                      <a:pt x="31215" y="81886"/>
                    </a:cubicBezTo>
                    <a:cubicBezTo>
                      <a:pt x="22117" y="95534"/>
                      <a:pt x="-11310" y="116738"/>
                      <a:pt x="3920" y="122830"/>
                    </a:cubicBezTo>
                    <a:cubicBezTo>
                      <a:pt x="154018" y="182869"/>
                      <a:pt x="146295" y="168573"/>
                      <a:pt x="194989" y="95534"/>
                    </a:cubicBezTo>
                    <a:cubicBezTo>
                      <a:pt x="172709" y="28696"/>
                      <a:pt x="297347" y="52316"/>
                      <a:pt x="304171" y="40943"/>
                    </a:cubicBezTo>
                    <a:close/>
                  </a:path>
                </a:pathLst>
              </a:custGeom>
              <a:solidFill>
                <a:srgbClr val="FFFFF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01" name="Freeform 700"/>
              <p:cNvSpPr/>
              <p:nvPr/>
            </p:nvSpPr>
            <p:spPr>
              <a:xfrm>
                <a:off x="2011378" y="4324238"/>
                <a:ext cx="164863" cy="280195"/>
              </a:xfrm>
              <a:custGeom>
                <a:avLst/>
                <a:gdLst>
                  <a:gd name="connsiteX0" fmla="*/ 218364 w 218364"/>
                  <a:gd name="connsiteY0" fmla="*/ 235751 h 358581"/>
                  <a:gd name="connsiteX1" fmla="*/ 191068 w 218364"/>
                  <a:gd name="connsiteY1" fmla="*/ 167512 h 358581"/>
                  <a:gd name="connsiteX2" fmla="*/ 150125 w 218364"/>
                  <a:gd name="connsiteY2" fmla="*/ 85626 h 358581"/>
                  <a:gd name="connsiteX3" fmla="*/ 136477 w 218364"/>
                  <a:gd name="connsiteY3" fmla="*/ 3739 h 358581"/>
                  <a:gd name="connsiteX4" fmla="*/ 95534 w 218364"/>
                  <a:gd name="connsiteY4" fmla="*/ 17387 h 358581"/>
                  <a:gd name="connsiteX5" fmla="*/ 54591 w 218364"/>
                  <a:gd name="connsiteY5" fmla="*/ 58330 h 358581"/>
                  <a:gd name="connsiteX6" fmla="*/ 0 w 218364"/>
                  <a:gd name="connsiteY6" fmla="*/ 140217 h 358581"/>
                  <a:gd name="connsiteX7" fmla="*/ 40943 w 218364"/>
                  <a:gd name="connsiteY7" fmla="*/ 249399 h 358581"/>
                  <a:gd name="connsiteX8" fmla="*/ 68238 w 218364"/>
                  <a:gd name="connsiteY8" fmla="*/ 331285 h 358581"/>
                  <a:gd name="connsiteX9" fmla="*/ 109182 w 218364"/>
                  <a:gd name="connsiteY9" fmla="*/ 358581 h 358581"/>
                  <a:gd name="connsiteX10" fmla="*/ 163773 w 218364"/>
                  <a:gd name="connsiteY10" fmla="*/ 303990 h 358581"/>
                  <a:gd name="connsiteX11" fmla="*/ 204716 w 218364"/>
                  <a:gd name="connsiteY11" fmla="*/ 276694 h 358581"/>
                  <a:gd name="connsiteX12" fmla="*/ 218364 w 218364"/>
                  <a:gd name="connsiteY12" fmla="*/ 235751 h 358581"/>
                  <a:gd name="connsiteX13" fmla="*/ 218364 w 218364"/>
                  <a:gd name="connsiteY13" fmla="*/ 235751 h 35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364" h="358581">
                    <a:moveTo>
                      <a:pt x="218364" y="235751"/>
                    </a:moveTo>
                    <a:cubicBezTo>
                      <a:pt x="213815" y="224378"/>
                      <a:pt x="202024" y="189424"/>
                      <a:pt x="191068" y="167512"/>
                    </a:cubicBezTo>
                    <a:cubicBezTo>
                      <a:pt x="138155" y="61686"/>
                      <a:pt x="184430" y="188538"/>
                      <a:pt x="150125" y="85626"/>
                    </a:cubicBezTo>
                    <a:cubicBezTo>
                      <a:pt x="145576" y="58330"/>
                      <a:pt x="153764" y="25347"/>
                      <a:pt x="136477" y="3739"/>
                    </a:cubicBezTo>
                    <a:cubicBezTo>
                      <a:pt x="127490" y="-7495"/>
                      <a:pt x="107504" y="9407"/>
                      <a:pt x="95534" y="17387"/>
                    </a:cubicBezTo>
                    <a:cubicBezTo>
                      <a:pt x="79475" y="28093"/>
                      <a:pt x="66440" y="43095"/>
                      <a:pt x="54591" y="58330"/>
                    </a:cubicBezTo>
                    <a:cubicBezTo>
                      <a:pt x="34451" y="84225"/>
                      <a:pt x="0" y="140217"/>
                      <a:pt x="0" y="140217"/>
                    </a:cubicBezTo>
                    <a:cubicBezTo>
                      <a:pt x="47500" y="211468"/>
                      <a:pt x="13701" y="149509"/>
                      <a:pt x="40943" y="249399"/>
                    </a:cubicBezTo>
                    <a:cubicBezTo>
                      <a:pt x="48513" y="277157"/>
                      <a:pt x="44298" y="315325"/>
                      <a:pt x="68238" y="331285"/>
                    </a:cubicBezTo>
                    <a:lnTo>
                      <a:pt x="109182" y="358581"/>
                    </a:lnTo>
                    <a:cubicBezTo>
                      <a:pt x="198512" y="328804"/>
                      <a:pt x="110837" y="370161"/>
                      <a:pt x="163773" y="303990"/>
                    </a:cubicBezTo>
                    <a:cubicBezTo>
                      <a:pt x="174020" y="291182"/>
                      <a:pt x="191068" y="285793"/>
                      <a:pt x="204716" y="276694"/>
                    </a:cubicBezTo>
                    <a:cubicBezTo>
                      <a:pt x="209265" y="263046"/>
                      <a:pt x="218364" y="250137"/>
                      <a:pt x="218364" y="235751"/>
                    </a:cubicBezTo>
                    <a:lnTo>
                      <a:pt x="218364" y="235751"/>
                    </a:lnTo>
                    <a:close/>
                  </a:path>
                </a:pathLst>
              </a:custGeom>
              <a:solidFill>
                <a:srgbClr val="F2CC6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02" name="Freeform 701"/>
              <p:cNvSpPr/>
              <p:nvPr/>
            </p:nvSpPr>
            <p:spPr>
              <a:xfrm>
                <a:off x="1701882" y="4274439"/>
                <a:ext cx="298814" cy="298602"/>
              </a:xfrm>
              <a:custGeom>
                <a:avLst/>
                <a:gdLst>
                  <a:gd name="connsiteX0" fmla="*/ 259308 w 395785"/>
                  <a:gd name="connsiteY0" fmla="*/ 0 h 382137"/>
                  <a:gd name="connsiteX1" fmla="*/ 327546 w 395785"/>
                  <a:gd name="connsiteY1" fmla="*/ 13648 h 382137"/>
                  <a:gd name="connsiteX2" fmla="*/ 382137 w 395785"/>
                  <a:gd name="connsiteY2" fmla="*/ 95534 h 382137"/>
                  <a:gd name="connsiteX3" fmla="*/ 368490 w 395785"/>
                  <a:gd name="connsiteY3" fmla="*/ 177421 h 382137"/>
                  <a:gd name="connsiteX4" fmla="*/ 354842 w 395785"/>
                  <a:gd name="connsiteY4" fmla="*/ 218364 h 382137"/>
                  <a:gd name="connsiteX5" fmla="*/ 327546 w 395785"/>
                  <a:gd name="connsiteY5" fmla="*/ 341194 h 382137"/>
                  <a:gd name="connsiteX6" fmla="*/ 300251 w 395785"/>
                  <a:gd name="connsiteY6" fmla="*/ 382137 h 382137"/>
                  <a:gd name="connsiteX7" fmla="*/ 136478 w 395785"/>
                  <a:gd name="connsiteY7" fmla="*/ 327546 h 382137"/>
                  <a:gd name="connsiteX8" fmla="*/ 95534 w 395785"/>
                  <a:gd name="connsiteY8" fmla="*/ 313899 h 382137"/>
                  <a:gd name="connsiteX9" fmla="*/ 54591 w 395785"/>
                  <a:gd name="connsiteY9" fmla="*/ 300251 h 382137"/>
                  <a:gd name="connsiteX10" fmla="*/ 27296 w 395785"/>
                  <a:gd name="connsiteY10" fmla="*/ 259308 h 382137"/>
                  <a:gd name="connsiteX11" fmla="*/ 0 w 395785"/>
                  <a:gd name="connsiteY11" fmla="*/ 177421 h 382137"/>
                  <a:gd name="connsiteX12" fmla="*/ 13648 w 395785"/>
                  <a:gd name="connsiteY12" fmla="*/ 136478 h 382137"/>
                  <a:gd name="connsiteX13" fmla="*/ 54591 w 395785"/>
                  <a:gd name="connsiteY13" fmla="*/ 109182 h 382137"/>
                  <a:gd name="connsiteX14" fmla="*/ 95534 w 395785"/>
                  <a:gd name="connsiteY14" fmla="*/ 68239 h 382137"/>
                  <a:gd name="connsiteX15" fmla="*/ 163773 w 395785"/>
                  <a:gd name="connsiteY15" fmla="*/ 122830 h 382137"/>
                  <a:gd name="connsiteX16" fmla="*/ 191069 w 395785"/>
                  <a:gd name="connsiteY16" fmla="*/ 163773 h 382137"/>
                  <a:gd name="connsiteX17" fmla="*/ 245660 w 395785"/>
                  <a:gd name="connsiteY17" fmla="*/ 150125 h 382137"/>
                  <a:gd name="connsiteX18" fmla="*/ 232012 w 395785"/>
                  <a:gd name="connsiteY18" fmla="*/ 109182 h 382137"/>
                  <a:gd name="connsiteX19" fmla="*/ 286603 w 395785"/>
                  <a:gd name="connsiteY19" fmla="*/ 13648 h 382137"/>
                  <a:gd name="connsiteX20" fmla="*/ 368490 w 395785"/>
                  <a:gd name="connsiteY20" fmla="*/ 68239 h 382137"/>
                  <a:gd name="connsiteX21" fmla="*/ 395785 w 395785"/>
                  <a:gd name="connsiteY21" fmla="*/ 109182 h 382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5785" h="382137">
                    <a:moveTo>
                      <a:pt x="259308" y="0"/>
                    </a:moveTo>
                    <a:cubicBezTo>
                      <a:pt x="282054" y="4549"/>
                      <a:pt x="309236" y="-593"/>
                      <a:pt x="327546" y="13648"/>
                    </a:cubicBezTo>
                    <a:cubicBezTo>
                      <a:pt x="353441" y="33788"/>
                      <a:pt x="382137" y="95534"/>
                      <a:pt x="382137" y="95534"/>
                    </a:cubicBezTo>
                    <a:cubicBezTo>
                      <a:pt x="377588" y="122830"/>
                      <a:pt x="374493" y="150408"/>
                      <a:pt x="368490" y="177421"/>
                    </a:cubicBezTo>
                    <a:cubicBezTo>
                      <a:pt x="365369" y="191464"/>
                      <a:pt x="358331" y="204408"/>
                      <a:pt x="354842" y="218364"/>
                    </a:cubicBezTo>
                    <a:cubicBezTo>
                      <a:pt x="350955" y="233911"/>
                      <a:pt x="335953" y="321578"/>
                      <a:pt x="327546" y="341194"/>
                    </a:cubicBezTo>
                    <a:cubicBezTo>
                      <a:pt x="321085" y="356270"/>
                      <a:pt x="309349" y="368489"/>
                      <a:pt x="300251" y="382137"/>
                    </a:cubicBezTo>
                    <a:lnTo>
                      <a:pt x="136478" y="327546"/>
                    </a:lnTo>
                    <a:lnTo>
                      <a:pt x="95534" y="313899"/>
                    </a:lnTo>
                    <a:lnTo>
                      <a:pt x="54591" y="300251"/>
                    </a:lnTo>
                    <a:cubicBezTo>
                      <a:pt x="45493" y="286603"/>
                      <a:pt x="33958" y="274297"/>
                      <a:pt x="27296" y="259308"/>
                    </a:cubicBezTo>
                    <a:cubicBezTo>
                      <a:pt x="15611" y="233016"/>
                      <a:pt x="0" y="177421"/>
                      <a:pt x="0" y="177421"/>
                    </a:cubicBezTo>
                    <a:cubicBezTo>
                      <a:pt x="4549" y="163773"/>
                      <a:pt x="4661" y="147712"/>
                      <a:pt x="13648" y="136478"/>
                    </a:cubicBezTo>
                    <a:cubicBezTo>
                      <a:pt x="23895" y="123670"/>
                      <a:pt x="41990" y="119683"/>
                      <a:pt x="54591" y="109182"/>
                    </a:cubicBezTo>
                    <a:cubicBezTo>
                      <a:pt x="69418" y="96826"/>
                      <a:pt x="81886" y="81887"/>
                      <a:pt x="95534" y="68239"/>
                    </a:cubicBezTo>
                    <a:cubicBezTo>
                      <a:pt x="173761" y="185576"/>
                      <a:pt x="69599" y="47491"/>
                      <a:pt x="163773" y="122830"/>
                    </a:cubicBezTo>
                    <a:cubicBezTo>
                      <a:pt x="176581" y="133077"/>
                      <a:pt x="181970" y="150125"/>
                      <a:pt x="191069" y="163773"/>
                    </a:cubicBezTo>
                    <a:cubicBezTo>
                      <a:pt x="209266" y="159224"/>
                      <a:pt x="234406" y="165131"/>
                      <a:pt x="245660" y="150125"/>
                    </a:cubicBezTo>
                    <a:cubicBezTo>
                      <a:pt x="254292" y="138616"/>
                      <a:pt x="232012" y="123568"/>
                      <a:pt x="232012" y="109182"/>
                    </a:cubicBezTo>
                    <a:cubicBezTo>
                      <a:pt x="232012" y="18444"/>
                      <a:pt x="227733" y="33272"/>
                      <a:pt x="286603" y="13648"/>
                    </a:cubicBezTo>
                    <a:cubicBezTo>
                      <a:pt x="337063" y="30469"/>
                      <a:pt x="329171" y="21056"/>
                      <a:pt x="368490" y="68239"/>
                    </a:cubicBezTo>
                    <a:cubicBezTo>
                      <a:pt x="378991" y="80840"/>
                      <a:pt x="395785" y="109182"/>
                      <a:pt x="395785" y="109182"/>
                    </a:cubicBezTo>
                  </a:path>
                </a:pathLst>
              </a:custGeom>
              <a:solidFill>
                <a:srgbClr val="0198F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03" name="Freeform 702"/>
              <p:cNvSpPr/>
              <p:nvPr/>
            </p:nvSpPr>
            <p:spPr>
              <a:xfrm>
                <a:off x="1697580" y="4513663"/>
                <a:ext cx="353365" cy="250426"/>
              </a:xfrm>
              <a:custGeom>
                <a:avLst/>
                <a:gdLst>
                  <a:gd name="connsiteX0" fmla="*/ 427095 w 468039"/>
                  <a:gd name="connsiteY0" fmla="*/ 211302 h 320484"/>
                  <a:gd name="connsiteX1" fmla="*/ 413448 w 468039"/>
                  <a:gd name="connsiteY1" fmla="*/ 115767 h 320484"/>
                  <a:gd name="connsiteX2" fmla="*/ 372504 w 468039"/>
                  <a:gd name="connsiteY2" fmla="*/ 102120 h 320484"/>
                  <a:gd name="connsiteX3" fmla="*/ 290618 w 468039"/>
                  <a:gd name="connsiteY3" fmla="*/ 47529 h 320484"/>
                  <a:gd name="connsiteX4" fmla="*/ 249675 w 468039"/>
                  <a:gd name="connsiteY4" fmla="*/ 20233 h 320484"/>
                  <a:gd name="connsiteX5" fmla="*/ 208731 w 468039"/>
                  <a:gd name="connsiteY5" fmla="*/ 6585 h 320484"/>
                  <a:gd name="connsiteX6" fmla="*/ 44958 w 468039"/>
                  <a:gd name="connsiteY6" fmla="*/ 20233 h 320484"/>
                  <a:gd name="connsiteX7" fmla="*/ 99549 w 468039"/>
                  <a:gd name="connsiteY7" fmla="*/ 170359 h 320484"/>
                  <a:gd name="connsiteX8" fmla="*/ 126845 w 468039"/>
                  <a:gd name="connsiteY8" fmla="*/ 211302 h 320484"/>
                  <a:gd name="connsiteX9" fmla="*/ 167788 w 468039"/>
                  <a:gd name="connsiteY9" fmla="*/ 224950 h 320484"/>
                  <a:gd name="connsiteX10" fmla="*/ 290618 w 468039"/>
                  <a:gd name="connsiteY10" fmla="*/ 265893 h 320484"/>
                  <a:gd name="connsiteX11" fmla="*/ 372504 w 468039"/>
                  <a:gd name="connsiteY11" fmla="*/ 293188 h 320484"/>
                  <a:gd name="connsiteX12" fmla="*/ 468039 w 468039"/>
                  <a:gd name="connsiteY12" fmla="*/ 320484 h 320484"/>
                  <a:gd name="connsiteX13" fmla="*/ 454391 w 468039"/>
                  <a:gd name="connsiteY13" fmla="*/ 265893 h 320484"/>
                  <a:gd name="connsiteX14" fmla="*/ 399800 w 468039"/>
                  <a:gd name="connsiteY14" fmla="*/ 184006 h 320484"/>
                  <a:gd name="connsiteX15" fmla="*/ 372504 w 468039"/>
                  <a:gd name="connsiteY15" fmla="*/ 102120 h 320484"/>
                  <a:gd name="connsiteX16" fmla="*/ 358857 w 468039"/>
                  <a:gd name="connsiteY16" fmla="*/ 102120 h 32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8039" h="320484">
                    <a:moveTo>
                      <a:pt x="427095" y="211302"/>
                    </a:moveTo>
                    <a:cubicBezTo>
                      <a:pt x="422546" y="179457"/>
                      <a:pt x="427834" y="144539"/>
                      <a:pt x="413448" y="115767"/>
                    </a:cubicBezTo>
                    <a:cubicBezTo>
                      <a:pt x="407014" y="102900"/>
                      <a:pt x="385080" y="109106"/>
                      <a:pt x="372504" y="102120"/>
                    </a:cubicBezTo>
                    <a:cubicBezTo>
                      <a:pt x="343827" y="86189"/>
                      <a:pt x="317913" y="65726"/>
                      <a:pt x="290618" y="47529"/>
                    </a:cubicBezTo>
                    <a:cubicBezTo>
                      <a:pt x="276970" y="38430"/>
                      <a:pt x="265236" y="25420"/>
                      <a:pt x="249675" y="20233"/>
                    </a:cubicBezTo>
                    <a:lnTo>
                      <a:pt x="208731" y="6585"/>
                    </a:lnTo>
                    <a:cubicBezTo>
                      <a:pt x="154140" y="11134"/>
                      <a:pt x="83693" y="-18503"/>
                      <a:pt x="44958" y="20233"/>
                    </a:cubicBezTo>
                    <a:cubicBezTo>
                      <a:pt x="-64365" y="129557"/>
                      <a:pt x="54377" y="155301"/>
                      <a:pt x="99549" y="170359"/>
                    </a:cubicBezTo>
                    <a:cubicBezTo>
                      <a:pt x="108648" y="184007"/>
                      <a:pt x="114037" y="201055"/>
                      <a:pt x="126845" y="211302"/>
                    </a:cubicBezTo>
                    <a:cubicBezTo>
                      <a:pt x="138079" y="220289"/>
                      <a:pt x="154921" y="218516"/>
                      <a:pt x="167788" y="224950"/>
                    </a:cubicBezTo>
                    <a:cubicBezTo>
                      <a:pt x="263738" y="272925"/>
                      <a:pt x="138595" y="240555"/>
                      <a:pt x="290618" y="265893"/>
                    </a:cubicBezTo>
                    <a:cubicBezTo>
                      <a:pt x="317913" y="274991"/>
                      <a:pt x="344591" y="286210"/>
                      <a:pt x="372504" y="293188"/>
                    </a:cubicBezTo>
                    <a:cubicBezTo>
                      <a:pt x="441052" y="310325"/>
                      <a:pt x="409300" y="300904"/>
                      <a:pt x="468039" y="320484"/>
                    </a:cubicBezTo>
                    <a:cubicBezTo>
                      <a:pt x="463490" y="302287"/>
                      <a:pt x="462779" y="282670"/>
                      <a:pt x="454391" y="265893"/>
                    </a:cubicBezTo>
                    <a:cubicBezTo>
                      <a:pt x="439720" y="236551"/>
                      <a:pt x="410174" y="215128"/>
                      <a:pt x="399800" y="184006"/>
                    </a:cubicBezTo>
                    <a:cubicBezTo>
                      <a:pt x="390701" y="156711"/>
                      <a:pt x="401276" y="102120"/>
                      <a:pt x="372504" y="102120"/>
                    </a:cubicBezTo>
                    <a:lnTo>
                      <a:pt x="358857" y="102120"/>
                    </a:lnTo>
                  </a:path>
                </a:pathLst>
              </a:custGeom>
              <a:solidFill>
                <a:srgbClr val="0198FF"/>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04" name="Freeform 703"/>
              <p:cNvSpPr/>
              <p:nvPr/>
            </p:nvSpPr>
            <p:spPr>
              <a:xfrm>
                <a:off x="1504837" y="4188213"/>
                <a:ext cx="236990" cy="469232"/>
              </a:xfrm>
              <a:custGeom>
                <a:avLst/>
                <a:gdLst>
                  <a:gd name="connsiteX0" fmla="*/ 270786 w 298082"/>
                  <a:gd name="connsiteY0" fmla="*/ 150126 h 573206"/>
                  <a:gd name="connsiteX1" fmla="*/ 202548 w 298082"/>
                  <a:gd name="connsiteY1" fmla="*/ 95535 h 573206"/>
                  <a:gd name="connsiteX2" fmla="*/ 257139 w 298082"/>
                  <a:gd name="connsiteY2" fmla="*/ 81887 h 573206"/>
                  <a:gd name="connsiteX3" fmla="*/ 216195 w 298082"/>
                  <a:gd name="connsiteY3" fmla="*/ 40944 h 573206"/>
                  <a:gd name="connsiteX4" fmla="*/ 175252 w 298082"/>
                  <a:gd name="connsiteY4" fmla="*/ 27296 h 573206"/>
                  <a:gd name="connsiteX5" fmla="*/ 134309 w 298082"/>
                  <a:gd name="connsiteY5" fmla="*/ 0 h 573206"/>
                  <a:gd name="connsiteX6" fmla="*/ 120661 w 298082"/>
                  <a:gd name="connsiteY6" fmla="*/ 40944 h 573206"/>
                  <a:gd name="connsiteX7" fmla="*/ 11479 w 298082"/>
                  <a:gd name="connsiteY7" fmla="*/ 54591 h 573206"/>
                  <a:gd name="connsiteX8" fmla="*/ 52422 w 298082"/>
                  <a:gd name="connsiteY8" fmla="*/ 300251 h 573206"/>
                  <a:gd name="connsiteX9" fmla="*/ 93365 w 298082"/>
                  <a:gd name="connsiteY9" fmla="*/ 327547 h 573206"/>
                  <a:gd name="connsiteX10" fmla="*/ 188900 w 298082"/>
                  <a:gd name="connsiteY10" fmla="*/ 450376 h 573206"/>
                  <a:gd name="connsiteX11" fmla="*/ 257139 w 298082"/>
                  <a:gd name="connsiteY11" fmla="*/ 573206 h 573206"/>
                  <a:gd name="connsiteX12" fmla="*/ 284434 w 298082"/>
                  <a:gd name="connsiteY12" fmla="*/ 491320 h 573206"/>
                  <a:gd name="connsiteX13" fmla="*/ 298082 w 298082"/>
                  <a:gd name="connsiteY13" fmla="*/ 450376 h 573206"/>
                  <a:gd name="connsiteX14" fmla="*/ 284434 w 298082"/>
                  <a:gd name="connsiteY14" fmla="*/ 395785 h 573206"/>
                  <a:gd name="connsiteX15" fmla="*/ 257139 w 298082"/>
                  <a:gd name="connsiteY15" fmla="*/ 354842 h 573206"/>
                  <a:gd name="connsiteX16" fmla="*/ 243491 w 298082"/>
                  <a:gd name="connsiteY16" fmla="*/ 272956 h 573206"/>
                  <a:gd name="connsiteX17" fmla="*/ 229843 w 298082"/>
                  <a:gd name="connsiteY17" fmla="*/ 232012 h 573206"/>
                  <a:gd name="connsiteX18" fmla="*/ 257139 w 298082"/>
                  <a:gd name="connsiteY18" fmla="*/ 150126 h 573206"/>
                  <a:gd name="connsiteX19" fmla="*/ 216195 w 298082"/>
                  <a:gd name="connsiteY19" fmla="*/ 81887 h 5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8082" h="573206">
                    <a:moveTo>
                      <a:pt x="270786" y="150126"/>
                    </a:moveTo>
                    <a:cubicBezTo>
                      <a:pt x="248040" y="131929"/>
                      <a:pt x="208260" y="124099"/>
                      <a:pt x="202548" y="95535"/>
                    </a:cubicBezTo>
                    <a:cubicBezTo>
                      <a:pt x="198870" y="77142"/>
                      <a:pt x="252590" y="100084"/>
                      <a:pt x="257139" y="81887"/>
                    </a:cubicBezTo>
                    <a:cubicBezTo>
                      <a:pt x="261820" y="63162"/>
                      <a:pt x="232254" y="51650"/>
                      <a:pt x="216195" y="40944"/>
                    </a:cubicBezTo>
                    <a:cubicBezTo>
                      <a:pt x="204225" y="32964"/>
                      <a:pt x="188119" y="33730"/>
                      <a:pt x="175252" y="27296"/>
                    </a:cubicBezTo>
                    <a:cubicBezTo>
                      <a:pt x="160581" y="19960"/>
                      <a:pt x="147957" y="9099"/>
                      <a:pt x="134309" y="0"/>
                    </a:cubicBezTo>
                    <a:cubicBezTo>
                      <a:pt x="129760" y="13648"/>
                      <a:pt x="133807" y="35101"/>
                      <a:pt x="120661" y="40944"/>
                    </a:cubicBezTo>
                    <a:cubicBezTo>
                      <a:pt x="87145" y="55840"/>
                      <a:pt x="26180" y="20989"/>
                      <a:pt x="11479" y="54591"/>
                    </a:cubicBezTo>
                    <a:cubicBezTo>
                      <a:pt x="-9932" y="103531"/>
                      <a:pt x="-4139" y="243689"/>
                      <a:pt x="52422" y="300251"/>
                    </a:cubicBezTo>
                    <a:cubicBezTo>
                      <a:pt x="64020" y="311849"/>
                      <a:pt x="79717" y="318448"/>
                      <a:pt x="93365" y="327547"/>
                    </a:cubicBezTo>
                    <a:cubicBezTo>
                      <a:pt x="158663" y="425492"/>
                      <a:pt x="124760" y="386236"/>
                      <a:pt x="188900" y="450376"/>
                    </a:cubicBezTo>
                    <a:cubicBezTo>
                      <a:pt x="222298" y="550574"/>
                      <a:pt x="195850" y="511918"/>
                      <a:pt x="257139" y="573206"/>
                    </a:cubicBezTo>
                    <a:lnTo>
                      <a:pt x="284434" y="491320"/>
                    </a:lnTo>
                    <a:lnTo>
                      <a:pt x="298082" y="450376"/>
                    </a:lnTo>
                    <a:cubicBezTo>
                      <a:pt x="293533" y="432179"/>
                      <a:pt x="291823" y="413025"/>
                      <a:pt x="284434" y="395785"/>
                    </a:cubicBezTo>
                    <a:cubicBezTo>
                      <a:pt x="277973" y="380709"/>
                      <a:pt x="262326" y="370403"/>
                      <a:pt x="257139" y="354842"/>
                    </a:cubicBezTo>
                    <a:cubicBezTo>
                      <a:pt x="248388" y="328590"/>
                      <a:pt x="249494" y="299969"/>
                      <a:pt x="243491" y="272956"/>
                    </a:cubicBezTo>
                    <a:cubicBezTo>
                      <a:pt x="240370" y="258912"/>
                      <a:pt x="234392" y="245660"/>
                      <a:pt x="229843" y="232012"/>
                    </a:cubicBezTo>
                    <a:cubicBezTo>
                      <a:pt x="238942" y="204717"/>
                      <a:pt x="281079" y="166086"/>
                      <a:pt x="257139" y="150126"/>
                    </a:cubicBezTo>
                    <a:cubicBezTo>
                      <a:pt x="204839" y="115260"/>
                      <a:pt x="216195" y="139233"/>
                      <a:pt x="216195" y="81887"/>
                    </a:cubicBezTo>
                  </a:path>
                </a:pathLst>
              </a:custGeom>
              <a:solidFill>
                <a:schemeClr val="tx2">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05" name="Freeform 704"/>
              <p:cNvSpPr/>
              <p:nvPr/>
            </p:nvSpPr>
            <p:spPr>
              <a:xfrm>
                <a:off x="1165014" y="4134859"/>
                <a:ext cx="537993" cy="757201"/>
              </a:xfrm>
              <a:custGeom>
                <a:avLst/>
                <a:gdLst>
                  <a:gd name="connsiteX0" fmla="*/ 668740 w 712583"/>
                  <a:gd name="connsiteY0" fmla="*/ 614149 h 764275"/>
                  <a:gd name="connsiteX1" fmla="*/ 655092 w 712583"/>
                  <a:gd name="connsiteY1" fmla="*/ 382137 h 764275"/>
                  <a:gd name="connsiteX2" fmla="*/ 627797 w 712583"/>
                  <a:gd name="connsiteY2" fmla="*/ 341194 h 764275"/>
                  <a:gd name="connsiteX3" fmla="*/ 545910 w 712583"/>
                  <a:gd name="connsiteY3" fmla="*/ 286603 h 764275"/>
                  <a:gd name="connsiteX4" fmla="*/ 477671 w 712583"/>
                  <a:gd name="connsiteY4" fmla="*/ 0 h 764275"/>
                  <a:gd name="connsiteX5" fmla="*/ 395785 w 712583"/>
                  <a:gd name="connsiteY5" fmla="*/ 54591 h 764275"/>
                  <a:gd name="connsiteX6" fmla="*/ 341194 w 712583"/>
                  <a:gd name="connsiteY6" fmla="*/ 136478 h 764275"/>
                  <a:gd name="connsiteX7" fmla="*/ 204716 w 712583"/>
                  <a:gd name="connsiteY7" fmla="*/ 150125 h 764275"/>
                  <a:gd name="connsiteX8" fmla="*/ 122829 w 712583"/>
                  <a:gd name="connsiteY8" fmla="*/ 191069 h 764275"/>
                  <a:gd name="connsiteX9" fmla="*/ 81886 w 712583"/>
                  <a:gd name="connsiteY9" fmla="*/ 218364 h 764275"/>
                  <a:gd name="connsiteX10" fmla="*/ 0 w 712583"/>
                  <a:gd name="connsiteY10" fmla="*/ 245660 h 764275"/>
                  <a:gd name="connsiteX11" fmla="*/ 13647 w 712583"/>
                  <a:gd name="connsiteY11" fmla="*/ 313899 h 764275"/>
                  <a:gd name="connsiteX12" fmla="*/ 54591 w 712583"/>
                  <a:gd name="connsiteY12" fmla="*/ 341194 h 764275"/>
                  <a:gd name="connsiteX13" fmla="*/ 81886 w 712583"/>
                  <a:gd name="connsiteY13" fmla="*/ 382137 h 764275"/>
                  <a:gd name="connsiteX14" fmla="*/ 109182 w 712583"/>
                  <a:gd name="connsiteY14" fmla="*/ 464024 h 764275"/>
                  <a:gd name="connsiteX15" fmla="*/ 150125 w 712583"/>
                  <a:gd name="connsiteY15" fmla="*/ 545911 h 764275"/>
                  <a:gd name="connsiteX16" fmla="*/ 177420 w 712583"/>
                  <a:gd name="connsiteY16" fmla="*/ 504967 h 764275"/>
                  <a:gd name="connsiteX17" fmla="*/ 191068 w 712583"/>
                  <a:gd name="connsiteY17" fmla="*/ 464024 h 764275"/>
                  <a:gd name="connsiteX18" fmla="*/ 232011 w 712583"/>
                  <a:gd name="connsiteY18" fmla="*/ 436728 h 764275"/>
                  <a:gd name="connsiteX19" fmla="*/ 327546 w 712583"/>
                  <a:gd name="connsiteY19" fmla="*/ 491319 h 764275"/>
                  <a:gd name="connsiteX20" fmla="*/ 409432 w 712583"/>
                  <a:gd name="connsiteY20" fmla="*/ 545911 h 764275"/>
                  <a:gd name="connsiteX21" fmla="*/ 477671 w 712583"/>
                  <a:gd name="connsiteY21" fmla="*/ 627797 h 764275"/>
                  <a:gd name="connsiteX22" fmla="*/ 518614 w 712583"/>
                  <a:gd name="connsiteY22" fmla="*/ 668740 h 764275"/>
                  <a:gd name="connsiteX23" fmla="*/ 614149 w 712583"/>
                  <a:gd name="connsiteY23" fmla="*/ 764275 h 764275"/>
                  <a:gd name="connsiteX24" fmla="*/ 668740 w 712583"/>
                  <a:gd name="connsiteY24" fmla="*/ 477672 h 764275"/>
                  <a:gd name="connsiteX25" fmla="*/ 600501 w 712583"/>
                  <a:gd name="connsiteY25" fmla="*/ 409433 h 764275"/>
                  <a:gd name="connsiteX26" fmla="*/ 600501 w 712583"/>
                  <a:gd name="connsiteY26" fmla="*/ 382137 h 76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12583" h="764275">
                    <a:moveTo>
                      <a:pt x="668740" y="614149"/>
                    </a:moveTo>
                    <a:cubicBezTo>
                      <a:pt x="664191" y="536812"/>
                      <a:pt x="666584" y="458751"/>
                      <a:pt x="655092" y="382137"/>
                    </a:cubicBezTo>
                    <a:cubicBezTo>
                      <a:pt x="652659" y="365916"/>
                      <a:pt x="640141" y="351995"/>
                      <a:pt x="627797" y="341194"/>
                    </a:cubicBezTo>
                    <a:cubicBezTo>
                      <a:pt x="603109" y="319592"/>
                      <a:pt x="545910" y="286603"/>
                      <a:pt x="545910" y="286603"/>
                    </a:cubicBezTo>
                    <a:cubicBezTo>
                      <a:pt x="453383" y="147812"/>
                      <a:pt x="493501" y="237449"/>
                      <a:pt x="477671" y="0"/>
                    </a:cubicBezTo>
                    <a:cubicBezTo>
                      <a:pt x="429848" y="15941"/>
                      <a:pt x="431565" y="8587"/>
                      <a:pt x="395785" y="54591"/>
                    </a:cubicBezTo>
                    <a:cubicBezTo>
                      <a:pt x="375645" y="80486"/>
                      <a:pt x="373836" y="133214"/>
                      <a:pt x="341194" y="136478"/>
                    </a:cubicBezTo>
                    <a:lnTo>
                      <a:pt x="204716" y="150125"/>
                    </a:lnTo>
                    <a:cubicBezTo>
                      <a:pt x="87390" y="228344"/>
                      <a:pt x="235829" y="134570"/>
                      <a:pt x="122829" y="191069"/>
                    </a:cubicBezTo>
                    <a:cubicBezTo>
                      <a:pt x="108158" y="198404"/>
                      <a:pt x="96875" y="211702"/>
                      <a:pt x="81886" y="218364"/>
                    </a:cubicBezTo>
                    <a:cubicBezTo>
                      <a:pt x="55594" y="230049"/>
                      <a:pt x="0" y="245660"/>
                      <a:pt x="0" y="245660"/>
                    </a:cubicBezTo>
                    <a:cubicBezTo>
                      <a:pt x="4549" y="268406"/>
                      <a:pt x="2138" y="293759"/>
                      <a:pt x="13647" y="313899"/>
                    </a:cubicBezTo>
                    <a:cubicBezTo>
                      <a:pt x="21785" y="328140"/>
                      <a:pt x="42992" y="329596"/>
                      <a:pt x="54591" y="341194"/>
                    </a:cubicBezTo>
                    <a:cubicBezTo>
                      <a:pt x="66189" y="352792"/>
                      <a:pt x="75224" y="367148"/>
                      <a:pt x="81886" y="382137"/>
                    </a:cubicBezTo>
                    <a:cubicBezTo>
                      <a:pt x="93571" y="408429"/>
                      <a:pt x="93222" y="440084"/>
                      <a:pt x="109182" y="464024"/>
                    </a:cubicBezTo>
                    <a:cubicBezTo>
                      <a:pt x="144457" y="516937"/>
                      <a:pt x="131290" y="489406"/>
                      <a:pt x="150125" y="545911"/>
                    </a:cubicBezTo>
                    <a:cubicBezTo>
                      <a:pt x="159223" y="532263"/>
                      <a:pt x="170085" y="519638"/>
                      <a:pt x="177420" y="504967"/>
                    </a:cubicBezTo>
                    <a:cubicBezTo>
                      <a:pt x="183854" y="492100"/>
                      <a:pt x="182081" y="475258"/>
                      <a:pt x="191068" y="464024"/>
                    </a:cubicBezTo>
                    <a:cubicBezTo>
                      <a:pt x="201315" y="451216"/>
                      <a:pt x="218363" y="445827"/>
                      <a:pt x="232011" y="436728"/>
                    </a:cubicBezTo>
                    <a:cubicBezTo>
                      <a:pt x="368923" y="464111"/>
                      <a:pt x="250197" y="423638"/>
                      <a:pt x="327546" y="491319"/>
                    </a:cubicBezTo>
                    <a:cubicBezTo>
                      <a:pt x="352234" y="512921"/>
                      <a:pt x="386235" y="522715"/>
                      <a:pt x="409432" y="545911"/>
                    </a:cubicBezTo>
                    <a:cubicBezTo>
                      <a:pt x="529042" y="665518"/>
                      <a:pt x="382674" y="513801"/>
                      <a:pt x="477671" y="627797"/>
                    </a:cubicBezTo>
                    <a:cubicBezTo>
                      <a:pt x="490027" y="642624"/>
                      <a:pt x="506765" y="653505"/>
                      <a:pt x="518614" y="668740"/>
                    </a:cubicBezTo>
                    <a:cubicBezTo>
                      <a:pt x="595264" y="767290"/>
                      <a:pt x="535909" y="738195"/>
                      <a:pt x="614149" y="764275"/>
                    </a:cubicBezTo>
                    <a:cubicBezTo>
                      <a:pt x="765807" y="733943"/>
                      <a:pt x="706760" y="769152"/>
                      <a:pt x="668740" y="477672"/>
                    </a:cubicBezTo>
                    <a:cubicBezTo>
                      <a:pt x="662035" y="426271"/>
                      <a:pt x="625403" y="442636"/>
                      <a:pt x="600501" y="409433"/>
                    </a:cubicBezTo>
                    <a:cubicBezTo>
                      <a:pt x="595042" y="402154"/>
                      <a:pt x="600501" y="391236"/>
                      <a:pt x="600501" y="382137"/>
                    </a:cubicBezTo>
                  </a:path>
                </a:pathLst>
              </a:custGeom>
              <a:solidFill>
                <a:srgbClr val="007DD2"/>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06" name="Freeform 705"/>
              <p:cNvSpPr/>
              <p:nvPr/>
            </p:nvSpPr>
            <p:spPr>
              <a:xfrm>
                <a:off x="1587439" y="4614788"/>
                <a:ext cx="447022" cy="277274"/>
              </a:xfrm>
              <a:custGeom>
                <a:avLst/>
                <a:gdLst>
                  <a:gd name="connsiteX0" fmla="*/ 532511 w 537974"/>
                  <a:gd name="connsiteY0" fmla="*/ 177421 h 354842"/>
                  <a:gd name="connsiteX1" fmla="*/ 327795 w 537974"/>
                  <a:gd name="connsiteY1" fmla="*/ 122830 h 354842"/>
                  <a:gd name="connsiteX2" fmla="*/ 245908 w 537974"/>
                  <a:gd name="connsiteY2" fmla="*/ 81887 h 354842"/>
                  <a:gd name="connsiteX3" fmla="*/ 204965 w 537974"/>
                  <a:gd name="connsiteY3" fmla="*/ 68239 h 354842"/>
                  <a:gd name="connsiteX4" fmla="*/ 177669 w 537974"/>
                  <a:gd name="connsiteY4" fmla="*/ 27296 h 354842"/>
                  <a:gd name="connsiteX5" fmla="*/ 95783 w 537974"/>
                  <a:gd name="connsiteY5" fmla="*/ 0 h 354842"/>
                  <a:gd name="connsiteX6" fmla="*/ 41192 w 537974"/>
                  <a:gd name="connsiteY6" fmla="*/ 13648 h 354842"/>
                  <a:gd name="connsiteX7" fmla="*/ 249 w 537974"/>
                  <a:gd name="connsiteY7" fmla="*/ 54591 h 354842"/>
                  <a:gd name="connsiteX8" fmla="*/ 68487 w 537974"/>
                  <a:gd name="connsiteY8" fmla="*/ 122830 h 354842"/>
                  <a:gd name="connsiteX9" fmla="*/ 82135 w 537974"/>
                  <a:gd name="connsiteY9" fmla="*/ 163773 h 354842"/>
                  <a:gd name="connsiteX10" fmla="*/ 13896 w 537974"/>
                  <a:gd name="connsiteY10" fmla="*/ 259308 h 354842"/>
                  <a:gd name="connsiteX11" fmla="*/ 27544 w 537974"/>
                  <a:gd name="connsiteY11" fmla="*/ 341194 h 354842"/>
                  <a:gd name="connsiteX12" fmla="*/ 68487 w 537974"/>
                  <a:gd name="connsiteY12" fmla="*/ 354842 h 354842"/>
                  <a:gd name="connsiteX13" fmla="*/ 164022 w 537974"/>
                  <a:gd name="connsiteY13" fmla="*/ 327547 h 354842"/>
                  <a:gd name="connsiteX14" fmla="*/ 355090 w 537974"/>
                  <a:gd name="connsiteY14" fmla="*/ 286603 h 354842"/>
                  <a:gd name="connsiteX15" fmla="*/ 396034 w 537974"/>
                  <a:gd name="connsiteY15" fmla="*/ 245660 h 354842"/>
                  <a:gd name="connsiteX16" fmla="*/ 436977 w 537974"/>
                  <a:gd name="connsiteY16" fmla="*/ 218364 h 354842"/>
                  <a:gd name="connsiteX17" fmla="*/ 464272 w 537974"/>
                  <a:gd name="connsiteY17" fmla="*/ 177421 h 354842"/>
                  <a:gd name="connsiteX18" fmla="*/ 532511 w 537974"/>
                  <a:gd name="connsiteY18" fmla="*/ 177421 h 35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7974" h="354842">
                    <a:moveTo>
                      <a:pt x="532511" y="177421"/>
                    </a:moveTo>
                    <a:cubicBezTo>
                      <a:pt x="509765" y="168323"/>
                      <a:pt x="510325" y="150912"/>
                      <a:pt x="327795" y="122830"/>
                    </a:cubicBezTo>
                    <a:cubicBezTo>
                      <a:pt x="278248" y="115207"/>
                      <a:pt x="290890" y="104378"/>
                      <a:pt x="245908" y="81887"/>
                    </a:cubicBezTo>
                    <a:cubicBezTo>
                      <a:pt x="233041" y="75453"/>
                      <a:pt x="218613" y="72788"/>
                      <a:pt x="204965" y="68239"/>
                    </a:cubicBezTo>
                    <a:cubicBezTo>
                      <a:pt x="195866" y="54591"/>
                      <a:pt x="191578" y="35989"/>
                      <a:pt x="177669" y="27296"/>
                    </a:cubicBezTo>
                    <a:cubicBezTo>
                      <a:pt x="153271" y="12047"/>
                      <a:pt x="95783" y="0"/>
                      <a:pt x="95783" y="0"/>
                    </a:cubicBezTo>
                    <a:cubicBezTo>
                      <a:pt x="77586" y="4549"/>
                      <a:pt x="57478" y="4342"/>
                      <a:pt x="41192" y="13648"/>
                    </a:cubicBezTo>
                    <a:cubicBezTo>
                      <a:pt x="24434" y="23224"/>
                      <a:pt x="3422" y="35553"/>
                      <a:pt x="249" y="54591"/>
                    </a:cubicBezTo>
                    <a:cubicBezTo>
                      <a:pt x="-4301" y="81888"/>
                      <a:pt x="54838" y="113731"/>
                      <a:pt x="68487" y="122830"/>
                    </a:cubicBezTo>
                    <a:cubicBezTo>
                      <a:pt x="73036" y="136478"/>
                      <a:pt x="82135" y="149387"/>
                      <a:pt x="82135" y="163773"/>
                    </a:cubicBezTo>
                    <a:cubicBezTo>
                      <a:pt x="82135" y="226057"/>
                      <a:pt x="60252" y="224541"/>
                      <a:pt x="13896" y="259308"/>
                    </a:cubicBezTo>
                    <a:cubicBezTo>
                      <a:pt x="18445" y="286603"/>
                      <a:pt x="13815" y="317168"/>
                      <a:pt x="27544" y="341194"/>
                    </a:cubicBezTo>
                    <a:cubicBezTo>
                      <a:pt x="34681" y="353684"/>
                      <a:pt x="54101" y="354842"/>
                      <a:pt x="68487" y="354842"/>
                    </a:cubicBezTo>
                    <a:cubicBezTo>
                      <a:pt x="85619" y="354842"/>
                      <a:pt x="144718" y="333981"/>
                      <a:pt x="164022" y="327547"/>
                    </a:cubicBezTo>
                    <a:cubicBezTo>
                      <a:pt x="274558" y="253854"/>
                      <a:pt x="103513" y="358482"/>
                      <a:pt x="355090" y="286603"/>
                    </a:cubicBezTo>
                    <a:cubicBezTo>
                      <a:pt x="373648" y="281301"/>
                      <a:pt x="381207" y="258016"/>
                      <a:pt x="396034" y="245660"/>
                    </a:cubicBezTo>
                    <a:cubicBezTo>
                      <a:pt x="408635" y="235159"/>
                      <a:pt x="423329" y="227463"/>
                      <a:pt x="436977" y="218364"/>
                    </a:cubicBezTo>
                    <a:cubicBezTo>
                      <a:pt x="446075" y="204716"/>
                      <a:pt x="448711" y="182608"/>
                      <a:pt x="464272" y="177421"/>
                    </a:cubicBezTo>
                    <a:cubicBezTo>
                      <a:pt x="502000" y="164845"/>
                      <a:pt x="555257" y="186519"/>
                      <a:pt x="532511" y="177421"/>
                    </a:cubicBezTo>
                    <a:close/>
                  </a:path>
                </a:pathLst>
              </a:custGeom>
              <a:solidFill>
                <a:srgbClr val="0198F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07" name="Freeform 706"/>
              <p:cNvSpPr/>
              <p:nvPr/>
            </p:nvSpPr>
            <p:spPr>
              <a:xfrm>
                <a:off x="1298773" y="3899478"/>
                <a:ext cx="659451" cy="555971"/>
              </a:xfrm>
              <a:custGeom>
                <a:avLst/>
                <a:gdLst>
                  <a:gd name="connsiteX0" fmla="*/ 464024 w 736979"/>
                  <a:gd name="connsiteY0" fmla="*/ 150125 h 668740"/>
                  <a:gd name="connsiteX1" fmla="*/ 450376 w 736979"/>
                  <a:gd name="connsiteY1" fmla="*/ 81886 h 668740"/>
                  <a:gd name="connsiteX2" fmla="*/ 409433 w 736979"/>
                  <a:gd name="connsiteY2" fmla="*/ 40943 h 668740"/>
                  <a:gd name="connsiteX3" fmla="*/ 382137 w 736979"/>
                  <a:gd name="connsiteY3" fmla="*/ 0 h 668740"/>
                  <a:gd name="connsiteX4" fmla="*/ 300251 w 736979"/>
                  <a:gd name="connsiteY4" fmla="*/ 13647 h 668740"/>
                  <a:gd name="connsiteX5" fmla="*/ 286603 w 736979"/>
                  <a:gd name="connsiteY5" fmla="*/ 54591 h 668740"/>
                  <a:gd name="connsiteX6" fmla="*/ 245660 w 736979"/>
                  <a:gd name="connsiteY6" fmla="*/ 68239 h 668740"/>
                  <a:gd name="connsiteX7" fmla="*/ 191069 w 736979"/>
                  <a:gd name="connsiteY7" fmla="*/ 54591 h 668740"/>
                  <a:gd name="connsiteX8" fmla="*/ 150125 w 736979"/>
                  <a:gd name="connsiteY8" fmla="*/ 27295 h 668740"/>
                  <a:gd name="connsiteX9" fmla="*/ 122830 w 736979"/>
                  <a:gd name="connsiteY9" fmla="*/ 109182 h 668740"/>
                  <a:gd name="connsiteX10" fmla="*/ 109182 w 736979"/>
                  <a:gd name="connsiteY10" fmla="*/ 150125 h 668740"/>
                  <a:gd name="connsiteX11" fmla="*/ 68239 w 736979"/>
                  <a:gd name="connsiteY11" fmla="*/ 163773 h 668740"/>
                  <a:gd name="connsiteX12" fmla="*/ 54591 w 736979"/>
                  <a:gd name="connsiteY12" fmla="*/ 204716 h 668740"/>
                  <a:gd name="connsiteX13" fmla="*/ 0 w 736979"/>
                  <a:gd name="connsiteY13" fmla="*/ 286603 h 668740"/>
                  <a:gd name="connsiteX14" fmla="*/ 27295 w 736979"/>
                  <a:gd name="connsiteY14" fmla="*/ 423080 h 668740"/>
                  <a:gd name="connsiteX15" fmla="*/ 54591 w 736979"/>
                  <a:gd name="connsiteY15" fmla="*/ 464024 h 668740"/>
                  <a:gd name="connsiteX16" fmla="*/ 95534 w 736979"/>
                  <a:gd name="connsiteY16" fmla="*/ 491319 h 668740"/>
                  <a:gd name="connsiteX17" fmla="*/ 136477 w 736979"/>
                  <a:gd name="connsiteY17" fmla="*/ 477671 h 668740"/>
                  <a:gd name="connsiteX18" fmla="*/ 204716 w 736979"/>
                  <a:gd name="connsiteY18" fmla="*/ 423080 h 668740"/>
                  <a:gd name="connsiteX19" fmla="*/ 272955 w 736979"/>
                  <a:gd name="connsiteY19" fmla="*/ 518615 h 668740"/>
                  <a:gd name="connsiteX20" fmla="*/ 245660 w 736979"/>
                  <a:gd name="connsiteY20" fmla="*/ 559558 h 668740"/>
                  <a:gd name="connsiteX21" fmla="*/ 423080 w 736979"/>
                  <a:gd name="connsiteY21" fmla="*/ 600501 h 668740"/>
                  <a:gd name="connsiteX22" fmla="*/ 436728 w 736979"/>
                  <a:gd name="connsiteY22" fmla="*/ 641444 h 668740"/>
                  <a:gd name="connsiteX23" fmla="*/ 477672 w 736979"/>
                  <a:gd name="connsiteY23" fmla="*/ 668740 h 668740"/>
                  <a:gd name="connsiteX24" fmla="*/ 518615 w 736979"/>
                  <a:gd name="connsiteY24" fmla="*/ 641444 h 668740"/>
                  <a:gd name="connsiteX25" fmla="*/ 518615 w 736979"/>
                  <a:gd name="connsiteY25" fmla="*/ 504967 h 668740"/>
                  <a:gd name="connsiteX26" fmla="*/ 614149 w 736979"/>
                  <a:gd name="connsiteY26" fmla="*/ 491319 h 668740"/>
                  <a:gd name="connsiteX27" fmla="*/ 696036 w 736979"/>
                  <a:gd name="connsiteY27" fmla="*/ 450376 h 668740"/>
                  <a:gd name="connsiteX28" fmla="*/ 709683 w 736979"/>
                  <a:gd name="connsiteY28" fmla="*/ 409433 h 668740"/>
                  <a:gd name="connsiteX29" fmla="*/ 736979 w 736979"/>
                  <a:gd name="connsiteY29" fmla="*/ 245659 h 668740"/>
                  <a:gd name="connsiteX30" fmla="*/ 723331 w 736979"/>
                  <a:gd name="connsiteY30" fmla="*/ 204716 h 668740"/>
                  <a:gd name="connsiteX31" fmla="*/ 682388 w 736979"/>
                  <a:gd name="connsiteY31" fmla="*/ 191068 h 668740"/>
                  <a:gd name="connsiteX32" fmla="*/ 586854 w 736979"/>
                  <a:gd name="connsiteY32" fmla="*/ 177421 h 668740"/>
                  <a:gd name="connsiteX33" fmla="*/ 532263 w 736979"/>
                  <a:gd name="connsiteY33" fmla="*/ 163773 h 668740"/>
                  <a:gd name="connsiteX34" fmla="*/ 450376 w 736979"/>
                  <a:gd name="connsiteY34" fmla="*/ 150125 h 668740"/>
                  <a:gd name="connsiteX35" fmla="*/ 464024 w 736979"/>
                  <a:gd name="connsiteY35" fmla="*/ 81886 h 66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6979" h="668740">
                    <a:moveTo>
                      <a:pt x="464024" y="150125"/>
                    </a:moveTo>
                    <a:cubicBezTo>
                      <a:pt x="459475" y="127379"/>
                      <a:pt x="460750" y="102634"/>
                      <a:pt x="450376" y="81886"/>
                    </a:cubicBezTo>
                    <a:cubicBezTo>
                      <a:pt x="441744" y="64623"/>
                      <a:pt x="421789" y="55770"/>
                      <a:pt x="409433" y="40943"/>
                    </a:cubicBezTo>
                    <a:cubicBezTo>
                      <a:pt x="398932" y="28342"/>
                      <a:pt x="391236" y="13648"/>
                      <a:pt x="382137" y="0"/>
                    </a:cubicBezTo>
                    <a:cubicBezTo>
                      <a:pt x="354842" y="4549"/>
                      <a:pt x="324277" y="-82"/>
                      <a:pt x="300251" y="13647"/>
                    </a:cubicBezTo>
                    <a:cubicBezTo>
                      <a:pt x="287760" y="20785"/>
                      <a:pt x="296776" y="44418"/>
                      <a:pt x="286603" y="54591"/>
                    </a:cubicBezTo>
                    <a:cubicBezTo>
                      <a:pt x="276431" y="64763"/>
                      <a:pt x="259308" y="63690"/>
                      <a:pt x="245660" y="68239"/>
                    </a:cubicBezTo>
                    <a:cubicBezTo>
                      <a:pt x="227463" y="63690"/>
                      <a:pt x="208309" y="61980"/>
                      <a:pt x="191069" y="54591"/>
                    </a:cubicBezTo>
                    <a:cubicBezTo>
                      <a:pt x="175992" y="48130"/>
                      <a:pt x="162933" y="17048"/>
                      <a:pt x="150125" y="27295"/>
                    </a:cubicBezTo>
                    <a:cubicBezTo>
                      <a:pt x="127658" y="45269"/>
                      <a:pt x="131928" y="81886"/>
                      <a:pt x="122830" y="109182"/>
                    </a:cubicBezTo>
                    <a:cubicBezTo>
                      <a:pt x="118281" y="122830"/>
                      <a:pt x="122830" y="145576"/>
                      <a:pt x="109182" y="150125"/>
                    </a:cubicBezTo>
                    <a:lnTo>
                      <a:pt x="68239" y="163773"/>
                    </a:lnTo>
                    <a:cubicBezTo>
                      <a:pt x="63690" y="177421"/>
                      <a:pt x="61577" y="192140"/>
                      <a:pt x="54591" y="204716"/>
                    </a:cubicBezTo>
                    <a:cubicBezTo>
                      <a:pt x="38659" y="233393"/>
                      <a:pt x="0" y="286603"/>
                      <a:pt x="0" y="286603"/>
                    </a:cubicBezTo>
                    <a:cubicBezTo>
                      <a:pt x="5029" y="321802"/>
                      <a:pt x="8241" y="384971"/>
                      <a:pt x="27295" y="423080"/>
                    </a:cubicBezTo>
                    <a:cubicBezTo>
                      <a:pt x="34631" y="437751"/>
                      <a:pt x="42992" y="452425"/>
                      <a:pt x="54591" y="464024"/>
                    </a:cubicBezTo>
                    <a:cubicBezTo>
                      <a:pt x="66189" y="475622"/>
                      <a:pt x="81886" y="482221"/>
                      <a:pt x="95534" y="491319"/>
                    </a:cubicBezTo>
                    <a:cubicBezTo>
                      <a:pt x="109182" y="486770"/>
                      <a:pt x="125243" y="486658"/>
                      <a:pt x="136477" y="477671"/>
                    </a:cubicBezTo>
                    <a:cubicBezTo>
                      <a:pt x="224666" y="407120"/>
                      <a:pt x="101805" y="457385"/>
                      <a:pt x="204716" y="423080"/>
                    </a:cubicBezTo>
                    <a:cubicBezTo>
                      <a:pt x="278032" y="471957"/>
                      <a:pt x="305985" y="452554"/>
                      <a:pt x="272955" y="518615"/>
                    </a:cubicBezTo>
                    <a:cubicBezTo>
                      <a:pt x="265620" y="533286"/>
                      <a:pt x="254758" y="545910"/>
                      <a:pt x="245660" y="559558"/>
                    </a:cubicBezTo>
                    <a:cubicBezTo>
                      <a:pt x="372337" y="644008"/>
                      <a:pt x="137345" y="496597"/>
                      <a:pt x="423080" y="600501"/>
                    </a:cubicBezTo>
                    <a:cubicBezTo>
                      <a:pt x="436600" y="605417"/>
                      <a:pt x="427741" y="630211"/>
                      <a:pt x="436728" y="641444"/>
                    </a:cubicBezTo>
                    <a:cubicBezTo>
                      <a:pt x="446975" y="654252"/>
                      <a:pt x="464024" y="659641"/>
                      <a:pt x="477672" y="668740"/>
                    </a:cubicBezTo>
                    <a:cubicBezTo>
                      <a:pt x="491320" y="659641"/>
                      <a:pt x="513428" y="657005"/>
                      <a:pt x="518615" y="641444"/>
                    </a:cubicBezTo>
                    <a:cubicBezTo>
                      <a:pt x="537969" y="583381"/>
                      <a:pt x="443295" y="570872"/>
                      <a:pt x="518615" y="504967"/>
                    </a:cubicBezTo>
                    <a:cubicBezTo>
                      <a:pt x="542824" y="483784"/>
                      <a:pt x="582304" y="495868"/>
                      <a:pt x="614149" y="491319"/>
                    </a:cubicBezTo>
                    <a:cubicBezTo>
                      <a:pt x="641119" y="482329"/>
                      <a:pt x="676796" y="474426"/>
                      <a:pt x="696036" y="450376"/>
                    </a:cubicBezTo>
                    <a:cubicBezTo>
                      <a:pt x="705023" y="439143"/>
                      <a:pt x="706862" y="423539"/>
                      <a:pt x="709683" y="409433"/>
                    </a:cubicBezTo>
                    <a:cubicBezTo>
                      <a:pt x="720537" y="355163"/>
                      <a:pt x="736979" y="245659"/>
                      <a:pt x="736979" y="245659"/>
                    </a:cubicBezTo>
                    <a:cubicBezTo>
                      <a:pt x="732430" y="232011"/>
                      <a:pt x="733503" y="214888"/>
                      <a:pt x="723331" y="204716"/>
                    </a:cubicBezTo>
                    <a:cubicBezTo>
                      <a:pt x="713159" y="194544"/>
                      <a:pt x="696495" y="193889"/>
                      <a:pt x="682388" y="191068"/>
                    </a:cubicBezTo>
                    <a:cubicBezTo>
                      <a:pt x="650845" y="184759"/>
                      <a:pt x="618503" y="183175"/>
                      <a:pt x="586854" y="177421"/>
                    </a:cubicBezTo>
                    <a:cubicBezTo>
                      <a:pt x="568399" y="174066"/>
                      <a:pt x="550656" y="167452"/>
                      <a:pt x="532263" y="163773"/>
                    </a:cubicBezTo>
                    <a:cubicBezTo>
                      <a:pt x="505128" y="158346"/>
                      <a:pt x="477672" y="154674"/>
                      <a:pt x="450376" y="150125"/>
                    </a:cubicBezTo>
                    <a:cubicBezTo>
                      <a:pt x="466901" y="100550"/>
                      <a:pt x="464024" y="123568"/>
                      <a:pt x="464024" y="81886"/>
                    </a:cubicBezTo>
                  </a:path>
                </a:pathLst>
              </a:custGeom>
              <a:solidFill>
                <a:srgbClr val="007DD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08" name="Freeform 707"/>
              <p:cNvSpPr/>
              <p:nvPr/>
            </p:nvSpPr>
            <p:spPr>
              <a:xfrm>
                <a:off x="1170460" y="3569680"/>
                <a:ext cx="438140" cy="778498"/>
              </a:xfrm>
              <a:custGeom>
                <a:avLst/>
                <a:gdLst>
                  <a:gd name="connsiteX0" fmla="*/ 409433 w 519574"/>
                  <a:gd name="connsiteY0" fmla="*/ 846161 h 996286"/>
                  <a:gd name="connsiteX1" fmla="*/ 395785 w 519574"/>
                  <a:gd name="connsiteY1" fmla="*/ 777922 h 996286"/>
                  <a:gd name="connsiteX2" fmla="*/ 450376 w 519574"/>
                  <a:gd name="connsiteY2" fmla="*/ 504967 h 996286"/>
                  <a:gd name="connsiteX3" fmla="*/ 491319 w 519574"/>
                  <a:gd name="connsiteY3" fmla="*/ 491319 h 996286"/>
                  <a:gd name="connsiteX4" fmla="*/ 518615 w 519574"/>
                  <a:gd name="connsiteY4" fmla="*/ 450376 h 996286"/>
                  <a:gd name="connsiteX5" fmla="*/ 423081 w 519574"/>
                  <a:gd name="connsiteY5" fmla="*/ 341194 h 996286"/>
                  <a:gd name="connsiteX6" fmla="*/ 341194 w 519574"/>
                  <a:gd name="connsiteY6" fmla="*/ 300250 h 996286"/>
                  <a:gd name="connsiteX7" fmla="*/ 286603 w 519574"/>
                  <a:gd name="connsiteY7" fmla="*/ 218364 h 996286"/>
                  <a:gd name="connsiteX8" fmla="*/ 232012 w 519574"/>
                  <a:gd name="connsiteY8" fmla="*/ 136477 h 996286"/>
                  <a:gd name="connsiteX9" fmla="*/ 204717 w 519574"/>
                  <a:gd name="connsiteY9" fmla="*/ 95534 h 996286"/>
                  <a:gd name="connsiteX10" fmla="*/ 163773 w 519574"/>
                  <a:gd name="connsiteY10" fmla="*/ 13647 h 996286"/>
                  <a:gd name="connsiteX11" fmla="*/ 122830 w 519574"/>
                  <a:gd name="connsiteY11" fmla="*/ 0 h 996286"/>
                  <a:gd name="connsiteX12" fmla="*/ 81887 w 519574"/>
                  <a:gd name="connsiteY12" fmla="*/ 13647 h 996286"/>
                  <a:gd name="connsiteX13" fmla="*/ 54591 w 519574"/>
                  <a:gd name="connsiteY13" fmla="*/ 54591 h 996286"/>
                  <a:gd name="connsiteX14" fmla="*/ 40943 w 519574"/>
                  <a:gd name="connsiteY14" fmla="*/ 423080 h 996286"/>
                  <a:gd name="connsiteX15" fmla="*/ 13648 w 519574"/>
                  <a:gd name="connsiteY15" fmla="*/ 464024 h 996286"/>
                  <a:gd name="connsiteX16" fmla="*/ 54591 w 519574"/>
                  <a:gd name="connsiteY16" fmla="*/ 655092 h 996286"/>
                  <a:gd name="connsiteX17" fmla="*/ 68239 w 519574"/>
                  <a:gd name="connsiteY17" fmla="*/ 696035 h 996286"/>
                  <a:gd name="connsiteX18" fmla="*/ 54591 w 519574"/>
                  <a:gd name="connsiteY18" fmla="*/ 791570 h 996286"/>
                  <a:gd name="connsiteX19" fmla="*/ 13648 w 519574"/>
                  <a:gd name="connsiteY19" fmla="*/ 818865 h 996286"/>
                  <a:gd name="connsiteX20" fmla="*/ 0 w 519574"/>
                  <a:gd name="connsiteY20" fmla="*/ 859809 h 996286"/>
                  <a:gd name="connsiteX21" fmla="*/ 54591 w 519574"/>
                  <a:gd name="connsiteY21" fmla="*/ 928047 h 996286"/>
                  <a:gd name="connsiteX22" fmla="*/ 122830 w 519574"/>
                  <a:gd name="connsiteY22" fmla="*/ 996286 h 996286"/>
                  <a:gd name="connsiteX23" fmla="*/ 204717 w 519574"/>
                  <a:gd name="connsiteY23" fmla="*/ 941695 h 996286"/>
                  <a:gd name="connsiteX24" fmla="*/ 286603 w 519574"/>
                  <a:gd name="connsiteY24" fmla="*/ 914400 h 996286"/>
                  <a:gd name="connsiteX25" fmla="*/ 327546 w 519574"/>
                  <a:gd name="connsiteY25" fmla="*/ 887104 h 996286"/>
                  <a:gd name="connsiteX26" fmla="*/ 368490 w 519574"/>
                  <a:gd name="connsiteY26" fmla="*/ 873456 h 996286"/>
                  <a:gd name="connsiteX27" fmla="*/ 395785 w 519574"/>
                  <a:gd name="connsiteY27" fmla="*/ 832513 h 996286"/>
                  <a:gd name="connsiteX28" fmla="*/ 409433 w 519574"/>
                  <a:gd name="connsiteY28" fmla="*/ 791570 h 996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9574" h="996286">
                    <a:moveTo>
                      <a:pt x="409433" y="846161"/>
                    </a:moveTo>
                    <a:cubicBezTo>
                      <a:pt x="404884" y="823415"/>
                      <a:pt x="395785" y="801119"/>
                      <a:pt x="395785" y="777922"/>
                    </a:cubicBezTo>
                    <a:cubicBezTo>
                      <a:pt x="395785" y="664570"/>
                      <a:pt x="358335" y="566328"/>
                      <a:pt x="450376" y="504967"/>
                    </a:cubicBezTo>
                    <a:cubicBezTo>
                      <a:pt x="462346" y="496987"/>
                      <a:pt x="477671" y="495868"/>
                      <a:pt x="491319" y="491319"/>
                    </a:cubicBezTo>
                    <a:cubicBezTo>
                      <a:pt x="500418" y="477671"/>
                      <a:pt x="516295" y="466614"/>
                      <a:pt x="518615" y="450376"/>
                    </a:cubicBezTo>
                    <a:cubicBezTo>
                      <a:pt x="528008" y="384625"/>
                      <a:pt x="466361" y="370047"/>
                      <a:pt x="423081" y="341194"/>
                    </a:cubicBezTo>
                    <a:cubicBezTo>
                      <a:pt x="370168" y="305918"/>
                      <a:pt x="397698" y="319085"/>
                      <a:pt x="341194" y="300250"/>
                    </a:cubicBezTo>
                    <a:cubicBezTo>
                      <a:pt x="315092" y="221946"/>
                      <a:pt x="346238" y="295038"/>
                      <a:pt x="286603" y="218364"/>
                    </a:cubicBezTo>
                    <a:cubicBezTo>
                      <a:pt x="266463" y="192469"/>
                      <a:pt x="250209" y="163773"/>
                      <a:pt x="232012" y="136477"/>
                    </a:cubicBezTo>
                    <a:cubicBezTo>
                      <a:pt x="222914" y="122829"/>
                      <a:pt x="209904" y="111095"/>
                      <a:pt x="204717" y="95534"/>
                    </a:cubicBezTo>
                    <a:cubicBezTo>
                      <a:pt x="195726" y="68562"/>
                      <a:pt x="187824" y="32888"/>
                      <a:pt x="163773" y="13647"/>
                    </a:cubicBezTo>
                    <a:cubicBezTo>
                      <a:pt x="152540" y="4660"/>
                      <a:pt x="136478" y="4549"/>
                      <a:pt x="122830" y="0"/>
                    </a:cubicBezTo>
                    <a:cubicBezTo>
                      <a:pt x="109182" y="4549"/>
                      <a:pt x="93120" y="4660"/>
                      <a:pt x="81887" y="13647"/>
                    </a:cubicBezTo>
                    <a:cubicBezTo>
                      <a:pt x="69079" y="23894"/>
                      <a:pt x="56223" y="38270"/>
                      <a:pt x="54591" y="54591"/>
                    </a:cubicBezTo>
                    <a:cubicBezTo>
                      <a:pt x="42360" y="176895"/>
                      <a:pt x="53173" y="300776"/>
                      <a:pt x="40943" y="423080"/>
                    </a:cubicBezTo>
                    <a:cubicBezTo>
                      <a:pt x="39311" y="439401"/>
                      <a:pt x="22746" y="450376"/>
                      <a:pt x="13648" y="464024"/>
                    </a:cubicBezTo>
                    <a:cubicBezTo>
                      <a:pt x="30864" y="601753"/>
                      <a:pt x="15698" y="538413"/>
                      <a:pt x="54591" y="655092"/>
                    </a:cubicBezTo>
                    <a:lnTo>
                      <a:pt x="68239" y="696035"/>
                    </a:lnTo>
                    <a:cubicBezTo>
                      <a:pt x="63690" y="727880"/>
                      <a:pt x="67656" y="762174"/>
                      <a:pt x="54591" y="791570"/>
                    </a:cubicBezTo>
                    <a:cubicBezTo>
                      <a:pt x="47929" y="806559"/>
                      <a:pt x="23894" y="806057"/>
                      <a:pt x="13648" y="818865"/>
                    </a:cubicBezTo>
                    <a:cubicBezTo>
                      <a:pt x="4661" y="830099"/>
                      <a:pt x="4549" y="846161"/>
                      <a:pt x="0" y="859809"/>
                    </a:cubicBezTo>
                    <a:cubicBezTo>
                      <a:pt x="26570" y="939517"/>
                      <a:pt x="-7141" y="866315"/>
                      <a:pt x="54591" y="928047"/>
                    </a:cubicBezTo>
                    <a:cubicBezTo>
                      <a:pt x="145576" y="1019032"/>
                      <a:pt x="13650" y="923500"/>
                      <a:pt x="122830" y="996286"/>
                    </a:cubicBezTo>
                    <a:cubicBezTo>
                      <a:pt x="150126" y="978089"/>
                      <a:pt x="173595" y="952069"/>
                      <a:pt x="204717" y="941695"/>
                    </a:cubicBezTo>
                    <a:lnTo>
                      <a:pt x="286603" y="914400"/>
                    </a:lnTo>
                    <a:cubicBezTo>
                      <a:pt x="300251" y="905301"/>
                      <a:pt x="312875" y="894440"/>
                      <a:pt x="327546" y="887104"/>
                    </a:cubicBezTo>
                    <a:cubicBezTo>
                      <a:pt x="340413" y="880670"/>
                      <a:pt x="357256" y="882443"/>
                      <a:pt x="368490" y="873456"/>
                    </a:cubicBezTo>
                    <a:cubicBezTo>
                      <a:pt x="381298" y="863210"/>
                      <a:pt x="388450" y="847184"/>
                      <a:pt x="395785" y="832513"/>
                    </a:cubicBezTo>
                    <a:cubicBezTo>
                      <a:pt x="402219" y="819646"/>
                      <a:pt x="409433" y="791570"/>
                      <a:pt x="409433" y="791570"/>
                    </a:cubicBezTo>
                  </a:path>
                </a:pathLst>
              </a:custGeom>
              <a:solidFill>
                <a:srgbClr val="007DD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09" name="Freeform 708"/>
              <p:cNvSpPr/>
              <p:nvPr/>
            </p:nvSpPr>
            <p:spPr>
              <a:xfrm>
                <a:off x="1006005" y="3654995"/>
                <a:ext cx="272146" cy="533218"/>
              </a:xfrm>
              <a:custGeom>
                <a:avLst/>
                <a:gdLst>
                  <a:gd name="connsiteX0" fmla="*/ 314571 w 314571"/>
                  <a:gd name="connsiteY0" fmla="*/ 641445 h 682388"/>
                  <a:gd name="connsiteX1" fmla="*/ 273627 w 314571"/>
                  <a:gd name="connsiteY1" fmla="*/ 573206 h 682388"/>
                  <a:gd name="connsiteX2" fmla="*/ 232684 w 314571"/>
                  <a:gd name="connsiteY2" fmla="*/ 559558 h 682388"/>
                  <a:gd name="connsiteX3" fmla="*/ 246332 w 314571"/>
                  <a:gd name="connsiteY3" fmla="*/ 286603 h 682388"/>
                  <a:gd name="connsiteX4" fmla="*/ 287275 w 314571"/>
                  <a:gd name="connsiteY4" fmla="*/ 163773 h 682388"/>
                  <a:gd name="connsiteX5" fmla="*/ 300923 w 314571"/>
                  <a:gd name="connsiteY5" fmla="*/ 122830 h 682388"/>
                  <a:gd name="connsiteX6" fmla="*/ 246332 w 314571"/>
                  <a:gd name="connsiteY6" fmla="*/ 0 h 682388"/>
                  <a:gd name="connsiteX7" fmla="*/ 191741 w 314571"/>
                  <a:gd name="connsiteY7" fmla="*/ 13647 h 682388"/>
                  <a:gd name="connsiteX8" fmla="*/ 178093 w 314571"/>
                  <a:gd name="connsiteY8" fmla="*/ 54591 h 682388"/>
                  <a:gd name="connsiteX9" fmla="*/ 96206 w 314571"/>
                  <a:gd name="connsiteY9" fmla="*/ 109182 h 682388"/>
                  <a:gd name="connsiteX10" fmla="*/ 41615 w 314571"/>
                  <a:gd name="connsiteY10" fmla="*/ 95534 h 682388"/>
                  <a:gd name="connsiteX11" fmla="*/ 27968 w 314571"/>
                  <a:gd name="connsiteY11" fmla="*/ 150125 h 682388"/>
                  <a:gd name="connsiteX12" fmla="*/ 68911 w 314571"/>
                  <a:gd name="connsiteY12" fmla="*/ 163773 h 682388"/>
                  <a:gd name="connsiteX13" fmla="*/ 96206 w 314571"/>
                  <a:gd name="connsiteY13" fmla="*/ 204716 h 682388"/>
                  <a:gd name="connsiteX14" fmla="*/ 137150 w 314571"/>
                  <a:gd name="connsiteY14" fmla="*/ 232012 h 682388"/>
                  <a:gd name="connsiteX15" fmla="*/ 150798 w 314571"/>
                  <a:gd name="connsiteY15" fmla="*/ 313898 h 682388"/>
                  <a:gd name="connsiteX16" fmla="*/ 164445 w 314571"/>
                  <a:gd name="connsiteY16" fmla="*/ 354842 h 682388"/>
                  <a:gd name="connsiteX17" fmla="*/ 178093 w 314571"/>
                  <a:gd name="connsiteY17" fmla="*/ 518615 h 682388"/>
                  <a:gd name="connsiteX18" fmla="*/ 191741 w 314571"/>
                  <a:gd name="connsiteY18" fmla="*/ 573206 h 682388"/>
                  <a:gd name="connsiteX19" fmla="*/ 273627 w 314571"/>
                  <a:gd name="connsiteY19" fmla="*/ 682388 h 68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4571" h="682388">
                    <a:moveTo>
                      <a:pt x="314571" y="641445"/>
                    </a:moveTo>
                    <a:cubicBezTo>
                      <a:pt x="300923" y="618699"/>
                      <a:pt x="292384" y="591963"/>
                      <a:pt x="273627" y="573206"/>
                    </a:cubicBezTo>
                    <a:cubicBezTo>
                      <a:pt x="263455" y="563034"/>
                      <a:pt x="234048" y="573879"/>
                      <a:pt x="232684" y="559558"/>
                    </a:cubicBezTo>
                    <a:cubicBezTo>
                      <a:pt x="224047" y="468870"/>
                      <a:pt x="235890" y="377101"/>
                      <a:pt x="246332" y="286603"/>
                    </a:cubicBezTo>
                    <a:cubicBezTo>
                      <a:pt x="246333" y="286596"/>
                      <a:pt x="280450" y="184248"/>
                      <a:pt x="287275" y="163773"/>
                    </a:cubicBezTo>
                    <a:lnTo>
                      <a:pt x="300923" y="122830"/>
                    </a:lnTo>
                    <a:cubicBezTo>
                      <a:pt x="293536" y="63736"/>
                      <a:pt x="318915" y="0"/>
                      <a:pt x="246332" y="0"/>
                    </a:cubicBezTo>
                    <a:cubicBezTo>
                      <a:pt x="227575" y="0"/>
                      <a:pt x="209938" y="9098"/>
                      <a:pt x="191741" y="13647"/>
                    </a:cubicBezTo>
                    <a:cubicBezTo>
                      <a:pt x="187192" y="27295"/>
                      <a:pt x="188266" y="44418"/>
                      <a:pt x="178093" y="54591"/>
                    </a:cubicBezTo>
                    <a:cubicBezTo>
                      <a:pt x="154896" y="77788"/>
                      <a:pt x="96206" y="109182"/>
                      <a:pt x="96206" y="109182"/>
                    </a:cubicBezTo>
                    <a:cubicBezTo>
                      <a:pt x="78009" y="104633"/>
                      <a:pt x="60372" y="95534"/>
                      <a:pt x="41615" y="95534"/>
                    </a:cubicBezTo>
                    <a:cubicBezTo>
                      <a:pt x="-11362" y="95534"/>
                      <a:pt x="-11329" y="118688"/>
                      <a:pt x="27968" y="150125"/>
                    </a:cubicBezTo>
                    <a:cubicBezTo>
                      <a:pt x="39202" y="159112"/>
                      <a:pt x="55263" y="159224"/>
                      <a:pt x="68911" y="163773"/>
                    </a:cubicBezTo>
                    <a:cubicBezTo>
                      <a:pt x="78009" y="177421"/>
                      <a:pt x="84608" y="193118"/>
                      <a:pt x="96206" y="204716"/>
                    </a:cubicBezTo>
                    <a:cubicBezTo>
                      <a:pt x="107805" y="216315"/>
                      <a:pt x="129814" y="217341"/>
                      <a:pt x="137150" y="232012"/>
                    </a:cubicBezTo>
                    <a:cubicBezTo>
                      <a:pt x="149525" y="256762"/>
                      <a:pt x="144795" y="286885"/>
                      <a:pt x="150798" y="313898"/>
                    </a:cubicBezTo>
                    <a:cubicBezTo>
                      <a:pt x="153919" y="327942"/>
                      <a:pt x="159896" y="341194"/>
                      <a:pt x="164445" y="354842"/>
                    </a:cubicBezTo>
                    <a:cubicBezTo>
                      <a:pt x="168994" y="409433"/>
                      <a:pt x="171298" y="464258"/>
                      <a:pt x="178093" y="518615"/>
                    </a:cubicBezTo>
                    <a:cubicBezTo>
                      <a:pt x="180420" y="537227"/>
                      <a:pt x="183353" y="556429"/>
                      <a:pt x="191741" y="573206"/>
                    </a:cubicBezTo>
                    <a:cubicBezTo>
                      <a:pt x="222604" y="634932"/>
                      <a:pt x="235242" y="644002"/>
                      <a:pt x="273627" y="682388"/>
                    </a:cubicBezTo>
                  </a:path>
                </a:pathLst>
              </a:custGeom>
              <a:solidFill>
                <a:srgbClr val="99FFC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10" name="Freeform 709"/>
              <p:cNvSpPr/>
              <p:nvPr/>
            </p:nvSpPr>
            <p:spPr>
              <a:xfrm>
                <a:off x="938122" y="3845529"/>
                <a:ext cx="267901" cy="389636"/>
              </a:xfrm>
              <a:custGeom>
                <a:avLst/>
                <a:gdLst>
                  <a:gd name="connsiteX0" fmla="*/ 109182 w 354841"/>
                  <a:gd name="connsiteY0" fmla="*/ 15470 h 498638"/>
                  <a:gd name="connsiteX1" fmla="*/ 259307 w 354841"/>
                  <a:gd name="connsiteY1" fmla="*/ 15470 h 498638"/>
                  <a:gd name="connsiteX2" fmla="*/ 300250 w 354841"/>
                  <a:gd name="connsiteY2" fmla="*/ 97357 h 498638"/>
                  <a:gd name="connsiteX3" fmla="*/ 272955 w 354841"/>
                  <a:gd name="connsiteY3" fmla="*/ 192891 h 498638"/>
                  <a:gd name="connsiteX4" fmla="*/ 313898 w 354841"/>
                  <a:gd name="connsiteY4" fmla="*/ 288425 h 498638"/>
                  <a:gd name="connsiteX5" fmla="*/ 341194 w 354841"/>
                  <a:gd name="connsiteY5" fmla="*/ 370312 h 498638"/>
                  <a:gd name="connsiteX6" fmla="*/ 354841 w 354841"/>
                  <a:gd name="connsiteY6" fmla="*/ 411255 h 498638"/>
                  <a:gd name="connsiteX7" fmla="*/ 341194 w 354841"/>
                  <a:gd name="connsiteY7" fmla="*/ 493142 h 498638"/>
                  <a:gd name="connsiteX8" fmla="*/ 272955 w 354841"/>
                  <a:gd name="connsiteY8" fmla="*/ 479494 h 498638"/>
                  <a:gd name="connsiteX9" fmla="*/ 191068 w 354841"/>
                  <a:gd name="connsiteY9" fmla="*/ 424903 h 498638"/>
                  <a:gd name="connsiteX10" fmla="*/ 109182 w 354841"/>
                  <a:gd name="connsiteY10" fmla="*/ 302073 h 498638"/>
                  <a:gd name="connsiteX11" fmla="*/ 81886 w 354841"/>
                  <a:gd name="connsiteY11" fmla="*/ 261130 h 498638"/>
                  <a:gd name="connsiteX12" fmla="*/ 0 w 354841"/>
                  <a:gd name="connsiteY12" fmla="*/ 192891 h 498638"/>
                  <a:gd name="connsiteX13" fmla="*/ 40943 w 354841"/>
                  <a:gd name="connsiteY13" fmla="*/ 165596 h 498638"/>
                  <a:gd name="connsiteX14" fmla="*/ 122829 w 354841"/>
                  <a:gd name="connsiteY14" fmla="*/ 151948 h 498638"/>
                  <a:gd name="connsiteX15" fmla="*/ 136477 w 354841"/>
                  <a:gd name="connsiteY15" fmla="*/ 1822 h 498638"/>
                  <a:gd name="connsiteX16" fmla="*/ 232011 w 354841"/>
                  <a:gd name="connsiteY16" fmla="*/ 29118 h 498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4841" h="498638">
                    <a:moveTo>
                      <a:pt x="109182" y="15470"/>
                    </a:moveTo>
                    <a:cubicBezTo>
                      <a:pt x="232639" y="38"/>
                      <a:pt x="183569" y="-9777"/>
                      <a:pt x="259307" y="15470"/>
                    </a:cubicBezTo>
                    <a:cubicBezTo>
                      <a:pt x="273110" y="36174"/>
                      <a:pt x="300250" y="69102"/>
                      <a:pt x="300250" y="97357"/>
                    </a:cubicBezTo>
                    <a:cubicBezTo>
                      <a:pt x="300250" y="114498"/>
                      <a:pt x="279392" y="173581"/>
                      <a:pt x="272955" y="192891"/>
                    </a:cubicBezTo>
                    <a:cubicBezTo>
                      <a:pt x="309058" y="337301"/>
                      <a:pt x="260041" y="167247"/>
                      <a:pt x="313898" y="288425"/>
                    </a:cubicBezTo>
                    <a:cubicBezTo>
                      <a:pt x="325583" y="314717"/>
                      <a:pt x="332096" y="343016"/>
                      <a:pt x="341194" y="370312"/>
                    </a:cubicBezTo>
                    <a:lnTo>
                      <a:pt x="354841" y="411255"/>
                    </a:lnTo>
                    <a:cubicBezTo>
                      <a:pt x="350292" y="438551"/>
                      <a:pt x="362452" y="475427"/>
                      <a:pt x="341194" y="493142"/>
                    </a:cubicBezTo>
                    <a:cubicBezTo>
                      <a:pt x="323374" y="507992"/>
                      <a:pt x="294073" y="489093"/>
                      <a:pt x="272955" y="479494"/>
                    </a:cubicBezTo>
                    <a:cubicBezTo>
                      <a:pt x="243090" y="465919"/>
                      <a:pt x="191068" y="424903"/>
                      <a:pt x="191068" y="424903"/>
                    </a:cubicBezTo>
                    <a:lnTo>
                      <a:pt x="109182" y="302073"/>
                    </a:lnTo>
                    <a:cubicBezTo>
                      <a:pt x="100083" y="288425"/>
                      <a:pt x="93484" y="272728"/>
                      <a:pt x="81886" y="261130"/>
                    </a:cubicBezTo>
                    <a:cubicBezTo>
                      <a:pt x="29345" y="208589"/>
                      <a:pt x="57002" y="230893"/>
                      <a:pt x="0" y="192891"/>
                    </a:cubicBezTo>
                    <a:cubicBezTo>
                      <a:pt x="13648" y="183793"/>
                      <a:pt x="25382" y="170783"/>
                      <a:pt x="40943" y="165596"/>
                    </a:cubicBezTo>
                    <a:cubicBezTo>
                      <a:pt x="67195" y="156845"/>
                      <a:pt x="108886" y="175850"/>
                      <a:pt x="122829" y="151948"/>
                    </a:cubicBezTo>
                    <a:cubicBezTo>
                      <a:pt x="148148" y="108544"/>
                      <a:pt x="131928" y="51864"/>
                      <a:pt x="136477" y="1822"/>
                    </a:cubicBezTo>
                    <a:cubicBezTo>
                      <a:pt x="214691" y="17465"/>
                      <a:pt x="183968" y="5096"/>
                      <a:pt x="232011" y="29118"/>
                    </a:cubicBezTo>
                  </a:path>
                </a:pathLst>
              </a:custGeom>
              <a:solidFill>
                <a:srgbClr val="EE77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11" name="Freeform 710"/>
              <p:cNvSpPr/>
              <p:nvPr/>
            </p:nvSpPr>
            <p:spPr>
              <a:xfrm>
                <a:off x="690827" y="3974002"/>
                <a:ext cx="279780" cy="236141"/>
              </a:xfrm>
              <a:custGeom>
                <a:avLst/>
                <a:gdLst>
                  <a:gd name="connsiteX0" fmla="*/ 13648 w 370575"/>
                  <a:gd name="connsiteY0" fmla="*/ 96717 h 302202"/>
                  <a:gd name="connsiteX1" fmla="*/ 81887 w 370575"/>
                  <a:gd name="connsiteY1" fmla="*/ 124012 h 302202"/>
                  <a:gd name="connsiteX2" fmla="*/ 122830 w 370575"/>
                  <a:gd name="connsiteY2" fmla="*/ 137660 h 302202"/>
                  <a:gd name="connsiteX3" fmla="*/ 204717 w 370575"/>
                  <a:gd name="connsiteY3" fmla="*/ 83069 h 302202"/>
                  <a:gd name="connsiteX4" fmla="*/ 218364 w 370575"/>
                  <a:gd name="connsiteY4" fmla="*/ 14830 h 302202"/>
                  <a:gd name="connsiteX5" fmla="*/ 300251 w 370575"/>
                  <a:gd name="connsiteY5" fmla="*/ 14830 h 302202"/>
                  <a:gd name="connsiteX6" fmla="*/ 327547 w 370575"/>
                  <a:gd name="connsiteY6" fmla="*/ 55774 h 302202"/>
                  <a:gd name="connsiteX7" fmla="*/ 354842 w 370575"/>
                  <a:gd name="connsiteY7" fmla="*/ 137660 h 302202"/>
                  <a:gd name="connsiteX8" fmla="*/ 368490 w 370575"/>
                  <a:gd name="connsiteY8" fmla="*/ 246842 h 302202"/>
                  <a:gd name="connsiteX9" fmla="*/ 327547 w 370575"/>
                  <a:gd name="connsiteY9" fmla="*/ 260490 h 302202"/>
                  <a:gd name="connsiteX10" fmla="*/ 109182 w 370575"/>
                  <a:gd name="connsiteY10" fmla="*/ 274138 h 302202"/>
                  <a:gd name="connsiteX11" fmla="*/ 68239 w 370575"/>
                  <a:gd name="connsiteY11" fmla="*/ 301433 h 302202"/>
                  <a:gd name="connsiteX12" fmla="*/ 0 w 370575"/>
                  <a:gd name="connsiteY12" fmla="*/ 246842 h 302202"/>
                  <a:gd name="connsiteX13" fmla="*/ 13648 w 370575"/>
                  <a:gd name="connsiteY13" fmla="*/ 192251 h 30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575" h="302202">
                    <a:moveTo>
                      <a:pt x="13648" y="96717"/>
                    </a:moveTo>
                    <a:cubicBezTo>
                      <a:pt x="36394" y="105815"/>
                      <a:pt x="58948" y="115410"/>
                      <a:pt x="81887" y="124012"/>
                    </a:cubicBezTo>
                    <a:cubicBezTo>
                      <a:pt x="95357" y="129063"/>
                      <a:pt x="109182" y="142209"/>
                      <a:pt x="122830" y="137660"/>
                    </a:cubicBezTo>
                    <a:cubicBezTo>
                      <a:pt x="153952" y="127286"/>
                      <a:pt x="204717" y="83069"/>
                      <a:pt x="204717" y="83069"/>
                    </a:cubicBezTo>
                    <a:cubicBezTo>
                      <a:pt x="209266" y="60323"/>
                      <a:pt x="205497" y="34131"/>
                      <a:pt x="218364" y="14830"/>
                    </a:cubicBezTo>
                    <a:cubicBezTo>
                      <a:pt x="238215" y="-14946"/>
                      <a:pt x="280400" y="8213"/>
                      <a:pt x="300251" y="14830"/>
                    </a:cubicBezTo>
                    <a:cubicBezTo>
                      <a:pt x="309350" y="28478"/>
                      <a:pt x="320885" y="40785"/>
                      <a:pt x="327547" y="55774"/>
                    </a:cubicBezTo>
                    <a:cubicBezTo>
                      <a:pt x="339232" y="82066"/>
                      <a:pt x="354842" y="137660"/>
                      <a:pt x="354842" y="137660"/>
                    </a:cubicBezTo>
                    <a:cubicBezTo>
                      <a:pt x="359391" y="174054"/>
                      <a:pt x="376446" y="211038"/>
                      <a:pt x="368490" y="246842"/>
                    </a:cubicBezTo>
                    <a:cubicBezTo>
                      <a:pt x="365369" y="260885"/>
                      <a:pt x="341854" y="258984"/>
                      <a:pt x="327547" y="260490"/>
                    </a:cubicBezTo>
                    <a:cubicBezTo>
                      <a:pt x="255017" y="268125"/>
                      <a:pt x="181970" y="269589"/>
                      <a:pt x="109182" y="274138"/>
                    </a:cubicBezTo>
                    <a:cubicBezTo>
                      <a:pt x="95534" y="283236"/>
                      <a:pt x="84418" y="298736"/>
                      <a:pt x="68239" y="301433"/>
                    </a:cubicBezTo>
                    <a:cubicBezTo>
                      <a:pt x="28686" y="308025"/>
                      <a:pt x="15948" y="270765"/>
                      <a:pt x="0" y="246842"/>
                    </a:cubicBezTo>
                    <a:cubicBezTo>
                      <a:pt x="15087" y="201583"/>
                      <a:pt x="13648" y="220285"/>
                      <a:pt x="13648" y="192251"/>
                    </a:cubicBezTo>
                  </a:path>
                </a:pathLst>
              </a:custGeom>
              <a:solidFill>
                <a:srgbClr val="EE77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12" name="Freeform 711"/>
              <p:cNvSpPr/>
              <p:nvPr/>
            </p:nvSpPr>
            <p:spPr>
              <a:xfrm>
                <a:off x="948715" y="4433802"/>
                <a:ext cx="329437" cy="289078"/>
              </a:xfrm>
              <a:custGeom>
                <a:avLst/>
                <a:gdLst>
                  <a:gd name="connsiteX0" fmla="*/ 191068 w 327546"/>
                  <a:gd name="connsiteY0" fmla="*/ 368489 h 369949"/>
                  <a:gd name="connsiteX1" fmla="*/ 259307 w 327546"/>
                  <a:gd name="connsiteY1" fmla="*/ 341194 h 369949"/>
                  <a:gd name="connsiteX2" fmla="*/ 272955 w 327546"/>
                  <a:gd name="connsiteY2" fmla="*/ 300251 h 369949"/>
                  <a:gd name="connsiteX3" fmla="*/ 286603 w 327546"/>
                  <a:gd name="connsiteY3" fmla="*/ 177421 h 369949"/>
                  <a:gd name="connsiteX4" fmla="*/ 327546 w 327546"/>
                  <a:gd name="connsiteY4" fmla="*/ 150125 h 369949"/>
                  <a:gd name="connsiteX5" fmla="*/ 272955 w 327546"/>
                  <a:gd name="connsiteY5" fmla="*/ 68239 h 369949"/>
                  <a:gd name="connsiteX6" fmla="*/ 218364 w 327546"/>
                  <a:gd name="connsiteY6" fmla="*/ 0 h 369949"/>
                  <a:gd name="connsiteX7" fmla="*/ 163773 w 327546"/>
                  <a:gd name="connsiteY7" fmla="*/ 54591 h 369949"/>
                  <a:gd name="connsiteX8" fmla="*/ 122830 w 327546"/>
                  <a:gd name="connsiteY8" fmla="*/ 68239 h 369949"/>
                  <a:gd name="connsiteX9" fmla="*/ 81886 w 327546"/>
                  <a:gd name="connsiteY9" fmla="*/ 54591 h 369949"/>
                  <a:gd name="connsiteX10" fmla="*/ 40943 w 327546"/>
                  <a:gd name="connsiteY10" fmla="*/ 27295 h 369949"/>
                  <a:gd name="connsiteX11" fmla="*/ 27295 w 327546"/>
                  <a:gd name="connsiteY11" fmla="*/ 68239 h 369949"/>
                  <a:gd name="connsiteX12" fmla="*/ 54591 w 327546"/>
                  <a:gd name="connsiteY12" fmla="*/ 109182 h 369949"/>
                  <a:gd name="connsiteX13" fmla="*/ 0 w 327546"/>
                  <a:gd name="connsiteY13" fmla="*/ 259307 h 369949"/>
                  <a:gd name="connsiteX14" fmla="*/ 13648 w 327546"/>
                  <a:gd name="connsiteY14" fmla="*/ 300251 h 369949"/>
                  <a:gd name="connsiteX15" fmla="*/ 191068 w 327546"/>
                  <a:gd name="connsiteY15" fmla="*/ 368489 h 369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7546" h="369949">
                    <a:moveTo>
                      <a:pt x="191068" y="368489"/>
                    </a:moveTo>
                    <a:cubicBezTo>
                      <a:pt x="232011" y="375313"/>
                      <a:pt x="240487" y="356877"/>
                      <a:pt x="259307" y="341194"/>
                    </a:cubicBezTo>
                    <a:cubicBezTo>
                      <a:pt x="270359" y="331984"/>
                      <a:pt x="270590" y="314441"/>
                      <a:pt x="272955" y="300251"/>
                    </a:cubicBezTo>
                    <a:cubicBezTo>
                      <a:pt x="279728" y="259616"/>
                      <a:pt x="272525" y="216136"/>
                      <a:pt x="286603" y="177421"/>
                    </a:cubicBezTo>
                    <a:cubicBezTo>
                      <a:pt x="292208" y="162006"/>
                      <a:pt x="313898" y="159224"/>
                      <a:pt x="327546" y="150125"/>
                    </a:cubicBezTo>
                    <a:cubicBezTo>
                      <a:pt x="288363" y="-6603"/>
                      <a:pt x="348355" y="181339"/>
                      <a:pt x="272955" y="68239"/>
                    </a:cubicBezTo>
                    <a:cubicBezTo>
                      <a:pt x="219096" y="-12549"/>
                      <a:pt x="305266" y="28968"/>
                      <a:pt x="218364" y="0"/>
                    </a:cubicBezTo>
                    <a:cubicBezTo>
                      <a:pt x="109183" y="36395"/>
                      <a:pt x="236561" y="-18197"/>
                      <a:pt x="163773" y="54591"/>
                    </a:cubicBezTo>
                    <a:cubicBezTo>
                      <a:pt x="153601" y="64763"/>
                      <a:pt x="136478" y="63690"/>
                      <a:pt x="122830" y="68239"/>
                    </a:cubicBezTo>
                    <a:cubicBezTo>
                      <a:pt x="109182" y="63690"/>
                      <a:pt x="94753" y="61025"/>
                      <a:pt x="81886" y="54591"/>
                    </a:cubicBezTo>
                    <a:cubicBezTo>
                      <a:pt x="67215" y="47255"/>
                      <a:pt x="56856" y="23317"/>
                      <a:pt x="40943" y="27295"/>
                    </a:cubicBezTo>
                    <a:cubicBezTo>
                      <a:pt x="26986" y="30784"/>
                      <a:pt x="31844" y="54591"/>
                      <a:pt x="27295" y="68239"/>
                    </a:cubicBezTo>
                    <a:cubicBezTo>
                      <a:pt x="36394" y="81887"/>
                      <a:pt x="53106" y="92847"/>
                      <a:pt x="54591" y="109182"/>
                    </a:cubicBezTo>
                    <a:cubicBezTo>
                      <a:pt x="63949" y="212116"/>
                      <a:pt x="53512" y="205795"/>
                      <a:pt x="0" y="259307"/>
                    </a:cubicBezTo>
                    <a:cubicBezTo>
                      <a:pt x="4549" y="272955"/>
                      <a:pt x="3475" y="290078"/>
                      <a:pt x="13648" y="300251"/>
                    </a:cubicBezTo>
                    <a:cubicBezTo>
                      <a:pt x="85903" y="372506"/>
                      <a:pt x="150125" y="361665"/>
                      <a:pt x="191068" y="368489"/>
                    </a:cubicBezTo>
                    <a:close/>
                  </a:path>
                </a:pathLst>
              </a:custGeom>
              <a:solidFill>
                <a:srgbClr val="006BB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13" name="Freeform 712"/>
              <p:cNvSpPr/>
              <p:nvPr/>
            </p:nvSpPr>
            <p:spPr>
              <a:xfrm>
                <a:off x="783563" y="4513880"/>
                <a:ext cx="165152" cy="187209"/>
              </a:xfrm>
              <a:custGeom>
                <a:avLst/>
                <a:gdLst>
                  <a:gd name="connsiteX0" fmla="*/ 191069 w 218747"/>
                  <a:gd name="connsiteY0" fmla="*/ 211419 h 239582"/>
                  <a:gd name="connsiteX1" fmla="*/ 204717 w 218747"/>
                  <a:gd name="connsiteY1" fmla="*/ 74942 h 239582"/>
                  <a:gd name="connsiteX2" fmla="*/ 163773 w 218747"/>
                  <a:gd name="connsiteY2" fmla="*/ 61294 h 239582"/>
                  <a:gd name="connsiteX3" fmla="*/ 81887 w 218747"/>
                  <a:gd name="connsiteY3" fmla="*/ 6703 h 239582"/>
                  <a:gd name="connsiteX4" fmla="*/ 27296 w 218747"/>
                  <a:gd name="connsiteY4" fmla="*/ 88589 h 239582"/>
                  <a:gd name="connsiteX5" fmla="*/ 0 w 218747"/>
                  <a:gd name="connsiteY5" fmla="*/ 129533 h 239582"/>
                  <a:gd name="connsiteX6" fmla="*/ 13648 w 218747"/>
                  <a:gd name="connsiteY6" fmla="*/ 211419 h 239582"/>
                  <a:gd name="connsiteX7" fmla="*/ 150125 w 218747"/>
                  <a:gd name="connsiteY7" fmla="*/ 225067 h 239582"/>
                  <a:gd name="connsiteX8" fmla="*/ 191069 w 218747"/>
                  <a:gd name="connsiteY8" fmla="*/ 211419 h 23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747" h="239582">
                    <a:moveTo>
                      <a:pt x="191069" y="211419"/>
                    </a:moveTo>
                    <a:cubicBezTo>
                      <a:pt x="200168" y="186398"/>
                      <a:pt x="239314" y="126838"/>
                      <a:pt x="204717" y="74942"/>
                    </a:cubicBezTo>
                    <a:cubicBezTo>
                      <a:pt x="196737" y="62972"/>
                      <a:pt x="177421" y="65843"/>
                      <a:pt x="163773" y="61294"/>
                    </a:cubicBezTo>
                    <a:cubicBezTo>
                      <a:pt x="136478" y="43097"/>
                      <a:pt x="100084" y="-20592"/>
                      <a:pt x="81887" y="6703"/>
                    </a:cubicBezTo>
                    <a:lnTo>
                      <a:pt x="27296" y="88589"/>
                    </a:lnTo>
                    <a:lnTo>
                      <a:pt x="0" y="129533"/>
                    </a:lnTo>
                    <a:cubicBezTo>
                      <a:pt x="4549" y="156828"/>
                      <a:pt x="1273" y="186669"/>
                      <a:pt x="13648" y="211419"/>
                    </a:cubicBezTo>
                    <a:cubicBezTo>
                      <a:pt x="39227" y="262577"/>
                      <a:pt x="120975" y="229231"/>
                      <a:pt x="150125" y="225067"/>
                    </a:cubicBezTo>
                    <a:cubicBezTo>
                      <a:pt x="197172" y="209385"/>
                      <a:pt x="181970" y="236440"/>
                      <a:pt x="191069" y="211419"/>
                    </a:cubicBezTo>
                    <a:close/>
                  </a:path>
                </a:pathLst>
              </a:custGeom>
              <a:solidFill>
                <a:srgbClr val="006BB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14" name="Freeform 713"/>
              <p:cNvSpPr/>
              <p:nvPr/>
            </p:nvSpPr>
            <p:spPr>
              <a:xfrm>
                <a:off x="865994" y="4422031"/>
                <a:ext cx="140011" cy="193065"/>
              </a:xfrm>
              <a:custGeom>
                <a:avLst/>
                <a:gdLst>
                  <a:gd name="connsiteX0" fmla="*/ 150126 w 185448"/>
                  <a:gd name="connsiteY0" fmla="*/ 1416 h 247076"/>
                  <a:gd name="connsiteX1" fmla="*/ 163773 w 185448"/>
                  <a:gd name="connsiteY1" fmla="*/ 96950 h 247076"/>
                  <a:gd name="connsiteX2" fmla="*/ 163773 w 185448"/>
                  <a:gd name="connsiteY2" fmla="*/ 233428 h 247076"/>
                  <a:gd name="connsiteX3" fmla="*/ 122830 w 185448"/>
                  <a:gd name="connsiteY3" fmla="*/ 247076 h 247076"/>
                  <a:gd name="connsiteX4" fmla="*/ 81887 w 185448"/>
                  <a:gd name="connsiteY4" fmla="*/ 206132 h 247076"/>
                  <a:gd name="connsiteX5" fmla="*/ 40943 w 185448"/>
                  <a:gd name="connsiteY5" fmla="*/ 178837 h 247076"/>
                  <a:gd name="connsiteX6" fmla="*/ 27296 w 185448"/>
                  <a:gd name="connsiteY6" fmla="*/ 137894 h 247076"/>
                  <a:gd name="connsiteX7" fmla="*/ 0 w 185448"/>
                  <a:gd name="connsiteY7" fmla="*/ 96950 h 247076"/>
                  <a:gd name="connsiteX8" fmla="*/ 81887 w 185448"/>
                  <a:gd name="connsiteY8" fmla="*/ 83303 h 247076"/>
                  <a:gd name="connsiteX9" fmla="*/ 95535 w 185448"/>
                  <a:gd name="connsiteY9" fmla="*/ 42359 h 247076"/>
                  <a:gd name="connsiteX10" fmla="*/ 150126 w 185448"/>
                  <a:gd name="connsiteY10" fmla="*/ 1416 h 247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448" h="247076">
                    <a:moveTo>
                      <a:pt x="150126" y="1416"/>
                    </a:moveTo>
                    <a:cubicBezTo>
                      <a:pt x="161499" y="10515"/>
                      <a:pt x="157464" y="65407"/>
                      <a:pt x="163773" y="96950"/>
                    </a:cubicBezTo>
                    <a:cubicBezTo>
                      <a:pt x="175778" y="156975"/>
                      <a:pt x="205875" y="149223"/>
                      <a:pt x="163773" y="233428"/>
                    </a:cubicBezTo>
                    <a:cubicBezTo>
                      <a:pt x="157339" y="246295"/>
                      <a:pt x="136478" y="242527"/>
                      <a:pt x="122830" y="247076"/>
                    </a:cubicBezTo>
                    <a:cubicBezTo>
                      <a:pt x="109182" y="233428"/>
                      <a:pt x="96714" y="218488"/>
                      <a:pt x="81887" y="206132"/>
                    </a:cubicBezTo>
                    <a:cubicBezTo>
                      <a:pt x="69286" y="195631"/>
                      <a:pt x="51190" y="191645"/>
                      <a:pt x="40943" y="178837"/>
                    </a:cubicBezTo>
                    <a:cubicBezTo>
                      <a:pt x="31956" y="167604"/>
                      <a:pt x="33729" y="150761"/>
                      <a:pt x="27296" y="137894"/>
                    </a:cubicBezTo>
                    <a:cubicBezTo>
                      <a:pt x="19960" y="123223"/>
                      <a:pt x="9099" y="110598"/>
                      <a:pt x="0" y="96950"/>
                    </a:cubicBezTo>
                    <a:cubicBezTo>
                      <a:pt x="27296" y="92401"/>
                      <a:pt x="57861" y="97032"/>
                      <a:pt x="81887" y="83303"/>
                    </a:cubicBezTo>
                    <a:cubicBezTo>
                      <a:pt x="94378" y="76165"/>
                      <a:pt x="86548" y="53593"/>
                      <a:pt x="95535" y="42359"/>
                    </a:cubicBezTo>
                    <a:cubicBezTo>
                      <a:pt x="105781" y="29551"/>
                      <a:pt x="138753" y="-7683"/>
                      <a:pt x="150126" y="1416"/>
                    </a:cubicBezTo>
                    <a:close/>
                  </a:path>
                </a:pathLst>
              </a:custGeom>
              <a:solidFill>
                <a:srgbClr val="006BB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15" name="Freeform 714"/>
              <p:cNvSpPr/>
              <p:nvPr/>
            </p:nvSpPr>
            <p:spPr>
              <a:xfrm>
                <a:off x="669337" y="4262864"/>
                <a:ext cx="459829" cy="181294"/>
              </a:xfrm>
              <a:custGeom>
                <a:avLst/>
                <a:gdLst>
                  <a:gd name="connsiteX0" fmla="*/ 601670 w 609053"/>
                  <a:gd name="connsiteY0" fmla="*/ 136478 h 232012"/>
                  <a:gd name="connsiteX1" fmla="*/ 533431 w 609053"/>
                  <a:gd name="connsiteY1" fmla="*/ 81887 h 232012"/>
                  <a:gd name="connsiteX2" fmla="*/ 478840 w 609053"/>
                  <a:gd name="connsiteY2" fmla="*/ 13648 h 232012"/>
                  <a:gd name="connsiteX3" fmla="*/ 178590 w 609053"/>
                  <a:gd name="connsiteY3" fmla="*/ 0 h 232012"/>
                  <a:gd name="connsiteX4" fmla="*/ 42112 w 609053"/>
                  <a:gd name="connsiteY4" fmla="*/ 13648 h 232012"/>
                  <a:gd name="connsiteX5" fmla="*/ 1169 w 609053"/>
                  <a:gd name="connsiteY5" fmla="*/ 40943 h 232012"/>
                  <a:gd name="connsiteX6" fmla="*/ 14817 w 609053"/>
                  <a:gd name="connsiteY6" fmla="*/ 81887 h 232012"/>
                  <a:gd name="connsiteX7" fmla="*/ 219533 w 609053"/>
                  <a:gd name="connsiteY7" fmla="*/ 81887 h 232012"/>
                  <a:gd name="connsiteX8" fmla="*/ 260476 w 609053"/>
                  <a:gd name="connsiteY8" fmla="*/ 109182 h 232012"/>
                  <a:gd name="connsiteX9" fmla="*/ 287772 w 609053"/>
                  <a:gd name="connsiteY9" fmla="*/ 150125 h 232012"/>
                  <a:gd name="connsiteX10" fmla="*/ 260476 w 609053"/>
                  <a:gd name="connsiteY10" fmla="*/ 191069 h 232012"/>
                  <a:gd name="connsiteX11" fmla="*/ 342363 w 609053"/>
                  <a:gd name="connsiteY11" fmla="*/ 232012 h 232012"/>
                  <a:gd name="connsiteX12" fmla="*/ 396954 w 609053"/>
                  <a:gd name="connsiteY12" fmla="*/ 218364 h 232012"/>
                  <a:gd name="connsiteX13" fmla="*/ 410602 w 609053"/>
                  <a:gd name="connsiteY13" fmla="*/ 163773 h 232012"/>
                  <a:gd name="connsiteX14" fmla="*/ 478840 w 609053"/>
                  <a:gd name="connsiteY14" fmla="*/ 95534 h 232012"/>
                  <a:gd name="connsiteX15" fmla="*/ 519784 w 609053"/>
                  <a:gd name="connsiteY15" fmla="*/ 122830 h 232012"/>
                  <a:gd name="connsiteX16" fmla="*/ 601670 w 609053"/>
                  <a:gd name="connsiteY16" fmla="*/ 150125 h 232012"/>
                  <a:gd name="connsiteX17" fmla="*/ 601670 w 609053"/>
                  <a:gd name="connsiteY17" fmla="*/ 136478 h 2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09053" h="232012">
                    <a:moveTo>
                      <a:pt x="601670" y="136478"/>
                    </a:moveTo>
                    <a:cubicBezTo>
                      <a:pt x="590297" y="125105"/>
                      <a:pt x="552388" y="104004"/>
                      <a:pt x="533431" y="81887"/>
                    </a:cubicBezTo>
                    <a:cubicBezTo>
                      <a:pt x="505843" y="49701"/>
                      <a:pt x="541736" y="21195"/>
                      <a:pt x="478840" y="13648"/>
                    </a:cubicBezTo>
                    <a:cubicBezTo>
                      <a:pt x="379367" y="1711"/>
                      <a:pt x="278673" y="4549"/>
                      <a:pt x="178590" y="0"/>
                    </a:cubicBezTo>
                    <a:cubicBezTo>
                      <a:pt x="133097" y="4549"/>
                      <a:pt x="86661" y="3368"/>
                      <a:pt x="42112" y="13648"/>
                    </a:cubicBezTo>
                    <a:cubicBezTo>
                      <a:pt x="26130" y="17336"/>
                      <a:pt x="7261" y="25714"/>
                      <a:pt x="1169" y="40943"/>
                    </a:cubicBezTo>
                    <a:cubicBezTo>
                      <a:pt x="-4174" y="54300"/>
                      <a:pt x="10268" y="68239"/>
                      <a:pt x="14817" y="81887"/>
                    </a:cubicBezTo>
                    <a:cubicBezTo>
                      <a:pt x="91846" y="75468"/>
                      <a:pt x="153166" y="48703"/>
                      <a:pt x="219533" y="81887"/>
                    </a:cubicBezTo>
                    <a:cubicBezTo>
                      <a:pt x="234204" y="89222"/>
                      <a:pt x="246828" y="100084"/>
                      <a:pt x="260476" y="109182"/>
                    </a:cubicBezTo>
                    <a:cubicBezTo>
                      <a:pt x="269575" y="122830"/>
                      <a:pt x="287772" y="133722"/>
                      <a:pt x="287772" y="150125"/>
                    </a:cubicBezTo>
                    <a:cubicBezTo>
                      <a:pt x="287772" y="166528"/>
                      <a:pt x="257259" y="174985"/>
                      <a:pt x="260476" y="191069"/>
                    </a:cubicBezTo>
                    <a:cubicBezTo>
                      <a:pt x="264255" y="209966"/>
                      <a:pt x="328953" y="227542"/>
                      <a:pt x="342363" y="232012"/>
                    </a:cubicBezTo>
                    <a:cubicBezTo>
                      <a:pt x="360560" y="227463"/>
                      <a:pt x="383691" y="231627"/>
                      <a:pt x="396954" y="218364"/>
                    </a:cubicBezTo>
                    <a:cubicBezTo>
                      <a:pt x="410217" y="205101"/>
                      <a:pt x="403213" y="181013"/>
                      <a:pt x="410602" y="163773"/>
                    </a:cubicBezTo>
                    <a:cubicBezTo>
                      <a:pt x="428799" y="121314"/>
                      <a:pt x="442446" y="119797"/>
                      <a:pt x="478840" y="95534"/>
                    </a:cubicBezTo>
                    <a:cubicBezTo>
                      <a:pt x="492488" y="104633"/>
                      <a:pt x="507183" y="112329"/>
                      <a:pt x="519784" y="122830"/>
                    </a:cubicBezTo>
                    <a:cubicBezTo>
                      <a:pt x="538141" y="138127"/>
                      <a:pt x="566834" y="196574"/>
                      <a:pt x="601670" y="150125"/>
                    </a:cubicBezTo>
                    <a:cubicBezTo>
                      <a:pt x="609859" y="139207"/>
                      <a:pt x="613043" y="147851"/>
                      <a:pt x="601670" y="136478"/>
                    </a:cubicBezTo>
                    <a:close/>
                  </a:path>
                </a:pathLst>
              </a:custGeom>
              <a:solidFill>
                <a:srgbClr val="5BBDF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16" name="Freeform 715"/>
              <p:cNvSpPr/>
              <p:nvPr/>
            </p:nvSpPr>
            <p:spPr>
              <a:xfrm>
                <a:off x="493289" y="4092530"/>
                <a:ext cx="248982" cy="354814"/>
              </a:xfrm>
              <a:custGeom>
                <a:avLst/>
                <a:gdLst>
                  <a:gd name="connsiteX0" fmla="*/ 329782 w 329782"/>
                  <a:gd name="connsiteY0" fmla="*/ 176777 h 454075"/>
                  <a:gd name="connsiteX1" fmla="*/ 234247 w 329782"/>
                  <a:gd name="connsiteY1" fmla="*/ 122186 h 454075"/>
                  <a:gd name="connsiteX2" fmla="*/ 261543 w 329782"/>
                  <a:gd name="connsiteY2" fmla="*/ 81243 h 454075"/>
                  <a:gd name="connsiteX3" fmla="*/ 125065 w 329782"/>
                  <a:gd name="connsiteY3" fmla="*/ 53947 h 454075"/>
                  <a:gd name="connsiteX4" fmla="*/ 97770 w 329782"/>
                  <a:gd name="connsiteY4" fmla="*/ 135834 h 454075"/>
                  <a:gd name="connsiteX5" fmla="*/ 15883 w 329782"/>
                  <a:gd name="connsiteY5" fmla="*/ 190425 h 454075"/>
                  <a:gd name="connsiteX6" fmla="*/ 2235 w 329782"/>
                  <a:gd name="connsiteY6" fmla="*/ 231368 h 454075"/>
                  <a:gd name="connsiteX7" fmla="*/ 84122 w 329782"/>
                  <a:gd name="connsiteY7" fmla="*/ 285959 h 454075"/>
                  <a:gd name="connsiteX8" fmla="*/ 97770 w 329782"/>
                  <a:gd name="connsiteY8" fmla="*/ 326902 h 454075"/>
                  <a:gd name="connsiteX9" fmla="*/ 166008 w 329782"/>
                  <a:gd name="connsiteY9" fmla="*/ 408789 h 454075"/>
                  <a:gd name="connsiteX10" fmla="*/ 179656 w 329782"/>
                  <a:gd name="connsiteY10" fmla="*/ 449732 h 454075"/>
                  <a:gd name="connsiteX11" fmla="*/ 234247 w 329782"/>
                  <a:gd name="connsiteY11" fmla="*/ 395141 h 454075"/>
                  <a:gd name="connsiteX12" fmla="*/ 247895 w 329782"/>
                  <a:gd name="connsiteY12" fmla="*/ 285959 h 454075"/>
                  <a:gd name="connsiteX13" fmla="*/ 302486 w 329782"/>
                  <a:gd name="connsiteY13" fmla="*/ 204072 h 454075"/>
                  <a:gd name="connsiteX14" fmla="*/ 275191 w 329782"/>
                  <a:gd name="connsiteY14" fmla="*/ 163129 h 45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29782" h="454075">
                    <a:moveTo>
                      <a:pt x="329782" y="176777"/>
                    </a:moveTo>
                    <a:cubicBezTo>
                      <a:pt x="302259" y="171272"/>
                      <a:pt x="234247" y="174397"/>
                      <a:pt x="234247" y="122186"/>
                    </a:cubicBezTo>
                    <a:cubicBezTo>
                      <a:pt x="234247" y="105783"/>
                      <a:pt x="252444" y="94891"/>
                      <a:pt x="261543" y="81243"/>
                    </a:cubicBezTo>
                    <a:cubicBezTo>
                      <a:pt x="282520" y="18311"/>
                      <a:pt x="319419" y="-50706"/>
                      <a:pt x="125065" y="53947"/>
                    </a:cubicBezTo>
                    <a:cubicBezTo>
                      <a:pt x="99732" y="67588"/>
                      <a:pt x="121710" y="119874"/>
                      <a:pt x="97770" y="135834"/>
                    </a:cubicBezTo>
                    <a:lnTo>
                      <a:pt x="15883" y="190425"/>
                    </a:lnTo>
                    <a:cubicBezTo>
                      <a:pt x="11334" y="204073"/>
                      <a:pt x="-6127" y="219662"/>
                      <a:pt x="2235" y="231368"/>
                    </a:cubicBezTo>
                    <a:cubicBezTo>
                      <a:pt x="21303" y="258063"/>
                      <a:pt x="84122" y="285959"/>
                      <a:pt x="84122" y="285959"/>
                    </a:cubicBezTo>
                    <a:cubicBezTo>
                      <a:pt x="88671" y="299607"/>
                      <a:pt x="91336" y="314035"/>
                      <a:pt x="97770" y="326902"/>
                    </a:cubicBezTo>
                    <a:cubicBezTo>
                      <a:pt x="116771" y="364904"/>
                      <a:pt x="135825" y="378605"/>
                      <a:pt x="166008" y="408789"/>
                    </a:cubicBezTo>
                    <a:cubicBezTo>
                      <a:pt x="170557" y="422437"/>
                      <a:pt x="166789" y="443299"/>
                      <a:pt x="179656" y="449732"/>
                    </a:cubicBezTo>
                    <a:cubicBezTo>
                      <a:pt x="221250" y="470528"/>
                      <a:pt x="229048" y="410740"/>
                      <a:pt x="234247" y="395141"/>
                    </a:cubicBezTo>
                    <a:cubicBezTo>
                      <a:pt x="238796" y="358747"/>
                      <a:pt x="235559" y="320499"/>
                      <a:pt x="247895" y="285959"/>
                    </a:cubicBezTo>
                    <a:cubicBezTo>
                      <a:pt x="258929" y="255065"/>
                      <a:pt x="302486" y="204072"/>
                      <a:pt x="302486" y="204072"/>
                    </a:cubicBezTo>
                    <a:lnTo>
                      <a:pt x="275191" y="163129"/>
                    </a:lnTo>
                  </a:path>
                </a:pathLst>
              </a:custGeom>
              <a:solidFill>
                <a:srgbClr val="5BBDF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17" name="Freeform 716"/>
              <p:cNvSpPr/>
              <p:nvPr/>
            </p:nvSpPr>
            <p:spPr>
              <a:xfrm>
                <a:off x="917514" y="4017584"/>
                <a:ext cx="302992" cy="341259"/>
              </a:xfrm>
              <a:custGeom>
                <a:avLst/>
                <a:gdLst>
                  <a:gd name="connsiteX0" fmla="*/ 368490 w 401320"/>
                  <a:gd name="connsiteY0" fmla="*/ 259307 h 436728"/>
                  <a:gd name="connsiteX1" fmla="*/ 300251 w 401320"/>
                  <a:gd name="connsiteY1" fmla="*/ 232012 h 436728"/>
                  <a:gd name="connsiteX2" fmla="*/ 218364 w 401320"/>
                  <a:gd name="connsiteY2" fmla="*/ 191068 h 436728"/>
                  <a:gd name="connsiteX3" fmla="*/ 163773 w 401320"/>
                  <a:gd name="connsiteY3" fmla="*/ 109182 h 436728"/>
                  <a:gd name="connsiteX4" fmla="*/ 150125 w 401320"/>
                  <a:gd name="connsiteY4" fmla="*/ 40943 h 436728"/>
                  <a:gd name="connsiteX5" fmla="*/ 68239 w 401320"/>
                  <a:gd name="connsiteY5" fmla="*/ 13647 h 436728"/>
                  <a:gd name="connsiteX6" fmla="*/ 27296 w 401320"/>
                  <a:gd name="connsiteY6" fmla="*/ 0 h 436728"/>
                  <a:gd name="connsiteX7" fmla="*/ 68239 w 401320"/>
                  <a:gd name="connsiteY7" fmla="*/ 136477 h 436728"/>
                  <a:gd name="connsiteX8" fmla="*/ 81887 w 401320"/>
                  <a:gd name="connsiteY8" fmla="*/ 177421 h 436728"/>
                  <a:gd name="connsiteX9" fmla="*/ 68239 w 401320"/>
                  <a:gd name="connsiteY9" fmla="*/ 232012 h 436728"/>
                  <a:gd name="connsiteX10" fmla="*/ 27296 w 401320"/>
                  <a:gd name="connsiteY10" fmla="*/ 272955 h 436728"/>
                  <a:gd name="connsiteX11" fmla="*/ 0 w 401320"/>
                  <a:gd name="connsiteY11" fmla="*/ 313898 h 436728"/>
                  <a:gd name="connsiteX12" fmla="*/ 40943 w 401320"/>
                  <a:gd name="connsiteY12" fmla="*/ 341194 h 436728"/>
                  <a:gd name="connsiteX13" fmla="*/ 191069 w 401320"/>
                  <a:gd name="connsiteY13" fmla="*/ 354841 h 436728"/>
                  <a:gd name="connsiteX14" fmla="*/ 245660 w 401320"/>
                  <a:gd name="connsiteY14" fmla="*/ 436728 h 436728"/>
                  <a:gd name="connsiteX15" fmla="*/ 259307 w 401320"/>
                  <a:gd name="connsiteY15" fmla="*/ 382137 h 436728"/>
                  <a:gd name="connsiteX16" fmla="*/ 300251 w 401320"/>
                  <a:gd name="connsiteY16" fmla="*/ 368489 h 436728"/>
                  <a:gd name="connsiteX17" fmla="*/ 395785 w 401320"/>
                  <a:gd name="connsiteY17" fmla="*/ 341194 h 436728"/>
                  <a:gd name="connsiteX18" fmla="*/ 368490 w 401320"/>
                  <a:gd name="connsiteY18" fmla="*/ 259307 h 436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1320" h="436728">
                    <a:moveTo>
                      <a:pt x="368490" y="259307"/>
                    </a:moveTo>
                    <a:cubicBezTo>
                      <a:pt x="352568" y="241110"/>
                      <a:pt x="322163" y="242968"/>
                      <a:pt x="300251" y="232012"/>
                    </a:cubicBezTo>
                    <a:cubicBezTo>
                      <a:pt x="194418" y="179096"/>
                      <a:pt x="321280" y="225374"/>
                      <a:pt x="218364" y="191068"/>
                    </a:cubicBezTo>
                    <a:cubicBezTo>
                      <a:pt x="200167" y="163773"/>
                      <a:pt x="170207" y="141350"/>
                      <a:pt x="163773" y="109182"/>
                    </a:cubicBezTo>
                    <a:cubicBezTo>
                      <a:pt x="159224" y="86436"/>
                      <a:pt x="166528" y="57346"/>
                      <a:pt x="150125" y="40943"/>
                    </a:cubicBezTo>
                    <a:cubicBezTo>
                      <a:pt x="129780" y="20598"/>
                      <a:pt x="95534" y="22745"/>
                      <a:pt x="68239" y="13647"/>
                    </a:cubicBezTo>
                    <a:lnTo>
                      <a:pt x="27296" y="0"/>
                    </a:lnTo>
                    <a:cubicBezTo>
                      <a:pt x="47921" y="82506"/>
                      <a:pt x="35011" y="36793"/>
                      <a:pt x="68239" y="136477"/>
                    </a:cubicBezTo>
                    <a:lnTo>
                      <a:pt x="81887" y="177421"/>
                    </a:lnTo>
                    <a:cubicBezTo>
                      <a:pt x="77338" y="195618"/>
                      <a:pt x="77545" y="215726"/>
                      <a:pt x="68239" y="232012"/>
                    </a:cubicBezTo>
                    <a:cubicBezTo>
                      <a:pt x="58663" y="248770"/>
                      <a:pt x="39652" y="258128"/>
                      <a:pt x="27296" y="272955"/>
                    </a:cubicBezTo>
                    <a:cubicBezTo>
                      <a:pt x="16795" y="285556"/>
                      <a:pt x="9099" y="300250"/>
                      <a:pt x="0" y="313898"/>
                    </a:cubicBezTo>
                    <a:cubicBezTo>
                      <a:pt x="13648" y="322997"/>
                      <a:pt x="24905" y="337757"/>
                      <a:pt x="40943" y="341194"/>
                    </a:cubicBezTo>
                    <a:cubicBezTo>
                      <a:pt x="90076" y="351722"/>
                      <a:pt x="145535" y="333592"/>
                      <a:pt x="191069" y="354841"/>
                    </a:cubicBezTo>
                    <a:cubicBezTo>
                      <a:pt x="220797" y="368714"/>
                      <a:pt x="245660" y="436728"/>
                      <a:pt x="245660" y="436728"/>
                    </a:cubicBezTo>
                    <a:cubicBezTo>
                      <a:pt x="250209" y="418531"/>
                      <a:pt x="247590" y="396784"/>
                      <a:pt x="259307" y="382137"/>
                    </a:cubicBezTo>
                    <a:cubicBezTo>
                      <a:pt x="268294" y="370903"/>
                      <a:pt x="286418" y="372441"/>
                      <a:pt x="300251" y="368489"/>
                    </a:cubicBezTo>
                    <a:cubicBezTo>
                      <a:pt x="420227" y="334210"/>
                      <a:pt x="297604" y="373920"/>
                      <a:pt x="395785" y="341194"/>
                    </a:cubicBezTo>
                    <a:cubicBezTo>
                      <a:pt x="413502" y="288043"/>
                      <a:pt x="384412" y="277504"/>
                      <a:pt x="368490" y="259307"/>
                    </a:cubicBezTo>
                    <a:close/>
                  </a:path>
                </a:pathLst>
              </a:custGeom>
              <a:solidFill>
                <a:srgbClr val="99FFC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18" name="Freeform 717"/>
              <p:cNvSpPr/>
              <p:nvPr/>
            </p:nvSpPr>
            <p:spPr>
              <a:xfrm>
                <a:off x="669807" y="3878448"/>
                <a:ext cx="350917" cy="362932"/>
              </a:xfrm>
              <a:custGeom>
                <a:avLst/>
                <a:gdLst>
                  <a:gd name="connsiteX0" fmla="*/ 300251 w 464797"/>
                  <a:gd name="connsiteY0" fmla="*/ 109622 h 464464"/>
                  <a:gd name="connsiteX1" fmla="*/ 354842 w 464797"/>
                  <a:gd name="connsiteY1" fmla="*/ 440 h 464464"/>
                  <a:gd name="connsiteX2" fmla="*/ 423081 w 464797"/>
                  <a:gd name="connsiteY2" fmla="*/ 14088 h 464464"/>
                  <a:gd name="connsiteX3" fmla="*/ 436729 w 464797"/>
                  <a:gd name="connsiteY3" fmla="*/ 55031 h 464464"/>
                  <a:gd name="connsiteX4" fmla="*/ 464024 w 464797"/>
                  <a:gd name="connsiteY4" fmla="*/ 95974 h 464464"/>
                  <a:gd name="connsiteX5" fmla="*/ 450376 w 464797"/>
                  <a:gd name="connsiteY5" fmla="*/ 136918 h 464464"/>
                  <a:gd name="connsiteX6" fmla="*/ 327547 w 464797"/>
                  <a:gd name="connsiteY6" fmla="*/ 150565 h 464464"/>
                  <a:gd name="connsiteX7" fmla="*/ 341194 w 464797"/>
                  <a:gd name="connsiteY7" fmla="*/ 232452 h 464464"/>
                  <a:gd name="connsiteX8" fmla="*/ 382138 w 464797"/>
                  <a:gd name="connsiteY8" fmla="*/ 259747 h 464464"/>
                  <a:gd name="connsiteX9" fmla="*/ 368490 w 464797"/>
                  <a:gd name="connsiteY9" fmla="*/ 368930 h 464464"/>
                  <a:gd name="connsiteX10" fmla="*/ 341194 w 464797"/>
                  <a:gd name="connsiteY10" fmla="*/ 409873 h 464464"/>
                  <a:gd name="connsiteX11" fmla="*/ 177421 w 464797"/>
                  <a:gd name="connsiteY11" fmla="*/ 423521 h 464464"/>
                  <a:gd name="connsiteX12" fmla="*/ 95535 w 464797"/>
                  <a:gd name="connsiteY12" fmla="*/ 464464 h 464464"/>
                  <a:gd name="connsiteX13" fmla="*/ 27296 w 464797"/>
                  <a:gd name="connsiteY13" fmla="*/ 450816 h 464464"/>
                  <a:gd name="connsiteX14" fmla="*/ 13648 w 464797"/>
                  <a:gd name="connsiteY14" fmla="*/ 355282 h 464464"/>
                  <a:gd name="connsiteX15" fmla="*/ 0 w 464797"/>
                  <a:gd name="connsiteY15" fmla="*/ 314338 h 464464"/>
                  <a:gd name="connsiteX16" fmla="*/ 54591 w 464797"/>
                  <a:gd name="connsiteY16" fmla="*/ 246100 h 464464"/>
                  <a:gd name="connsiteX17" fmla="*/ 191069 w 464797"/>
                  <a:gd name="connsiteY17" fmla="*/ 218804 h 464464"/>
                  <a:gd name="connsiteX18" fmla="*/ 313899 w 464797"/>
                  <a:gd name="connsiteY18" fmla="*/ 109622 h 464464"/>
                  <a:gd name="connsiteX19" fmla="*/ 313899 w 464797"/>
                  <a:gd name="connsiteY19" fmla="*/ 41383 h 464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4797" h="464464">
                    <a:moveTo>
                      <a:pt x="300251" y="109622"/>
                    </a:moveTo>
                    <a:cubicBezTo>
                      <a:pt x="306646" y="71255"/>
                      <a:pt x="296772" y="7698"/>
                      <a:pt x="354842" y="440"/>
                    </a:cubicBezTo>
                    <a:cubicBezTo>
                      <a:pt x="377860" y="-2437"/>
                      <a:pt x="400335" y="9539"/>
                      <a:pt x="423081" y="14088"/>
                    </a:cubicBezTo>
                    <a:cubicBezTo>
                      <a:pt x="427630" y="27736"/>
                      <a:pt x="430295" y="42164"/>
                      <a:pt x="436729" y="55031"/>
                    </a:cubicBezTo>
                    <a:cubicBezTo>
                      <a:pt x="444064" y="69702"/>
                      <a:pt x="461328" y="79795"/>
                      <a:pt x="464024" y="95974"/>
                    </a:cubicBezTo>
                    <a:cubicBezTo>
                      <a:pt x="466389" y="110165"/>
                      <a:pt x="463733" y="131575"/>
                      <a:pt x="450376" y="136918"/>
                    </a:cubicBezTo>
                    <a:cubicBezTo>
                      <a:pt x="412127" y="152217"/>
                      <a:pt x="368490" y="146016"/>
                      <a:pt x="327547" y="150565"/>
                    </a:cubicBezTo>
                    <a:cubicBezTo>
                      <a:pt x="332096" y="177861"/>
                      <a:pt x="328819" y="207701"/>
                      <a:pt x="341194" y="232452"/>
                    </a:cubicBezTo>
                    <a:cubicBezTo>
                      <a:pt x="348529" y="247123"/>
                      <a:pt x="378921" y="243663"/>
                      <a:pt x="382138" y="259747"/>
                    </a:cubicBezTo>
                    <a:cubicBezTo>
                      <a:pt x="389331" y="295712"/>
                      <a:pt x="378141" y="333545"/>
                      <a:pt x="368490" y="368930"/>
                    </a:cubicBezTo>
                    <a:cubicBezTo>
                      <a:pt x="364174" y="384755"/>
                      <a:pt x="356965" y="405367"/>
                      <a:pt x="341194" y="409873"/>
                    </a:cubicBezTo>
                    <a:cubicBezTo>
                      <a:pt x="288521" y="424922"/>
                      <a:pt x="232012" y="418972"/>
                      <a:pt x="177421" y="423521"/>
                    </a:cubicBezTo>
                    <a:cubicBezTo>
                      <a:pt x="156721" y="437321"/>
                      <a:pt x="123786" y="464464"/>
                      <a:pt x="95535" y="464464"/>
                    </a:cubicBezTo>
                    <a:cubicBezTo>
                      <a:pt x="72338" y="464464"/>
                      <a:pt x="50042" y="455365"/>
                      <a:pt x="27296" y="450816"/>
                    </a:cubicBezTo>
                    <a:cubicBezTo>
                      <a:pt x="22747" y="418971"/>
                      <a:pt x="19957" y="386825"/>
                      <a:pt x="13648" y="355282"/>
                    </a:cubicBezTo>
                    <a:cubicBezTo>
                      <a:pt x="10827" y="341175"/>
                      <a:pt x="0" y="328724"/>
                      <a:pt x="0" y="314338"/>
                    </a:cubicBezTo>
                    <a:cubicBezTo>
                      <a:pt x="0" y="274986"/>
                      <a:pt x="23153" y="261819"/>
                      <a:pt x="54591" y="246100"/>
                    </a:cubicBezTo>
                    <a:cubicBezTo>
                      <a:pt x="92704" y="227044"/>
                      <a:pt x="155861" y="223834"/>
                      <a:pt x="191069" y="218804"/>
                    </a:cubicBezTo>
                    <a:cubicBezTo>
                      <a:pt x="224408" y="196578"/>
                      <a:pt x="313899" y="140785"/>
                      <a:pt x="313899" y="109622"/>
                    </a:cubicBezTo>
                    <a:lnTo>
                      <a:pt x="313899" y="41383"/>
                    </a:lnTo>
                  </a:path>
                </a:pathLst>
              </a:custGeom>
              <a:solidFill>
                <a:srgbClr val="EE77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19" name="Freeform 718"/>
              <p:cNvSpPr/>
              <p:nvPr/>
            </p:nvSpPr>
            <p:spPr>
              <a:xfrm>
                <a:off x="762665" y="4134859"/>
                <a:ext cx="217565" cy="141009"/>
              </a:xfrm>
              <a:custGeom>
                <a:avLst/>
                <a:gdLst>
                  <a:gd name="connsiteX0" fmla="*/ 273340 w 288170"/>
                  <a:gd name="connsiteY0" fmla="*/ 41 h 180457"/>
                  <a:gd name="connsiteX1" fmla="*/ 205101 w 288170"/>
                  <a:gd name="connsiteY1" fmla="*/ 95575 h 180457"/>
                  <a:gd name="connsiteX2" fmla="*/ 150510 w 288170"/>
                  <a:gd name="connsiteY2" fmla="*/ 81928 h 180457"/>
                  <a:gd name="connsiteX3" fmla="*/ 68623 w 288170"/>
                  <a:gd name="connsiteY3" fmla="*/ 54632 h 180457"/>
                  <a:gd name="connsiteX4" fmla="*/ 385 w 288170"/>
                  <a:gd name="connsiteY4" fmla="*/ 109223 h 180457"/>
                  <a:gd name="connsiteX5" fmla="*/ 14032 w 288170"/>
                  <a:gd name="connsiteY5" fmla="*/ 163814 h 180457"/>
                  <a:gd name="connsiteX6" fmla="*/ 286988 w 288170"/>
                  <a:gd name="connsiteY6" fmla="*/ 109223 h 180457"/>
                  <a:gd name="connsiteX7" fmla="*/ 273340 w 288170"/>
                  <a:gd name="connsiteY7" fmla="*/ 41 h 180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8170" h="180457">
                    <a:moveTo>
                      <a:pt x="273340" y="41"/>
                    </a:moveTo>
                    <a:cubicBezTo>
                      <a:pt x="259692" y="-2234"/>
                      <a:pt x="252800" y="88761"/>
                      <a:pt x="205101" y="95575"/>
                    </a:cubicBezTo>
                    <a:cubicBezTo>
                      <a:pt x="186533" y="98228"/>
                      <a:pt x="168476" y="87318"/>
                      <a:pt x="150510" y="81928"/>
                    </a:cubicBezTo>
                    <a:cubicBezTo>
                      <a:pt x="122951" y="73660"/>
                      <a:pt x="68623" y="54632"/>
                      <a:pt x="68623" y="54632"/>
                    </a:cubicBezTo>
                    <a:cubicBezTo>
                      <a:pt x="37643" y="64959"/>
                      <a:pt x="6558" y="66011"/>
                      <a:pt x="385" y="109223"/>
                    </a:cubicBezTo>
                    <a:cubicBezTo>
                      <a:pt x="-2268" y="127791"/>
                      <a:pt x="9483" y="145617"/>
                      <a:pt x="14032" y="163814"/>
                    </a:cubicBezTo>
                    <a:cubicBezTo>
                      <a:pt x="107349" y="158902"/>
                      <a:pt x="275944" y="230702"/>
                      <a:pt x="286988" y="109223"/>
                    </a:cubicBezTo>
                    <a:cubicBezTo>
                      <a:pt x="290283" y="72978"/>
                      <a:pt x="286988" y="2316"/>
                      <a:pt x="273340" y="41"/>
                    </a:cubicBezTo>
                    <a:close/>
                  </a:path>
                </a:pathLst>
              </a:custGeom>
              <a:solidFill>
                <a:srgbClr val="FFFF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20" name="Freeform 719"/>
              <p:cNvSpPr/>
              <p:nvPr/>
            </p:nvSpPr>
            <p:spPr>
              <a:xfrm>
                <a:off x="989134" y="4209485"/>
                <a:ext cx="299320" cy="288303"/>
              </a:xfrm>
              <a:custGeom>
                <a:avLst/>
                <a:gdLst>
                  <a:gd name="connsiteX0" fmla="*/ 219036 w 396456"/>
                  <a:gd name="connsiteY0" fmla="*/ 218832 h 368957"/>
                  <a:gd name="connsiteX1" fmla="*/ 328218 w 396456"/>
                  <a:gd name="connsiteY1" fmla="*/ 191536 h 368957"/>
                  <a:gd name="connsiteX2" fmla="*/ 369161 w 396456"/>
                  <a:gd name="connsiteY2" fmla="*/ 109650 h 368957"/>
                  <a:gd name="connsiteX3" fmla="*/ 396456 w 396456"/>
                  <a:gd name="connsiteY3" fmla="*/ 68707 h 368957"/>
                  <a:gd name="connsiteX4" fmla="*/ 328218 w 396456"/>
                  <a:gd name="connsiteY4" fmla="*/ 468 h 368957"/>
                  <a:gd name="connsiteX5" fmla="*/ 314570 w 396456"/>
                  <a:gd name="connsiteY5" fmla="*/ 41411 h 368957"/>
                  <a:gd name="connsiteX6" fmla="*/ 287274 w 396456"/>
                  <a:gd name="connsiteY6" fmla="*/ 82354 h 368957"/>
                  <a:gd name="connsiteX7" fmla="*/ 246331 w 396456"/>
                  <a:gd name="connsiteY7" fmla="*/ 96002 h 368957"/>
                  <a:gd name="connsiteX8" fmla="*/ 150797 w 396456"/>
                  <a:gd name="connsiteY8" fmla="*/ 109650 h 368957"/>
                  <a:gd name="connsiteX9" fmla="*/ 137149 w 396456"/>
                  <a:gd name="connsiteY9" fmla="*/ 150593 h 368957"/>
                  <a:gd name="connsiteX10" fmla="*/ 137149 w 396456"/>
                  <a:gd name="connsiteY10" fmla="*/ 191536 h 368957"/>
                  <a:gd name="connsiteX11" fmla="*/ 96206 w 396456"/>
                  <a:gd name="connsiteY11" fmla="*/ 177889 h 368957"/>
                  <a:gd name="connsiteX12" fmla="*/ 55262 w 396456"/>
                  <a:gd name="connsiteY12" fmla="*/ 150593 h 368957"/>
                  <a:gd name="connsiteX13" fmla="*/ 671 w 396456"/>
                  <a:gd name="connsiteY13" fmla="*/ 164241 h 368957"/>
                  <a:gd name="connsiteX14" fmla="*/ 14319 w 396456"/>
                  <a:gd name="connsiteY14" fmla="*/ 328014 h 368957"/>
                  <a:gd name="connsiteX15" fmla="*/ 96206 w 396456"/>
                  <a:gd name="connsiteY15" fmla="*/ 355310 h 368957"/>
                  <a:gd name="connsiteX16" fmla="*/ 137149 w 396456"/>
                  <a:gd name="connsiteY16" fmla="*/ 368957 h 368957"/>
                  <a:gd name="connsiteX17" fmla="*/ 191740 w 396456"/>
                  <a:gd name="connsiteY17" fmla="*/ 300719 h 368957"/>
                  <a:gd name="connsiteX18" fmla="*/ 205388 w 396456"/>
                  <a:gd name="connsiteY18" fmla="*/ 259775 h 368957"/>
                  <a:gd name="connsiteX19" fmla="*/ 246331 w 396456"/>
                  <a:gd name="connsiteY19" fmla="*/ 232480 h 368957"/>
                  <a:gd name="connsiteX20" fmla="*/ 287274 w 396456"/>
                  <a:gd name="connsiteY20" fmla="*/ 218832 h 36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6456" h="368957">
                    <a:moveTo>
                      <a:pt x="219036" y="218832"/>
                    </a:moveTo>
                    <a:cubicBezTo>
                      <a:pt x="222435" y="218152"/>
                      <a:pt x="314229" y="202727"/>
                      <a:pt x="328218" y="191536"/>
                    </a:cubicBezTo>
                    <a:cubicBezTo>
                      <a:pt x="360810" y="165463"/>
                      <a:pt x="352679" y="142614"/>
                      <a:pt x="369161" y="109650"/>
                    </a:cubicBezTo>
                    <a:cubicBezTo>
                      <a:pt x="376496" y="94979"/>
                      <a:pt x="387358" y="82355"/>
                      <a:pt x="396456" y="68707"/>
                    </a:cubicBezTo>
                    <a:cubicBezTo>
                      <a:pt x="388657" y="57009"/>
                      <a:pt x="354215" y="-6031"/>
                      <a:pt x="328218" y="468"/>
                    </a:cubicBezTo>
                    <a:cubicBezTo>
                      <a:pt x="314262" y="3957"/>
                      <a:pt x="321004" y="28544"/>
                      <a:pt x="314570" y="41411"/>
                    </a:cubicBezTo>
                    <a:cubicBezTo>
                      <a:pt x="307234" y="56082"/>
                      <a:pt x="300082" y="72107"/>
                      <a:pt x="287274" y="82354"/>
                    </a:cubicBezTo>
                    <a:cubicBezTo>
                      <a:pt x="276040" y="91341"/>
                      <a:pt x="260438" y="93181"/>
                      <a:pt x="246331" y="96002"/>
                    </a:cubicBezTo>
                    <a:cubicBezTo>
                      <a:pt x="214788" y="102311"/>
                      <a:pt x="182642" y="105101"/>
                      <a:pt x="150797" y="109650"/>
                    </a:cubicBezTo>
                    <a:cubicBezTo>
                      <a:pt x="146248" y="123298"/>
                      <a:pt x="131806" y="137236"/>
                      <a:pt x="137149" y="150593"/>
                    </a:cubicBezTo>
                    <a:cubicBezTo>
                      <a:pt x="155824" y="197281"/>
                      <a:pt x="223681" y="162693"/>
                      <a:pt x="137149" y="191536"/>
                    </a:cubicBezTo>
                    <a:cubicBezTo>
                      <a:pt x="123501" y="186987"/>
                      <a:pt x="109073" y="184322"/>
                      <a:pt x="96206" y="177889"/>
                    </a:cubicBezTo>
                    <a:cubicBezTo>
                      <a:pt x="81535" y="170553"/>
                      <a:pt x="71500" y="152913"/>
                      <a:pt x="55262" y="150593"/>
                    </a:cubicBezTo>
                    <a:cubicBezTo>
                      <a:pt x="36693" y="147940"/>
                      <a:pt x="18868" y="159692"/>
                      <a:pt x="671" y="164241"/>
                    </a:cubicBezTo>
                    <a:cubicBezTo>
                      <a:pt x="5220" y="218832"/>
                      <a:pt x="-10180" y="279017"/>
                      <a:pt x="14319" y="328014"/>
                    </a:cubicBezTo>
                    <a:cubicBezTo>
                      <a:pt x="27186" y="353749"/>
                      <a:pt x="68910" y="346212"/>
                      <a:pt x="96206" y="355310"/>
                    </a:cubicBezTo>
                    <a:lnTo>
                      <a:pt x="137149" y="368957"/>
                    </a:lnTo>
                    <a:cubicBezTo>
                      <a:pt x="171454" y="266043"/>
                      <a:pt x="121188" y="388909"/>
                      <a:pt x="191740" y="300719"/>
                    </a:cubicBezTo>
                    <a:cubicBezTo>
                      <a:pt x="200727" y="289485"/>
                      <a:pt x="196401" y="271009"/>
                      <a:pt x="205388" y="259775"/>
                    </a:cubicBezTo>
                    <a:cubicBezTo>
                      <a:pt x="215634" y="246967"/>
                      <a:pt x="231660" y="239815"/>
                      <a:pt x="246331" y="232480"/>
                    </a:cubicBezTo>
                    <a:cubicBezTo>
                      <a:pt x="259198" y="226046"/>
                      <a:pt x="287274" y="218832"/>
                      <a:pt x="287274" y="218832"/>
                    </a:cubicBezTo>
                  </a:path>
                </a:pathLst>
              </a:custGeom>
              <a:solidFill>
                <a:srgbClr val="006BB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721" name="Rectangle 720"/>
              <p:cNvSpPr/>
              <p:nvPr/>
            </p:nvSpPr>
            <p:spPr>
              <a:xfrm>
                <a:off x="2176596" y="4171970"/>
                <a:ext cx="265987" cy="197291"/>
              </a:xfrm>
              <a:prstGeom prst="rect">
                <a:avLst/>
              </a:prstGeom>
              <a:solidFill>
                <a:srgbClr val="004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2" name="Oval 721"/>
              <p:cNvSpPr/>
              <p:nvPr/>
            </p:nvSpPr>
            <p:spPr>
              <a:xfrm>
                <a:off x="1113433" y="3553529"/>
                <a:ext cx="494045" cy="581330"/>
              </a:xfrm>
              <a:prstGeom prst="ellipse">
                <a:avLst/>
              </a:prstGeom>
              <a:solidFill>
                <a:srgbClr val="007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3" name="Oval 722"/>
              <p:cNvSpPr/>
              <p:nvPr/>
            </p:nvSpPr>
            <p:spPr>
              <a:xfrm>
                <a:off x="1239446" y="4437249"/>
                <a:ext cx="256102" cy="388434"/>
              </a:xfrm>
              <a:prstGeom prst="ellipse">
                <a:avLst/>
              </a:prstGeom>
              <a:solidFill>
                <a:srgbClr val="007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4" name="Oval 723"/>
              <p:cNvSpPr/>
              <p:nvPr/>
            </p:nvSpPr>
            <p:spPr>
              <a:xfrm>
                <a:off x="1377071" y="4541452"/>
                <a:ext cx="256102" cy="388434"/>
              </a:xfrm>
              <a:prstGeom prst="ellipse">
                <a:avLst/>
              </a:prstGeom>
              <a:solidFill>
                <a:srgbClr val="007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 name="Oval 724"/>
              <p:cNvSpPr/>
              <p:nvPr/>
            </p:nvSpPr>
            <p:spPr>
              <a:xfrm>
                <a:off x="1607478" y="3844194"/>
                <a:ext cx="134349" cy="196153"/>
              </a:xfrm>
              <a:prstGeom prst="ellipse">
                <a:avLst/>
              </a:prstGeom>
              <a:solidFill>
                <a:srgbClr val="007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6" name="Oval 725"/>
              <p:cNvSpPr/>
              <p:nvPr/>
            </p:nvSpPr>
            <p:spPr>
              <a:xfrm>
                <a:off x="1461491" y="4039868"/>
                <a:ext cx="202032" cy="405093"/>
              </a:xfrm>
              <a:prstGeom prst="ellipse">
                <a:avLst/>
              </a:prstGeom>
              <a:solidFill>
                <a:srgbClr val="007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 name="Oval 726"/>
              <p:cNvSpPr/>
              <p:nvPr/>
            </p:nvSpPr>
            <p:spPr>
              <a:xfrm>
                <a:off x="1968776" y="4206953"/>
                <a:ext cx="315298" cy="479896"/>
              </a:xfrm>
              <a:prstGeom prst="ellipse">
                <a:avLst/>
              </a:prstGeom>
              <a:solidFill>
                <a:srgbClr val="004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8" name="Oval 727"/>
              <p:cNvSpPr/>
              <p:nvPr/>
            </p:nvSpPr>
            <p:spPr>
              <a:xfrm>
                <a:off x="1887322" y="4482605"/>
                <a:ext cx="315298" cy="479896"/>
              </a:xfrm>
              <a:prstGeom prst="ellipse">
                <a:avLst/>
              </a:prstGeom>
              <a:solidFill>
                <a:srgbClr val="004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9" name="Oval 728"/>
              <p:cNvSpPr/>
              <p:nvPr/>
            </p:nvSpPr>
            <p:spPr>
              <a:xfrm>
                <a:off x="2154972" y="5325997"/>
                <a:ext cx="120318" cy="445711"/>
              </a:xfrm>
              <a:prstGeom prst="ellipse">
                <a:avLst/>
              </a:prstGeom>
              <a:solidFill>
                <a:srgbClr val="007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0" name="Oval 729"/>
              <p:cNvSpPr/>
              <p:nvPr/>
            </p:nvSpPr>
            <p:spPr>
              <a:xfrm>
                <a:off x="1833642" y="4838182"/>
                <a:ext cx="124426" cy="231759"/>
              </a:xfrm>
              <a:prstGeom prst="ellipse">
                <a:avLst/>
              </a:prstGeom>
              <a:solidFill>
                <a:srgbClr val="004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1" name="Oval 730"/>
              <p:cNvSpPr/>
              <p:nvPr/>
            </p:nvSpPr>
            <p:spPr>
              <a:xfrm>
                <a:off x="1886775" y="4899943"/>
                <a:ext cx="124426" cy="231759"/>
              </a:xfrm>
              <a:prstGeom prst="ellipse">
                <a:avLst/>
              </a:prstGeom>
              <a:solidFill>
                <a:srgbClr val="004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2" name="Oval 731"/>
              <p:cNvSpPr/>
              <p:nvPr/>
            </p:nvSpPr>
            <p:spPr>
              <a:xfrm>
                <a:off x="1941273" y="4910152"/>
                <a:ext cx="124426" cy="231759"/>
              </a:xfrm>
              <a:prstGeom prst="ellipse">
                <a:avLst/>
              </a:prstGeom>
              <a:solidFill>
                <a:srgbClr val="004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3" name="Oval 732"/>
              <p:cNvSpPr/>
              <p:nvPr/>
            </p:nvSpPr>
            <p:spPr>
              <a:xfrm>
                <a:off x="1941273" y="4951132"/>
                <a:ext cx="124426" cy="231759"/>
              </a:xfrm>
              <a:prstGeom prst="ellipse">
                <a:avLst/>
              </a:prstGeom>
              <a:solidFill>
                <a:srgbClr val="F2C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4" name="Oval 733"/>
              <p:cNvSpPr/>
              <p:nvPr/>
            </p:nvSpPr>
            <p:spPr>
              <a:xfrm flipH="1">
                <a:off x="2282776" y="5476937"/>
                <a:ext cx="100522" cy="388319"/>
              </a:xfrm>
              <a:prstGeom prst="ellipse">
                <a:avLst/>
              </a:prstGeom>
              <a:solidFill>
                <a:srgbClr val="3FB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5" name="Oval 734"/>
              <p:cNvSpPr/>
              <p:nvPr/>
            </p:nvSpPr>
            <p:spPr>
              <a:xfrm>
                <a:off x="2267170" y="5427997"/>
                <a:ext cx="93613" cy="100598"/>
              </a:xfrm>
              <a:prstGeom prst="ellipse">
                <a:avLst/>
              </a:prstGeom>
              <a:solidFill>
                <a:srgbClr val="3FB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6" name="Oval 735"/>
              <p:cNvSpPr/>
              <p:nvPr/>
            </p:nvSpPr>
            <p:spPr>
              <a:xfrm>
                <a:off x="2215081" y="5771708"/>
                <a:ext cx="168217" cy="157062"/>
              </a:xfrm>
              <a:prstGeom prst="ellipse">
                <a:avLst/>
              </a:prstGeom>
              <a:solidFill>
                <a:srgbClr val="3FB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7" name="Oval 736"/>
              <p:cNvSpPr/>
              <p:nvPr/>
            </p:nvSpPr>
            <p:spPr>
              <a:xfrm>
                <a:off x="1735826" y="4299973"/>
                <a:ext cx="169750" cy="102413"/>
              </a:xfrm>
              <a:prstGeom prst="ellipse">
                <a:avLst/>
              </a:prstGeom>
              <a:solidFill>
                <a:srgbClr val="019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8" name="Oval 737"/>
              <p:cNvSpPr/>
              <p:nvPr/>
            </p:nvSpPr>
            <p:spPr>
              <a:xfrm>
                <a:off x="1856668" y="3885873"/>
                <a:ext cx="122912" cy="179787"/>
              </a:xfrm>
              <a:prstGeom prst="ellipse">
                <a:avLst/>
              </a:prstGeom>
              <a:solidFill>
                <a:srgbClr val="004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9" name="Oval 738"/>
              <p:cNvSpPr/>
              <p:nvPr/>
            </p:nvSpPr>
            <p:spPr>
              <a:xfrm>
                <a:off x="2221990" y="3905921"/>
                <a:ext cx="55163" cy="63280"/>
              </a:xfrm>
              <a:prstGeom prst="ellipse">
                <a:avLst/>
              </a:prstGeom>
              <a:solidFill>
                <a:srgbClr val="004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0" name="Oval 739"/>
              <p:cNvSpPr/>
              <p:nvPr/>
            </p:nvSpPr>
            <p:spPr>
              <a:xfrm>
                <a:off x="1925270" y="4133530"/>
                <a:ext cx="72685" cy="79923"/>
              </a:xfrm>
              <a:prstGeom prst="ellipse">
                <a:avLst/>
              </a:prstGeom>
              <a:solidFill>
                <a:srgbClr val="004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1" name="Oval 740"/>
              <p:cNvSpPr/>
              <p:nvPr/>
            </p:nvSpPr>
            <p:spPr>
              <a:xfrm rot="1632855">
                <a:off x="1578227" y="4631687"/>
                <a:ext cx="370319" cy="45719"/>
              </a:xfrm>
              <a:prstGeom prst="ellipse">
                <a:avLst/>
              </a:prstGeom>
              <a:solidFill>
                <a:srgbClr val="019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2" name="Oval 741"/>
              <p:cNvSpPr/>
              <p:nvPr/>
            </p:nvSpPr>
            <p:spPr>
              <a:xfrm>
                <a:off x="1575544" y="4422829"/>
                <a:ext cx="122036" cy="213287"/>
              </a:xfrm>
              <a:prstGeom prst="ellipse">
                <a:avLst/>
              </a:prstGeom>
              <a:solidFill>
                <a:srgbClr val="019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3" name="Oval 742"/>
              <p:cNvSpPr/>
              <p:nvPr/>
            </p:nvSpPr>
            <p:spPr>
              <a:xfrm>
                <a:off x="2154056" y="4593459"/>
                <a:ext cx="228326" cy="232224"/>
              </a:xfrm>
              <a:prstGeom prst="ellipse">
                <a:avLst/>
              </a:prstGeom>
              <a:solidFill>
                <a:srgbClr val="004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4" name="Oval 743"/>
              <p:cNvSpPr/>
              <p:nvPr/>
            </p:nvSpPr>
            <p:spPr>
              <a:xfrm>
                <a:off x="1914473" y="4920929"/>
                <a:ext cx="321459" cy="208281"/>
              </a:xfrm>
              <a:prstGeom prst="ellipse">
                <a:avLst/>
              </a:prstGeom>
              <a:solidFill>
                <a:srgbClr val="004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5" name="Oval 744"/>
              <p:cNvSpPr/>
              <p:nvPr/>
            </p:nvSpPr>
            <p:spPr>
              <a:xfrm>
                <a:off x="503979" y="4228049"/>
                <a:ext cx="434542" cy="472363"/>
              </a:xfrm>
              <a:prstGeom prst="ellipse">
                <a:avLst/>
              </a:prstGeom>
              <a:solidFill>
                <a:srgbClr val="006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6" name="Oval 745"/>
              <p:cNvSpPr/>
              <p:nvPr/>
            </p:nvSpPr>
            <p:spPr>
              <a:xfrm>
                <a:off x="820090" y="4348178"/>
                <a:ext cx="248920" cy="339528"/>
              </a:xfrm>
              <a:prstGeom prst="ellipse">
                <a:avLst/>
              </a:prstGeom>
              <a:solidFill>
                <a:srgbClr val="006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7" name="Oval 746"/>
              <p:cNvSpPr/>
              <p:nvPr/>
            </p:nvSpPr>
            <p:spPr>
              <a:xfrm>
                <a:off x="979338" y="4299973"/>
                <a:ext cx="191122" cy="217969"/>
              </a:xfrm>
              <a:prstGeom prst="ellipse">
                <a:avLst/>
              </a:prstGeom>
              <a:solidFill>
                <a:srgbClr val="006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8" name="Oval 747"/>
              <p:cNvSpPr/>
              <p:nvPr/>
            </p:nvSpPr>
            <p:spPr>
              <a:xfrm>
                <a:off x="555684" y="4262864"/>
                <a:ext cx="45719" cy="255078"/>
              </a:xfrm>
              <a:prstGeom prst="ellipse">
                <a:avLst/>
              </a:prstGeom>
              <a:solidFill>
                <a:srgbClr val="006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9" name="Oval 748"/>
              <p:cNvSpPr/>
              <p:nvPr/>
            </p:nvSpPr>
            <p:spPr>
              <a:xfrm>
                <a:off x="820090" y="4518563"/>
                <a:ext cx="185915" cy="181849"/>
              </a:xfrm>
              <a:prstGeom prst="ellipse">
                <a:avLst/>
              </a:prstGeom>
              <a:solidFill>
                <a:srgbClr val="006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0" name="Oval 749"/>
              <p:cNvSpPr/>
              <p:nvPr/>
            </p:nvSpPr>
            <p:spPr>
              <a:xfrm>
                <a:off x="761673" y="3844194"/>
                <a:ext cx="351760" cy="397471"/>
              </a:xfrm>
              <a:prstGeom prst="ellipse">
                <a:avLst/>
              </a:prstGeom>
              <a:solidFill>
                <a:srgbClr val="EE7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1" name="Oval 750"/>
              <p:cNvSpPr/>
              <p:nvPr/>
            </p:nvSpPr>
            <p:spPr>
              <a:xfrm>
                <a:off x="601403" y="4017584"/>
                <a:ext cx="377935" cy="115946"/>
              </a:xfrm>
              <a:prstGeom prst="ellipse">
                <a:avLst/>
              </a:prstGeom>
              <a:solidFill>
                <a:srgbClr val="5B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2" name="Oval 751"/>
              <p:cNvSpPr/>
              <p:nvPr/>
            </p:nvSpPr>
            <p:spPr>
              <a:xfrm>
                <a:off x="690827" y="3772303"/>
                <a:ext cx="432335" cy="201699"/>
              </a:xfrm>
              <a:prstGeom prst="ellipse">
                <a:avLst/>
              </a:prstGeom>
              <a:solidFill>
                <a:srgbClr val="5B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3" name="Oval 752"/>
              <p:cNvSpPr/>
              <p:nvPr/>
            </p:nvSpPr>
            <p:spPr>
              <a:xfrm>
                <a:off x="866154" y="4040347"/>
                <a:ext cx="341652" cy="259626"/>
              </a:xfrm>
              <a:prstGeom prst="ellipse">
                <a:avLst/>
              </a:prstGeom>
              <a:solidFill>
                <a:srgbClr val="57A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4" name="Oval 753"/>
              <p:cNvSpPr/>
              <p:nvPr/>
            </p:nvSpPr>
            <p:spPr>
              <a:xfrm>
                <a:off x="1100540" y="4222084"/>
                <a:ext cx="137013" cy="50291"/>
              </a:xfrm>
              <a:prstGeom prst="ellipse">
                <a:avLst/>
              </a:prstGeom>
              <a:solidFill>
                <a:srgbClr val="006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5" name="Oval 754"/>
              <p:cNvSpPr/>
              <p:nvPr/>
            </p:nvSpPr>
            <p:spPr>
              <a:xfrm>
                <a:off x="984447" y="3724272"/>
                <a:ext cx="117157" cy="170125"/>
              </a:xfrm>
              <a:prstGeom prst="ellipse">
                <a:avLst/>
              </a:prstGeom>
              <a:solidFill>
                <a:srgbClr val="5B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6" name="Oval 755"/>
              <p:cNvSpPr/>
              <p:nvPr/>
            </p:nvSpPr>
            <p:spPr>
              <a:xfrm>
                <a:off x="1020724" y="3703252"/>
                <a:ext cx="112760" cy="119922"/>
              </a:xfrm>
              <a:prstGeom prst="ellipse">
                <a:avLst/>
              </a:prstGeom>
              <a:solidFill>
                <a:srgbClr val="5B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7" name="Oval 756"/>
              <p:cNvSpPr/>
              <p:nvPr/>
            </p:nvSpPr>
            <p:spPr>
              <a:xfrm>
                <a:off x="1077104" y="3703252"/>
                <a:ext cx="64974" cy="218352"/>
              </a:xfrm>
              <a:prstGeom prst="ellipse">
                <a:avLst/>
              </a:prstGeom>
              <a:solidFill>
                <a:srgbClr val="5B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8" name="Oval 757"/>
              <p:cNvSpPr/>
              <p:nvPr/>
            </p:nvSpPr>
            <p:spPr>
              <a:xfrm>
                <a:off x="1102230" y="4005532"/>
                <a:ext cx="104824" cy="288862"/>
              </a:xfrm>
              <a:prstGeom prst="ellipse">
                <a:avLst/>
              </a:prstGeom>
              <a:solidFill>
                <a:srgbClr val="5B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9" name="Oval 758"/>
              <p:cNvSpPr/>
              <p:nvPr/>
            </p:nvSpPr>
            <p:spPr>
              <a:xfrm>
                <a:off x="898777" y="4068259"/>
                <a:ext cx="111250" cy="249674"/>
              </a:xfrm>
              <a:prstGeom prst="ellipse">
                <a:avLst/>
              </a:prstGeom>
              <a:solidFill>
                <a:srgbClr val="5B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0" name="Oval 759"/>
              <p:cNvSpPr/>
              <p:nvPr/>
            </p:nvSpPr>
            <p:spPr>
              <a:xfrm>
                <a:off x="1135594" y="4089552"/>
                <a:ext cx="154555" cy="194605"/>
              </a:xfrm>
              <a:prstGeom prst="ellipse">
                <a:avLst/>
              </a:prstGeom>
              <a:solidFill>
                <a:srgbClr val="5B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1" name="Oval 760"/>
              <p:cNvSpPr/>
              <p:nvPr/>
            </p:nvSpPr>
            <p:spPr>
              <a:xfrm>
                <a:off x="595767" y="4161460"/>
                <a:ext cx="45719" cy="230416"/>
              </a:xfrm>
              <a:prstGeom prst="ellipse">
                <a:avLst/>
              </a:prstGeom>
              <a:solidFill>
                <a:srgbClr val="006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2" name="Oval 761"/>
              <p:cNvSpPr/>
              <p:nvPr/>
            </p:nvSpPr>
            <p:spPr>
              <a:xfrm>
                <a:off x="648317" y="4133530"/>
                <a:ext cx="51913" cy="190708"/>
              </a:xfrm>
              <a:prstGeom prst="ellipse">
                <a:avLst/>
              </a:prstGeom>
              <a:solidFill>
                <a:srgbClr val="006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3" name="Oval 762"/>
              <p:cNvSpPr/>
              <p:nvPr/>
            </p:nvSpPr>
            <p:spPr>
              <a:xfrm>
                <a:off x="623550" y="4571729"/>
                <a:ext cx="288511" cy="150476"/>
              </a:xfrm>
              <a:prstGeom prst="ellipse">
                <a:avLst/>
              </a:prstGeom>
              <a:solidFill>
                <a:srgbClr val="006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4" name="Oval 763"/>
              <p:cNvSpPr/>
              <p:nvPr/>
            </p:nvSpPr>
            <p:spPr>
              <a:xfrm>
                <a:off x="1050426" y="4269712"/>
                <a:ext cx="228037" cy="139128"/>
              </a:xfrm>
              <a:prstGeom prst="ellipse">
                <a:avLst/>
              </a:prstGeom>
              <a:solidFill>
                <a:srgbClr val="006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5" name="Oval 764"/>
              <p:cNvSpPr/>
              <p:nvPr/>
            </p:nvSpPr>
            <p:spPr>
              <a:xfrm>
                <a:off x="2643675" y="5255229"/>
                <a:ext cx="83422" cy="73761"/>
              </a:xfrm>
              <a:prstGeom prst="ellipse">
                <a:avLst/>
              </a:prstGeom>
              <a:solidFill>
                <a:srgbClr val="3FB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6" name="Oval 765"/>
              <p:cNvSpPr/>
              <p:nvPr/>
            </p:nvSpPr>
            <p:spPr>
              <a:xfrm>
                <a:off x="1640981" y="4367600"/>
                <a:ext cx="192661" cy="353961"/>
              </a:xfrm>
              <a:prstGeom prst="ellipse">
                <a:avLst/>
              </a:prstGeom>
              <a:solidFill>
                <a:srgbClr val="019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7" name="TextBox 766"/>
              <p:cNvSpPr txBox="1"/>
              <p:nvPr/>
            </p:nvSpPr>
            <p:spPr>
              <a:xfrm>
                <a:off x="3081422" y="3274626"/>
                <a:ext cx="462440" cy="354482"/>
              </a:xfrm>
              <a:prstGeom prst="rect">
                <a:avLst/>
              </a:prstGeom>
              <a:noFill/>
            </p:spPr>
            <p:txBody>
              <a:bodyPr wrap="square" lIns="0" tIns="0" rIns="0" bIns="0" rtlCol="0">
                <a:noAutofit/>
              </a:bodyPr>
              <a:lstStyle/>
              <a:p>
                <a:pPr marL="231775" indent="-231775" algn="ctr"/>
                <a:r>
                  <a:rPr lang="en-US" sz="1600" dirty="0" smtClean="0">
                    <a:solidFill>
                      <a:schemeClr val="bg1"/>
                    </a:solidFill>
                  </a:rPr>
                  <a:t>69</a:t>
                </a:r>
                <a:r>
                  <a:rPr lang="ja-JP" altLang="en-US" sz="1600" dirty="0" smtClean="0">
                    <a:solidFill>
                      <a:schemeClr val="bg1"/>
                    </a:solidFill>
                  </a:rPr>
                  <a:t>％</a:t>
                </a:r>
                <a:endParaRPr lang="en-US" sz="1600" dirty="0" smtClean="0">
                  <a:solidFill>
                    <a:schemeClr val="bg1"/>
                  </a:solidFill>
                </a:endParaRPr>
              </a:p>
            </p:txBody>
          </p:sp>
          <p:sp>
            <p:nvSpPr>
              <p:cNvPr id="768" name="TextBox 767"/>
              <p:cNvSpPr txBox="1"/>
              <p:nvPr/>
            </p:nvSpPr>
            <p:spPr>
              <a:xfrm>
                <a:off x="2139147" y="3085851"/>
                <a:ext cx="462440" cy="354482"/>
              </a:xfrm>
              <a:prstGeom prst="rect">
                <a:avLst/>
              </a:prstGeom>
              <a:noFill/>
            </p:spPr>
            <p:txBody>
              <a:bodyPr wrap="square" lIns="0" tIns="0" rIns="0" bIns="0" rtlCol="0">
                <a:noAutofit/>
              </a:bodyPr>
              <a:lstStyle/>
              <a:p>
                <a:pPr marL="231775" indent="-231775" algn="ctr"/>
                <a:r>
                  <a:rPr lang="en-US" sz="1600" dirty="0" smtClean="0">
                    <a:solidFill>
                      <a:schemeClr val="bg1"/>
                    </a:solidFill>
                  </a:rPr>
                  <a:t>57</a:t>
                </a:r>
                <a:r>
                  <a:rPr lang="ja-JP" altLang="en-US" sz="1600" dirty="0" smtClean="0">
                    <a:solidFill>
                      <a:schemeClr val="bg1"/>
                    </a:solidFill>
                  </a:rPr>
                  <a:t>％</a:t>
                </a:r>
                <a:endParaRPr lang="en-US" sz="1600" dirty="0" smtClean="0">
                  <a:solidFill>
                    <a:schemeClr val="bg1"/>
                  </a:solidFill>
                </a:endParaRPr>
              </a:p>
            </p:txBody>
          </p:sp>
          <p:sp>
            <p:nvSpPr>
              <p:cNvPr id="769" name="TextBox 768"/>
              <p:cNvSpPr txBox="1"/>
              <p:nvPr/>
            </p:nvSpPr>
            <p:spPr>
              <a:xfrm>
                <a:off x="2813946" y="5198648"/>
                <a:ext cx="462440" cy="354482"/>
              </a:xfrm>
              <a:prstGeom prst="rect">
                <a:avLst/>
              </a:prstGeom>
              <a:solidFill>
                <a:srgbClr val="3FB1FF"/>
              </a:solidFill>
            </p:spPr>
            <p:txBody>
              <a:bodyPr wrap="square" lIns="0" tIns="0" rIns="0" bIns="0" rtlCol="0">
                <a:noAutofit/>
              </a:bodyPr>
              <a:lstStyle/>
              <a:p>
                <a:pPr marL="231775" indent="-231775" algn="ctr"/>
                <a:r>
                  <a:rPr lang="en-US" sz="1600" dirty="0" smtClean="0">
                    <a:solidFill>
                      <a:schemeClr val="bg1"/>
                    </a:solidFill>
                  </a:rPr>
                  <a:t>40</a:t>
                </a:r>
                <a:r>
                  <a:rPr lang="ja-JP" altLang="en-US" sz="1600" dirty="0" smtClean="0">
                    <a:solidFill>
                      <a:schemeClr val="bg1"/>
                    </a:solidFill>
                  </a:rPr>
                  <a:t>％</a:t>
                </a:r>
                <a:endParaRPr lang="en-US" sz="1600" dirty="0" smtClean="0">
                  <a:solidFill>
                    <a:schemeClr val="bg1"/>
                  </a:solidFill>
                </a:endParaRPr>
              </a:p>
            </p:txBody>
          </p:sp>
          <p:sp>
            <p:nvSpPr>
              <p:cNvPr id="770" name="TextBox 769"/>
              <p:cNvSpPr txBox="1"/>
              <p:nvPr/>
            </p:nvSpPr>
            <p:spPr>
              <a:xfrm>
                <a:off x="1313175" y="3453630"/>
                <a:ext cx="462440" cy="354482"/>
              </a:xfrm>
              <a:prstGeom prst="rect">
                <a:avLst/>
              </a:prstGeom>
              <a:noFill/>
            </p:spPr>
            <p:txBody>
              <a:bodyPr wrap="square" lIns="0" tIns="0" rIns="0" bIns="0" rtlCol="0">
                <a:noAutofit/>
              </a:bodyPr>
              <a:lstStyle/>
              <a:p>
                <a:pPr marL="231775" indent="-231775" algn="ctr"/>
                <a:r>
                  <a:rPr lang="en-US" sz="1600" dirty="0" smtClean="0">
                    <a:solidFill>
                      <a:schemeClr val="bg1"/>
                    </a:solidFill>
                  </a:rPr>
                  <a:t>51</a:t>
                </a:r>
                <a:r>
                  <a:rPr lang="ja-JP" altLang="en-US" sz="1600" dirty="0" smtClean="0">
                    <a:solidFill>
                      <a:schemeClr val="bg1"/>
                    </a:solidFill>
                  </a:rPr>
                  <a:t>％</a:t>
                </a:r>
                <a:endParaRPr lang="en-US" sz="1600" dirty="0" smtClean="0">
                  <a:solidFill>
                    <a:schemeClr val="bg1"/>
                  </a:solidFill>
                </a:endParaRPr>
              </a:p>
            </p:txBody>
          </p:sp>
          <p:sp>
            <p:nvSpPr>
              <p:cNvPr id="771" name="TextBox 770"/>
              <p:cNvSpPr txBox="1"/>
              <p:nvPr/>
            </p:nvSpPr>
            <p:spPr>
              <a:xfrm>
                <a:off x="543937" y="4332460"/>
                <a:ext cx="462440" cy="354482"/>
              </a:xfrm>
              <a:prstGeom prst="rect">
                <a:avLst/>
              </a:prstGeom>
              <a:solidFill>
                <a:srgbClr val="006BB4"/>
              </a:solidFill>
            </p:spPr>
            <p:txBody>
              <a:bodyPr wrap="square" lIns="0" tIns="0" rIns="0" bIns="0" rtlCol="0">
                <a:noAutofit/>
              </a:bodyPr>
              <a:lstStyle/>
              <a:p>
                <a:pPr marL="231775" indent="-231775" algn="ctr"/>
                <a:r>
                  <a:rPr lang="en-US" sz="1600" dirty="0" smtClean="0">
                    <a:solidFill>
                      <a:schemeClr val="bg1"/>
                    </a:solidFill>
                  </a:rPr>
                  <a:t>53</a:t>
                </a:r>
                <a:r>
                  <a:rPr lang="ja-JP" altLang="en-US" sz="1600" dirty="0" smtClean="0">
                    <a:solidFill>
                      <a:schemeClr val="bg1"/>
                    </a:solidFill>
                  </a:rPr>
                  <a:t>％</a:t>
                </a:r>
                <a:endParaRPr lang="en-US" sz="1600" dirty="0" smtClean="0">
                  <a:solidFill>
                    <a:schemeClr val="bg1"/>
                  </a:solidFill>
                </a:endParaRPr>
              </a:p>
            </p:txBody>
          </p:sp>
          <p:sp>
            <p:nvSpPr>
              <p:cNvPr id="772" name="TextBox 771"/>
              <p:cNvSpPr txBox="1"/>
              <p:nvPr/>
            </p:nvSpPr>
            <p:spPr>
              <a:xfrm>
                <a:off x="686219" y="3900587"/>
                <a:ext cx="462440" cy="354482"/>
              </a:xfrm>
              <a:prstGeom prst="rect">
                <a:avLst/>
              </a:prstGeom>
              <a:solidFill>
                <a:srgbClr val="5BBDFF"/>
              </a:solidFill>
            </p:spPr>
            <p:txBody>
              <a:bodyPr wrap="square" lIns="0" tIns="0" rIns="0" bIns="0" rtlCol="0">
                <a:noAutofit/>
              </a:bodyPr>
              <a:lstStyle/>
              <a:p>
                <a:pPr marL="231775" indent="-231775" algn="ctr"/>
                <a:r>
                  <a:rPr lang="en-US" sz="1600" dirty="0" smtClean="0">
                    <a:solidFill>
                      <a:schemeClr val="bg1"/>
                    </a:solidFill>
                  </a:rPr>
                  <a:t>38</a:t>
                </a:r>
                <a:r>
                  <a:rPr lang="ja-JP" altLang="en-US" sz="1600" dirty="0" smtClean="0">
                    <a:solidFill>
                      <a:schemeClr val="bg1"/>
                    </a:solidFill>
                  </a:rPr>
                  <a:t>％</a:t>
                </a:r>
                <a:endParaRPr lang="en-US" sz="1600" dirty="0" smtClean="0">
                  <a:solidFill>
                    <a:schemeClr val="bg1"/>
                  </a:solidFill>
                </a:endParaRPr>
              </a:p>
            </p:txBody>
          </p:sp>
          <p:sp>
            <p:nvSpPr>
              <p:cNvPr id="773" name="Oval 772"/>
              <p:cNvSpPr/>
              <p:nvPr/>
            </p:nvSpPr>
            <p:spPr>
              <a:xfrm flipV="1">
                <a:off x="2824456" y="5394358"/>
                <a:ext cx="312559" cy="379956"/>
              </a:xfrm>
              <a:prstGeom prst="ellipse">
                <a:avLst/>
              </a:prstGeom>
              <a:solidFill>
                <a:srgbClr val="3FB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4" name="Oval 773"/>
              <p:cNvSpPr/>
              <p:nvPr/>
            </p:nvSpPr>
            <p:spPr>
              <a:xfrm>
                <a:off x="929137" y="4668010"/>
                <a:ext cx="222220" cy="142248"/>
              </a:xfrm>
              <a:prstGeom prst="ellipse">
                <a:avLst/>
              </a:prstGeom>
              <a:solidFill>
                <a:srgbClr val="006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5" name="Oval 774"/>
              <p:cNvSpPr/>
              <p:nvPr/>
            </p:nvSpPr>
            <p:spPr>
              <a:xfrm>
                <a:off x="1160363" y="4456990"/>
                <a:ext cx="222220" cy="142248"/>
              </a:xfrm>
              <a:prstGeom prst="ellipse">
                <a:avLst/>
              </a:prstGeom>
              <a:solidFill>
                <a:srgbClr val="006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6" name="Oval 775"/>
              <p:cNvSpPr/>
              <p:nvPr/>
            </p:nvSpPr>
            <p:spPr>
              <a:xfrm>
                <a:off x="1140847" y="4384258"/>
                <a:ext cx="126794" cy="45719"/>
              </a:xfrm>
              <a:prstGeom prst="ellipse">
                <a:avLst/>
              </a:prstGeom>
              <a:solidFill>
                <a:srgbClr val="006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7" name="Oval 776"/>
              <p:cNvSpPr/>
              <p:nvPr/>
            </p:nvSpPr>
            <p:spPr>
              <a:xfrm>
                <a:off x="2051300" y="4044677"/>
                <a:ext cx="248244" cy="272126"/>
              </a:xfrm>
              <a:prstGeom prst="ellipse">
                <a:avLst/>
              </a:prstGeom>
              <a:solidFill>
                <a:srgbClr val="004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8" name="Oval 777"/>
              <p:cNvSpPr/>
              <p:nvPr/>
            </p:nvSpPr>
            <p:spPr>
              <a:xfrm>
                <a:off x="2050945" y="4370454"/>
                <a:ext cx="248244" cy="272126"/>
              </a:xfrm>
              <a:prstGeom prst="ellipse">
                <a:avLst/>
              </a:prstGeom>
              <a:solidFill>
                <a:srgbClr val="004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9" name="Oval 778"/>
              <p:cNvSpPr/>
              <p:nvPr/>
            </p:nvSpPr>
            <p:spPr>
              <a:xfrm>
                <a:off x="1578378" y="4825683"/>
                <a:ext cx="106165" cy="84469"/>
              </a:xfrm>
              <a:prstGeom prst="ellipse">
                <a:avLst/>
              </a:prstGeom>
              <a:solidFill>
                <a:srgbClr val="019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0" name="Oval 779"/>
              <p:cNvSpPr/>
              <p:nvPr/>
            </p:nvSpPr>
            <p:spPr>
              <a:xfrm>
                <a:off x="1829389" y="4408957"/>
                <a:ext cx="48299" cy="195476"/>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1" name="Straight Connector 780"/>
              <p:cNvCxnSpPr/>
              <p:nvPr/>
            </p:nvCxnSpPr>
            <p:spPr>
              <a:xfrm flipH="1">
                <a:off x="1301684" y="4907653"/>
                <a:ext cx="493259" cy="40576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2" name="Oval 781"/>
              <p:cNvSpPr/>
              <p:nvPr/>
            </p:nvSpPr>
            <p:spPr>
              <a:xfrm>
                <a:off x="881429" y="5291942"/>
                <a:ext cx="725282" cy="335326"/>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4</a:t>
                </a:r>
                <a:r>
                  <a:rPr lang="ja-JP" altLang="en-US" sz="1600" dirty="0" smtClean="0">
                    <a:solidFill>
                      <a:schemeClr val="tx1"/>
                    </a:solidFill>
                  </a:rPr>
                  <a:t>％</a:t>
                </a:r>
                <a:endParaRPr lang="en-US" sz="1600" dirty="0">
                  <a:solidFill>
                    <a:schemeClr val="tx1"/>
                  </a:solidFill>
                </a:endParaRPr>
              </a:p>
            </p:txBody>
          </p:sp>
          <p:sp>
            <p:nvSpPr>
              <p:cNvPr id="783" name="Oval 782"/>
              <p:cNvSpPr/>
              <p:nvPr/>
            </p:nvSpPr>
            <p:spPr>
              <a:xfrm>
                <a:off x="1829389" y="4478878"/>
                <a:ext cx="76187" cy="135910"/>
              </a:xfrm>
              <a:prstGeom prst="ellipse">
                <a:avLst/>
              </a:prstGeom>
              <a:solidFill>
                <a:srgbClr val="019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4" name="Oval 783"/>
              <p:cNvSpPr/>
              <p:nvPr/>
            </p:nvSpPr>
            <p:spPr>
              <a:xfrm>
                <a:off x="1617804" y="4348333"/>
                <a:ext cx="45719" cy="138945"/>
              </a:xfrm>
              <a:prstGeom prst="ellipse">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5" name="Oval 784"/>
              <p:cNvSpPr/>
              <p:nvPr/>
            </p:nvSpPr>
            <p:spPr>
              <a:xfrm>
                <a:off x="1568933" y="4338177"/>
                <a:ext cx="140222" cy="152588"/>
              </a:xfrm>
              <a:prstGeom prst="ellipse">
                <a:avLst/>
              </a:prstGeom>
              <a:solidFill>
                <a:srgbClr val="019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 name="Oval 785"/>
              <p:cNvSpPr/>
              <p:nvPr/>
            </p:nvSpPr>
            <p:spPr>
              <a:xfrm>
                <a:off x="1904250" y="4769416"/>
                <a:ext cx="63851" cy="181716"/>
              </a:xfrm>
              <a:prstGeom prst="ellipse">
                <a:avLst/>
              </a:prstGeom>
              <a:solidFill>
                <a:srgbClr val="004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7" name="Oval 786"/>
              <p:cNvSpPr/>
              <p:nvPr/>
            </p:nvSpPr>
            <p:spPr>
              <a:xfrm>
                <a:off x="1946493" y="4452655"/>
                <a:ext cx="168357" cy="129229"/>
              </a:xfrm>
              <a:prstGeom prst="ellipse">
                <a:avLst/>
              </a:prstGeom>
              <a:solidFill>
                <a:srgbClr val="004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8" name="Oval 787"/>
              <p:cNvSpPr/>
              <p:nvPr/>
            </p:nvSpPr>
            <p:spPr>
              <a:xfrm>
                <a:off x="1100540" y="4325028"/>
                <a:ext cx="187914" cy="193274"/>
              </a:xfrm>
              <a:prstGeom prst="ellipse">
                <a:avLst/>
              </a:prstGeom>
              <a:solidFill>
                <a:srgbClr val="006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9" name="Oval 788"/>
              <p:cNvSpPr/>
              <p:nvPr/>
            </p:nvSpPr>
            <p:spPr>
              <a:xfrm rot="2842340">
                <a:off x="1683471" y="4371527"/>
                <a:ext cx="297585" cy="154537"/>
              </a:xfrm>
              <a:prstGeom prst="ellipse">
                <a:avLst/>
              </a:prstGeom>
              <a:solidFill>
                <a:srgbClr val="019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0" name="TextBox 789"/>
              <p:cNvSpPr txBox="1"/>
              <p:nvPr/>
            </p:nvSpPr>
            <p:spPr>
              <a:xfrm>
                <a:off x="1587653" y="4448135"/>
                <a:ext cx="462440" cy="354482"/>
              </a:xfrm>
              <a:prstGeom prst="rect">
                <a:avLst/>
              </a:prstGeom>
              <a:noFill/>
            </p:spPr>
            <p:txBody>
              <a:bodyPr wrap="square" lIns="0" tIns="0" rIns="0" bIns="0" rtlCol="0">
                <a:noAutofit/>
              </a:bodyPr>
              <a:lstStyle/>
              <a:p>
                <a:pPr marL="231775" indent="-231775" algn="ctr"/>
                <a:r>
                  <a:rPr lang="en-US" sz="1600" dirty="0" smtClean="0">
                    <a:solidFill>
                      <a:schemeClr val="bg1"/>
                    </a:solidFill>
                  </a:rPr>
                  <a:t>49</a:t>
                </a:r>
                <a:r>
                  <a:rPr lang="ja-JP" altLang="en-US" sz="1600" dirty="0" smtClean="0">
                    <a:solidFill>
                      <a:schemeClr val="bg1"/>
                    </a:solidFill>
                  </a:rPr>
                  <a:t>％</a:t>
                </a:r>
                <a:endParaRPr lang="en-US" sz="1600" dirty="0" smtClean="0">
                  <a:solidFill>
                    <a:schemeClr val="bg1"/>
                  </a:solidFill>
                </a:endParaRPr>
              </a:p>
            </p:txBody>
          </p:sp>
          <p:pic>
            <p:nvPicPr>
              <p:cNvPr id="9" name="Picture 8"/>
              <p:cNvPicPr>
                <a:picLocks noChangeAspect="1"/>
              </p:cNvPicPr>
              <p:nvPr/>
            </p:nvPicPr>
            <p:blipFill>
              <a:blip r:embed="rId7"/>
              <a:stretch>
                <a:fillRect/>
              </a:stretch>
            </p:blipFill>
            <p:spPr>
              <a:xfrm>
                <a:off x="4327877" y="1809577"/>
                <a:ext cx="114300" cy="1304925"/>
              </a:xfrm>
              <a:prstGeom prst="rect">
                <a:avLst/>
              </a:prstGeom>
            </p:spPr>
          </p:pic>
          <p:sp>
            <p:nvSpPr>
              <p:cNvPr id="11" name="Oval 10"/>
              <p:cNvSpPr/>
              <p:nvPr/>
            </p:nvSpPr>
            <p:spPr>
              <a:xfrm>
                <a:off x="2207231" y="4215654"/>
                <a:ext cx="348203" cy="269469"/>
              </a:xfrm>
              <a:prstGeom prst="ellipse">
                <a:avLst/>
              </a:prstGeom>
              <a:solidFill>
                <a:srgbClr val="004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928780" y="4955286"/>
                <a:ext cx="223040" cy="239750"/>
              </a:xfrm>
              <a:prstGeom prst="ellipse">
                <a:avLst/>
              </a:prstGeom>
              <a:solidFill>
                <a:srgbClr val="004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25432" y="4230139"/>
                <a:ext cx="229105" cy="45719"/>
              </a:xfrm>
              <a:prstGeom prst="ellipse">
                <a:avLst/>
              </a:prstGeom>
              <a:solidFill>
                <a:srgbClr val="006B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1803989" y="4281660"/>
                <a:ext cx="128679" cy="111698"/>
              </a:xfrm>
              <a:prstGeom prst="ellipse">
                <a:avLst/>
              </a:prstGeom>
              <a:solidFill>
                <a:srgbClr val="019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982624" y="4237660"/>
                <a:ext cx="173773" cy="45719"/>
              </a:xfrm>
              <a:prstGeom prst="ellipse">
                <a:avLst/>
              </a:prstGeom>
              <a:solidFill>
                <a:srgbClr val="5BB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6" name="TextBox 1035"/>
            <p:cNvSpPr txBox="1"/>
            <p:nvPr/>
          </p:nvSpPr>
          <p:spPr>
            <a:xfrm>
              <a:off x="4477560" y="1807303"/>
              <a:ext cx="914401" cy="274320"/>
            </a:xfrm>
            <a:prstGeom prst="rect">
              <a:avLst/>
            </a:prstGeom>
            <a:noFill/>
          </p:spPr>
          <p:txBody>
            <a:bodyPr wrap="square" lIns="0" tIns="0" rIns="0" bIns="0" rtlCol="0">
              <a:noAutofit/>
            </a:bodyPr>
            <a:lstStyle/>
            <a:p>
              <a:pPr marL="231775" indent="-231775"/>
              <a:r>
                <a:rPr lang="en-US" sz="1200" dirty="0" smtClean="0">
                  <a:solidFill>
                    <a:srgbClr val="000000"/>
                  </a:solidFill>
                </a:rPr>
                <a:t>0</a:t>
              </a:r>
              <a:r>
                <a:rPr lang="ja-JP" altLang="en-US" sz="1200" dirty="0" smtClean="0">
                  <a:solidFill>
                    <a:srgbClr val="000000"/>
                  </a:solidFill>
                </a:rPr>
                <a:t>％</a:t>
              </a:r>
              <a:endParaRPr lang="en-US" sz="1200" dirty="0" smtClean="0">
                <a:solidFill>
                  <a:srgbClr val="000000"/>
                </a:solidFill>
              </a:endParaRPr>
            </a:p>
          </p:txBody>
        </p:sp>
        <p:sp>
          <p:nvSpPr>
            <p:cNvPr id="1037" name="TextBox 1036"/>
            <p:cNvSpPr txBox="1"/>
            <p:nvPr/>
          </p:nvSpPr>
          <p:spPr>
            <a:xfrm>
              <a:off x="4477560" y="2890982"/>
              <a:ext cx="914401" cy="274320"/>
            </a:xfrm>
            <a:prstGeom prst="rect">
              <a:avLst/>
            </a:prstGeom>
            <a:noFill/>
          </p:spPr>
          <p:txBody>
            <a:bodyPr wrap="square" lIns="0" tIns="0" rIns="0" bIns="0" rtlCol="0" anchor="b">
              <a:noAutofit/>
            </a:bodyPr>
            <a:lstStyle/>
            <a:p>
              <a:pPr marL="231775" indent="-231775"/>
              <a:r>
                <a:rPr lang="en-US" sz="1200" dirty="0" smtClean="0">
                  <a:solidFill>
                    <a:srgbClr val="000000"/>
                  </a:solidFill>
                </a:rPr>
                <a:t>100</a:t>
              </a:r>
              <a:r>
                <a:rPr lang="ja-JP" altLang="en-US" sz="1200" dirty="0" smtClean="0">
                  <a:solidFill>
                    <a:srgbClr val="000000"/>
                  </a:solidFill>
                </a:rPr>
                <a:t>％</a:t>
              </a:r>
              <a:endParaRPr lang="en-US" sz="1200" dirty="0" smtClean="0">
                <a:solidFill>
                  <a:srgbClr val="000000"/>
                </a:solidFill>
              </a:endParaRPr>
            </a:p>
          </p:txBody>
        </p:sp>
      </p:grpSp>
    </p:spTree>
    <p:extLst>
      <p:ext uri="{BB962C8B-B14F-4D97-AF65-F5344CB8AC3E}">
        <p14:creationId xmlns:p14="http://schemas.microsoft.com/office/powerpoint/2010/main" val="1339141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extLst>
              <p:ext uri="{D42A27DB-BD31-4B8C-83A1-F6EECF244321}">
                <p14:modId xmlns:p14="http://schemas.microsoft.com/office/powerpoint/2010/main" val="303335443"/>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796020" name="think-cell Slide" r:id="rId34" imgW="270" imgH="270" progId="TCLayout.ActiveDocument.1">
                  <p:embed/>
                </p:oleObj>
              </mc:Choice>
              <mc:Fallback>
                <p:oleObj name="think-cell Slide" r:id="rId34" imgW="270" imgH="270" progId="TCLayout.ActiveDocument.1">
                  <p:embed/>
                  <p:pic>
                    <p:nvPicPr>
                      <p:cNvPr id="0" name=""/>
                      <p:cNvPicPr/>
                      <p:nvPr/>
                    </p:nvPicPr>
                    <p:blipFill>
                      <a:blip r:embed="rId35"/>
                      <a:stretch>
                        <a:fillRect/>
                      </a:stretch>
                    </p:blipFill>
                    <p:spPr>
                      <a:xfrm>
                        <a:off x="1589" y="1590"/>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400">
              <a:latin typeface="Calibri"/>
              <a:sym typeface="Calibri"/>
            </a:endParaRPr>
          </a:p>
        </p:txBody>
      </p:sp>
      <p:sp>
        <p:nvSpPr>
          <p:cNvPr id="2" name="Title 1"/>
          <p:cNvSpPr>
            <a:spLocks noGrp="1"/>
          </p:cNvSpPr>
          <p:nvPr>
            <p:ph type="title"/>
          </p:nvPr>
        </p:nvSpPr>
        <p:spPr>
          <a:xfrm>
            <a:off x="450587" y="93824"/>
            <a:ext cx="9005454" cy="609600"/>
          </a:xfrm>
        </p:spPr>
        <p:txBody>
          <a:bodyPr/>
          <a:lstStyle/>
          <a:p>
            <a:r>
              <a:rPr lang="ja-JP" altLang="en-US" dirty="0" smtClean="0"/>
              <a:t>都市部では水道水普及率が高いが、低所得者層は安全でない水へのアクセスしか持たないことが多いため、よい参入市場になる</a:t>
            </a:r>
            <a:endParaRPr lang="en-US" dirty="0"/>
          </a:p>
        </p:txBody>
      </p:sp>
      <p:sp>
        <p:nvSpPr>
          <p:cNvPr id="3" name="Text Placeholder 2"/>
          <p:cNvSpPr>
            <a:spLocks noGrp="1"/>
          </p:cNvSpPr>
          <p:nvPr>
            <p:ph type="body" sz="quarter" idx="37"/>
          </p:nvPr>
        </p:nvSpPr>
        <p:spPr>
          <a:xfrm>
            <a:off x="450587" y="6268617"/>
            <a:ext cx="8159974" cy="564551"/>
          </a:xfrm>
        </p:spPr>
        <p:txBody>
          <a:bodyPr/>
          <a:lstStyle/>
          <a:p>
            <a:r>
              <a:rPr lang="ja-JP" altLang="en-US" dirty="0" smtClean="0"/>
              <a:t>出典：ケニア総合家計調査（</a:t>
            </a:r>
            <a:r>
              <a:rPr lang="en-US" dirty="0" smtClean="0"/>
              <a:t>Kenya </a:t>
            </a:r>
            <a:r>
              <a:rPr lang="en-US" dirty="0"/>
              <a:t>Integrated Budget Household </a:t>
            </a:r>
            <a:r>
              <a:rPr lang="en-US" dirty="0" smtClean="0"/>
              <a:t>Survey</a:t>
            </a:r>
            <a:r>
              <a:rPr lang="ja-JP" altLang="en-US" dirty="0" smtClean="0"/>
              <a:t>）</a:t>
            </a:r>
            <a:r>
              <a:rPr lang="en-US" dirty="0" smtClean="0"/>
              <a:t>2005/2006</a:t>
            </a:r>
            <a:r>
              <a:rPr lang="ja-JP" altLang="en-US" dirty="0" err="1" smtClean="0"/>
              <a:t>、</a:t>
            </a:r>
            <a:r>
              <a:rPr lang="en-US" dirty="0" smtClean="0">
                <a:hlinkClick r:id="rId36"/>
              </a:rPr>
              <a:t>http</a:t>
            </a:r>
            <a:r>
              <a:rPr lang="en-US" dirty="0">
                <a:hlinkClick r:id="rId36"/>
              </a:rPr>
              <a:t>://</a:t>
            </a:r>
            <a:r>
              <a:rPr lang="en-US" dirty="0" smtClean="0">
                <a:hlinkClick r:id="rId36"/>
              </a:rPr>
              <a:t>www.kwaho.org/loc-d-kibera.html</a:t>
            </a:r>
            <a:r>
              <a:rPr lang="ja-JP" altLang="en-US" dirty="0" err="1" smtClean="0">
                <a:hlinkClick r:id="rId36"/>
              </a:rPr>
              <a:t>、</a:t>
            </a:r>
            <a:endParaRPr lang="en-US" altLang="ja-JP" dirty="0" smtClean="0"/>
          </a:p>
          <a:p>
            <a:r>
              <a:rPr lang="en-US" dirty="0" smtClean="0"/>
              <a:t>Isaack </a:t>
            </a:r>
            <a:r>
              <a:rPr lang="en-US" dirty="0" err="1" smtClean="0"/>
              <a:t>Oenga</a:t>
            </a:r>
            <a:r>
              <a:rPr lang="en-US" dirty="0" smtClean="0"/>
              <a:t> &amp; David Kuria</a:t>
            </a:r>
            <a:r>
              <a:rPr lang="ja-JP" altLang="en-US" dirty="0" smtClean="0"/>
              <a:t>「ケニアにおける小規模水事業（</a:t>
            </a:r>
            <a:r>
              <a:rPr lang="en-US" dirty="0" smtClean="0"/>
              <a:t>Small Water Enterprises in Kenya</a:t>
            </a:r>
            <a:r>
              <a:rPr lang="ja-JP" altLang="en-US" dirty="0" smtClean="0"/>
              <a:t>）」（</a:t>
            </a:r>
            <a:r>
              <a:rPr lang="en-US" dirty="0" smtClean="0"/>
              <a:t>2006</a:t>
            </a:r>
            <a:r>
              <a:rPr lang="ja-JP" altLang="en-US" dirty="0" smtClean="0"/>
              <a:t>）</a:t>
            </a:r>
            <a:endParaRPr lang="en-US" dirty="0"/>
          </a:p>
        </p:txBody>
      </p:sp>
      <p:sp>
        <p:nvSpPr>
          <p:cNvPr id="7" name="Text Placeholder 3"/>
          <p:cNvSpPr>
            <a:spLocks noGrp="1"/>
          </p:cNvSpPr>
          <p:nvPr>
            <p:ph type="body" sz="quarter" idx="10"/>
          </p:nvPr>
        </p:nvSpPr>
        <p:spPr>
          <a:xfrm>
            <a:off x="4876701" y="981443"/>
            <a:ext cx="4451410" cy="4979628"/>
          </a:xfrm>
        </p:spPr>
        <p:txBody>
          <a:bodyPr/>
          <a:lstStyle/>
          <a:p>
            <a:pPr marL="0" indent="0" algn="just">
              <a:buNone/>
            </a:pPr>
            <a:endParaRPr lang="en-US" sz="1600" b="1" dirty="0"/>
          </a:p>
          <a:p>
            <a:pPr algn="just"/>
            <a:r>
              <a:rPr lang="ja-JP" altLang="en-US" sz="1600" dirty="0" smtClean="0"/>
              <a:t>全般的に、都市部は農村部よりも改善された水源へのアクセスが良い</a:t>
            </a:r>
            <a:r>
              <a:rPr lang="en-US" sz="1600" dirty="0" smtClean="0"/>
              <a:t> </a:t>
            </a:r>
          </a:p>
          <a:p>
            <a:pPr algn="just"/>
            <a:endParaRPr lang="en-US" sz="1600" dirty="0" smtClean="0"/>
          </a:p>
          <a:p>
            <a:pPr algn="just"/>
            <a:r>
              <a:rPr lang="ja-JP" altLang="en-US" sz="1600" dirty="0" smtClean="0"/>
              <a:t>しかしながら、都市部の低所得者層は高価かつ安全でない水へのアクセスしか持たない：</a:t>
            </a:r>
            <a:r>
              <a:rPr lang="ja-JP" altLang="en-US" sz="1600" b="1" dirty="0" smtClean="0"/>
              <a:t>都市部の低所得者層のうち</a:t>
            </a:r>
            <a:r>
              <a:rPr lang="en-US" sz="1600" b="1" dirty="0" smtClean="0"/>
              <a:t>60</a:t>
            </a:r>
            <a:r>
              <a:rPr lang="ja-JP" altLang="en-US" sz="1600" b="1" dirty="0" smtClean="0"/>
              <a:t>％は、水のキオスク（</a:t>
            </a:r>
            <a:r>
              <a:rPr lang="en-US" altLang="ja-JP" sz="1600" b="1" dirty="0" smtClean="0"/>
              <a:t>water kiosks</a:t>
            </a:r>
            <a:r>
              <a:rPr lang="ja-JP" altLang="en-US" sz="1600" b="1" dirty="0" smtClean="0"/>
              <a:t>）もしくは水業者から購入している</a:t>
            </a:r>
            <a:endParaRPr lang="en-US" sz="1600" dirty="0" smtClean="0"/>
          </a:p>
          <a:p>
            <a:pPr lvl="1" algn="just"/>
            <a:r>
              <a:rPr lang="ja-JP" altLang="en-US" sz="1400" b="1" dirty="0" smtClean="0"/>
              <a:t>キベラ</a:t>
            </a:r>
            <a:r>
              <a:rPr lang="ja-JP" altLang="en-US" sz="1400" b="1" dirty="0"/>
              <a:t>（</a:t>
            </a:r>
            <a:r>
              <a:rPr lang="en-US" sz="1400" b="1" dirty="0" err="1" smtClean="0"/>
              <a:t>Kibera</a:t>
            </a:r>
            <a:r>
              <a:rPr lang="ja-JP" altLang="en-US" sz="1400" b="1" dirty="0" smtClean="0"/>
              <a:t>）</a:t>
            </a:r>
            <a:r>
              <a:rPr lang="ja-JP" altLang="en-US" sz="1400" dirty="0" smtClean="0"/>
              <a:t>では、</a:t>
            </a:r>
            <a:r>
              <a:rPr lang="en-US" altLang="ja-JP" sz="1400" dirty="0" smtClean="0"/>
              <a:t>85</a:t>
            </a:r>
            <a:r>
              <a:rPr lang="ja-JP" altLang="en-US" sz="1400" dirty="0" smtClean="0"/>
              <a:t>％に上る世帯が</a:t>
            </a:r>
            <a:r>
              <a:rPr lang="en-US" altLang="ja-JP" sz="1400" dirty="0" smtClean="0"/>
              <a:t>20ℓ</a:t>
            </a:r>
            <a:r>
              <a:rPr lang="ja-JP" altLang="en-US" sz="1400" dirty="0" smtClean="0"/>
              <a:t>ジェリカンあたり</a:t>
            </a:r>
            <a:r>
              <a:rPr lang="en-US" altLang="ja-JP" sz="1400" dirty="0" smtClean="0"/>
              <a:t>2</a:t>
            </a:r>
            <a:r>
              <a:rPr lang="ja-JP" altLang="en-US" sz="1400" dirty="0" smtClean="0"/>
              <a:t>～</a:t>
            </a:r>
            <a:r>
              <a:rPr lang="en-US" altLang="ja-JP" sz="1400" dirty="0" smtClean="0"/>
              <a:t>4</a:t>
            </a:r>
            <a:r>
              <a:rPr lang="ja-JP" altLang="en-US" sz="1400" dirty="0" smtClean="0"/>
              <a:t>ケニアシリングでキオスクや業者から購入しており、これは</a:t>
            </a:r>
            <a:r>
              <a:rPr lang="ja-JP" altLang="en-US" sz="1400" b="1" dirty="0" smtClean="0"/>
              <a:t>中／高所得者層地域の</a:t>
            </a:r>
            <a:r>
              <a:rPr lang="en-US" altLang="ja-JP" sz="1400" b="1" dirty="0" smtClean="0"/>
              <a:t>10</a:t>
            </a:r>
            <a:r>
              <a:rPr lang="ja-JP" altLang="en-US" sz="1400" b="1" dirty="0" smtClean="0"/>
              <a:t>倍高い価格</a:t>
            </a:r>
            <a:r>
              <a:rPr lang="ja-JP" altLang="en-US" sz="1400" dirty="0" smtClean="0"/>
              <a:t>だ</a:t>
            </a:r>
            <a:endParaRPr lang="en-US" sz="1400" b="1" dirty="0" smtClean="0"/>
          </a:p>
          <a:p>
            <a:pPr lvl="1" algn="just"/>
            <a:r>
              <a:rPr lang="ja-JP" altLang="en-US" sz="1400" dirty="0" smtClean="0"/>
              <a:t>キベラでは</a:t>
            </a:r>
            <a:r>
              <a:rPr lang="ja-JP" altLang="en-US" sz="1400" b="1" dirty="0" smtClean="0"/>
              <a:t>破裂した水道管に流れ込んだ廃液によって</a:t>
            </a:r>
            <a:r>
              <a:rPr lang="ja-JP" altLang="en-US" sz="1400" dirty="0" smtClean="0"/>
              <a:t>しばしば</a:t>
            </a:r>
            <a:r>
              <a:rPr lang="ja-JP" altLang="en-US" sz="1400" b="1" dirty="0" smtClean="0"/>
              <a:t>水が汚染される</a:t>
            </a:r>
            <a:endParaRPr lang="en-US" sz="1400" dirty="0" smtClean="0"/>
          </a:p>
          <a:p>
            <a:pPr lvl="1" algn="just"/>
            <a:r>
              <a:rPr lang="ja-JP" altLang="en-US" sz="1400" dirty="0" smtClean="0"/>
              <a:t>業者は低質な水を売るために</a:t>
            </a:r>
            <a:r>
              <a:rPr lang="ja-JP" altLang="en-US" sz="1400" b="1" dirty="0" smtClean="0"/>
              <a:t>情報の非対称性</a:t>
            </a:r>
            <a:r>
              <a:rPr lang="ja-JP" altLang="en-US" sz="1400" dirty="0" smtClean="0"/>
              <a:t>を利用する</a:t>
            </a:r>
            <a:endParaRPr lang="en-US" sz="1400" b="1" dirty="0"/>
          </a:p>
        </p:txBody>
      </p:sp>
      <p:sp>
        <p:nvSpPr>
          <p:cNvPr id="22" name="TextBox 21"/>
          <p:cNvSpPr txBox="1"/>
          <p:nvPr/>
        </p:nvSpPr>
        <p:spPr bwMode="auto">
          <a:xfrm>
            <a:off x="652011" y="1004250"/>
            <a:ext cx="4588729" cy="461665"/>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ja-JP" altLang="en-US" sz="1600" b="1" dirty="0" smtClean="0"/>
              <a:t>飲料水源</a:t>
            </a:r>
            <a:r>
              <a:rPr lang="en-US" sz="1600" b="1" dirty="0" smtClean="0"/>
              <a:t> </a:t>
            </a:r>
          </a:p>
          <a:p>
            <a:r>
              <a:rPr lang="ja-JP" altLang="en-US" sz="1400" i="1" dirty="0" smtClean="0"/>
              <a:t>飲料水における主な水源別の世帯率</a:t>
            </a:r>
            <a:endParaRPr lang="en-US" sz="1600" b="1" i="1" baseline="30000" dirty="0"/>
          </a:p>
        </p:txBody>
      </p:sp>
      <p:cxnSp>
        <p:nvCxnSpPr>
          <p:cNvPr id="55" name="Straight Connector 54"/>
          <p:cNvCxnSpPr/>
          <p:nvPr>
            <p:custDataLst>
              <p:tags r:id="rId4"/>
            </p:custDataLst>
          </p:nvPr>
        </p:nvCxnSpPr>
        <p:spPr bwMode="auto">
          <a:xfrm>
            <a:off x="2724150" y="4819652"/>
            <a:ext cx="504825" cy="8477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custDataLst>
              <p:tags r:id="rId5"/>
            </p:custDataLst>
          </p:nvPr>
        </p:nvCxnSpPr>
        <p:spPr bwMode="auto">
          <a:xfrm>
            <a:off x="2724150" y="3686177"/>
            <a:ext cx="504825" cy="18764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custDataLst>
              <p:tags r:id="rId6"/>
            </p:custDataLst>
          </p:nvPr>
        </p:nvCxnSpPr>
        <p:spPr bwMode="auto">
          <a:xfrm>
            <a:off x="2724150" y="2181225"/>
            <a:ext cx="504825" cy="17145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custDataLst>
              <p:tags r:id="rId7"/>
            </p:custDataLst>
          </p:nvPr>
        </p:nvCxnSpPr>
        <p:spPr bwMode="auto">
          <a:xfrm>
            <a:off x="2724150" y="1952625"/>
            <a:ext cx="504825" cy="34290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custDataLst>
              <p:tags r:id="rId8"/>
            </p:custDataLst>
          </p:nvPr>
        </p:nvCxnSpPr>
        <p:spPr bwMode="auto">
          <a:xfrm flipV="1">
            <a:off x="2724150" y="2409827"/>
            <a:ext cx="504825" cy="4667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custDataLst>
              <p:tags r:id="rId9"/>
            </p:custDataLst>
          </p:nvPr>
        </p:nvCxnSpPr>
        <p:spPr bwMode="auto">
          <a:xfrm>
            <a:off x="2724150" y="1847850"/>
            <a:ext cx="504825"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custDataLst>
              <p:tags r:id="rId10"/>
            </p:custDataLst>
          </p:nvPr>
        </p:nvCxnSpPr>
        <p:spPr bwMode="auto">
          <a:xfrm>
            <a:off x="2724150" y="1847850"/>
            <a:ext cx="504825" cy="95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6" name="Object 5"/>
          <p:cNvGraphicFramePr>
            <a:graphicFrameLocks/>
          </p:cNvGraphicFramePr>
          <p:nvPr>
            <p:custDataLst>
              <p:tags r:id="rId11"/>
            </p:custDataLst>
            <p:extLst>
              <p:ext uri="{D42A27DB-BD31-4B8C-83A1-F6EECF244321}">
                <p14:modId xmlns:p14="http://schemas.microsoft.com/office/powerpoint/2010/main" val="2311675690"/>
              </p:ext>
            </p:extLst>
          </p:nvPr>
        </p:nvGraphicFramePr>
        <p:xfrm>
          <a:off x="1714500" y="1600200"/>
          <a:ext cx="2514600" cy="4486275"/>
        </p:xfrm>
        <a:graphic>
          <a:graphicData uri="http://schemas.openxmlformats.org/presentationml/2006/ole">
            <mc:AlternateContent xmlns:mc="http://schemas.openxmlformats.org/markup-compatibility/2006">
              <mc:Choice xmlns:v="urn:schemas-microsoft-com:vml" Requires="v">
                <p:oleObj spid="_x0000_s796021" name="Chart" r:id="rId37" imgW="2514600" imgH="4486275" progId="MSGraph.Chart.8">
                  <p:embed followColorScheme="full"/>
                </p:oleObj>
              </mc:Choice>
              <mc:Fallback>
                <p:oleObj name="Chart" r:id="rId37" imgW="2514600" imgH="4486275" progId="MSGraph.Chart.8">
                  <p:embed followColorScheme="full"/>
                  <p:pic>
                    <p:nvPicPr>
                      <p:cNvPr id="0" name=""/>
                      <p:cNvPicPr/>
                      <p:nvPr/>
                    </p:nvPicPr>
                    <p:blipFill>
                      <a:blip r:embed="rId38"/>
                      <a:stretch>
                        <a:fillRect/>
                      </a:stretch>
                    </p:blipFill>
                    <p:spPr>
                      <a:xfrm>
                        <a:off x="1714500" y="1600200"/>
                        <a:ext cx="2514600" cy="4486275"/>
                      </a:xfrm>
                      <a:prstGeom prst="rect">
                        <a:avLst/>
                      </a:prstGeom>
                    </p:spPr>
                  </p:pic>
                </p:oleObj>
              </mc:Fallback>
            </mc:AlternateContent>
          </a:graphicData>
        </a:graphic>
      </p:graphicFrame>
      <p:cxnSp>
        <p:nvCxnSpPr>
          <p:cNvPr id="52" name="Straight Connector 51"/>
          <p:cNvCxnSpPr/>
          <p:nvPr>
            <p:custDataLst>
              <p:tags r:id="rId12"/>
            </p:custDataLst>
          </p:nvPr>
        </p:nvCxnSpPr>
        <p:spPr bwMode="auto">
          <a:xfrm>
            <a:off x="1754188" y="1746250"/>
            <a:ext cx="284163" cy="101603"/>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custDataLst>
              <p:tags r:id="rId13"/>
            </p:custDataLst>
          </p:nvPr>
        </p:nvCxnSpPr>
        <p:spPr bwMode="auto">
          <a:xfrm flipV="1">
            <a:off x="1896269" y="2066929"/>
            <a:ext cx="142082" cy="57146"/>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29" idx="3"/>
          </p:cNvCxnSpPr>
          <p:nvPr>
            <p:custDataLst>
              <p:tags r:id="rId14"/>
            </p:custDataLst>
          </p:nvPr>
        </p:nvCxnSpPr>
        <p:spPr bwMode="auto">
          <a:xfrm flipV="1">
            <a:off x="1316038" y="1900241"/>
            <a:ext cx="722313" cy="175418"/>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15"/>
            </p:custDataLst>
          </p:nvPr>
        </p:nvCxnSpPr>
        <p:spPr bwMode="auto">
          <a:xfrm flipH="1">
            <a:off x="3917950" y="1724025"/>
            <a:ext cx="203200" cy="0"/>
          </a:xfrm>
          <a:prstGeom prst="line">
            <a:avLst/>
          </a:prstGeom>
          <a:ln w="9525">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sp>
        <p:nvSpPr>
          <p:cNvPr id="19" name="Text Placeholder 1"/>
          <p:cNvSpPr>
            <a:spLocks noGrp="1"/>
          </p:cNvSpPr>
          <p:nvPr>
            <p:custDataLst>
              <p:tags r:id="rId16"/>
            </p:custDataLst>
          </p:nvPr>
        </p:nvSpPr>
        <p:spPr bwMode="auto">
          <a:xfrm>
            <a:off x="4171950" y="1633540"/>
            <a:ext cx="34290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709F36E3-64F3-4ACE-8A63-37D37DDB5DFD}" type="datetime'''1''''''''''''''''''''0''''''''''''''''''''''0''''''%'''">
              <a:rPr lang="en-US" sz="1200">
                <a:sym typeface="+mn-lt"/>
              </a:rPr>
              <a:pPr marL="0" indent="0">
                <a:spcBef>
                  <a:spcPct val="0"/>
                </a:spcBef>
                <a:spcAft>
                  <a:spcPct val="0"/>
                </a:spcAft>
                <a:buNone/>
              </a:pPr>
              <a:t>100%</a:t>
            </a:fld>
            <a:endParaRPr lang="en-US" sz="1200" dirty="0">
              <a:sym typeface="+mn-lt"/>
            </a:endParaRPr>
          </a:p>
        </p:txBody>
      </p:sp>
      <p:sp>
        <p:nvSpPr>
          <p:cNvPr id="38" name="Text Placeholder 19"/>
          <p:cNvSpPr>
            <a:spLocks noGrp="1"/>
          </p:cNvSpPr>
          <p:nvPr>
            <p:custDataLst>
              <p:tags r:id="rId17"/>
            </p:custDataLst>
          </p:nvPr>
        </p:nvSpPr>
        <p:spPr bwMode="auto">
          <a:xfrm>
            <a:off x="209550" y="5187950"/>
            <a:ext cx="1725613" cy="42545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ja-JP" altLang="en-US" dirty="0" smtClean="0"/>
              <a:t>深井戸／</a:t>
            </a:r>
            <a:endParaRPr lang="en-US" altLang="ja-JP" dirty="0" smtClean="0"/>
          </a:p>
          <a:p>
            <a:pPr marL="0" indent="0" algn="r">
              <a:spcBef>
                <a:spcPct val="0"/>
              </a:spcBef>
              <a:spcAft>
                <a:spcPct val="0"/>
              </a:spcAft>
              <a:buNone/>
            </a:pPr>
            <a:r>
              <a:rPr lang="ja-JP" altLang="en-US" dirty="0" smtClean="0"/>
              <a:t>保護された井戸や泉</a:t>
            </a:r>
            <a:endParaRPr lang="en-US" dirty="0">
              <a:latin typeface="Calibri" panose="020F0502020204030204" pitchFamily="34" charset="0"/>
              <a:sym typeface="Calibri" panose="020F0502020204030204" pitchFamily="34" charset="0"/>
            </a:endParaRPr>
          </a:p>
        </p:txBody>
      </p:sp>
      <p:sp>
        <p:nvSpPr>
          <p:cNvPr id="37" name="Text Placeholder 18"/>
          <p:cNvSpPr>
            <a:spLocks noGrp="1"/>
          </p:cNvSpPr>
          <p:nvPr>
            <p:custDataLst>
              <p:tags r:id="rId18"/>
            </p:custDataLst>
          </p:nvPr>
        </p:nvSpPr>
        <p:spPr bwMode="auto">
          <a:xfrm>
            <a:off x="828675" y="4146552"/>
            <a:ext cx="1106488"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ja-JP" altLang="en-US" dirty="0" smtClean="0"/>
              <a:t>川／小川</a:t>
            </a:r>
            <a:endParaRPr lang="en-US" dirty="0">
              <a:latin typeface="Calibri" panose="020F0502020204030204" pitchFamily="34" charset="0"/>
              <a:sym typeface="Calibri" panose="020F0502020204030204" pitchFamily="34" charset="0"/>
            </a:endParaRPr>
          </a:p>
        </p:txBody>
      </p:sp>
      <p:sp>
        <p:nvSpPr>
          <p:cNvPr id="36" name="Text Placeholder 17"/>
          <p:cNvSpPr>
            <a:spLocks noGrp="1"/>
          </p:cNvSpPr>
          <p:nvPr>
            <p:custDataLst>
              <p:tags r:id="rId19"/>
            </p:custDataLst>
          </p:nvPr>
        </p:nvSpPr>
        <p:spPr bwMode="auto">
          <a:xfrm>
            <a:off x="1066800" y="3175002"/>
            <a:ext cx="868363"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ja-JP" altLang="en-US" dirty="0" smtClean="0"/>
              <a:t>水道水</a:t>
            </a:r>
            <a:endParaRPr lang="en-US" dirty="0">
              <a:latin typeface="Calibri" panose="020F0502020204030204" pitchFamily="34" charset="0"/>
              <a:sym typeface="Calibri" panose="020F0502020204030204" pitchFamily="34" charset="0"/>
            </a:endParaRPr>
          </a:p>
        </p:txBody>
      </p:sp>
      <p:sp>
        <p:nvSpPr>
          <p:cNvPr id="35" name="Text Placeholder 16"/>
          <p:cNvSpPr>
            <a:spLocks noGrp="1"/>
          </p:cNvSpPr>
          <p:nvPr>
            <p:custDataLst>
              <p:tags r:id="rId20"/>
            </p:custDataLst>
          </p:nvPr>
        </p:nvSpPr>
        <p:spPr bwMode="auto">
          <a:xfrm>
            <a:off x="681038" y="2476500"/>
            <a:ext cx="1254125" cy="425450"/>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ja-JP" altLang="en-US" dirty="0" smtClean="0"/>
              <a:t>保護されていない</a:t>
            </a:r>
            <a:endParaRPr lang="en-US" altLang="ja-JP" dirty="0" smtClean="0"/>
          </a:p>
          <a:p>
            <a:pPr marL="0" indent="0" algn="r">
              <a:spcBef>
                <a:spcPct val="0"/>
              </a:spcBef>
              <a:spcAft>
                <a:spcPct val="0"/>
              </a:spcAft>
              <a:buNone/>
            </a:pPr>
            <a:r>
              <a:rPr lang="ja-JP" altLang="en-US" dirty="0" smtClean="0"/>
              <a:t>井戸や泉</a:t>
            </a:r>
            <a:endParaRPr lang="en-US" dirty="0">
              <a:latin typeface="Calibri" panose="020F0502020204030204" pitchFamily="34" charset="0"/>
              <a:sym typeface="Calibri" panose="020F0502020204030204" pitchFamily="34" charset="0"/>
            </a:endParaRPr>
          </a:p>
        </p:txBody>
      </p:sp>
      <p:sp>
        <p:nvSpPr>
          <p:cNvPr id="30" name="Text Placeholder 11"/>
          <p:cNvSpPr>
            <a:spLocks noGrp="1"/>
          </p:cNvSpPr>
          <p:nvPr>
            <p:custDataLst>
              <p:tags r:id="rId21"/>
            </p:custDataLst>
          </p:nvPr>
        </p:nvSpPr>
        <p:spPr bwMode="auto">
          <a:xfrm>
            <a:off x="1453356" y="2076450"/>
            <a:ext cx="434182"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ja-JP" altLang="en-US" dirty="0" smtClean="0"/>
              <a:t>雨水</a:t>
            </a:r>
            <a:endParaRPr lang="en-US" dirty="0">
              <a:sym typeface="+mn-lt"/>
            </a:endParaRPr>
          </a:p>
        </p:txBody>
      </p:sp>
      <p:sp>
        <p:nvSpPr>
          <p:cNvPr id="127" name="Text Placeholder 35"/>
          <p:cNvSpPr>
            <a:spLocks noGrp="1"/>
          </p:cNvSpPr>
          <p:nvPr>
            <p:custDataLst>
              <p:tags r:id="rId22"/>
            </p:custDataLst>
          </p:nvPr>
        </p:nvSpPr>
        <p:spPr bwMode="gray">
          <a:xfrm>
            <a:off x="3254375" y="2274890"/>
            <a:ext cx="268288" cy="212725"/>
          </a:xfrm>
          <a:prstGeom prst="rect">
            <a:avLst/>
          </a:prstGeom>
          <a:solidFill>
            <a:srgbClr val="6F8DB9"/>
          </a:solidFill>
        </p:spPr>
        <p:txBody>
          <a:bodyPr wrap="none" lIns="25400" tIns="0" rIns="2540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08885D5B-BF45-40B0-9F36-9E5E0777D958}" type="datetime'''''''''''1''''''''''''''''''''''''''''''''''%'''''''''''">
              <a:rPr lang="en-US">
                <a:solidFill>
                  <a:schemeClr val="bg1"/>
                </a:solidFill>
                <a:latin typeface="Calibri" panose="020F0502020204030204" pitchFamily="34" charset="0"/>
                <a:sym typeface="Calibri" panose="020F0502020204030204" pitchFamily="34" charset="0"/>
              </a:rPr>
              <a:pPr marL="0" indent="0" algn="ctr">
                <a:spcBef>
                  <a:spcPct val="0"/>
                </a:spcBef>
                <a:spcAft>
                  <a:spcPct val="0"/>
                </a:spcAft>
                <a:buNone/>
              </a:pPr>
              <a:t>1%</a:t>
            </a:fld>
            <a:endParaRPr lang="en-US" dirty="0">
              <a:solidFill>
                <a:schemeClr val="bg1"/>
              </a:solidFill>
              <a:latin typeface="Calibri" panose="020F0502020204030204" pitchFamily="34" charset="0"/>
              <a:sym typeface="Calibri" panose="020F0502020204030204" pitchFamily="34" charset="0"/>
            </a:endParaRPr>
          </a:p>
        </p:txBody>
      </p:sp>
      <p:sp>
        <p:nvSpPr>
          <p:cNvPr id="128" name="Text Placeholder 36"/>
          <p:cNvSpPr>
            <a:spLocks noGrp="1"/>
          </p:cNvSpPr>
          <p:nvPr>
            <p:custDataLst>
              <p:tags r:id="rId23"/>
            </p:custDataLst>
          </p:nvPr>
        </p:nvSpPr>
        <p:spPr bwMode="gray">
          <a:xfrm>
            <a:off x="3573463" y="2217740"/>
            <a:ext cx="268288" cy="212725"/>
          </a:xfrm>
          <a:prstGeom prst="rect">
            <a:avLst/>
          </a:prstGeom>
          <a:solidFill>
            <a:srgbClr val="4C6C9C"/>
          </a:solidFill>
        </p:spPr>
        <p:txBody>
          <a:bodyPr wrap="none" lIns="25400" tIns="0" rIns="2540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3DCCC19B-103A-40B1-AB5B-138F891D683C}" type="datetime'''''1''''''''''''''''''%'''''''''''''''''''''">
              <a:rPr lang="en-US">
                <a:solidFill>
                  <a:schemeClr val="bg1"/>
                </a:solidFill>
                <a:sym typeface="+mn-lt"/>
              </a:rPr>
              <a:pPr marL="0" indent="0" algn="ctr">
                <a:spcBef>
                  <a:spcPct val="0"/>
                </a:spcBef>
                <a:spcAft>
                  <a:spcPct val="0"/>
                </a:spcAft>
                <a:buNone/>
              </a:pPr>
              <a:t>1%</a:t>
            </a:fld>
            <a:endParaRPr lang="en-US" dirty="0">
              <a:solidFill>
                <a:schemeClr val="bg1"/>
              </a:solidFill>
              <a:sym typeface="+mn-lt"/>
            </a:endParaRPr>
          </a:p>
        </p:txBody>
      </p:sp>
      <p:sp>
        <p:nvSpPr>
          <p:cNvPr id="53" name="Text Placeholder 25"/>
          <p:cNvSpPr>
            <a:spLocks noGrp="1"/>
          </p:cNvSpPr>
          <p:nvPr>
            <p:custDataLst>
              <p:tags r:id="rId24"/>
            </p:custDataLst>
          </p:nvPr>
        </p:nvSpPr>
        <p:spPr bwMode="gray">
          <a:xfrm>
            <a:off x="3414713" y="1746250"/>
            <a:ext cx="268288" cy="212725"/>
          </a:xfrm>
          <a:prstGeom prst="rect">
            <a:avLst/>
          </a:prstGeom>
          <a:solidFill>
            <a:srgbClr val="DFE5EF"/>
          </a:solidFill>
        </p:spPr>
        <p:txBody>
          <a:bodyPr wrap="none" lIns="25400" tIns="0" rIns="2540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F802D93-F8A8-43C0-BA69-DD73B544B83B}" type="datetime'''''''''''0''''%'''''''">
              <a:rPr lang="en-US">
                <a:sym typeface="+mn-lt"/>
              </a:rPr>
              <a:pPr marL="0" indent="0" algn="ctr">
                <a:spcBef>
                  <a:spcPct val="0"/>
                </a:spcBef>
                <a:spcAft>
                  <a:spcPct val="0"/>
                </a:spcAft>
                <a:buNone/>
              </a:pPr>
              <a:t>0%</a:t>
            </a:fld>
            <a:endParaRPr lang="en-US" dirty="0">
              <a:sym typeface="+mn-lt"/>
            </a:endParaRPr>
          </a:p>
        </p:txBody>
      </p:sp>
      <p:sp>
        <p:nvSpPr>
          <p:cNvPr id="25" name="Text Placeholder 2"/>
          <p:cNvSpPr>
            <a:spLocks noGrp="1"/>
          </p:cNvSpPr>
          <p:nvPr>
            <p:custDataLst>
              <p:tags r:id="rId25"/>
            </p:custDataLst>
          </p:nvPr>
        </p:nvSpPr>
        <p:spPr bwMode="auto">
          <a:xfrm>
            <a:off x="2101849" y="6143627"/>
            <a:ext cx="612775" cy="2127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dirty="0" smtClean="0">
                <a:sym typeface="+mn-lt"/>
              </a:rPr>
              <a:t>農村部</a:t>
            </a:r>
            <a:endParaRPr lang="en-US" dirty="0">
              <a:sym typeface="+mn-lt"/>
            </a:endParaRPr>
          </a:p>
        </p:txBody>
      </p:sp>
      <p:sp>
        <p:nvSpPr>
          <p:cNvPr id="29" name="Text Placeholder 10"/>
          <p:cNvSpPr>
            <a:spLocks noGrp="1"/>
          </p:cNvSpPr>
          <p:nvPr>
            <p:custDataLst>
              <p:tags r:id="rId26"/>
            </p:custDataLst>
          </p:nvPr>
        </p:nvSpPr>
        <p:spPr bwMode="auto">
          <a:xfrm>
            <a:off x="209550" y="1900240"/>
            <a:ext cx="1106488" cy="350837"/>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r>
              <a:rPr lang="ja-JP" altLang="en-US" dirty="0" smtClean="0"/>
              <a:t>タンカー／</a:t>
            </a:r>
            <a:endParaRPr lang="en-US" altLang="ja-JP" dirty="0" smtClean="0"/>
          </a:p>
          <a:p>
            <a:pPr marL="0" indent="0">
              <a:spcBef>
                <a:spcPct val="0"/>
              </a:spcBef>
              <a:spcAft>
                <a:spcPct val="0"/>
              </a:spcAft>
              <a:buNone/>
            </a:pPr>
            <a:r>
              <a:rPr lang="ja-JP" altLang="en-US" dirty="0" smtClean="0"/>
              <a:t>トラック業者</a:t>
            </a:r>
            <a:endParaRPr lang="en-US" dirty="0">
              <a:sym typeface="+mn-lt"/>
            </a:endParaRPr>
          </a:p>
        </p:txBody>
      </p:sp>
      <p:sp>
        <p:nvSpPr>
          <p:cNvPr id="28" name="Text Placeholder 9"/>
          <p:cNvSpPr>
            <a:spLocks noGrp="1"/>
          </p:cNvSpPr>
          <p:nvPr>
            <p:custDataLst>
              <p:tags r:id="rId27"/>
            </p:custDataLst>
          </p:nvPr>
        </p:nvSpPr>
        <p:spPr bwMode="auto">
          <a:xfrm>
            <a:off x="735013" y="1609727"/>
            <a:ext cx="990600"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ja-JP" altLang="en-US" dirty="0" smtClean="0"/>
              <a:t>ボトル入り水</a:t>
            </a:r>
            <a:endParaRPr lang="en-US" dirty="0">
              <a:sym typeface="+mn-lt"/>
            </a:endParaRPr>
          </a:p>
        </p:txBody>
      </p:sp>
      <p:sp>
        <p:nvSpPr>
          <p:cNvPr id="34" name="Text Placeholder 15"/>
          <p:cNvSpPr>
            <a:spLocks noGrp="1"/>
          </p:cNvSpPr>
          <p:nvPr>
            <p:custDataLst>
              <p:tags r:id="rId28"/>
            </p:custDataLst>
          </p:nvPr>
        </p:nvSpPr>
        <p:spPr bwMode="auto">
          <a:xfrm>
            <a:off x="3228976" y="6143627"/>
            <a:ext cx="655638" cy="188911"/>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dirty="0" smtClean="0"/>
              <a:t>都市部</a:t>
            </a:r>
            <a:endParaRPr lang="en-US" dirty="0">
              <a:latin typeface="Calibri" panose="020F0502020204030204" pitchFamily="34" charset="0"/>
              <a:sym typeface="Calibri" panose="020F0502020204030204" pitchFamily="34" charset="0"/>
            </a:endParaRPr>
          </a:p>
        </p:txBody>
      </p:sp>
      <p:sp>
        <p:nvSpPr>
          <p:cNvPr id="54" name="Text Placeholder 26"/>
          <p:cNvSpPr>
            <a:spLocks noGrp="1"/>
          </p:cNvSpPr>
          <p:nvPr>
            <p:custDataLst>
              <p:tags r:id="rId29"/>
            </p:custDataLst>
          </p:nvPr>
        </p:nvSpPr>
        <p:spPr bwMode="gray">
          <a:xfrm>
            <a:off x="3414713" y="5508627"/>
            <a:ext cx="268288" cy="212725"/>
          </a:xfrm>
          <a:prstGeom prst="rect">
            <a:avLst/>
          </a:prstGeom>
          <a:solidFill>
            <a:srgbClr val="C3CFE1"/>
          </a:solidFill>
        </p:spPr>
        <p:txBody>
          <a:bodyPr wrap="none" lIns="25400" tIns="0" rIns="2540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D278E9CB-A56D-41FF-9494-0D0979F64C5A}" type="datetime'''''''''''''''''''''''3''''''''''''''''''''''''''''''''''%'''">
              <a:rPr lang="en-US"/>
              <a:pPr/>
              <a:t>3%</a:t>
            </a:fld>
            <a:endParaRPr lang="en-US" dirty="0">
              <a:sym typeface="+mn-lt"/>
            </a:endParaRPr>
          </a:p>
        </p:txBody>
      </p:sp>
      <p:sp>
        <p:nvSpPr>
          <p:cNvPr id="125" name="Text Placeholder 33"/>
          <p:cNvSpPr>
            <a:spLocks noGrp="1"/>
          </p:cNvSpPr>
          <p:nvPr>
            <p:custDataLst>
              <p:tags r:id="rId30"/>
            </p:custDataLst>
          </p:nvPr>
        </p:nvSpPr>
        <p:spPr bwMode="gray">
          <a:xfrm>
            <a:off x="2428875" y="1793877"/>
            <a:ext cx="268288" cy="212725"/>
          </a:xfrm>
          <a:prstGeom prst="rect">
            <a:avLst/>
          </a:prstGeom>
          <a:solidFill>
            <a:srgbClr val="364D6E"/>
          </a:solidFill>
        </p:spPr>
        <p:txBody>
          <a:bodyPr wrap="none" lIns="25400" tIns="0" rIns="2540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BC2C49EE-4CAD-4107-A8DC-8A10F3A6BDBB}" type="datetime'''''''''''''''''''''''''2''''''%'''''''">
              <a:rPr lang="en-US">
                <a:solidFill>
                  <a:schemeClr val="bg1"/>
                </a:solidFill>
                <a:latin typeface="Calibri" panose="020F0502020204030204" pitchFamily="34" charset="0"/>
                <a:sym typeface="Calibri" panose="020F0502020204030204" pitchFamily="34" charset="0"/>
              </a:rPr>
              <a:pPr marL="0" indent="0" algn="ctr">
                <a:spcBef>
                  <a:spcPct val="0"/>
                </a:spcBef>
                <a:spcAft>
                  <a:spcPct val="0"/>
                </a:spcAft>
                <a:buNone/>
              </a:pPr>
              <a:t>2%</a:t>
            </a:fld>
            <a:endParaRPr lang="en-US" dirty="0">
              <a:solidFill>
                <a:schemeClr val="bg1"/>
              </a:solidFill>
              <a:latin typeface="Calibri" panose="020F0502020204030204" pitchFamily="34" charset="0"/>
              <a:sym typeface="Calibri" panose="020F0502020204030204" pitchFamily="34" charset="0"/>
            </a:endParaRPr>
          </a:p>
        </p:txBody>
      </p:sp>
      <p:sp>
        <p:nvSpPr>
          <p:cNvPr id="126" name="Text Placeholder 34"/>
          <p:cNvSpPr>
            <a:spLocks noGrp="1"/>
          </p:cNvSpPr>
          <p:nvPr>
            <p:custDataLst>
              <p:tags r:id="rId31"/>
            </p:custDataLst>
          </p:nvPr>
        </p:nvSpPr>
        <p:spPr bwMode="gray">
          <a:xfrm>
            <a:off x="2105025" y="1741488"/>
            <a:ext cx="268288" cy="212725"/>
          </a:xfrm>
          <a:prstGeom prst="rect">
            <a:avLst/>
          </a:prstGeom>
          <a:solidFill>
            <a:srgbClr val="DFE5EF"/>
          </a:solidFill>
        </p:spPr>
        <p:txBody>
          <a:bodyPr wrap="none" lIns="25400" tIns="0" rIns="2540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9E72EADD-9111-4522-A09D-8B92597B85AF}" type="datetime'''''''''''''''''''''0%'''''''''''''''''''''''''''''''''''">
              <a:rPr lang="en-US">
                <a:latin typeface="Calibri" panose="020F0502020204030204" pitchFamily="34" charset="0"/>
                <a:sym typeface="Calibri" panose="020F0502020204030204" pitchFamily="34" charset="0"/>
              </a:rPr>
              <a:pPr marL="0" indent="0" algn="ctr">
                <a:spcBef>
                  <a:spcPct val="0"/>
                </a:spcBef>
                <a:spcAft>
                  <a:spcPct val="0"/>
                </a:spcAft>
                <a:buNone/>
              </a:pPr>
              <a:t>0%</a:t>
            </a:fld>
            <a:endParaRPr lang="en-US" dirty="0">
              <a:latin typeface="Calibri" panose="020F0502020204030204" pitchFamily="34" charset="0"/>
              <a:sym typeface="Calibri" panose="020F0502020204030204" pitchFamily="34" charset="0"/>
            </a:endParaRPr>
          </a:p>
        </p:txBody>
      </p:sp>
      <p:cxnSp>
        <p:nvCxnSpPr>
          <p:cNvPr id="131" name="Straight Connector 130"/>
          <p:cNvCxnSpPr/>
          <p:nvPr/>
        </p:nvCxnSpPr>
        <p:spPr bwMode="auto">
          <a:xfrm>
            <a:off x="652011" y="1495794"/>
            <a:ext cx="3749040" cy="0"/>
          </a:xfrm>
          <a:prstGeom prst="line">
            <a:avLst/>
          </a:prstGeom>
          <a:noFill/>
          <a:ln w="6350" cap="flat" cmpd="sng" algn="ctr">
            <a:solidFill>
              <a:schemeClr val="tx1"/>
            </a:solidFill>
            <a:prstDash val="solid"/>
            <a:round/>
            <a:headEnd type="none" w="med" len="med"/>
            <a:tailEnd type="none" w="med" len="med"/>
          </a:ln>
          <a:effectLst/>
        </p:spPr>
      </p:cxnSp>
      <p:pic>
        <p:nvPicPr>
          <p:cNvPr id="135" name="Picture 3" descr="C:\Users\Dalberg\Documents\mkokoteni.jpg"/>
          <p:cNvPicPr>
            <a:picLocks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939323" y="5058809"/>
            <a:ext cx="2047686" cy="1330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20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私たちは二つの異なるビジネスモデル：</a:t>
            </a:r>
            <a:r>
              <a:rPr lang="en-US" altLang="ja-JP" dirty="0" smtClean="0"/>
              <a:t>POU</a:t>
            </a:r>
            <a:r>
              <a:rPr lang="ja-JP" altLang="en-US" dirty="0" smtClean="0"/>
              <a:t>と</a:t>
            </a:r>
            <a:r>
              <a:rPr lang="en-US" altLang="ja-JP" dirty="0" smtClean="0"/>
              <a:t>POS</a:t>
            </a:r>
            <a:r>
              <a:rPr lang="ja-JP" altLang="en-US" dirty="0" smtClean="0"/>
              <a:t>の実行可能性を評価した</a:t>
            </a:r>
            <a:endParaRPr lang="en-US" dirty="0"/>
          </a:p>
        </p:txBody>
      </p:sp>
      <p:grpSp>
        <p:nvGrpSpPr>
          <p:cNvPr id="4" name="Group 3"/>
          <p:cNvGrpSpPr/>
          <p:nvPr/>
        </p:nvGrpSpPr>
        <p:grpSpPr>
          <a:xfrm>
            <a:off x="5437078" y="1641389"/>
            <a:ext cx="3551503" cy="3625754"/>
            <a:chOff x="1027123" y="1683234"/>
            <a:chExt cx="3551503" cy="3625754"/>
          </a:xfrm>
        </p:grpSpPr>
        <p:pic>
          <p:nvPicPr>
            <p:cNvPr id="821252" name="Picture 4" descr="http://1.bp.blogspot.com/-AbaJB3wssqc/Tzpgy2r7TXI/AAAAAAAAAXc/15Nefj7qC3I/s4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637" y="2440750"/>
              <a:ext cx="1834591" cy="244612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027123" y="1683234"/>
              <a:ext cx="3551503" cy="3625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u="sng" dirty="0" smtClean="0">
                  <a:solidFill>
                    <a:schemeClr val="tx1"/>
                  </a:solidFill>
                </a:rPr>
                <a:t>使用時点</a:t>
              </a:r>
              <a:r>
                <a:rPr lang="ja-JP" altLang="en-US" sz="1600" dirty="0" smtClean="0">
                  <a:solidFill>
                    <a:schemeClr val="tx1"/>
                  </a:solidFill>
                </a:rPr>
                <a:t>（</a:t>
              </a:r>
              <a:r>
                <a:rPr lang="en-US" sz="1600" dirty="0" smtClean="0">
                  <a:solidFill>
                    <a:schemeClr val="tx1"/>
                  </a:solidFill>
                </a:rPr>
                <a:t>POU</a:t>
              </a:r>
              <a:r>
                <a:rPr lang="ja-JP" altLang="en-US" sz="1600" dirty="0">
                  <a:solidFill>
                    <a:schemeClr val="tx1"/>
                  </a:solidFill>
                </a:rPr>
                <a:t> ）－各世帯</a:t>
              </a:r>
              <a:endParaRPr lang="en-US" sz="1600" dirty="0">
                <a:solidFill>
                  <a:schemeClr val="tx1"/>
                </a:solidFill>
              </a:endParaRPr>
            </a:p>
            <a:p>
              <a:endParaRPr lang="en-US" sz="1600" dirty="0" smtClean="0">
                <a:solidFill>
                  <a:schemeClr val="tx1"/>
                </a:solidFill>
              </a:endParaRPr>
            </a:p>
            <a:p>
              <a:endParaRPr lang="en-US" sz="1600" dirty="0">
                <a:solidFill>
                  <a:schemeClr val="tx1"/>
                </a:solidFill>
              </a:endParaRPr>
            </a:p>
            <a:p>
              <a:endParaRPr lang="en-US" sz="1600" dirty="0" smtClean="0">
                <a:solidFill>
                  <a:schemeClr val="tx1"/>
                </a:solidFill>
              </a:endParaRPr>
            </a:p>
            <a:p>
              <a:endParaRPr lang="en-US" sz="1600" dirty="0">
                <a:solidFill>
                  <a:schemeClr val="tx1"/>
                </a:solidFill>
              </a:endParaRPr>
            </a:p>
            <a:p>
              <a:endParaRPr lang="en-US" sz="1600" dirty="0" smtClean="0">
                <a:solidFill>
                  <a:schemeClr val="tx1"/>
                </a:solidFill>
              </a:endParaRPr>
            </a:p>
            <a:p>
              <a:endParaRPr lang="en-US" sz="1600" dirty="0">
                <a:solidFill>
                  <a:schemeClr val="tx1"/>
                </a:solidFill>
              </a:endParaRPr>
            </a:p>
            <a:p>
              <a:endParaRPr lang="en-US" sz="1600" dirty="0" smtClean="0">
                <a:solidFill>
                  <a:schemeClr val="tx1"/>
                </a:solidFill>
              </a:endParaRPr>
            </a:p>
            <a:p>
              <a:endParaRPr lang="en-US" sz="1600" dirty="0">
                <a:solidFill>
                  <a:schemeClr val="tx1"/>
                </a:solidFill>
              </a:endParaRPr>
            </a:p>
            <a:p>
              <a:endParaRPr lang="en-US" sz="1600" dirty="0" smtClean="0">
                <a:solidFill>
                  <a:schemeClr val="tx1"/>
                </a:solidFill>
              </a:endParaRPr>
            </a:p>
            <a:p>
              <a:endParaRPr lang="en-US" sz="1600" dirty="0">
                <a:solidFill>
                  <a:schemeClr val="tx1"/>
                </a:solidFill>
              </a:endParaRPr>
            </a:p>
            <a:p>
              <a:endParaRPr lang="en-US" sz="1600" dirty="0" smtClean="0">
                <a:solidFill>
                  <a:schemeClr val="tx1"/>
                </a:solidFill>
              </a:endParaRPr>
            </a:p>
            <a:p>
              <a:endParaRPr lang="en-US" sz="1600" dirty="0" smtClean="0">
                <a:solidFill>
                  <a:schemeClr val="tx1"/>
                </a:solidFill>
              </a:endParaRPr>
            </a:p>
          </p:txBody>
        </p:sp>
      </p:grpSp>
      <p:pic>
        <p:nvPicPr>
          <p:cNvPr id="821250" name="Picture 2" descr="http://majidata.go.ke/gallery/Insitu%20Water%20Kiosk%20(2)%20(MajiDat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6795" y="2678305"/>
            <a:ext cx="2865122" cy="215153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936805" y="1661793"/>
            <a:ext cx="3551503" cy="3625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u="sng" dirty="0" smtClean="0">
                <a:solidFill>
                  <a:schemeClr val="tx1"/>
                </a:solidFill>
              </a:rPr>
              <a:t>販売時点</a:t>
            </a:r>
            <a:r>
              <a:rPr lang="ja-JP" altLang="en-US" sz="1600" dirty="0" smtClean="0">
                <a:solidFill>
                  <a:schemeClr val="tx1"/>
                </a:solidFill>
              </a:rPr>
              <a:t>（</a:t>
            </a:r>
            <a:r>
              <a:rPr lang="en-US" sz="1600" dirty="0" smtClean="0">
                <a:solidFill>
                  <a:schemeClr val="tx1"/>
                </a:solidFill>
              </a:rPr>
              <a:t>POS</a:t>
            </a:r>
            <a:r>
              <a:rPr lang="ja-JP" altLang="en-US" sz="1600" dirty="0" smtClean="0">
                <a:solidFill>
                  <a:schemeClr val="tx1"/>
                </a:solidFill>
              </a:rPr>
              <a:t>）－水のキオスク（</a:t>
            </a:r>
            <a:r>
              <a:rPr lang="en-US" sz="1600" dirty="0" smtClean="0">
                <a:solidFill>
                  <a:schemeClr val="tx1"/>
                </a:solidFill>
              </a:rPr>
              <a:t>WATER KIOSKS</a:t>
            </a:r>
            <a:r>
              <a:rPr lang="ja-JP" altLang="en-US" sz="1600" dirty="0" smtClean="0">
                <a:solidFill>
                  <a:schemeClr val="tx1"/>
                </a:solidFill>
              </a:rPr>
              <a:t>）とその他の水売買施設</a:t>
            </a:r>
            <a:endParaRPr lang="en-US" sz="1600" dirty="0" smtClean="0">
              <a:solidFill>
                <a:schemeClr val="tx1"/>
              </a:solidFill>
            </a:endParaRPr>
          </a:p>
          <a:p>
            <a:endParaRPr lang="en-US" sz="1600" dirty="0">
              <a:solidFill>
                <a:schemeClr val="tx1"/>
              </a:solidFill>
            </a:endParaRPr>
          </a:p>
          <a:p>
            <a:endParaRPr lang="en-US" sz="1600" dirty="0" smtClean="0">
              <a:solidFill>
                <a:schemeClr val="tx1"/>
              </a:solidFill>
            </a:endParaRPr>
          </a:p>
          <a:p>
            <a:endParaRPr lang="en-US" sz="1600" dirty="0">
              <a:solidFill>
                <a:schemeClr val="tx1"/>
              </a:solidFill>
            </a:endParaRPr>
          </a:p>
          <a:p>
            <a:pPr algn="ctr"/>
            <a:endParaRPr lang="en-US" sz="1600" dirty="0" smtClean="0">
              <a:solidFill>
                <a:schemeClr val="tx1"/>
              </a:solidFill>
            </a:endParaRPr>
          </a:p>
          <a:p>
            <a:endParaRPr lang="en-US" sz="1600" dirty="0">
              <a:solidFill>
                <a:schemeClr val="tx1"/>
              </a:solidFill>
            </a:endParaRPr>
          </a:p>
          <a:p>
            <a:endParaRPr lang="en-US" sz="1600" dirty="0" smtClean="0">
              <a:solidFill>
                <a:schemeClr val="tx1"/>
              </a:solidFill>
            </a:endParaRPr>
          </a:p>
          <a:p>
            <a:endParaRPr lang="en-US" sz="1600" dirty="0">
              <a:solidFill>
                <a:schemeClr val="tx1"/>
              </a:solidFill>
            </a:endParaRPr>
          </a:p>
          <a:p>
            <a:endParaRPr lang="en-US" sz="1600" dirty="0" smtClean="0">
              <a:solidFill>
                <a:schemeClr val="tx1"/>
              </a:solidFill>
            </a:endParaRPr>
          </a:p>
          <a:p>
            <a:endParaRPr lang="en-US" sz="1600" dirty="0">
              <a:solidFill>
                <a:schemeClr val="tx1"/>
              </a:solidFill>
            </a:endParaRPr>
          </a:p>
          <a:p>
            <a:endParaRPr lang="en-US" sz="1600" dirty="0" smtClean="0">
              <a:solidFill>
                <a:schemeClr val="tx1"/>
              </a:solidFill>
            </a:endParaRPr>
          </a:p>
          <a:p>
            <a:endParaRPr lang="en-US" sz="1600" dirty="0">
              <a:solidFill>
                <a:schemeClr val="tx1"/>
              </a:solidFill>
            </a:endParaRPr>
          </a:p>
          <a:p>
            <a:endParaRPr lang="en-US" sz="1600" dirty="0" smtClean="0">
              <a:solidFill>
                <a:schemeClr val="tx1"/>
              </a:solidFill>
            </a:endParaRPr>
          </a:p>
          <a:p>
            <a:endParaRPr lang="en-US" sz="1600" dirty="0">
              <a:solidFill>
                <a:schemeClr val="tx1"/>
              </a:solidFill>
            </a:endParaRPr>
          </a:p>
        </p:txBody>
      </p:sp>
    </p:spTree>
    <p:extLst>
      <p:ext uri="{BB962C8B-B14F-4D97-AF65-F5344CB8AC3E}">
        <p14:creationId xmlns:p14="http://schemas.microsoft.com/office/powerpoint/2010/main" val="5896172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目次</a:t>
            </a:r>
            <a:endParaRPr lang="en-US" dirty="0"/>
          </a:p>
        </p:txBody>
      </p:sp>
      <p:sp>
        <p:nvSpPr>
          <p:cNvPr id="7" name="Rectangle 6"/>
          <p:cNvSpPr>
            <a:spLocks noChangeArrowheads="1"/>
          </p:cNvSpPr>
          <p:nvPr>
            <p:custDataLst>
              <p:tags r:id="rId1"/>
            </p:custDataLst>
          </p:nvPr>
        </p:nvSpPr>
        <p:spPr bwMode="auto">
          <a:xfrm>
            <a:off x="1155783" y="1740877"/>
            <a:ext cx="6987920" cy="427724"/>
          </a:xfrm>
          <a:prstGeom prst="rect">
            <a:avLst/>
          </a:prstGeom>
          <a:noFill/>
          <a:ln w="12700" algn="ctr">
            <a:noFill/>
            <a:miter lim="800000"/>
            <a:headEnd/>
            <a:tailEnd/>
          </a:ln>
        </p:spPr>
        <p:txBody>
          <a:bodyPr lIns="77893" tIns="38947" rIns="77893" bIns="38947" anchor="ctr"/>
          <a:lstStyle/>
          <a:p>
            <a:pPr marL="97389" defTabSz="779842"/>
            <a:r>
              <a:rPr lang="en-US" sz="1600" dirty="0">
                <a:solidFill>
                  <a:srgbClr val="000000"/>
                </a:solidFill>
                <a:latin typeface="Calibri" pitchFamily="34" charset="0"/>
              </a:rPr>
              <a:t>1. </a:t>
            </a:r>
            <a:r>
              <a:rPr lang="ja-JP" altLang="en-US" sz="1600" dirty="0" smtClean="0">
                <a:solidFill>
                  <a:srgbClr val="000000"/>
                </a:solidFill>
                <a:latin typeface="Calibri" pitchFamily="34" charset="0"/>
              </a:rPr>
              <a:t>プロジェクトの目標</a:t>
            </a:r>
            <a:endParaRPr lang="en-US" sz="1600" dirty="0">
              <a:solidFill>
                <a:srgbClr val="000000"/>
              </a:solidFill>
              <a:latin typeface="Calibri" pitchFamily="34" charset="0"/>
            </a:endParaRPr>
          </a:p>
        </p:txBody>
      </p:sp>
      <p:sp>
        <p:nvSpPr>
          <p:cNvPr id="6" name="Rectangle 5"/>
          <p:cNvSpPr>
            <a:spLocks noChangeArrowheads="1"/>
          </p:cNvSpPr>
          <p:nvPr>
            <p:custDataLst>
              <p:tags r:id="rId2"/>
            </p:custDataLst>
          </p:nvPr>
        </p:nvSpPr>
        <p:spPr bwMode="auto">
          <a:xfrm>
            <a:off x="1155783" y="2385981"/>
            <a:ext cx="6987920" cy="427724"/>
          </a:xfrm>
          <a:prstGeom prst="rect">
            <a:avLst/>
          </a:prstGeom>
          <a:noFill/>
          <a:ln w="12700" algn="ctr">
            <a:noFill/>
            <a:miter lim="800000"/>
            <a:headEnd/>
            <a:tailEnd/>
          </a:ln>
        </p:spPr>
        <p:txBody>
          <a:bodyPr lIns="77893" tIns="38947" rIns="77893" bIns="38947" anchor="ctr"/>
          <a:lstStyle/>
          <a:p>
            <a:pPr marL="97389" defTabSz="779842"/>
            <a:r>
              <a:rPr lang="en-US" sz="1600" dirty="0">
                <a:solidFill>
                  <a:srgbClr val="000000"/>
                </a:solidFill>
                <a:latin typeface="Calibri" pitchFamily="34" charset="0"/>
              </a:rPr>
              <a:t>2</a:t>
            </a:r>
            <a:r>
              <a:rPr lang="en-US" sz="1600" dirty="0" smtClean="0">
                <a:solidFill>
                  <a:srgbClr val="000000"/>
                </a:solidFill>
                <a:latin typeface="Calibri" pitchFamily="34" charset="0"/>
              </a:rPr>
              <a:t>.</a:t>
            </a:r>
            <a:r>
              <a:rPr lang="ja-JP" altLang="en-US" sz="1600" dirty="0">
                <a:solidFill>
                  <a:srgbClr val="000000"/>
                </a:solidFill>
                <a:latin typeface="Calibri" pitchFamily="34" charset="0"/>
              </a:rPr>
              <a:t>クリンカ製品が提供するもの</a:t>
            </a:r>
            <a:endParaRPr lang="en-GB" altLang="ja-JP" sz="1600" dirty="0">
              <a:solidFill>
                <a:srgbClr val="000000"/>
              </a:solidFill>
              <a:latin typeface="Calibri" pitchFamily="34" charset="0"/>
            </a:endParaRPr>
          </a:p>
        </p:txBody>
      </p:sp>
      <p:sp>
        <p:nvSpPr>
          <p:cNvPr id="5" name="Rectangle 4"/>
          <p:cNvSpPr>
            <a:spLocks noChangeArrowheads="1"/>
          </p:cNvSpPr>
          <p:nvPr>
            <p:custDataLst>
              <p:tags r:id="rId3"/>
            </p:custDataLst>
          </p:nvPr>
        </p:nvSpPr>
        <p:spPr bwMode="auto">
          <a:xfrm>
            <a:off x="1155783" y="3031085"/>
            <a:ext cx="6987920" cy="1235418"/>
          </a:xfrm>
          <a:prstGeom prst="rect">
            <a:avLst/>
          </a:prstGeom>
          <a:solidFill>
            <a:srgbClr val="67103F"/>
          </a:solidFill>
          <a:ln w="12700" algn="ctr">
            <a:noFill/>
            <a:miter lim="800000"/>
            <a:headEnd/>
            <a:tailEnd/>
          </a:ln>
        </p:spPr>
        <p:txBody>
          <a:bodyPr lIns="77893" tIns="38947" rIns="77893" bIns="38947" anchor="ctr"/>
          <a:lstStyle/>
          <a:p>
            <a:pPr marL="97389" defTabSz="779842"/>
            <a:r>
              <a:rPr lang="en-US" sz="1600" b="1" dirty="0">
                <a:solidFill>
                  <a:schemeClr val="bg1"/>
                </a:solidFill>
                <a:latin typeface="Calibri" pitchFamily="34" charset="0"/>
              </a:rPr>
              <a:t>3. </a:t>
            </a:r>
            <a:r>
              <a:rPr lang="ja-JP" altLang="en-US" sz="1600" b="1" dirty="0">
                <a:solidFill>
                  <a:schemeClr val="bg1"/>
                </a:solidFill>
                <a:latin typeface="Calibri" pitchFamily="34" charset="0"/>
              </a:rPr>
              <a:t>ケニア</a:t>
            </a:r>
            <a:r>
              <a:rPr lang="ja-JP" altLang="en-US" sz="1600" b="1" dirty="0" smtClean="0">
                <a:solidFill>
                  <a:schemeClr val="bg1"/>
                </a:solidFill>
                <a:latin typeface="Calibri" pitchFamily="34" charset="0"/>
              </a:rPr>
              <a:t>の市場分析</a:t>
            </a:r>
            <a:endParaRPr lang="en-US" sz="1600" b="1" dirty="0" smtClean="0">
              <a:solidFill>
                <a:schemeClr val="bg1"/>
              </a:solidFill>
              <a:latin typeface="Calibri" pitchFamily="34" charset="0"/>
            </a:endParaRPr>
          </a:p>
          <a:p>
            <a:pPr marL="897435" lvl="1" indent="-342900" defTabSz="779842">
              <a:buFont typeface="+mj-lt"/>
              <a:buAutoNum type="alphaLcParenR"/>
            </a:pPr>
            <a:r>
              <a:rPr lang="ja-JP" altLang="en-US" sz="1600" dirty="0" smtClean="0">
                <a:solidFill>
                  <a:schemeClr val="bg1"/>
                </a:solidFill>
                <a:latin typeface="Calibri" pitchFamily="34" charset="0"/>
              </a:rPr>
              <a:t>概要</a:t>
            </a:r>
            <a:endParaRPr lang="en-US" altLang="ja-JP" sz="1600" dirty="0" smtClean="0">
              <a:solidFill>
                <a:schemeClr val="bg1"/>
              </a:solidFill>
              <a:latin typeface="Calibri" pitchFamily="34" charset="0"/>
            </a:endParaRPr>
          </a:p>
          <a:p>
            <a:pPr marL="897435" lvl="1" indent="-342900" defTabSz="779842">
              <a:buFont typeface="+mj-lt"/>
              <a:buAutoNum type="alphaLcParenR"/>
            </a:pPr>
            <a:r>
              <a:rPr lang="en-US" altLang="ja-JP" sz="1600" b="1" dirty="0" smtClean="0">
                <a:solidFill>
                  <a:schemeClr val="bg1"/>
                </a:solidFill>
                <a:latin typeface="Calibri" pitchFamily="34" charset="0"/>
              </a:rPr>
              <a:t>POS</a:t>
            </a:r>
            <a:r>
              <a:rPr lang="ja-JP" altLang="en-US" sz="1600" b="1" dirty="0" smtClean="0">
                <a:solidFill>
                  <a:schemeClr val="bg1"/>
                </a:solidFill>
                <a:latin typeface="Calibri" pitchFamily="34" charset="0"/>
              </a:rPr>
              <a:t>市場</a:t>
            </a:r>
            <a:endParaRPr lang="en-US" altLang="ja-JP" sz="1600" b="1" dirty="0" smtClean="0">
              <a:solidFill>
                <a:schemeClr val="bg1"/>
              </a:solidFill>
              <a:latin typeface="Calibri" pitchFamily="34" charset="0"/>
            </a:endParaRPr>
          </a:p>
          <a:p>
            <a:pPr marL="897435" lvl="1" indent="-342900" defTabSz="779842">
              <a:buFont typeface="+mj-lt"/>
              <a:buAutoNum type="alphaLcParenR"/>
            </a:pPr>
            <a:r>
              <a:rPr lang="en-US" altLang="ja-JP" sz="1600" dirty="0" smtClean="0">
                <a:solidFill>
                  <a:schemeClr val="bg1"/>
                </a:solidFill>
                <a:latin typeface="Calibri" pitchFamily="34" charset="0"/>
              </a:rPr>
              <a:t>POU</a:t>
            </a:r>
            <a:r>
              <a:rPr lang="ja-JP" altLang="en-US" sz="1600" dirty="0">
                <a:solidFill>
                  <a:schemeClr val="bg1"/>
                </a:solidFill>
                <a:latin typeface="Calibri" pitchFamily="34" charset="0"/>
              </a:rPr>
              <a:t>市場</a:t>
            </a:r>
            <a:endParaRPr lang="en-GB" altLang="ja-JP" sz="1600" dirty="0">
              <a:solidFill>
                <a:schemeClr val="bg1"/>
              </a:solidFill>
              <a:latin typeface="Calibri" pitchFamily="34" charset="0"/>
            </a:endParaRPr>
          </a:p>
        </p:txBody>
      </p:sp>
      <p:sp>
        <p:nvSpPr>
          <p:cNvPr id="12" name="Rectangle 11"/>
          <p:cNvSpPr>
            <a:spLocks noChangeArrowheads="1"/>
          </p:cNvSpPr>
          <p:nvPr>
            <p:custDataLst>
              <p:tags r:id="rId4"/>
            </p:custDataLst>
          </p:nvPr>
        </p:nvSpPr>
        <p:spPr bwMode="auto">
          <a:xfrm>
            <a:off x="1155783" y="4266503"/>
            <a:ext cx="6987920" cy="427724"/>
          </a:xfrm>
          <a:prstGeom prst="rect">
            <a:avLst/>
          </a:prstGeom>
          <a:noFill/>
          <a:ln w="12700" algn="ctr">
            <a:noFill/>
            <a:miter lim="800000"/>
            <a:headEnd/>
            <a:tailEnd/>
          </a:ln>
        </p:spPr>
        <p:txBody>
          <a:bodyPr lIns="77893" tIns="38947" rIns="77893" bIns="38947" anchor="ctr"/>
          <a:lstStyle/>
          <a:p>
            <a:pPr marL="97389" defTabSz="779842"/>
            <a:r>
              <a:rPr lang="en-US" sz="1600" dirty="0" smtClean="0">
                <a:solidFill>
                  <a:srgbClr val="000000"/>
                </a:solidFill>
                <a:latin typeface="Calibri" pitchFamily="34" charset="0"/>
              </a:rPr>
              <a:t>4.</a:t>
            </a:r>
            <a:r>
              <a:rPr lang="ja-JP" altLang="en-US" sz="1600" dirty="0">
                <a:solidFill>
                  <a:srgbClr val="000000"/>
                </a:solidFill>
                <a:latin typeface="Calibri" pitchFamily="34" charset="0"/>
              </a:rPr>
              <a:t>参入の可能性が見込めるビジネスモデル</a:t>
            </a:r>
            <a:endParaRPr lang="en-GB" altLang="ja-JP" sz="1600" dirty="0">
              <a:solidFill>
                <a:srgbClr val="000000"/>
              </a:solidFill>
              <a:latin typeface="Calibri" pitchFamily="34" charset="0"/>
            </a:endParaRPr>
          </a:p>
        </p:txBody>
      </p:sp>
      <p:sp>
        <p:nvSpPr>
          <p:cNvPr id="13" name="Rectangle 12"/>
          <p:cNvSpPr>
            <a:spLocks noChangeArrowheads="1"/>
          </p:cNvSpPr>
          <p:nvPr>
            <p:custDataLst>
              <p:tags r:id="rId5"/>
            </p:custDataLst>
          </p:nvPr>
        </p:nvSpPr>
        <p:spPr bwMode="auto">
          <a:xfrm>
            <a:off x="1155783" y="4911607"/>
            <a:ext cx="6987920" cy="427724"/>
          </a:xfrm>
          <a:prstGeom prst="rect">
            <a:avLst/>
          </a:prstGeom>
          <a:noFill/>
          <a:ln w="12700" algn="ctr">
            <a:noFill/>
            <a:miter lim="800000"/>
            <a:headEnd/>
            <a:tailEnd/>
          </a:ln>
        </p:spPr>
        <p:txBody>
          <a:bodyPr lIns="77893" tIns="38947" rIns="77893" bIns="38947" anchor="ctr"/>
          <a:lstStyle/>
          <a:p>
            <a:pPr marL="97389" defTabSz="779842"/>
            <a:r>
              <a:rPr lang="en-US" sz="1600" dirty="0" smtClean="0">
                <a:solidFill>
                  <a:srgbClr val="000000"/>
                </a:solidFill>
                <a:latin typeface="Calibri" pitchFamily="34" charset="0"/>
              </a:rPr>
              <a:t>5. </a:t>
            </a:r>
            <a:r>
              <a:rPr lang="ja-JP" altLang="en-US" sz="1600" dirty="0" smtClean="0">
                <a:solidFill>
                  <a:srgbClr val="000000"/>
                </a:solidFill>
                <a:latin typeface="Calibri" pitchFamily="34" charset="0"/>
              </a:rPr>
              <a:t>次の段階</a:t>
            </a:r>
            <a:endParaRPr lang="en-GB" sz="1600" dirty="0">
              <a:solidFill>
                <a:srgbClr val="000000"/>
              </a:solidFill>
              <a:latin typeface="Calibri" pitchFamily="34" charset="0"/>
            </a:endParaRPr>
          </a:p>
        </p:txBody>
      </p:sp>
    </p:spTree>
    <p:extLst>
      <p:ext uri="{BB962C8B-B14F-4D97-AF65-F5344CB8AC3E}">
        <p14:creationId xmlns:p14="http://schemas.microsoft.com/office/powerpoint/2010/main" val="90053747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tabLst>
                <a:tab pos="5145088" algn="l"/>
              </a:tabLst>
            </a:pPr>
            <a:r>
              <a:rPr lang="en-US" altLang="ja-JP" dirty="0" smtClean="0"/>
              <a:t>POS</a:t>
            </a:r>
            <a:r>
              <a:rPr lang="ja-JP" altLang="en-US" dirty="0" smtClean="0"/>
              <a:t>に関しては、ターゲットを対象としたインタビューを通して個人経営の水販売者とのパートナーシップの実行可能性を調査した</a:t>
            </a:r>
            <a:endParaRPr lang="en-US" dirty="0"/>
          </a:p>
        </p:txBody>
      </p:sp>
      <p:sp>
        <p:nvSpPr>
          <p:cNvPr id="9" name="Rectangle 8"/>
          <p:cNvSpPr/>
          <p:nvPr/>
        </p:nvSpPr>
        <p:spPr bwMode="auto">
          <a:xfrm>
            <a:off x="652011" y="1821422"/>
            <a:ext cx="2362200" cy="901315"/>
          </a:xfrm>
          <a:prstGeom prst="rect">
            <a:avLst/>
          </a:prstGeom>
          <a:solidFill>
            <a:schemeClr val="tx2"/>
          </a:solidFill>
        </p:spPr>
        <p:txBody>
          <a:bodyPr lIns="82058" tIns="41029" rIns="82058" bIns="41029" anchor="ctr"/>
          <a:lstStyle/>
          <a:p>
            <a:pPr algn="ctr">
              <a:spcBef>
                <a:spcPct val="20000"/>
              </a:spcBef>
              <a:buFont typeface="Arial" pitchFamily="34" charset="0"/>
              <a:buNone/>
            </a:pPr>
            <a:r>
              <a:rPr lang="ja-JP" altLang="en-US" sz="1600" b="1" dirty="0" smtClean="0">
                <a:solidFill>
                  <a:schemeClr val="bg1"/>
                </a:solidFill>
              </a:rPr>
              <a:t>技術</a:t>
            </a:r>
            <a:endParaRPr lang="en-US" sz="1600" b="1" dirty="0">
              <a:solidFill>
                <a:schemeClr val="bg1"/>
              </a:solidFill>
            </a:endParaRPr>
          </a:p>
        </p:txBody>
      </p:sp>
      <p:sp>
        <p:nvSpPr>
          <p:cNvPr id="11" name="Rectangle 10"/>
          <p:cNvSpPr/>
          <p:nvPr/>
        </p:nvSpPr>
        <p:spPr bwMode="auto">
          <a:xfrm>
            <a:off x="652011" y="2886422"/>
            <a:ext cx="2362200" cy="979315"/>
          </a:xfrm>
          <a:prstGeom prst="rect">
            <a:avLst/>
          </a:prstGeom>
          <a:solidFill>
            <a:schemeClr val="tx2"/>
          </a:solidFill>
        </p:spPr>
        <p:txBody>
          <a:bodyPr lIns="82058" tIns="41029" rIns="82058" bIns="41029" anchor="ctr"/>
          <a:lstStyle/>
          <a:p>
            <a:pPr algn="ctr">
              <a:spcBef>
                <a:spcPct val="20000"/>
              </a:spcBef>
              <a:buFont typeface="Arial" pitchFamily="34" charset="0"/>
              <a:buNone/>
            </a:pPr>
            <a:r>
              <a:rPr lang="ja-JP" altLang="en-US" sz="1600" b="1" dirty="0" smtClean="0">
                <a:solidFill>
                  <a:schemeClr val="bg1"/>
                </a:solidFill>
              </a:rPr>
              <a:t>財政</a:t>
            </a:r>
            <a:endParaRPr lang="en-US" sz="1600" b="1" dirty="0">
              <a:solidFill>
                <a:schemeClr val="bg1"/>
              </a:solidFill>
            </a:endParaRPr>
          </a:p>
        </p:txBody>
      </p:sp>
      <p:sp>
        <p:nvSpPr>
          <p:cNvPr id="13" name="Rectangle 12"/>
          <p:cNvSpPr/>
          <p:nvPr/>
        </p:nvSpPr>
        <p:spPr bwMode="auto">
          <a:xfrm>
            <a:off x="652011" y="4017335"/>
            <a:ext cx="2362200" cy="914401"/>
          </a:xfrm>
          <a:prstGeom prst="rect">
            <a:avLst/>
          </a:prstGeom>
          <a:solidFill>
            <a:schemeClr val="tx2"/>
          </a:solidFill>
        </p:spPr>
        <p:txBody>
          <a:bodyPr lIns="82058" tIns="41029" rIns="82058" bIns="41029" anchor="ctr"/>
          <a:lstStyle/>
          <a:p>
            <a:pPr algn="ctr">
              <a:spcBef>
                <a:spcPct val="20000"/>
              </a:spcBef>
            </a:pPr>
            <a:r>
              <a:rPr lang="ja-JP" altLang="en-US" sz="1600" b="1" dirty="0" smtClean="0">
                <a:solidFill>
                  <a:schemeClr val="bg1"/>
                </a:solidFill>
              </a:rPr>
              <a:t>パートナー</a:t>
            </a:r>
            <a:endParaRPr lang="en-US" sz="1600" b="1" dirty="0">
              <a:solidFill>
                <a:schemeClr val="bg1"/>
              </a:solidFill>
            </a:endParaRPr>
          </a:p>
        </p:txBody>
      </p:sp>
      <p:sp>
        <p:nvSpPr>
          <p:cNvPr id="17" name="TextBox 16"/>
          <p:cNvSpPr txBox="1"/>
          <p:nvPr/>
        </p:nvSpPr>
        <p:spPr bwMode="auto">
          <a:xfrm>
            <a:off x="652012" y="1427337"/>
            <a:ext cx="1954709" cy="410369"/>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ja-JP" altLang="en-US" sz="1600" b="1" dirty="0" smtClean="0"/>
              <a:t>キーテーマ</a:t>
            </a:r>
            <a:endParaRPr lang="en-US" sz="1600" b="1" dirty="0"/>
          </a:p>
          <a:p>
            <a:pPr algn="ctr"/>
            <a:endParaRPr lang="en-US" sz="1600" b="1" i="1" baseline="30000" dirty="0"/>
          </a:p>
        </p:txBody>
      </p:sp>
      <p:cxnSp>
        <p:nvCxnSpPr>
          <p:cNvPr id="18" name="Straight Connector 17"/>
          <p:cNvCxnSpPr/>
          <p:nvPr/>
        </p:nvCxnSpPr>
        <p:spPr bwMode="auto">
          <a:xfrm>
            <a:off x="652011" y="1724402"/>
            <a:ext cx="2286000" cy="0"/>
          </a:xfrm>
          <a:prstGeom prst="line">
            <a:avLst/>
          </a:prstGeom>
          <a:noFill/>
          <a:ln w="6350" cap="flat" cmpd="sng" algn="ctr">
            <a:solidFill>
              <a:schemeClr val="tx1"/>
            </a:solidFill>
            <a:prstDash val="solid"/>
            <a:round/>
            <a:headEnd type="none" w="med" len="med"/>
            <a:tailEnd type="none" w="med" len="med"/>
          </a:ln>
          <a:effectLst/>
        </p:spPr>
      </p:cxnSp>
      <p:sp>
        <p:nvSpPr>
          <p:cNvPr id="25" name="TextBox 24"/>
          <p:cNvSpPr txBox="1"/>
          <p:nvPr/>
        </p:nvSpPr>
        <p:spPr bwMode="auto">
          <a:xfrm>
            <a:off x="3265853" y="1427337"/>
            <a:ext cx="5880734" cy="24622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ja-JP" altLang="en-US" sz="1600" b="1" dirty="0" smtClean="0"/>
              <a:t>インタビューで調査した未決問題</a:t>
            </a:r>
            <a:endParaRPr lang="en-US" sz="1600" b="1" i="1" baseline="30000" dirty="0"/>
          </a:p>
        </p:txBody>
      </p:sp>
      <p:cxnSp>
        <p:nvCxnSpPr>
          <p:cNvPr id="26" name="Straight Connector 25"/>
          <p:cNvCxnSpPr/>
          <p:nvPr/>
        </p:nvCxnSpPr>
        <p:spPr bwMode="auto">
          <a:xfrm>
            <a:off x="3265852" y="1724402"/>
            <a:ext cx="5760720" cy="0"/>
          </a:xfrm>
          <a:prstGeom prst="line">
            <a:avLst/>
          </a:prstGeom>
          <a:noFill/>
          <a:ln w="6350" cap="flat" cmpd="sng" algn="ctr">
            <a:solidFill>
              <a:schemeClr val="tx1"/>
            </a:solidFill>
            <a:prstDash val="solid"/>
            <a:round/>
            <a:headEnd type="none" w="med" len="med"/>
            <a:tailEnd type="none" w="med" len="med"/>
          </a:ln>
          <a:effectLst/>
        </p:spPr>
      </p:cxnSp>
      <p:sp>
        <p:nvSpPr>
          <p:cNvPr id="27" name="TextBox 26"/>
          <p:cNvSpPr txBox="1"/>
          <p:nvPr/>
        </p:nvSpPr>
        <p:spPr>
          <a:xfrm>
            <a:off x="3265853" y="1821422"/>
            <a:ext cx="5880734" cy="814203"/>
          </a:xfrm>
          <a:prstGeom prst="rect">
            <a:avLst/>
          </a:prstGeom>
          <a:noFill/>
        </p:spPr>
        <p:txBody>
          <a:bodyPr wrap="square" lIns="0" tIns="0" rIns="0" bIns="0" rtlCol="0">
            <a:noAutofit/>
          </a:bodyPr>
          <a:lstStyle/>
          <a:p>
            <a:pPr marL="285750" indent="-285750">
              <a:buFont typeface="Arial" pitchFamily="34" charset="0"/>
              <a:buChar char="•"/>
            </a:pPr>
            <a:r>
              <a:rPr lang="ja-JP" altLang="en-US" sz="1600" dirty="0" smtClean="0"/>
              <a:t>どのような技術がもっとも一般的に使われているか、またそれはなぜか？</a:t>
            </a:r>
            <a:endParaRPr lang="en-US" sz="1600" dirty="0"/>
          </a:p>
          <a:p>
            <a:pPr marL="285750" indent="-285750">
              <a:buFont typeface="Arial" pitchFamily="34" charset="0"/>
              <a:buChar char="•"/>
            </a:pPr>
            <a:r>
              <a:rPr lang="ja-JP" altLang="en-US" sz="1600" dirty="0" smtClean="0"/>
              <a:t>水販売者がクリンカ</a:t>
            </a:r>
            <a:r>
              <a:rPr lang="en-US" altLang="ja-JP" sz="1600" dirty="0" smtClean="0"/>
              <a:t>205</a:t>
            </a:r>
            <a:r>
              <a:rPr lang="ja-JP" altLang="en-US" sz="1600" dirty="0" smtClean="0"/>
              <a:t>に乗り換えるには何が必要か？</a:t>
            </a:r>
            <a:endParaRPr lang="en-US" sz="1600" dirty="0"/>
          </a:p>
        </p:txBody>
      </p:sp>
      <p:sp>
        <p:nvSpPr>
          <p:cNvPr id="28" name="TextBox 27"/>
          <p:cNvSpPr txBox="1"/>
          <p:nvPr/>
        </p:nvSpPr>
        <p:spPr>
          <a:xfrm>
            <a:off x="3265853" y="2886419"/>
            <a:ext cx="5880734" cy="762000"/>
          </a:xfrm>
          <a:prstGeom prst="rect">
            <a:avLst/>
          </a:prstGeom>
          <a:noFill/>
        </p:spPr>
        <p:txBody>
          <a:bodyPr wrap="square" lIns="0" tIns="0" rIns="0" bIns="0" rtlCol="0">
            <a:noAutofit/>
          </a:bodyPr>
          <a:lstStyle/>
          <a:p>
            <a:pPr marL="285750" indent="-285750">
              <a:buFont typeface="Arial" pitchFamily="34" charset="0"/>
              <a:buChar char="•"/>
            </a:pPr>
            <a:r>
              <a:rPr lang="ja-JP" altLang="en-US" sz="1600" dirty="0" smtClean="0"/>
              <a:t>製品の量と価格の面で、水販売者にとって魅力的な価値提案とは何か？</a:t>
            </a:r>
            <a:endParaRPr lang="en-US" sz="1600" dirty="0" smtClean="0"/>
          </a:p>
          <a:p>
            <a:pPr marL="285750" indent="-285750">
              <a:buFont typeface="Arial" pitchFamily="34" charset="0"/>
              <a:buChar char="•"/>
            </a:pPr>
            <a:r>
              <a:rPr lang="ja-JP" altLang="en-US" sz="1600" dirty="0" smtClean="0"/>
              <a:t>この市場はクリンカ</a:t>
            </a:r>
            <a:r>
              <a:rPr lang="en-US" altLang="ja-JP" sz="1600" dirty="0" smtClean="0"/>
              <a:t>205</a:t>
            </a:r>
            <a:r>
              <a:rPr lang="ja-JP" altLang="en-US" sz="1600" dirty="0" smtClean="0"/>
              <a:t>が新規参入するに足る大きさか？</a:t>
            </a:r>
            <a:endParaRPr lang="en-US" sz="1600" dirty="0"/>
          </a:p>
        </p:txBody>
      </p:sp>
      <p:sp>
        <p:nvSpPr>
          <p:cNvPr id="29" name="TextBox 28"/>
          <p:cNvSpPr txBox="1"/>
          <p:nvPr/>
        </p:nvSpPr>
        <p:spPr>
          <a:xfrm>
            <a:off x="3265853" y="4017333"/>
            <a:ext cx="5880734" cy="914400"/>
          </a:xfrm>
          <a:prstGeom prst="rect">
            <a:avLst/>
          </a:prstGeom>
          <a:noFill/>
        </p:spPr>
        <p:txBody>
          <a:bodyPr wrap="square" lIns="0" tIns="0" rIns="0" bIns="0" rtlCol="0">
            <a:noAutofit/>
          </a:bodyPr>
          <a:lstStyle/>
          <a:p>
            <a:pPr marL="285750" indent="-285750">
              <a:buFont typeface="Arial" pitchFamily="34" charset="0"/>
              <a:buChar char="•"/>
            </a:pPr>
            <a:r>
              <a:rPr lang="ja-JP" altLang="en-US" sz="1600" dirty="0" smtClean="0"/>
              <a:t>クリンカ</a:t>
            </a:r>
            <a:r>
              <a:rPr lang="en-US" altLang="ja-JP" sz="1600" dirty="0" smtClean="0"/>
              <a:t>205</a:t>
            </a:r>
            <a:r>
              <a:rPr lang="ja-JP" altLang="en-US" sz="1600" dirty="0" smtClean="0"/>
              <a:t>の採用に積極的なプレーヤーはどこか？</a:t>
            </a:r>
            <a:endParaRPr lang="en-US" sz="1600" dirty="0"/>
          </a:p>
          <a:p>
            <a:pPr marL="285750" indent="-285750">
              <a:buFont typeface="Arial" pitchFamily="34" charset="0"/>
              <a:buChar char="•"/>
            </a:pPr>
            <a:r>
              <a:rPr lang="ja-JP" altLang="en-US" sz="1600" dirty="0" smtClean="0"/>
              <a:t>これらのパートナーシップを成功させる重要な要素は何か？</a:t>
            </a:r>
            <a:endParaRPr lang="en-US" sz="1600" dirty="0"/>
          </a:p>
        </p:txBody>
      </p:sp>
      <p:cxnSp>
        <p:nvCxnSpPr>
          <p:cNvPr id="32" name="Straight Connector 31"/>
          <p:cNvCxnSpPr/>
          <p:nvPr/>
        </p:nvCxnSpPr>
        <p:spPr bwMode="auto">
          <a:xfrm>
            <a:off x="3109640" y="2819960"/>
            <a:ext cx="5943600" cy="0"/>
          </a:xfrm>
          <a:prstGeom prst="line">
            <a:avLst/>
          </a:prstGeom>
          <a:noFill/>
          <a:ln w="6350" cap="flat" cmpd="sng" algn="ctr">
            <a:solidFill>
              <a:schemeClr val="tx1"/>
            </a:solidFill>
            <a:prstDash val="dash"/>
            <a:round/>
            <a:headEnd type="none" w="med" len="med"/>
            <a:tailEnd type="none" w="med" len="med"/>
          </a:ln>
          <a:effectLst/>
        </p:spPr>
      </p:cxnSp>
      <p:cxnSp>
        <p:nvCxnSpPr>
          <p:cNvPr id="33" name="Straight Connector 32"/>
          <p:cNvCxnSpPr/>
          <p:nvPr/>
        </p:nvCxnSpPr>
        <p:spPr bwMode="auto">
          <a:xfrm>
            <a:off x="3109640" y="3946528"/>
            <a:ext cx="5943600" cy="0"/>
          </a:xfrm>
          <a:prstGeom prst="line">
            <a:avLst/>
          </a:prstGeom>
          <a:noFill/>
          <a:ln w="6350" cap="flat" cmpd="sng" algn="ctr">
            <a:solidFill>
              <a:schemeClr val="tx1"/>
            </a:solidFill>
            <a:prstDash val="dash"/>
            <a:round/>
            <a:headEnd type="none" w="med" len="med"/>
            <a:tailEnd type="none" w="med" len="med"/>
          </a:ln>
          <a:effectLst/>
        </p:spPr>
      </p:cxnSp>
      <p:sp>
        <p:nvSpPr>
          <p:cNvPr id="15" name="Text Placeholder 4"/>
          <p:cNvSpPr>
            <a:spLocks noGrp="1"/>
          </p:cNvSpPr>
          <p:nvPr>
            <p:ph type="body" sz="quarter" idx="37"/>
          </p:nvPr>
        </p:nvSpPr>
        <p:spPr>
          <a:xfrm>
            <a:off x="450587" y="6446489"/>
            <a:ext cx="8159974" cy="386679"/>
          </a:xfrm>
        </p:spPr>
        <p:txBody>
          <a:bodyPr/>
          <a:lstStyle/>
          <a:p>
            <a:r>
              <a:rPr lang="ja-JP" altLang="en-US" dirty="0" smtClean="0"/>
              <a:t>出典：インタビュー、ダルバーグ分析</a:t>
            </a:r>
            <a:endParaRPr lang="en-US" dirty="0"/>
          </a:p>
        </p:txBody>
      </p:sp>
    </p:spTree>
    <p:extLst>
      <p:ext uri="{BB962C8B-B14F-4D97-AF65-F5344CB8AC3E}">
        <p14:creationId xmlns:p14="http://schemas.microsoft.com/office/powerpoint/2010/main" val="19544984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843934" name="think-cell Slide" r:id="rId5" imgW="416" imgH="416" progId="TCLayout.ActiveDocument.1">
                  <p:embed/>
                </p:oleObj>
              </mc:Choice>
              <mc:Fallback>
                <p:oleObj name="think-cell Slide" r:id="rId5" imgW="416" imgH="416" progId="TCLayout.ActiveDocument.1">
                  <p:embed/>
                  <p:pic>
                    <p:nvPicPr>
                      <p:cNvPr id="0" name=""/>
                      <p:cNvPicPr/>
                      <p:nvPr/>
                    </p:nvPicPr>
                    <p:blipFill>
                      <a:blip r:embed="rId6"/>
                      <a:stretch>
                        <a:fillRect/>
                      </a:stretch>
                    </p:blipFill>
                    <p:spPr>
                      <a:xfrm>
                        <a:off x="1589" y="1590"/>
                        <a:ext cx="1587" cy="1587"/>
                      </a:xfrm>
                      <a:prstGeom prst="rect">
                        <a:avLst/>
                      </a:prstGeom>
                    </p:spPr>
                  </p:pic>
                </p:oleObj>
              </mc:Fallback>
            </mc:AlternateContent>
          </a:graphicData>
        </a:graphic>
      </p:graphicFrame>
      <p:sp>
        <p:nvSpPr>
          <p:cNvPr id="6" name="Title 5"/>
          <p:cNvSpPr>
            <a:spLocks noGrp="1"/>
          </p:cNvSpPr>
          <p:nvPr>
            <p:ph type="title"/>
          </p:nvPr>
        </p:nvSpPr>
        <p:spPr/>
        <p:txBody>
          <a:bodyPr/>
          <a:lstStyle/>
          <a:p>
            <a:pPr>
              <a:tabLst>
                <a:tab pos="5145088" algn="l"/>
              </a:tabLst>
            </a:pPr>
            <a:r>
              <a:rPr lang="ja-JP" altLang="en-US" dirty="0" smtClean="0"/>
              <a:t>クリンカの高い初期費用と水業者が守るぎりぎり</a:t>
            </a:r>
            <a:r>
              <a:rPr lang="ja-JP" altLang="en-US" dirty="0"/>
              <a:t>の</a:t>
            </a:r>
            <a:r>
              <a:rPr lang="ja-JP" altLang="en-US" dirty="0" smtClean="0"/>
              <a:t>利益</a:t>
            </a:r>
            <a:r>
              <a:rPr lang="ja-JP" altLang="en-US" dirty="0"/>
              <a:t>マージン</a:t>
            </a:r>
            <a:r>
              <a:rPr lang="ja-JP" altLang="en-US" dirty="0" smtClean="0"/>
              <a:t>のため、</a:t>
            </a:r>
            <a:r>
              <a:rPr lang="en-US" dirty="0" smtClean="0"/>
              <a:t>POS</a:t>
            </a:r>
            <a:r>
              <a:rPr lang="ja-JP" altLang="en-US" dirty="0" smtClean="0"/>
              <a:t>流通は実現可能ではないかもしれない</a:t>
            </a:r>
            <a:endParaRPr lang="en-US" dirty="0"/>
          </a:p>
        </p:txBody>
      </p:sp>
      <p:sp>
        <p:nvSpPr>
          <p:cNvPr id="9" name="Rectangle 8"/>
          <p:cNvSpPr/>
          <p:nvPr/>
        </p:nvSpPr>
        <p:spPr bwMode="auto">
          <a:xfrm>
            <a:off x="457198" y="1012364"/>
            <a:ext cx="1981203" cy="2438950"/>
          </a:xfrm>
          <a:prstGeom prst="rect">
            <a:avLst/>
          </a:prstGeom>
          <a:solidFill>
            <a:schemeClr val="tx2"/>
          </a:solidFill>
        </p:spPr>
        <p:txBody>
          <a:bodyPr lIns="82058" tIns="41029" rIns="82058" bIns="41029" anchor="ctr"/>
          <a:lstStyle/>
          <a:p>
            <a:pPr algn="ctr">
              <a:spcBef>
                <a:spcPct val="20000"/>
              </a:spcBef>
              <a:buFont typeface="Arial" pitchFamily="34" charset="0"/>
              <a:buNone/>
            </a:pPr>
            <a:r>
              <a:rPr lang="ja-JP" altLang="en-US" sz="1600" b="1" dirty="0" smtClean="0">
                <a:solidFill>
                  <a:schemeClr val="bg1"/>
                </a:solidFill>
              </a:rPr>
              <a:t>技術</a:t>
            </a:r>
            <a:endParaRPr lang="en-US" sz="1600" b="1" dirty="0">
              <a:solidFill>
                <a:schemeClr val="bg1"/>
              </a:solidFill>
            </a:endParaRPr>
          </a:p>
        </p:txBody>
      </p:sp>
      <p:sp>
        <p:nvSpPr>
          <p:cNvPr id="11" name="Rectangle 10"/>
          <p:cNvSpPr/>
          <p:nvPr/>
        </p:nvSpPr>
        <p:spPr bwMode="auto">
          <a:xfrm>
            <a:off x="457198" y="3875736"/>
            <a:ext cx="1981203" cy="957645"/>
          </a:xfrm>
          <a:prstGeom prst="rect">
            <a:avLst/>
          </a:prstGeom>
          <a:solidFill>
            <a:schemeClr val="tx2"/>
          </a:solidFill>
        </p:spPr>
        <p:txBody>
          <a:bodyPr lIns="82058" tIns="41029" rIns="82058" bIns="41029" anchor="ctr"/>
          <a:lstStyle/>
          <a:p>
            <a:pPr algn="ctr">
              <a:spcBef>
                <a:spcPct val="20000"/>
              </a:spcBef>
              <a:buFont typeface="Arial" pitchFamily="34" charset="0"/>
              <a:buNone/>
            </a:pPr>
            <a:r>
              <a:rPr lang="ja-JP" altLang="en-US" sz="1600" b="1" dirty="0" smtClean="0">
                <a:solidFill>
                  <a:schemeClr val="bg1"/>
                </a:solidFill>
              </a:rPr>
              <a:t>財政</a:t>
            </a:r>
            <a:endParaRPr lang="en-US" sz="1600" b="1" dirty="0">
              <a:solidFill>
                <a:schemeClr val="bg1"/>
              </a:solidFill>
            </a:endParaRPr>
          </a:p>
        </p:txBody>
      </p:sp>
      <p:sp>
        <p:nvSpPr>
          <p:cNvPr id="13" name="Rectangle 12"/>
          <p:cNvSpPr/>
          <p:nvPr/>
        </p:nvSpPr>
        <p:spPr bwMode="auto">
          <a:xfrm>
            <a:off x="457198" y="5257800"/>
            <a:ext cx="1981203" cy="1004262"/>
          </a:xfrm>
          <a:prstGeom prst="rect">
            <a:avLst/>
          </a:prstGeom>
          <a:solidFill>
            <a:schemeClr val="tx2"/>
          </a:solidFill>
        </p:spPr>
        <p:txBody>
          <a:bodyPr lIns="82058" tIns="41029" rIns="82058" bIns="41029" anchor="ctr"/>
          <a:lstStyle/>
          <a:p>
            <a:pPr algn="ctr">
              <a:spcBef>
                <a:spcPct val="20000"/>
              </a:spcBef>
            </a:pPr>
            <a:r>
              <a:rPr lang="ja-JP" altLang="en-US" sz="1600" b="1" dirty="0" smtClean="0">
                <a:solidFill>
                  <a:schemeClr val="bg1"/>
                </a:solidFill>
              </a:rPr>
              <a:t>パートナー</a:t>
            </a:r>
            <a:endParaRPr lang="en-US" sz="1600" b="1" dirty="0">
              <a:solidFill>
                <a:schemeClr val="bg1"/>
              </a:solidFill>
            </a:endParaRPr>
          </a:p>
        </p:txBody>
      </p:sp>
      <p:sp>
        <p:nvSpPr>
          <p:cNvPr id="2" name="TextBox 1"/>
          <p:cNvSpPr txBox="1"/>
          <p:nvPr/>
        </p:nvSpPr>
        <p:spPr>
          <a:xfrm>
            <a:off x="2590801" y="1012364"/>
            <a:ext cx="6864350" cy="2438950"/>
          </a:xfrm>
          <a:prstGeom prst="rect">
            <a:avLst/>
          </a:prstGeom>
          <a:noFill/>
        </p:spPr>
        <p:txBody>
          <a:bodyPr wrap="square" lIns="0" tIns="0" rIns="0" bIns="0" rtlCol="0" anchor="ctr">
            <a:noAutofit/>
          </a:bodyPr>
          <a:lstStyle/>
          <a:p>
            <a:pPr marL="174625" indent="-174625">
              <a:spcAft>
                <a:spcPts val="300"/>
              </a:spcAft>
              <a:buFont typeface="Arial" panose="020B0604020202020204" pitchFamily="34" charset="0"/>
              <a:buChar char="•"/>
            </a:pPr>
            <a:r>
              <a:rPr lang="ja-JP" altLang="en-US" sz="1400" dirty="0" smtClean="0"/>
              <a:t>業者は水を最低</a:t>
            </a:r>
            <a:r>
              <a:rPr lang="en-US" altLang="ja-JP" sz="1400" dirty="0" smtClean="0"/>
              <a:t>20ℓ</a:t>
            </a:r>
            <a:r>
              <a:rPr lang="ja-JP" altLang="en-US" sz="1400" dirty="0" smtClean="0"/>
              <a:t>から最大</a:t>
            </a:r>
            <a:r>
              <a:rPr lang="en-US" altLang="ja-JP" sz="1400" dirty="0" smtClean="0"/>
              <a:t>6000ℓ</a:t>
            </a:r>
            <a:r>
              <a:rPr lang="ja-JP" altLang="en-US" sz="1400" dirty="0" smtClean="0"/>
              <a:t>のコンテナで保管して</a:t>
            </a:r>
            <a:r>
              <a:rPr lang="ja-JP" altLang="en-US" sz="1400" dirty="0"/>
              <a:t>いるため</a:t>
            </a:r>
            <a:r>
              <a:rPr lang="ja-JP" altLang="en-US" sz="1400" dirty="0" smtClean="0"/>
              <a:t>、現在の個包装サイズは適当ではない</a:t>
            </a:r>
            <a:endParaRPr lang="en-US" sz="1400" dirty="0" smtClean="0"/>
          </a:p>
          <a:p>
            <a:pPr marL="174625" indent="-174625">
              <a:spcAft>
                <a:spcPts val="300"/>
              </a:spcAft>
              <a:buFont typeface="Arial" panose="020B0604020202020204" pitchFamily="34" charset="0"/>
              <a:buChar char="•"/>
            </a:pPr>
            <a:r>
              <a:rPr lang="ja-JP" altLang="en-US" sz="1400" dirty="0" smtClean="0"/>
              <a:t>クリンカが水処理にかかる時間は、オンデマンドで水を調達し配送する水流通業者にとって非魅力的となるだろう</a:t>
            </a:r>
            <a:endParaRPr lang="en-US" sz="1400" dirty="0"/>
          </a:p>
          <a:p>
            <a:pPr marL="174625" indent="-174625">
              <a:spcAft>
                <a:spcPts val="300"/>
              </a:spcAft>
              <a:buFont typeface="Arial" panose="020B0604020202020204" pitchFamily="34" charset="0"/>
              <a:buChar char="•"/>
            </a:pPr>
            <a:r>
              <a:rPr lang="ja-JP" altLang="en-US" sz="1400" dirty="0"/>
              <a:t>顧客は政府</a:t>
            </a:r>
            <a:r>
              <a:rPr lang="ja-JP" altLang="en-US" sz="1400" dirty="0" smtClean="0"/>
              <a:t>認定の水源は安全だと認識しているため、彼らの水が処理されることに関心を持たない</a:t>
            </a:r>
            <a:endParaRPr lang="en-US" sz="1400" dirty="0" smtClean="0"/>
          </a:p>
          <a:p>
            <a:pPr marL="174625" indent="-174625">
              <a:spcAft>
                <a:spcPts val="300"/>
              </a:spcAft>
              <a:buFont typeface="Arial" panose="020B0604020202020204" pitchFamily="34" charset="0"/>
              <a:buChar char="•"/>
            </a:pPr>
            <a:r>
              <a:rPr lang="ja-JP" altLang="en-US" sz="1400" dirty="0" smtClean="0"/>
              <a:t>農村部の顧客と水業者／流通業者は、管理の行き届かない水源から取水している可能性があるので、クリンカの使用について、より興味を示すかもしれない</a:t>
            </a:r>
            <a:endParaRPr lang="en-US" sz="1400" dirty="0" smtClean="0"/>
          </a:p>
          <a:p>
            <a:pPr marL="174625" indent="-174625">
              <a:spcAft>
                <a:spcPts val="300"/>
              </a:spcAft>
              <a:buFont typeface="Arial" panose="020B0604020202020204" pitchFamily="34" charset="0"/>
              <a:buChar char="•"/>
            </a:pPr>
            <a:r>
              <a:rPr lang="ja-JP" altLang="en-US" sz="1400" dirty="0" smtClean="0"/>
              <a:t>水業者自身が主張していたのは、彼らは自宅でクリンカを使うかもしれないが、消費者の需要がないので自分たちのビジネスでは使わないだろうという点</a:t>
            </a:r>
            <a:endParaRPr lang="en-US" sz="1400" dirty="0" smtClean="0"/>
          </a:p>
        </p:txBody>
      </p:sp>
      <p:sp>
        <p:nvSpPr>
          <p:cNvPr id="16" name="TextBox 15"/>
          <p:cNvSpPr txBox="1"/>
          <p:nvPr/>
        </p:nvSpPr>
        <p:spPr>
          <a:xfrm>
            <a:off x="2590222" y="3875736"/>
            <a:ext cx="6864350" cy="957645"/>
          </a:xfrm>
          <a:prstGeom prst="rect">
            <a:avLst/>
          </a:prstGeom>
          <a:noFill/>
        </p:spPr>
        <p:txBody>
          <a:bodyPr wrap="square" lIns="0" tIns="0" rIns="0" bIns="0" rtlCol="0" anchor="ctr">
            <a:noAutofit/>
          </a:bodyPr>
          <a:lstStyle/>
          <a:p>
            <a:pPr marL="174625" indent="-174625">
              <a:spcAft>
                <a:spcPts val="300"/>
              </a:spcAft>
              <a:buFont typeface="Arial" panose="020B0604020202020204" pitchFamily="34" charset="0"/>
              <a:buChar char="•"/>
            </a:pPr>
            <a:r>
              <a:rPr lang="ja-JP" altLang="en-US" sz="1400" dirty="0" smtClean="0"/>
              <a:t>回答者らが保管している全水量を処理するのに必要なクリンカの概算初期費用は、彼らの月収</a:t>
            </a:r>
            <a:r>
              <a:rPr lang="en-US" altLang="ja-JP" sz="1400" dirty="0" smtClean="0"/>
              <a:t>7</a:t>
            </a:r>
            <a:r>
              <a:rPr lang="ja-JP" altLang="en-US" sz="1400" dirty="0" smtClean="0"/>
              <a:t>か月～</a:t>
            </a:r>
            <a:r>
              <a:rPr lang="en-US" altLang="ja-JP" sz="1400" dirty="0" smtClean="0"/>
              <a:t>21</a:t>
            </a:r>
            <a:r>
              <a:rPr lang="ja-JP" altLang="en-US" sz="1400" dirty="0" smtClean="0"/>
              <a:t>か月分におよぶ</a:t>
            </a:r>
            <a:endParaRPr lang="en-US" sz="1400" dirty="0" smtClean="0"/>
          </a:p>
          <a:p>
            <a:pPr marL="174625" indent="-174625">
              <a:spcAft>
                <a:spcPts val="300"/>
              </a:spcAft>
              <a:buFont typeface="Arial" panose="020B0604020202020204" pitchFamily="34" charset="0"/>
              <a:buChar char="•"/>
            </a:pPr>
            <a:r>
              <a:rPr lang="ja-JP" altLang="en-US" sz="1400" dirty="0" smtClean="0"/>
              <a:t>処理の必要な水が少ない世帯レベルでは初期費用も低く済むため、クリンカが適しているかもしれない</a:t>
            </a:r>
            <a:endParaRPr lang="en-US" sz="1400" dirty="0" smtClean="0"/>
          </a:p>
        </p:txBody>
      </p:sp>
      <p:sp>
        <p:nvSpPr>
          <p:cNvPr id="19" name="TextBox 18"/>
          <p:cNvSpPr txBox="1"/>
          <p:nvPr/>
        </p:nvSpPr>
        <p:spPr>
          <a:xfrm>
            <a:off x="2590222" y="5257800"/>
            <a:ext cx="6864350" cy="1004262"/>
          </a:xfrm>
          <a:prstGeom prst="rect">
            <a:avLst/>
          </a:prstGeom>
          <a:noFill/>
        </p:spPr>
        <p:txBody>
          <a:bodyPr wrap="square" lIns="0" tIns="0" rIns="0" bIns="0" rtlCol="0" anchor="ctr">
            <a:noAutofit/>
          </a:bodyPr>
          <a:lstStyle/>
          <a:p>
            <a:pPr marL="174625" indent="-174625">
              <a:spcAft>
                <a:spcPts val="300"/>
              </a:spcAft>
              <a:buFont typeface="Arial" panose="020B0604020202020204" pitchFamily="34" charset="0"/>
              <a:buChar char="•"/>
            </a:pPr>
            <a:r>
              <a:rPr lang="ja-JP" altLang="en-US" sz="1400" dirty="0" smtClean="0"/>
              <a:t>改善された水源から得た水と認識されているエリアにおいては、販売時点（</a:t>
            </a:r>
            <a:r>
              <a:rPr lang="en-US" altLang="ja-JP" sz="1400" dirty="0" smtClean="0"/>
              <a:t>POS</a:t>
            </a:r>
            <a:r>
              <a:rPr lang="ja-JP" altLang="en-US" sz="1400" dirty="0" smtClean="0"/>
              <a:t>）モデルは実行可能と思われない</a:t>
            </a:r>
            <a:endParaRPr lang="en-US" sz="1400" dirty="0" smtClean="0"/>
          </a:p>
          <a:p>
            <a:pPr marL="174625" indent="-174625">
              <a:spcAft>
                <a:spcPts val="300"/>
              </a:spcAft>
              <a:buFont typeface="Arial" panose="020B0604020202020204" pitchFamily="34" charset="0"/>
              <a:buChar char="•"/>
            </a:pPr>
            <a:r>
              <a:rPr lang="ja-JP" altLang="en-US" sz="1400" dirty="0" smtClean="0"/>
              <a:t>政府系水源へのアクセスが限定的な農村部の水業者および世帯にアクセスする流通業者は、ポテンシャルパートナーとしてさらに検討</a:t>
            </a:r>
            <a:r>
              <a:rPr lang="en-US" sz="1400" dirty="0" smtClean="0"/>
              <a:t> </a:t>
            </a:r>
          </a:p>
        </p:txBody>
      </p:sp>
      <p:sp>
        <p:nvSpPr>
          <p:cNvPr id="20" name="Text Placeholder 4"/>
          <p:cNvSpPr>
            <a:spLocks noGrp="1"/>
          </p:cNvSpPr>
          <p:nvPr>
            <p:ph type="body" sz="quarter" idx="37"/>
          </p:nvPr>
        </p:nvSpPr>
        <p:spPr>
          <a:xfrm>
            <a:off x="450587" y="6446489"/>
            <a:ext cx="8159974" cy="386679"/>
          </a:xfrm>
        </p:spPr>
        <p:txBody>
          <a:bodyPr/>
          <a:lstStyle/>
          <a:p>
            <a:r>
              <a:rPr lang="ja-JP" altLang="en-US" dirty="0"/>
              <a:t>出典：インタビュー、ダルバーグ分析</a:t>
            </a:r>
            <a:endParaRPr lang="en-US" altLang="ja-JP" dirty="0"/>
          </a:p>
        </p:txBody>
      </p:sp>
      <p:cxnSp>
        <p:nvCxnSpPr>
          <p:cNvPr id="21" name="Straight Connector 20"/>
          <p:cNvCxnSpPr/>
          <p:nvPr/>
        </p:nvCxnSpPr>
        <p:spPr bwMode="auto">
          <a:xfrm>
            <a:off x="2558143" y="3679370"/>
            <a:ext cx="6858001" cy="0"/>
          </a:xfrm>
          <a:prstGeom prst="line">
            <a:avLst/>
          </a:prstGeom>
          <a:noFill/>
          <a:ln w="6350" cap="flat" cmpd="sng" algn="ctr">
            <a:solidFill>
              <a:schemeClr val="tx1"/>
            </a:solidFill>
            <a:prstDash val="dash"/>
            <a:round/>
            <a:headEnd type="none" w="med" len="med"/>
            <a:tailEnd type="none" w="med" len="med"/>
          </a:ln>
          <a:effectLst/>
        </p:spPr>
      </p:cxnSp>
      <p:cxnSp>
        <p:nvCxnSpPr>
          <p:cNvPr id="22" name="Straight Connector 21"/>
          <p:cNvCxnSpPr/>
          <p:nvPr/>
        </p:nvCxnSpPr>
        <p:spPr bwMode="auto">
          <a:xfrm>
            <a:off x="2559049" y="5045527"/>
            <a:ext cx="6858001" cy="0"/>
          </a:xfrm>
          <a:prstGeom prst="line">
            <a:avLst/>
          </a:prstGeom>
          <a:noFill/>
          <a:ln w="6350" cap="flat" cmpd="sng" algn="ctr">
            <a:solidFill>
              <a:schemeClr val="tx1"/>
            </a:solidFill>
            <a:prstDash val="dash"/>
            <a:round/>
            <a:headEnd type="none" w="med" len="med"/>
            <a:tailEnd type="none" w="med" len="med"/>
          </a:ln>
          <a:effectLst/>
        </p:spPr>
      </p:cxnSp>
    </p:spTree>
    <p:extLst>
      <p:ext uri="{BB962C8B-B14F-4D97-AF65-F5344CB8AC3E}">
        <p14:creationId xmlns:p14="http://schemas.microsoft.com/office/powerpoint/2010/main" val="4232837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概要</a:t>
            </a:r>
            <a:endParaRPr lang="en-US" dirty="0"/>
          </a:p>
        </p:txBody>
      </p:sp>
      <p:sp>
        <p:nvSpPr>
          <p:cNvPr id="7" name="Text Placeholder 3"/>
          <p:cNvSpPr>
            <a:spLocks noGrp="1"/>
          </p:cNvSpPr>
          <p:nvPr>
            <p:ph type="body" sz="quarter" idx="10"/>
          </p:nvPr>
        </p:nvSpPr>
        <p:spPr>
          <a:xfrm>
            <a:off x="450274" y="882707"/>
            <a:ext cx="9005454" cy="6000693"/>
          </a:xfrm>
        </p:spPr>
        <p:txBody>
          <a:bodyPr wrap="square">
            <a:noAutofit/>
          </a:bodyPr>
          <a:lstStyle/>
          <a:p>
            <a:pPr marL="0" indent="0">
              <a:lnSpc>
                <a:spcPts val="1600"/>
              </a:lnSpc>
              <a:spcBef>
                <a:spcPts val="0"/>
              </a:spcBef>
              <a:spcAft>
                <a:spcPts val="300"/>
              </a:spcAft>
              <a:buNone/>
            </a:pPr>
            <a:r>
              <a:rPr lang="ja-JP" altLang="en-US" b="1" u="sng" dirty="0" smtClean="0"/>
              <a:t>背景</a:t>
            </a:r>
            <a:endParaRPr lang="en-US" b="1" u="sng" dirty="0"/>
          </a:p>
          <a:p>
            <a:pPr>
              <a:lnSpc>
                <a:spcPts val="1500"/>
              </a:lnSpc>
              <a:spcBef>
                <a:spcPts val="0"/>
              </a:spcBef>
              <a:spcAft>
                <a:spcPts val="300"/>
              </a:spcAft>
            </a:pPr>
            <a:r>
              <a:rPr lang="ja-JP" altLang="en-US" dirty="0" smtClean="0"/>
              <a:t>安全な飲料水へのアクセスはいまだに世界最大の開発課題のひとつ</a:t>
            </a:r>
            <a:endParaRPr lang="en-US" dirty="0"/>
          </a:p>
          <a:p>
            <a:pPr>
              <a:lnSpc>
                <a:spcPts val="1500"/>
              </a:lnSpc>
              <a:spcBef>
                <a:spcPts val="0"/>
              </a:spcBef>
              <a:spcAft>
                <a:spcPts val="300"/>
              </a:spcAft>
            </a:pPr>
            <a:r>
              <a:rPr lang="ja-JP" altLang="en-US" dirty="0" smtClean="0"/>
              <a:t>改善された水源からの飲用水へのアクセスにおいてケニアは世界で下から</a:t>
            </a:r>
            <a:r>
              <a:rPr lang="en-US" altLang="ja-JP" dirty="0" smtClean="0"/>
              <a:t>15</a:t>
            </a:r>
            <a:r>
              <a:rPr lang="ja-JP" altLang="en-US" dirty="0" smtClean="0"/>
              <a:t>番目であり、</a:t>
            </a:r>
            <a:r>
              <a:rPr lang="en-US" altLang="ja-JP" dirty="0" smtClean="0"/>
              <a:t>5</a:t>
            </a:r>
            <a:r>
              <a:rPr lang="ja-JP" altLang="en-US" dirty="0" smtClean="0"/>
              <a:t>歳未満児死亡理由における下痢性疾患の順位は</a:t>
            </a:r>
            <a:r>
              <a:rPr lang="en-US" altLang="ja-JP" dirty="0" smtClean="0"/>
              <a:t>2</a:t>
            </a:r>
            <a:r>
              <a:rPr lang="ja-JP" altLang="en-US" dirty="0" smtClean="0"/>
              <a:t>位である</a:t>
            </a:r>
            <a:endParaRPr lang="en-US" dirty="0"/>
          </a:p>
          <a:p>
            <a:pPr>
              <a:lnSpc>
                <a:spcPts val="1500"/>
              </a:lnSpc>
              <a:spcBef>
                <a:spcPts val="0"/>
              </a:spcBef>
              <a:spcAft>
                <a:spcPts val="300"/>
              </a:spcAft>
            </a:pPr>
            <a:r>
              <a:rPr lang="ja-JP" altLang="en-US" dirty="0" smtClean="0"/>
              <a:t>改善された水源は安全な水を保証するものではない。一度処理された水が再汚染されることもある</a:t>
            </a:r>
            <a:endParaRPr lang="en-US" dirty="0" smtClean="0"/>
          </a:p>
          <a:p>
            <a:pPr>
              <a:lnSpc>
                <a:spcPts val="1500"/>
              </a:lnSpc>
              <a:spcBef>
                <a:spcPts val="0"/>
              </a:spcBef>
              <a:spcAft>
                <a:spcPts val="300"/>
              </a:spcAft>
            </a:pPr>
            <a:r>
              <a:rPr lang="ja-JP" altLang="en-US" dirty="0" smtClean="0"/>
              <a:t>クリンカ</a:t>
            </a:r>
            <a:r>
              <a:rPr lang="en-US" altLang="ja-JP" dirty="0" smtClean="0"/>
              <a:t>205</a:t>
            </a:r>
            <a:r>
              <a:rPr lang="ja-JP" altLang="en-US" dirty="0" smtClean="0"/>
              <a:t>（“</a:t>
            </a:r>
            <a:r>
              <a:rPr lang="en-US" dirty="0" err="1" smtClean="0"/>
              <a:t>Clinca</a:t>
            </a:r>
            <a:r>
              <a:rPr lang="ja-JP" altLang="en-US" dirty="0" smtClean="0"/>
              <a:t>”）は次の利点をもつ新しい水質浄化技術</a:t>
            </a:r>
            <a:r>
              <a:rPr lang="en-US" dirty="0" smtClean="0"/>
              <a:t> </a:t>
            </a:r>
            <a:r>
              <a:rPr lang="ja-JP" altLang="en-US" dirty="0" smtClean="0"/>
              <a:t>：</a:t>
            </a:r>
            <a:endParaRPr lang="en-US" dirty="0" smtClean="0"/>
          </a:p>
          <a:p>
            <a:pPr lvl="1">
              <a:lnSpc>
                <a:spcPts val="1500"/>
              </a:lnSpc>
              <a:spcBef>
                <a:spcPts val="0"/>
              </a:spcBef>
              <a:spcAft>
                <a:spcPts val="300"/>
              </a:spcAft>
            </a:pPr>
            <a:r>
              <a:rPr lang="ja-JP" altLang="en-US" sz="1400" dirty="0" smtClean="0"/>
              <a:t>無味無臭：現在主流の製品は塩素系であり、消費者は味や臭いに不満をもっている</a:t>
            </a:r>
            <a:endParaRPr lang="en-US" sz="1400" dirty="0" smtClean="0"/>
          </a:p>
          <a:p>
            <a:pPr lvl="1">
              <a:lnSpc>
                <a:spcPts val="1500"/>
              </a:lnSpc>
              <a:spcBef>
                <a:spcPts val="0"/>
              </a:spcBef>
              <a:spcAft>
                <a:spcPts val="300"/>
              </a:spcAft>
            </a:pPr>
            <a:r>
              <a:rPr lang="ja-JP" altLang="en-US" sz="1400" dirty="0" smtClean="0"/>
              <a:t>水質の再汚染予防が可能：水中にクリンカを浸け置くだけで再汚染が避けられる</a:t>
            </a:r>
            <a:endParaRPr lang="en-US" sz="1400" dirty="0"/>
          </a:p>
          <a:p>
            <a:pPr lvl="1">
              <a:lnSpc>
                <a:spcPts val="1500"/>
              </a:lnSpc>
              <a:spcBef>
                <a:spcPts val="0"/>
              </a:spcBef>
              <a:spcAft>
                <a:spcPts val="300"/>
              </a:spcAft>
            </a:pPr>
            <a:r>
              <a:rPr lang="ja-JP" altLang="en-US" sz="1400" dirty="0" smtClean="0"/>
              <a:t>耐用性があり手頃な価格：ケニアの消費者は消耗品よりも耐用品を好む傾向があると判明</a:t>
            </a:r>
            <a:r>
              <a:rPr lang="en-US" sz="1400" dirty="0" smtClean="0"/>
              <a:t> </a:t>
            </a:r>
          </a:p>
          <a:p>
            <a:pPr>
              <a:lnSpc>
                <a:spcPts val="1500"/>
              </a:lnSpc>
              <a:spcBef>
                <a:spcPts val="0"/>
              </a:spcBef>
              <a:spcAft>
                <a:spcPts val="300"/>
              </a:spcAft>
            </a:pPr>
            <a:r>
              <a:rPr lang="ja-JP" altLang="en-US" dirty="0" smtClean="0"/>
              <a:t>日研はベトナムのフィルタータンク生産者と</a:t>
            </a:r>
            <a:r>
              <a:rPr lang="en-US" altLang="ja-JP" dirty="0" smtClean="0"/>
              <a:t>B2B</a:t>
            </a:r>
            <a:r>
              <a:rPr lang="ja-JP" altLang="en-US" dirty="0" smtClean="0"/>
              <a:t>パートナーシップを締結した。統合的製品は</a:t>
            </a:r>
            <a:r>
              <a:rPr lang="en-US" altLang="ja-JP" dirty="0" smtClean="0"/>
              <a:t>50US</a:t>
            </a:r>
            <a:r>
              <a:rPr lang="ja-JP" altLang="en-US" dirty="0" smtClean="0"/>
              <a:t>ドル以下で販売</a:t>
            </a:r>
            <a:r>
              <a:rPr lang="en-US" dirty="0" smtClean="0"/>
              <a:t> </a:t>
            </a:r>
            <a:endParaRPr lang="en-US" dirty="0"/>
          </a:p>
          <a:p>
            <a:pPr marL="0" indent="0">
              <a:lnSpc>
                <a:spcPts val="1600"/>
              </a:lnSpc>
              <a:spcBef>
                <a:spcPts val="600"/>
              </a:spcBef>
              <a:spcAft>
                <a:spcPts val="300"/>
              </a:spcAft>
              <a:buNone/>
            </a:pPr>
            <a:r>
              <a:rPr lang="ja-JP" altLang="en-US" b="1" u="sng" dirty="0" smtClean="0"/>
              <a:t>この調査の目的</a:t>
            </a:r>
            <a:endParaRPr lang="en-US" b="1" u="sng" dirty="0"/>
          </a:p>
          <a:p>
            <a:pPr>
              <a:lnSpc>
                <a:spcPts val="1600"/>
              </a:lnSpc>
              <a:spcBef>
                <a:spcPts val="0"/>
              </a:spcBef>
              <a:spcAft>
                <a:spcPts val="300"/>
              </a:spcAft>
            </a:pPr>
            <a:r>
              <a:rPr lang="ja-JP" altLang="en-US" dirty="0" smtClean="0"/>
              <a:t>ケニア市場で販売時点（</a:t>
            </a:r>
            <a:r>
              <a:rPr lang="en-US" altLang="ja-JP" dirty="0" smtClean="0"/>
              <a:t>POS</a:t>
            </a:r>
            <a:r>
              <a:rPr lang="ja-JP" altLang="en-US" dirty="0" smtClean="0"/>
              <a:t>）モデルと使用時点（</a:t>
            </a:r>
            <a:r>
              <a:rPr lang="en-US" altLang="ja-JP" dirty="0" smtClean="0"/>
              <a:t>POU</a:t>
            </a:r>
            <a:r>
              <a:rPr lang="ja-JP" altLang="en-US" dirty="0" smtClean="0"/>
              <a:t>）モデルにおけるパートナーシップの機会を模索</a:t>
            </a:r>
            <a:endParaRPr lang="en-US" dirty="0"/>
          </a:p>
          <a:p>
            <a:pPr lvl="1">
              <a:lnSpc>
                <a:spcPts val="1600"/>
              </a:lnSpc>
              <a:spcBef>
                <a:spcPts val="0"/>
              </a:spcBef>
              <a:spcAft>
                <a:spcPts val="300"/>
              </a:spcAft>
              <a:buFont typeface="Wingdings" panose="05000000000000000000" pitchFamily="2" charset="2"/>
              <a:buChar char="è"/>
            </a:pPr>
            <a:r>
              <a:rPr lang="ja-JP" altLang="en-US" sz="1400" dirty="0" smtClean="0">
                <a:sym typeface="Wingdings" panose="05000000000000000000" pitchFamily="2" charset="2"/>
              </a:rPr>
              <a:t>プロジェクト初期</a:t>
            </a:r>
            <a:r>
              <a:rPr lang="ja-JP" altLang="en-US" sz="1400" dirty="0">
                <a:sym typeface="Wingdings" panose="05000000000000000000" pitchFamily="2" charset="2"/>
              </a:rPr>
              <a:t>段階</a:t>
            </a:r>
            <a:r>
              <a:rPr lang="ja-JP" altLang="en-US" sz="1400" dirty="0" smtClean="0">
                <a:sym typeface="Wingdings" panose="05000000000000000000" pitchFamily="2" charset="2"/>
              </a:rPr>
              <a:t>で協議したパートナー</a:t>
            </a:r>
            <a:r>
              <a:rPr lang="ja-JP" altLang="en-US" sz="1400" dirty="0">
                <a:sym typeface="Wingdings" panose="05000000000000000000" pitchFamily="2" charset="2"/>
              </a:rPr>
              <a:t>候補組織</a:t>
            </a:r>
            <a:r>
              <a:rPr lang="ja-JP" altLang="en-US" sz="1400" dirty="0" smtClean="0">
                <a:sym typeface="Wingdings" panose="05000000000000000000" pitchFamily="2" charset="2"/>
              </a:rPr>
              <a:t>は興味を示したものの、パートナーシップの機会を検討する以前にエンドユーザーに対するいくつかのパイロットはもちろん、より明確な製品情報と検証結果が必要だと表明した。</a:t>
            </a:r>
            <a:endParaRPr lang="en-US" dirty="0" smtClean="0">
              <a:sym typeface="Wingdings" panose="05000000000000000000" pitchFamily="2" charset="2"/>
            </a:endParaRPr>
          </a:p>
          <a:p>
            <a:pPr>
              <a:lnSpc>
                <a:spcPts val="1600"/>
              </a:lnSpc>
              <a:spcBef>
                <a:spcPts val="1200"/>
              </a:spcBef>
              <a:spcAft>
                <a:spcPts val="300"/>
              </a:spcAft>
            </a:pPr>
            <a:r>
              <a:rPr lang="ja-JP" altLang="en-US" dirty="0" smtClean="0"/>
              <a:t>パートナーシップに対する関心度と先方の財政状況を知るため、既存の</a:t>
            </a:r>
            <a:r>
              <a:rPr lang="en-US" altLang="ja-JP" dirty="0" smtClean="0"/>
              <a:t>POS</a:t>
            </a:r>
            <a:r>
              <a:rPr lang="ja-JP" altLang="en-US" dirty="0" smtClean="0"/>
              <a:t>プレイヤーに追加的ヒアリングを実施</a:t>
            </a:r>
            <a:endParaRPr lang="en-US" dirty="0" smtClean="0"/>
          </a:p>
          <a:p>
            <a:pPr>
              <a:lnSpc>
                <a:spcPts val="1600"/>
              </a:lnSpc>
              <a:spcBef>
                <a:spcPts val="0"/>
              </a:spcBef>
              <a:spcAft>
                <a:spcPts val="300"/>
              </a:spcAft>
            </a:pPr>
            <a:r>
              <a:rPr lang="ja-JP" altLang="en-US" dirty="0" smtClean="0">
                <a:sym typeface="Wingdings" panose="05000000000000000000" pitchFamily="2" charset="2"/>
              </a:rPr>
              <a:t>エンドユーザーの製品受け入れ度と購入意欲を調べるため、</a:t>
            </a:r>
            <a:r>
              <a:rPr lang="en-US" altLang="ja-JP" dirty="0" smtClean="0">
                <a:sym typeface="Wingdings" panose="05000000000000000000" pitchFamily="2" charset="2"/>
              </a:rPr>
              <a:t>POU</a:t>
            </a:r>
            <a:r>
              <a:rPr lang="ja-JP" altLang="en-US" dirty="0" smtClean="0">
                <a:sym typeface="Wingdings" panose="05000000000000000000" pitchFamily="2" charset="2"/>
              </a:rPr>
              <a:t>モデルの小規模パイロットを実施</a:t>
            </a:r>
            <a:endParaRPr lang="en-US" dirty="0" smtClean="0"/>
          </a:p>
          <a:p>
            <a:pPr marL="0" indent="0">
              <a:lnSpc>
                <a:spcPts val="1600"/>
              </a:lnSpc>
              <a:spcBef>
                <a:spcPts val="600"/>
              </a:spcBef>
              <a:spcAft>
                <a:spcPts val="300"/>
              </a:spcAft>
              <a:buNone/>
            </a:pPr>
            <a:r>
              <a:rPr lang="ja-JP" altLang="en-US" b="1" u="sng" dirty="0" smtClean="0"/>
              <a:t>結果</a:t>
            </a:r>
            <a:endParaRPr lang="en-US" b="1" u="sng" dirty="0" smtClean="0"/>
          </a:p>
          <a:p>
            <a:pPr>
              <a:lnSpc>
                <a:spcPts val="1600"/>
              </a:lnSpc>
              <a:spcBef>
                <a:spcPts val="0"/>
              </a:spcBef>
              <a:spcAft>
                <a:spcPts val="300"/>
              </a:spcAft>
            </a:pPr>
            <a:r>
              <a:rPr lang="ja-JP" altLang="en-US" dirty="0" smtClean="0"/>
              <a:t>ターゲットを対象としたインタビューによって水業者が直面しているぎりぎりの利益が明らかになったので、</a:t>
            </a:r>
            <a:r>
              <a:rPr lang="en-US" altLang="ja-JP" dirty="0" smtClean="0"/>
              <a:t>POS</a:t>
            </a:r>
            <a:r>
              <a:rPr lang="ja-JP" altLang="en-US" dirty="0" smtClean="0"/>
              <a:t>モデルは困難だと判明した。その他の問題点として、安全な水を提供するのは水委員会の責任とされており追加的水質浄化がやりにくい点、また水の扱い方はエンドユーザーの問題だとする販売業者の考え方が挙げられる。（次頁につづく）</a:t>
            </a:r>
            <a:endParaRPr lang="en-US" dirty="0" smtClean="0"/>
          </a:p>
        </p:txBody>
      </p:sp>
      <p:sp>
        <p:nvSpPr>
          <p:cNvPr id="4" name="Isosceles Triangle 3"/>
          <p:cNvSpPr/>
          <p:nvPr/>
        </p:nvSpPr>
        <p:spPr>
          <a:xfrm flipV="1">
            <a:off x="3923335" y="4400351"/>
            <a:ext cx="2189955" cy="17299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5979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これらのパートナーシップのポテンシャルは限定的；水業者と流通業者は水処理を行わず、彼らは水処理は顧客の責任だと信じている</a:t>
            </a:r>
            <a:endParaRPr lang="en-US" dirty="0"/>
          </a:p>
        </p:txBody>
      </p:sp>
      <p:sp>
        <p:nvSpPr>
          <p:cNvPr id="3" name="Text Placeholder 2"/>
          <p:cNvSpPr>
            <a:spLocks noGrp="1"/>
          </p:cNvSpPr>
          <p:nvPr>
            <p:ph type="body" sz="quarter" idx="13"/>
          </p:nvPr>
        </p:nvSpPr>
        <p:spPr>
          <a:xfrm>
            <a:off x="786809" y="5791200"/>
            <a:ext cx="8474149" cy="630866"/>
          </a:xfrm>
        </p:spPr>
        <p:txBody>
          <a:bodyPr/>
          <a:lstStyle/>
          <a:p>
            <a:r>
              <a:rPr lang="ja-JP" altLang="en-US" dirty="0" smtClean="0"/>
              <a:t>水業者は規定された水源から水を仕入れるため、業者では水処理しない。“改善されていない”水源から取水することがより多い農村部であれば、チャンスも広がるかもしれない。</a:t>
            </a:r>
            <a:endParaRPr lang="en-US" dirty="0"/>
          </a:p>
        </p:txBody>
      </p:sp>
      <p:sp>
        <p:nvSpPr>
          <p:cNvPr id="5" name="Text Placeholder 4"/>
          <p:cNvSpPr>
            <a:spLocks noGrp="1"/>
          </p:cNvSpPr>
          <p:nvPr>
            <p:ph type="body" sz="quarter" idx="37"/>
          </p:nvPr>
        </p:nvSpPr>
        <p:spPr/>
        <p:txBody>
          <a:bodyPr/>
          <a:lstStyle/>
          <a:p>
            <a:r>
              <a:rPr lang="ja-JP" altLang="en-US" dirty="0" smtClean="0"/>
              <a:t>出典：インタビュー、ダルバーグ分析</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170575902"/>
              </p:ext>
            </p:extLst>
          </p:nvPr>
        </p:nvGraphicFramePr>
        <p:xfrm>
          <a:off x="450849" y="1008061"/>
          <a:ext cx="9004879" cy="4609042"/>
        </p:xfrm>
        <a:graphic>
          <a:graphicData uri="http://schemas.openxmlformats.org/drawingml/2006/table">
            <a:tbl>
              <a:tblPr firstRow="1">
                <a:tableStyleId>{8A107856-5554-42FB-B03E-39F5DBC370BA}</a:tableStyleId>
              </a:tblPr>
              <a:tblGrid>
                <a:gridCol w="1530352"/>
                <a:gridCol w="2491509"/>
                <a:gridCol w="2491509"/>
                <a:gridCol w="2491509"/>
              </a:tblGrid>
              <a:tr h="414761">
                <a:tc>
                  <a:txBody>
                    <a:bodyPr/>
                    <a:lstStyle/>
                    <a:p>
                      <a:endParaRPr lang="en-US" sz="1400" dirty="0">
                        <a:solidFill>
                          <a:schemeClr val="bg1"/>
                        </a:solidFill>
                      </a:endParaRPr>
                    </a:p>
                  </a:txBody>
                  <a:tcPr>
                    <a:solidFill>
                      <a:srgbClr val="67103F"/>
                    </a:solidFill>
                  </a:tcPr>
                </a:tc>
                <a:tc>
                  <a:txBody>
                    <a:bodyPr/>
                    <a:lstStyle/>
                    <a:p>
                      <a:r>
                        <a:rPr lang="en-US" sz="1400" dirty="0" smtClean="0">
                          <a:solidFill>
                            <a:schemeClr val="bg1"/>
                          </a:solidFill>
                        </a:rPr>
                        <a:t>Georgina </a:t>
                      </a:r>
                      <a:r>
                        <a:rPr lang="en-US" sz="1400" dirty="0" err="1" smtClean="0">
                          <a:solidFill>
                            <a:schemeClr val="bg1"/>
                          </a:solidFill>
                        </a:rPr>
                        <a:t>Mugure</a:t>
                      </a:r>
                      <a:r>
                        <a:rPr lang="en-US" sz="1400" dirty="0" smtClean="0">
                          <a:solidFill>
                            <a:schemeClr val="bg1"/>
                          </a:solidFill>
                        </a:rPr>
                        <a:t> – </a:t>
                      </a:r>
                      <a:r>
                        <a:rPr lang="ja-JP" altLang="en-US" sz="1400" dirty="0" smtClean="0">
                          <a:solidFill>
                            <a:schemeClr val="bg1"/>
                          </a:solidFill>
                        </a:rPr>
                        <a:t>水業者</a:t>
                      </a:r>
                      <a:endParaRPr lang="en-US" sz="1400" dirty="0">
                        <a:solidFill>
                          <a:schemeClr val="bg1"/>
                        </a:solidFill>
                      </a:endParaRPr>
                    </a:p>
                  </a:txBody>
                  <a:tcPr>
                    <a:solidFill>
                      <a:srgbClr val="67103F"/>
                    </a:solidFill>
                  </a:tcPr>
                </a:tc>
                <a:tc>
                  <a:txBody>
                    <a:bodyPr/>
                    <a:lstStyle/>
                    <a:p>
                      <a:r>
                        <a:rPr lang="en-US" sz="1400" dirty="0" smtClean="0">
                          <a:solidFill>
                            <a:schemeClr val="bg1"/>
                          </a:solidFill>
                        </a:rPr>
                        <a:t>Jacinta </a:t>
                      </a:r>
                      <a:r>
                        <a:rPr lang="en-US" sz="1400" dirty="0" err="1" smtClean="0">
                          <a:solidFill>
                            <a:schemeClr val="bg1"/>
                          </a:solidFill>
                        </a:rPr>
                        <a:t>Maina</a:t>
                      </a:r>
                      <a:r>
                        <a:rPr lang="en-US" sz="1400" dirty="0" smtClean="0">
                          <a:solidFill>
                            <a:schemeClr val="bg1"/>
                          </a:solidFill>
                        </a:rPr>
                        <a:t> – </a:t>
                      </a:r>
                      <a:r>
                        <a:rPr lang="ja-JP" altLang="en-US" sz="1400" dirty="0" smtClean="0">
                          <a:solidFill>
                            <a:schemeClr val="bg1"/>
                          </a:solidFill>
                        </a:rPr>
                        <a:t>水業者</a:t>
                      </a:r>
                      <a:r>
                        <a:rPr lang="en-US" altLang="ja-JP" sz="1400" dirty="0" smtClean="0">
                          <a:solidFill>
                            <a:schemeClr val="bg1"/>
                          </a:solidFill>
                        </a:rPr>
                        <a:t>2</a:t>
                      </a:r>
                      <a:endParaRPr lang="en-US" sz="1400" dirty="0">
                        <a:solidFill>
                          <a:schemeClr val="bg1"/>
                        </a:solidFill>
                      </a:endParaRPr>
                    </a:p>
                  </a:txBody>
                  <a:tcPr>
                    <a:solidFill>
                      <a:srgbClr val="67103F"/>
                    </a:solidFill>
                  </a:tcPr>
                </a:tc>
                <a:tc>
                  <a:txBody>
                    <a:bodyPr/>
                    <a:lstStyle/>
                    <a:p>
                      <a:r>
                        <a:rPr lang="en-US" sz="1400" dirty="0" smtClean="0">
                          <a:solidFill>
                            <a:schemeClr val="bg1"/>
                          </a:solidFill>
                        </a:rPr>
                        <a:t>Peter </a:t>
                      </a:r>
                      <a:r>
                        <a:rPr lang="en-US" sz="1400" dirty="0" err="1" smtClean="0">
                          <a:solidFill>
                            <a:schemeClr val="bg1"/>
                          </a:solidFill>
                        </a:rPr>
                        <a:t>Kamau</a:t>
                      </a:r>
                      <a:r>
                        <a:rPr lang="en-US" sz="1400" dirty="0" smtClean="0">
                          <a:solidFill>
                            <a:schemeClr val="bg1"/>
                          </a:solidFill>
                        </a:rPr>
                        <a:t> – </a:t>
                      </a:r>
                      <a:r>
                        <a:rPr lang="ja-JP" altLang="en-US" sz="1400" dirty="0" smtClean="0">
                          <a:solidFill>
                            <a:schemeClr val="bg1"/>
                          </a:solidFill>
                        </a:rPr>
                        <a:t>水流通業者</a:t>
                      </a:r>
                      <a:endParaRPr lang="en-US" sz="1400" dirty="0">
                        <a:solidFill>
                          <a:schemeClr val="bg1"/>
                        </a:solidFill>
                      </a:endParaRPr>
                    </a:p>
                  </a:txBody>
                  <a:tcPr>
                    <a:solidFill>
                      <a:srgbClr val="67103F"/>
                    </a:solidFill>
                  </a:tcPr>
                </a:tc>
              </a:tr>
              <a:tr h="414761">
                <a:tc>
                  <a:txBody>
                    <a:bodyPr/>
                    <a:lstStyle/>
                    <a:p>
                      <a:r>
                        <a:rPr lang="ja-JP" altLang="en-US" sz="1400" dirty="0" smtClean="0"/>
                        <a:t>保管水量</a:t>
                      </a:r>
                      <a:endParaRPr lang="en-US" sz="1400" dirty="0"/>
                    </a:p>
                  </a:txBody>
                  <a:tcPr>
                    <a:solidFill>
                      <a:srgbClr val="DDDDDF"/>
                    </a:solidFill>
                  </a:tcPr>
                </a:tc>
                <a:tc>
                  <a:txBody>
                    <a:bodyPr/>
                    <a:lstStyle/>
                    <a:p>
                      <a:r>
                        <a:rPr lang="en-US" sz="1400" dirty="0" smtClean="0"/>
                        <a:t>24,000</a:t>
                      </a:r>
                      <a:r>
                        <a:rPr lang="ja-JP" altLang="en-US" sz="1400" dirty="0" smtClean="0"/>
                        <a:t>リットル</a:t>
                      </a:r>
                      <a:endParaRPr lang="en-US" sz="1400" dirty="0"/>
                    </a:p>
                  </a:txBody>
                  <a:tcPr>
                    <a:noFill/>
                  </a:tcPr>
                </a:tc>
                <a:tc>
                  <a:txBody>
                    <a:bodyPr/>
                    <a:lstStyle/>
                    <a:p>
                      <a:r>
                        <a:rPr lang="en-US" sz="1400" dirty="0" smtClean="0"/>
                        <a:t>12,000</a:t>
                      </a:r>
                      <a:r>
                        <a:rPr lang="ja-JP" altLang="en-US" sz="1400" dirty="0" smtClean="0"/>
                        <a:t>リットル</a:t>
                      </a:r>
                      <a:endParaRPr lang="en-US" sz="1400" dirty="0"/>
                    </a:p>
                  </a:txBody>
                  <a:tcPr>
                    <a:noFill/>
                  </a:tcPr>
                </a:tc>
                <a:tc>
                  <a:txBody>
                    <a:bodyPr/>
                    <a:lstStyle/>
                    <a:p>
                      <a:r>
                        <a:rPr lang="en-US" sz="1400" dirty="0" smtClean="0"/>
                        <a:t>800</a:t>
                      </a:r>
                      <a:r>
                        <a:rPr lang="ja-JP" altLang="en-US" sz="1400" dirty="0" smtClean="0"/>
                        <a:t>リットル</a:t>
                      </a:r>
                      <a:endParaRPr lang="en-US" sz="1400" dirty="0"/>
                    </a:p>
                  </a:txBody>
                  <a:tcPr>
                    <a:noFill/>
                  </a:tcPr>
                </a:tc>
              </a:tr>
              <a:tr h="414761">
                <a:tc>
                  <a:txBody>
                    <a:bodyPr/>
                    <a:lstStyle/>
                    <a:p>
                      <a:r>
                        <a:rPr lang="ja-JP" altLang="en-US" sz="1400" dirty="0" smtClean="0"/>
                        <a:t>水の一日あたりの平均販売量</a:t>
                      </a:r>
                      <a:endParaRPr lang="en-US" sz="1400" dirty="0"/>
                    </a:p>
                  </a:txBody>
                  <a:tcPr>
                    <a:solidFill>
                      <a:srgbClr val="DDDDDF"/>
                    </a:solidFill>
                  </a:tcPr>
                </a:tc>
                <a:tc>
                  <a:txBody>
                    <a:bodyPr/>
                    <a:lstStyle/>
                    <a:p>
                      <a:r>
                        <a:rPr lang="en-US" sz="1400" dirty="0" smtClean="0"/>
                        <a:t>20,000</a:t>
                      </a:r>
                      <a:r>
                        <a:rPr lang="ja-JP" altLang="en-US" sz="1400" dirty="0" smtClean="0"/>
                        <a:t>リットル</a:t>
                      </a:r>
                      <a:endParaRPr lang="en-US" sz="1400" dirty="0"/>
                    </a:p>
                  </a:txBody>
                  <a:tcPr>
                    <a:noFill/>
                  </a:tcPr>
                </a:tc>
                <a:tc>
                  <a:txBody>
                    <a:bodyPr/>
                    <a:lstStyle/>
                    <a:p>
                      <a:r>
                        <a:rPr lang="en-US" sz="1400" dirty="0" smtClean="0"/>
                        <a:t>6,000</a:t>
                      </a:r>
                      <a:r>
                        <a:rPr lang="ja-JP" altLang="en-US" sz="1400" dirty="0" smtClean="0"/>
                        <a:t>リットル</a:t>
                      </a:r>
                      <a:endParaRPr lang="en-US" sz="1400" dirty="0"/>
                    </a:p>
                  </a:txBody>
                  <a:tcPr>
                    <a:noFill/>
                  </a:tcPr>
                </a:tc>
                <a:tc>
                  <a:txBody>
                    <a:bodyPr/>
                    <a:lstStyle/>
                    <a:p>
                      <a:r>
                        <a:rPr lang="en-US" sz="1400" dirty="0" smtClean="0"/>
                        <a:t>800</a:t>
                      </a:r>
                      <a:r>
                        <a:rPr lang="ja-JP" altLang="en-US" sz="1400" dirty="0" smtClean="0"/>
                        <a:t>リットル</a:t>
                      </a:r>
                      <a:endParaRPr lang="en-US" sz="1400" dirty="0"/>
                    </a:p>
                  </a:txBody>
                  <a:tcPr>
                    <a:noFill/>
                  </a:tcPr>
                </a:tc>
              </a:tr>
              <a:tr h="414761">
                <a:tc>
                  <a:txBody>
                    <a:bodyPr/>
                    <a:lstStyle/>
                    <a:p>
                      <a:r>
                        <a:rPr lang="en-US" altLang="ja-JP" sz="1400" dirty="0" smtClean="0"/>
                        <a:t>20ℓ</a:t>
                      </a:r>
                      <a:r>
                        <a:rPr lang="ja-JP" altLang="en-US" sz="1400" dirty="0" smtClean="0"/>
                        <a:t>あたりの平均価格</a:t>
                      </a:r>
                      <a:endParaRPr lang="en-US" sz="1400" dirty="0"/>
                    </a:p>
                  </a:txBody>
                  <a:tcPr>
                    <a:solidFill>
                      <a:srgbClr val="DDDDDF"/>
                    </a:solidFill>
                  </a:tcPr>
                </a:tc>
                <a:tc>
                  <a:txBody>
                    <a:bodyPr/>
                    <a:lstStyle/>
                    <a:p>
                      <a:r>
                        <a:rPr lang="en-US" sz="1400" dirty="0" smtClean="0"/>
                        <a:t>3</a:t>
                      </a:r>
                      <a:r>
                        <a:rPr lang="ja-JP" altLang="en-US" sz="1400" dirty="0" smtClean="0"/>
                        <a:t>ケニアシリング</a:t>
                      </a:r>
                      <a:endParaRPr lang="en-US" sz="1400" dirty="0"/>
                    </a:p>
                  </a:txBody>
                  <a:tcPr>
                    <a:noFill/>
                  </a:tcPr>
                </a:tc>
                <a:tc>
                  <a:txBody>
                    <a:bodyPr/>
                    <a:lstStyle/>
                    <a:p>
                      <a:r>
                        <a:rPr lang="en-US" sz="1400" dirty="0" smtClean="0"/>
                        <a:t>3</a:t>
                      </a:r>
                      <a:r>
                        <a:rPr lang="ja-JP" altLang="en-US" sz="1400" dirty="0" smtClean="0"/>
                        <a:t>ケニアシリング</a:t>
                      </a:r>
                      <a:endParaRPr lang="en-US" sz="1400" dirty="0"/>
                    </a:p>
                  </a:txBody>
                  <a:tcPr>
                    <a:noFill/>
                  </a:tcPr>
                </a:tc>
                <a:tc>
                  <a:txBody>
                    <a:bodyPr/>
                    <a:lstStyle/>
                    <a:p>
                      <a:r>
                        <a:rPr lang="en-US" sz="1400" dirty="0" smtClean="0"/>
                        <a:t>7</a:t>
                      </a:r>
                      <a:r>
                        <a:rPr lang="ja-JP" altLang="en-US" sz="1400" dirty="0" smtClean="0"/>
                        <a:t>ケニアシリング</a:t>
                      </a:r>
                      <a:endParaRPr lang="en-US" sz="1400" dirty="0"/>
                    </a:p>
                  </a:txBody>
                  <a:tcPr>
                    <a:noFill/>
                  </a:tcPr>
                </a:tc>
              </a:tr>
              <a:tr h="414761">
                <a:tc>
                  <a:txBody>
                    <a:bodyPr/>
                    <a:lstStyle/>
                    <a:p>
                      <a:r>
                        <a:rPr lang="ja-JP" altLang="en-US" sz="1400" dirty="0" smtClean="0"/>
                        <a:t>水処理</a:t>
                      </a:r>
                      <a:endParaRPr lang="en-US" sz="1400" dirty="0"/>
                    </a:p>
                  </a:txBody>
                  <a:tcPr>
                    <a:solidFill>
                      <a:srgbClr val="DDDDDF"/>
                    </a:solid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400" baseline="0" dirty="0" smtClean="0"/>
                        <a:t>水処理をしている</a:t>
                      </a:r>
                      <a:r>
                        <a:rPr lang="en-US" altLang="ja-JP" sz="1400" baseline="0" dirty="0" smtClean="0"/>
                        <a:t>Nairobi water </a:t>
                      </a:r>
                      <a:r>
                        <a:rPr lang="ja-JP" altLang="en-US" sz="1400" baseline="0" dirty="0" smtClean="0"/>
                        <a:t>から水を仕入れており、それゆえ安全な水だと推測している</a:t>
                      </a:r>
                      <a:endParaRPr lang="en-US" altLang="ja-JP" sz="1400" dirty="0" smtClean="0"/>
                    </a:p>
                  </a:txBody>
                  <a:tcPr>
                    <a:no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400" baseline="0" dirty="0" smtClean="0"/>
                        <a:t>水処理をしている</a:t>
                      </a:r>
                      <a:r>
                        <a:rPr lang="en-US" sz="1400" baseline="0" dirty="0" smtClean="0"/>
                        <a:t>Nairobi water </a:t>
                      </a:r>
                      <a:r>
                        <a:rPr lang="ja-JP" altLang="en-US" sz="1400" baseline="0" dirty="0" smtClean="0"/>
                        <a:t>から水を仕入れており、それゆえ安全な水だと推測している</a:t>
                      </a:r>
                      <a:endParaRPr lang="en-US" sz="1400" dirty="0" smtClean="0"/>
                    </a:p>
                  </a:txBody>
                  <a:tcPr>
                    <a:noFill/>
                  </a:tcPr>
                </a:tc>
                <a:tc>
                  <a:txBody>
                    <a:bodyPr/>
                    <a:lstStyle/>
                    <a:p>
                      <a:r>
                        <a:rPr lang="ja-JP" altLang="en-US" sz="1400" dirty="0" smtClean="0"/>
                        <a:t>オンデマンドで水を配送、顧客がやりたければ顧客が水処理をすべきと信じている</a:t>
                      </a:r>
                      <a:endParaRPr lang="en-US" sz="1400" dirty="0"/>
                    </a:p>
                  </a:txBody>
                  <a:tcPr>
                    <a:noFill/>
                  </a:tcPr>
                </a:tc>
              </a:tr>
              <a:tr h="414761">
                <a:tc>
                  <a:txBody>
                    <a:bodyPr/>
                    <a:lstStyle/>
                    <a:p>
                      <a:r>
                        <a:rPr lang="ja-JP" altLang="en-US" sz="1400" dirty="0" smtClean="0"/>
                        <a:t>水処理に関する認識</a:t>
                      </a:r>
                      <a:endParaRPr lang="en-US" sz="1400" dirty="0"/>
                    </a:p>
                  </a:txBody>
                  <a:tcPr>
                    <a:solidFill>
                      <a:srgbClr val="DDDDDF"/>
                    </a:solidFill>
                  </a:tcPr>
                </a:tc>
                <a:tc>
                  <a:txBody>
                    <a:bodyPr/>
                    <a:lstStyle/>
                    <a:p>
                      <a:pPr marL="174625" indent="-174625">
                        <a:buFont typeface="Arial" panose="020B0604020202020204" pitchFamily="34" charset="0"/>
                        <a:buChar char="•"/>
                      </a:pPr>
                      <a:r>
                        <a:rPr lang="ja-JP" altLang="en-US" sz="1400" dirty="0" smtClean="0"/>
                        <a:t>彼女の自宅では水処理剤を使うが、ビジネスでは使わない</a:t>
                      </a:r>
                      <a:r>
                        <a:rPr lang="en-US" sz="1400" baseline="0" dirty="0" smtClean="0"/>
                        <a:t> </a:t>
                      </a:r>
                    </a:p>
                    <a:p>
                      <a:pPr marL="174625" indent="-174625">
                        <a:buFont typeface="Arial" panose="020B0604020202020204" pitchFamily="34" charset="0"/>
                        <a:buChar char="•"/>
                      </a:pPr>
                      <a:r>
                        <a:rPr lang="ja-JP" altLang="en-US" sz="1400" baseline="0" dirty="0" smtClean="0"/>
                        <a:t>少量の顧客は水処理もしくは煮沸をしている</a:t>
                      </a:r>
                      <a:endParaRPr lang="en-US" sz="1400" baseline="0" dirty="0" smtClean="0"/>
                    </a:p>
                    <a:p>
                      <a:pPr marL="174625" indent="-174625">
                        <a:buFont typeface="Arial" panose="020B0604020202020204" pitchFamily="34" charset="0"/>
                        <a:buChar char="•"/>
                      </a:pPr>
                      <a:r>
                        <a:rPr lang="ja-JP" altLang="en-US" sz="1400" baseline="0" dirty="0" smtClean="0"/>
                        <a:t>大多数は、規定された水源から仕入れた水なので水処理は不要と認識している</a:t>
                      </a:r>
                      <a:endParaRPr lang="en-US" sz="1400" dirty="0"/>
                    </a:p>
                  </a:txBody>
                  <a:tcPr>
                    <a:noFill/>
                  </a:tcPr>
                </a:tc>
                <a:tc>
                  <a:txBody>
                    <a:bodyPr/>
                    <a:lstStyle/>
                    <a:p>
                      <a:pPr marL="174625" marR="0" indent="-174625"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400" dirty="0" smtClean="0"/>
                        <a:t>彼女の自宅では水処理剤を使用</a:t>
                      </a:r>
                      <a:r>
                        <a:rPr lang="en-US" sz="1400" baseline="0" dirty="0" smtClean="0"/>
                        <a:t> </a:t>
                      </a:r>
                    </a:p>
                    <a:p>
                      <a:pPr marL="174625" marR="0" indent="-174625"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400" baseline="0" dirty="0" smtClean="0"/>
                        <a:t>顧客の大半は水処理について知らないもしくは気にしない</a:t>
                      </a:r>
                      <a:endParaRPr lang="en-US" sz="1400" baseline="0" dirty="0" smtClean="0"/>
                    </a:p>
                    <a:p>
                      <a:pPr marL="174625" marR="0" indent="-174625" algn="l" defTabSz="91429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400" baseline="0" dirty="0" smtClean="0"/>
                        <a:t>ビジネスでは水処理剤を使わないだろう；経費を増やしたくない</a:t>
                      </a:r>
                      <a:endParaRPr lang="en-US" sz="1400" dirty="0" smtClean="0"/>
                    </a:p>
                  </a:txBody>
                  <a:tcPr>
                    <a:noFill/>
                  </a:tcPr>
                </a:tc>
                <a:tc>
                  <a:txBody>
                    <a:bodyPr/>
                    <a:lstStyle/>
                    <a:p>
                      <a:pPr marL="174625" indent="-174625">
                        <a:buFont typeface="Arial" panose="020B0604020202020204" pitchFamily="34" charset="0"/>
                        <a:buChar char="•"/>
                      </a:pPr>
                      <a:r>
                        <a:rPr lang="ja-JP" altLang="en-US" sz="1400" dirty="0" smtClean="0"/>
                        <a:t>彼のビジネスでは水処理剤を使わないだろう</a:t>
                      </a:r>
                      <a:endParaRPr lang="en-US" sz="1400" dirty="0" smtClean="0"/>
                    </a:p>
                    <a:p>
                      <a:pPr marL="174625" indent="-174625">
                        <a:buFont typeface="Arial" panose="020B0604020202020204" pitchFamily="34" charset="0"/>
                        <a:buChar char="•"/>
                      </a:pPr>
                      <a:r>
                        <a:rPr lang="ja-JP" altLang="en-US" sz="1400" dirty="0" smtClean="0"/>
                        <a:t>水処理剤は顧客の裁量で使うべき</a:t>
                      </a:r>
                      <a:endParaRPr lang="en-US" sz="1400" dirty="0"/>
                    </a:p>
                  </a:txBody>
                  <a:tcPr>
                    <a:noFill/>
                  </a:tcPr>
                </a:tc>
              </a:tr>
            </a:tbl>
          </a:graphicData>
        </a:graphic>
      </p:graphicFrame>
    </p:spTree>
    <p:extLst>
      <p:ext uri="{BB962C8B-B14F-4D97-AF65-F5344CB8AC3E}">
        <p14:creationId xmlns:p14="http://schemas.microsoft.com/office/powerpoint/2010/main" val="3548767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3090708643"/>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845120" name="think-cell Slide" r:id="rId12" imgW="416" imgH="416" progId="TCLayout.ActiveDocument.1">
                  <p:embed/>
                </p:oleObj>
              </mc:Choice>
              <mc:Fallback>
                <p:oleObj name="think-cell Slide" r:id="rId12" imgW="416" imgH="416" progId="TCLayout.ActiveDocument.1">
                  <p:embed/>
                  <p:pic>
                    <p:nvPicPr>
                      <p:cNvPr id="0" name=""/>
                      <p:cNvPicPr/>
                      <p:nvPr/>
                    </p:nvPicPr>
                    <p:blipFill>
                      <a:blip r:embed="rId13"/>
                      <a:stretch>
                        <a:fillRect/>
                      </a:stretch>
                    </p:blipFill>
                    <p:spPr>
                      <a:xfrm>
                        <a:off x="1589" y="1590"/>
                        <a:ext cx="1587" cy="1587"/>
                      </a:xfrm>
                      <a:prstGeom prst="rect">
                        <a:avLst/>
                      </a:prstGeom>
                    </p:spPr>
                  </p:pic>
                </p:oleObj>
              </mc:Fallback>
            </mc:AlternateContent>
          </a:graphicData>
        </a:graphic>
      </p:graphicFrame>
      <p:sp>
        <p:nvSpPr>
          <p:cNvPr id="17" name="Rectangle 16" hidden="1"/>
          <p:cNvSpPr/>
          <p:nvPr>
            <p:custDataLst>
              <p:tags r:id="rId3"/>
            </p:custDataLst>
          </p:nvPr>
        </p:nvSpPr>
        <p:spPr bwMode="auto">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1400" b="1">
              <a:latin typeface="Calibri" panose="020F0502020204030204" pitchFamily="34" charset="0"/>
              <a:sym typeface="Calibri" panose="020F0502020204030204" pitchFamily="34" charset="0"/>
            </a:endParaRPr>
          </a:p>
        </p:txBody>
      </p:sp>
      <p:sp>
        <p:nvSpPr>
          <p:cNvPr id="2" name="Title 1"/>
          <p:cNvSpPr>
            <a:spLocks noGrp="1"/>
          </p:cNvSpPr>
          <p:nvPr>
            <p:ph type="title"/>
          </p:nvPr>
        </p:nvSpPr>
        <p:spPr/>
        <p:txBody>
          <a:bodyPr/>
          <a:lstStyle/>
          <a:p>
            <a:r>
              <a:rPr lang="ja-JP" altLang="en-US" dirty="0" smtClean="0"/>
              <a:t>ケース</a:t>
            </a:r>
            <a:r>
              <a:rPr lang="en-US" altLang="ja-JP" dirty="0" smtClean="0"/>
              <a:t>1</a:t>
            </a:r>
            <a:r>
              <a:rPr lang="ja-JP" altLang="en-US" dirty="0" smtClean="0"/>
              <a:t>：水流通業者は水をオンデマンドで仕入れ販売するため、水処理は顧客の責任だと考える</a:t>
            </a:r>
            <a:endParaRPr lang="en-US" dirty="0"/>
          </a:p>
        </p:txBody>
      </p:sp>
      <p:sp>
        <p:nvSpPr>
          <p:cNvPr id="5" name="Text Placeholder 4"/>
          <p:cNvSpPr>
            <a:spLocks noGrp="1"/>
          </p:cNvSpPr>
          <p:nvPr>
            <p:ph type="body" sz="quarter" idx="37"/>
          </p:nvPr>
        </p:nvSpPr>
        <p:spPr/>
        <p:txBody>
          <a:bodyPr/>
          <a:lstStyle/>
          <a:p>
            <a:r>
              <a:rPr lang="ja-JP" altLang="en-US" dirty="0" smtClean="0"/>
              <a:t>出典：インタビュー、ダルバーグ分析</a:t>
            </a:r>
            <a:endParaRPr lang="en-US" dirty="0"/>
          </a:p>
        </p:txBody>
      </p:sp>
      <p:sp>
        <p:nvSpPr>
          <p:cNvPr id="11" name="TextBox 10"/>
          <p:cNvSpPr txBox="1"/>
          <p:nvPr/>
        </p:nvSpPr>
        <p:spPr>
          <a:xfrm>
            <a:off x="2300289" y="1008065"/>
            <a:ext cx="2438402" cy="328145"/>
          </a:xfrm>
          <a:prstGeom prst="rect">
            <a:avLst/>
          </a:prstGeom>
          <a:noFill/>
        </p:spPr>
        <p:txBody>
          <a:bodyPr wrap="square" lIns="0" tIns="0" rIns="0" bIns="0" rtlCol="0">
            <a:noAutofit/>
          </a:bodyPr>
          <a:lstStyle/>
          <a:p>
            <a:pPr marL="231775" indent="-231775"/>
            <a:r>
              <a:rPr lang="en-US" sz="1600" b="1" dirty="0" smtClean="0"/>
              <a:t>David </a:t>
            </a:r>
            <a:r>
              <a:rPr lang="en-US" sz="1600" b="1" dirty="0" err="1" smtClean="0"/>
              <a:t>Kamau</a:t>
            </a:r>
            <a:endParaRPr lang="en-US" sz="1600" b="1" dirty="0"/>
          </a:p>
        </p:txBody>
      </p:sp>
      <p:graphicFrame>
        <p:nvGraphicFramePr>
          <p:cNvPr id="15" name="Object 14"/>
          <p:cNvGraphicFramePr>
            <a:graphicFrameLocks/>
          </p:cNvGraphicFramePr>
          <p:nvPr>
            <p:custDataLst>
              <p:tags r:id="rId4"/>
            </p:custDataLst>
            <p:extLst>
              <p:ext uri="{D42A27DB-BD31-4B8C-83A1-F6EECF244321}">
                <p14:modId xmlns:p14="http://schemas.microsoft.com/office/powerpoint/2010/main" val="1334525262"/>
              </p:ext>
            </p:extLst>
          </p:nvPr>
        </p:nvGraphicFramePr>
        <p:xfrm>
          <a:off x="609600" y="4857750"/>
          <a:ext cx="4114800" cy="1127688"/>
        </p:xfrm>
        <a:graphic>
          <a:graphicData uri="http://schemas.openxmlformats.org/presentationml/2006/ole">
            <mc:AlternateContent xmlns:mc="http://schemas.openxmlformats.org/markup-compatibility/2006">
              <mc:Choice xmlns:v="urn:schemas-microsoft-com:vml" Requires="v">
                <p:oleObj spid="_x0000_s845121" name="Chart" r:id="rId14" imgW="4114800" imgH="1127688" progId="MSGraph.Chart.8">
                  <p:embed followColorScheme="full"/>
                </p:oleObj>
              </mc:Choice>
              <mc:Fallback>
                <p:oleObj name="Chart" r:id="rId14" imgW="4114800" imgH="1127688" progId="MSGraph.Chart.8">
                  <p:embed followColorScheme="full"/>
                  <p:pic>
                    <p:nvPicPr>
                      <p:cNvPr id="0" name=""/>
                      <p:cNvPicPr/>
                      <p:nvPr/>
                    </p:nvPicPr>
                    <p:blipFill>
                      <a:blip r:embed="rId15"/>
                      <a:stretch>
                        <a:fillRect/>
                      </a:stretch>
                    </p:blipFill>
                    <p:spPr>
                      <a:xfrm>
                        <a:off x="609600" y="4857750"/>
                        <a:ext cx="4114800" cy="1127688"/>
                      </a:xfrm>
                      <a:prstGeom prst="rect">
                        <a:avLst/>
                      </a:prstGeom>
                    </p:spPr>
                  </p:pic>
                </p:oleObj>
              </mc:Fallback>
            </mc:AlternateContent>
          </a:graphicData>
        </a:graphic>
      </p:graphicFrame>
      <p:cxnSp>
        <p:nvCxnSpPr>
          <p:cNvPr id="24" name="Straight Connector 23"/>
          <p:cNvCxnSpPr/>
          <p:nvPr>
            <p:custDataLst>
              <p:tags r:id="rId5"/>
            </p:custDataLst>
          </p:nvPr>
        </p:nvCxnSpPr>
        <p:spPr bwMode="auto">
          <a:xfrm>
            <a:off x="3649663" y="4848225"/>
            <a:ext cx="0" cy="152400"/>
          </a:xfrm>
          <a:prstGeom prst="line">
            <a:avLst/>
          </a:prstGeom>
          <a:ln w="127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6"/>
            </p:custDataLst>
          </p:nvPr>
        </p:nvCxnSpPr>
        <p:spPr bwMode="auto">
          <a:xfrm>
            <a:off x="1693863" y="4848225"/>
            <a:ext cx="195580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7"/>
            </p:custDataLst>
          </p:nvPr>
        </p:nvCxnSpPr>
        <p:spPr bwMode="auto">
          <a:xfrm flipV="1">
            <a:off x="1693863" y="4848225"/>
            <a:ext cx="0" cy="27305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 name="Text Placeholder 4"/>
          <p:cNvSpPr>
            <a:spLocks noGrp="1"/>
          </p:cNvSpPr>
          <p:nvPr>
            <p:custDataLst>
              <p:tags r:id="rId8"/>
            </p:custDataLst>
          </p:nvPr>
        </p:nvSpPr>
        <p:spPr bwMode="auto">
          <a:xfrm>
            <a:off x="2697163" y="6010275"/>
            <a:ext cx="1906588" cy="4254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dirty="0" smtClean="0"/>
              <a:t>以前の月平均利益達成に必要な価格</a:t>
            </a:r>
            <a:endParaRPr lang="en-US" dirty="0">
              <a:latin typeface="Calibri" panose="020F0502020204030204" pitchFamily="34" charset="0"/>
              <a:sym typeface="Calibri" panose="020F0502020204030204" pitchFamily="34" charset="0"/>
            </a:endParaRPr>
          </a:p>
        </p:txBody>
      </p:sp>
      <p:sp>
        <p:nvSpPr>
          <p:cNvPr id="21" name="Text Placeholder 5"/>
          <p:cNvSpPr>
            <a:spLocks noGrp="1"/>
          </p:cNvSpPr>
          <p:nvPr>
            <p:custDataLst>
              <p:tags r:id="rId9"/>
            </p:custDataLst>
          </p:nvPr>
        </p:nvSpPr>
        <p:spPr bwMode="auto">
          <a:xfrm>
            <a:off x="2389188" y="4711700"/>
            <a:ext cx="566738" cy="273050"/>
          </a:xfrm>
          <a:prstGeom prst="ellipse">
            <a:avLst/>
          </a:prstGeom>
          <a:solidFill>
            <a:srgbClr val="FFFFFF"/>
          </a:solidFill>
          <a:ln w="9525">
            <a:solidFill>
              <a:schemeClr val="tx1"/>
            </a:solidFill>
          </a:ln>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ct val="0"/>
              </a:spcBef>
              <a:spcAft>
                <a:spcPct val="0"/>
              </a:spcAft>
              <a:buNone/>
            </a:pPr>
            <a:fld id="{547D1648-7865-493F-8849-BCC225BAE4AB}" type="datetime'''''''''''''''''''+''''''2''5''''''''''''''''%'''''''''''''">
              <a:rPr lang="en-US" b="1"/>
              <a:pPr/>
              <a:t>+25%</a:t>
            </a:fld>
            <a:endParaRPr lang="en-US" b="1" dirty="0">
              <a:sym typeface="+mn-lt"/>
            </a:endParaRPr>
          </a:p>
        </p:txBody>
      </p:sp>
      <p:sp>
        <p:nvSpPr>
          <p:cNvPr id="16" name="Text Placeholder 1"/>
          <p:cNvSpPr>
            <a:spLocks noGrp="1"/>
          </p:cNvSpPr>
          <p:nvPr>
            <p:custDataLst>
              <p:tags r:id="rId10"/>
            </p:custDataLst>
          </p:nvPr>
        </p:nvSpPr>
        <p:spPr bwMode="auto">
          <a:xfrm>
            <a:off x="1211263" y="6000752"/>
            <a:ext cx="965200" cy="2127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dirty="0" smtClean="0">
                <a:sym typeface="+mn-lt"/>
              </a:rPr>
              <a:t>現在の価格</a:t>
            </a:r>
            <a:endParaRPr lang="en-US" dirty="0">
              <a:sym typeface="+mn-lt"/>
            </a:endParaRPr>
          </a:p>
        </p:txBody>
      </p:sp>
      <p:sp>
        <p:nvSpPr>
          <p:cNvPr id="37" name="TextBox 36"/>
          <p:cNvSpPr txBox="1"/>
          <p:nvPr/>
        </p:nvSpPr>
        <p:spPr>
          <a:xfrm>
            <a:off x="2308224" y="1336208"/>
            <a:ext cx="3462340" cy="1559392"/>
          </a:xfrm>
          <a:prstGeom prst="rect">
            <a:avLst/>
          </a:prstGeom>
          <a:noFill/>
        </p:spPr>
        <p:txBody>
          <a:bodyPr wrap="square" lIns="0" tIns="0" rIns="0" bIns="0" rtlCol="0">
            <a:noAutofit/>
          </a:bodyPr>
          <a:lstStyle/>
          <a:p>
            <a:pPr>
              <a:spcBef>
                <a:spcPts val="600"/>
              </a:spcBef>
              <a:spcAft>
                <a:spcPts val="900"/>
              </a:spcAft>
            </a:pPr>
            <a:r>
              <a:rPr lang="en-US" altLang="ja-JP" sz="1400" dirty="0" smtClean="0"/>
              <a:t>1</a:t>
            </a:r>
            <a:r>
              <a:rPr lang="ja-JP" altLang="en-US" sz="1400" dirty="0" smtClean="0"/>
              <a:t>日あたりの平均売上：</a:t>
            </a:r>
            <a:r>
              <a:rPr lang="en-US" sz="1400" b="1" dirty="0" smtClean="0"/>
              <a:t>280</a:t>
            </a:r>
            <a:r>
              <a:rPr lang="ja-JP" altLang="en-US" sz="1400" b="1" dirty="0" smtClean="0"/>
              <a:t>ケニアシリング</a:t>
            </a:r>
            <a:endParaRPr lang="en-US" sz="1400" b="1" dirty="0" smtClean="0"/>
          </a:p>
          <a:p>
            <a:pPr>
              <a:spcAft>
                <a:spcPts val="900"/>
              </a:spcAft>
            </a:pPr>
            <a:r>
              <a:rPr lang="ja-JP" altLang="en-US" sz="1400" dirty="0" smtClean="0"/>
              <a:t>月平均利益：</a:t>
            </a:r>
            <a:r>
              <a:rPr lang="en-US" sz="1400" b="1" dirty="0" smtClean="0"/>
              <a:t>4,800</a:t>
            </a:r>
            <a:r>
              <a:rPr lang="ja-JP" altLang="en-US" sz="1400" b="1" dirty="0" smtClean="0"/>
              <a:t>ケニアシリング</a:t>
            </a:r>
            <a:endParaRPr lang="en-US" sz="1400" b="1" dirty="0" smtClean="0"/>
          </a:p>
          <a:p>
            <a:pPr>
              <a:spcAft>
                <a:spcPts val="900"/>
              </a:spcAft>
            </a:pPr>
            <a:r>
              <a:rPr lang="ja-JP" altLang="en-US" sz="1400" dirty="0" smtClean="0"/>
              <a:t>総保管水量：</a:t>
            </a:r>
            <a:r>
              <a:rPr lang="en-US" sz="1400" b="1" dirty="0" smtClean="0"/>
              <a:t>800</a:t>
            </a:r>
            <a:r>
              <a:rPr lang="ja-JP" altLang="en-US" sz="1400" b="1" dirty="0"/>
              <a:t>リットル</a:t>
            </a:r>
            <a:endParaRPr lang="en-US" sz="1400" b="1" dirty="0" smtClean="0"/>
          </a:p>
          <a:p>
            <a:r>
              <a:rPr lang="ja-JP" altLang="en-US" sz="1400" dirty="0" smtClean="0"/>
              <a:t>総保管水量の処理に必要なクリンカの</a:t>
            </a:r>
            <a:endParaRPr lang="en-US" altLang="ja-JP" sz="1400" dirty="0" smtClean="0"/>
          </a:p>
          <a:p>
            <a:r>
              <a:rPr lang="ja-JP" altLang="en-US" sz="1400" dirty="0" smtClean="0"/>
              <a:t>概算費用：</a:t>
            </a:r>
            <a:r>
              <a:rPr lang="en-US" sz="1400" b="1" dirty="0" smtClean="0"/>
              <a:t>37,400</a:t>
            </a:r>
            <a:r>
              <a:rPr lang="ja-JP" altLang="en-US" sz="1400" b="1" dirty="0" smtClean="0"/>
              <a:t>ケニアシリング</a:t>
            </a:r>
            <a:endParaRPr lang="en-US" sz="1400" b="1" dirty="0" smtClean="0"/>
          </a:p>
        </p:txBody>
      </p:sp>
      <p:sp>
        <p:nvSpPr>
          <p:cNvPr id="38" name="TextBox 37"/>
          <p:cNvSpPr txBox="1"/>
          <p:nvPr/>
        </p:nvSpPr>
        <p:spPr>
          <a:xfrm>
            <a:off x="534861" y="2873993"/>
            <a:ext cx="4570539" cy="1299896"/>
          </a:xfrm>
          <a:prstGeom prst="rect">
            <a:avLst/>
          </a:prstGeom>
          <a:noFill/>
        </p:spPr>
        <p:txBody>
          <a:bodyPr wrap="square" lIns="0" tIns="0" rIns="0" bIns="0" rtlCol="0">
            <a:noAutofit/>
          </a:bodyPr>
          <a:lstStyle/>
          <a:p>
            <a:pPr>
              <a:spcAft>
                <a:spcPts val="900"/>
              </a:spcAft>
            </a:pPr>
            <a:r>
              <a:rPr lang="ja-JP" altLang="en-US" sz="1400" dirty="0" smtClean="0"/>
              <a:t>クリンカの費用が使用する</a:t>
            </a:r>
            <a:r>
              <a:rPr lang="en-US" altLang="ja-JP" sz="1400" dirty="0" smtClean="0"/>
              <a:t>18</a:t>
            </a:r>
            <a:r>
              <a:rPr lang="ja-JP" altLang="en-US" sz="1400" dirty="0" smtClean="0"/>
              <a:t>か月間にわたり、かつ水の値段を維持した場合の月平均利益：</a:t>
            </a:r>
            <a:r>
              <a:rPr lang="en-US" sz="1400" b="1" dirty="0" smtClean="0"/>
              <a:t>2,722</a:t>
            </a:r>
            <a:r>
              <a:rPr lang="ja-JP" altLang="en-US" sz="1400" b="1" dirty="0" smtClean="0"/>
              <a:t>ケニアシリング</a:t>
            </a:r>
            <a:endParaRPr lang="en-US" sz="1400" b="1" dirty="0" smtClean="0"/>
          </a:p>
          <a:p>
            <a:pPr>
              <a:spcAft>
                <a:spcPts val="900"/>
              </a:spcAft>
            </a:pPr>
            <a:r>
              <a:rPr lang="ja-JP" altLang="en-US" sz="1400" dirty="0" smtClean="0"/>
              <a:t>クリンカを使用した上でクリンカ使用前と同等の月平均利益を達成するには、</a:t>
            </a:r>
            <a:r>
              <a:rPr lang="en-US" altLang="ja-JP" sz="1400" dirty="0" smtClean="0"/>
              <a:t>David</a:t>
            </a:r>
            <a:r>
              <a:rPr lang="ja-JP" altLang="en-US" sz="1400" dirty="0" smtClean="0"/>
              <a:t>は水の価格を</a:t>
            </a:r>
            <a:r>
              <a:rPr lang="en-US" altLang="ja-JP" sz="1400" b="1" dirty="0" smtClean="0"/>
              <a:t>20</a:t>
            </a:r>
            <a:r>
              <a:rPr lang="ja-JP" altLang="en-US" sz="1400" b="1" dirty="0" smtClean="0"/>
              <a:t>リットルあたり</a:t>
            </a:r>
            <a:r>
              <a:rPr lang="en-US" sz="1400" b="1" dirty="0" smtClean="0"/>
              <a:t>8.73</a:t>
            </a:r>
            <a:r>
              <a:rPr lang="ja-JP" altLang="en-US" sz="1400" b="1" dirty="0" smtClean="0"/>
              <a:t>ケニアシリング</a:t>
            </a:r>
            <a:r>
              <a:rPr lang="ja-JP" altLang="en-US" sz="1400" dirty="0" smtClean="0"/>
              <a:t>に値上げする必要がある</a:t>
            </a:r>
            <a:r>
              <a:rPr lang="en-US" sz="1400" dirty="0" smtClean="0"/>
              <a:t> </a:t>
            </a:r>
            <a:endParaRPr lang="en-US" sz="1400" dirty="0"/>
          </a:p>
        </p:txBody>
      </p:sp>
      <p:sp>
        <p:nvSpPr>
          <p:cNvPr id="39" name="TextBox 38"/>
          <p:cNvSpPr txBox="1"/>
          <p:nvPr/>
        </p:nvSpPr>
        <p:spPr>
          <a:xfrm>
            <a:off x="585789" y="4312989"/>
            <a:ext cx="3200400" cy="242896"/>
          </a:xfrm>
          <a:prstGeom prst="rect">
            <a:avLst/>
          </a:prstGeom>
          <a:noFill/>
        </p:spPr>
        <p:txBody>
          <a:bodyPr wrap="square" lIns="0" tIns="0" rIns="0" bIns="0" rtlCol="0">
            <a:noAutofit/>
          </a:bodyPr>
          <a:lstStyle/>
          <a:p>
            <a:pPr marL="231775" indent="-231775"/>
            <a:r>
              <a:rPr lang="ja-JP" altLang="en-US" sz="1400" b="1" dirty="0" smtClean="0"/>
              <a:t>水</a:t>
            </a:r>
            <a:r>
              <a:rPr lang="en-US" altLang="ja-JP" sz="1400" b="1" dirty="0" smtClean="0"/>
              <a:t>20</a:t>
            </a:r>
            <a:r>
              <a:rPr lang="ja-JP" altLang="en-US" sz="1400" b="1" dirty="0" smtClean="0"/>
              <a:t>リットルあたりの平均価格</a:t>
            </a:r>
            <a:endParaRPr lang="en-US" sz="1400" b="1" dirty="0" smtClean="0"/>
          </a:p>
        </p:txBody>
      </p:sp>
      <p:sp>
        <p:nvSpPr>
          <p:cNvPr id="40" name="TextBox 39"/>
          <p:cNvSpPr txBox="1"/>
          <p:nvPr/>
        </p:nvSpPr>
        <p:spPr>
          <a:xfrm>
            <a:off x="585789" y="4544026"/>
            <a:ext cx="3200400" cy="232431"/>
          </a:xfrm>
          <a:prstGeom prst="rect">
            <a:avLst/>
          </a:prstGeom>
          <a:noFill/>
        </p:spPr>
        <p:txBody>
          <a:bodyPr wrap="square" lIns="0" tIns="0" rIns="0" bIns="0" rtlCol="0">
            <a:noAutofit/>
          </a:bodyPr>
          <a:lstStyle/>
          <a:p>
            <a:pPr marL="231775" indent="-231775"/>
            <a:r>
              <a:rPr lang="en-US" altLang="ja-JP" sz="1200" i="1" dirty="0" smtClean="0"/>
              <a:t>20ℓ</a:t>
            </a:r>
            <a:r>
              <a:rPr lang="ja-JP" altLang="en-US" sz="1200" i="1" dirty="0" smtClean="0"/>
              <a:t>あたりのケニアシリング</a:t>
            </a:r>
            <a:endParaRPr lang="en-US" sz="1200" i="1" dirty="0" smtClean="0"/>
          </a:p>
        </p:txBody>
      </p:sp>
      <p:cxnSp>
        <p:nvCxnSpPr>
          <p:cNvPr id="42" name="Straight Connector 41"/>
          <p:cNvCxnSpPr/>
          <p:nvPr/>
        </p:nvCxnSpPr>
        <p:spPr>
          <a:xfrm>
            <a:off x="503238" y="4547855"/>
            <a:ext cx="41211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5867400" y="1802607"/>
            <a:ext cx="3588328" cy="3757614"/>
          </a:xfrm>
          <a:prstGeom prst="roundRect">
            <a:avLst>
              <a:gd name="adj" fmla="val 6049"/>
            </a:avLst>
          </a:prstGeom>
          <a:ln w="9525"/>
        </p:spPr>
        <p:style>
          <a:lnRef idx="2">
            <a:schemeClr val="accent2"/>
          </a:lnRef>
          <a:fillRef idx="1">
            <a:schemeClr val="lt1"/>
          </a:fillRef>
          <a:effectRef idx="0">
            <a:schemeClr val="accent2"/>
          </a:effectRef>
          <a:fontRef idx="minor">
            <a:schemeClr val="dk1"/>
          </a:fontRef>
        </p:style>
        <p:txBody>
          <a:bodyPr wrap="square" lIns="45720" tIns="45720" rIns="45720" bIns="45720" rtlCol="0" anchor="ctr">
            <a:noAutofit/>
          </a:bodyPr>
          <a:lstStyle/>
          <a:p>
            <a:pPr marL="174625" indent="-174625">
              <a:spcAft>
                <a:spcPts val="1200"/>
              </a:spcAft>
              <a:buFont typeface="Arial" panose="020B0604020202020204" pitchFamily="34" charset="0"/>
              <a:buChar char="•"/>
            </a:pPr>
            <a:r>
              <a:rPr lang="ja-JP" altLang="en-US" sz="1400" dirty="0" smtClean="0"/>
              <a:t>彼は水処理をしないが、</a:t>
            </a:r>
            <a:r>
              <a:rPr lang="en-US" altLang="ja-JP" sz="1400" dirty="0"/>
              <a:t> Nairobi </a:t>
            </a:r>
            <a:r>
              <a:rPr lang="en-US" altLang="ja-JP" sz="1400" dirty="0" smtClean="0"/>
              <a:t>water</a:t>
            </a:r>
            <a:r>
              <a:rPr lang="ja-JP" altLang="en-US" sz="1400" dirty="0" smtClean="0"/>
              <a:t>から仕入れており井戸や他の水源ではないため安全だと推測している</a:t>
            </a:r>
            <a:endParaRPr lang="en-US" sz="1400" dirty="0" smtClean="0"/>
          </a:p>
          <a:p>
            <a:pPr marL="174625" indent="-174625">
              <a:spcAft>
                <a:spcPts val="1200"/>
              </a:spcAft>
              <a:buFont typeface="Arial" panose="020B0604020202020204" pitchFamily="34" charset="0"/>
              <a:buChar char="•"/>
            </a:pPr>
            <a:r>
              <a:rPr lang="ja-JP" altLang="en-US" sz="1400" dirty="0" smtClean="0"/>
              <a:t>中には水処理剤を使っている顧客もいると認識しているが、</a:t>
            </a:r>
            <a:r>
              <a:rPr lang="ja-JP" altLang="en-US" sz="1400" b="1" dirty="0" smtClean="0"/>
              <a:t>水処理は顧客が自分ですべきことと考えているので、彼の販売する水を処理することに関心はない</a:t>
            </a:r>
            <a:endParaRPr lang="en-US" sz="1400" b="1" dirty="0" smtClean="0"/>
          </a:p>
          <a:p>
            <a:pPr marL="174625" indent="-174625">
              <a:spcAft>
                <a:spcPts val="1200"/>
              </a:spcAft>
              <a:buFont typeface="Arial" panose="020B0604020202020204" pitchFamily="34" charset="0"/>
              <a:buChar char="•"/>
            </a:pPr>
            <a:r>
              <a:rPr lang="ja-JP" altLang="en-US" sz="1400" dirty="0" smtClean="0"/>
              <a:t>彼が販売するすべての水を処理するのに必要なクリンカ量の初期費用は、現在の彼の月平均収益の</a:t>
            </a:r>
            <a:r>
              <a:rPr lang="en-US" altLang="ja-JP" sz="1400" dirty="0" smtClean="0"/>
              <a:t>7</a:t>
            </a:r>
            <a:r>
              <a:rPr lang="ja-JP" altLang="en-US" sz="1400" dirty="0" smtClean="0"/>
              <a:t>か月分以上である</a:t>
            </a:r>
            <a:endParaRPr lang="en-US" sz="1400" dirty="0" smtClean="0"/>
          </a:p>
          <a:p>
            <a:pPr marL="174625" indent="-174625">
              <a:spcAft>
                <a:spcPts val="1200"/>
              </a:spcAft>
              <a:buFont typeface="Arial" panose="020B0604020202020204" pitchFamily="34" charset="0"/>
              <a:buChar char="•"/>
            </a:pPr>
            <a:r>
              <a:rPr lang="ja-JP" altLang="en-US" sz="1400" dirty="0" smtClean="0"/>
              <a:t>オンデマンドで水を配送するため、</a:t>
            </a:r>
            <a:r>
              <a:rPr lang="ja-JP" altLang="en-US" sz="1400" b="1" dirty="0" smtClean="0"/>
              <a:t>クリンカが処理に要する時間も彼のビジネスモデルに合致しない</a:t>
            </a:r>
            <a:endParaRPr lang="en-US" sz="1400" b="1" dirty="0"/>
          </a:p>
        </p:txBody>
      </p:sp>
      <p:pic>
        <p:nvPicPr>
          <p:cNvPr id="4" name="Picture 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34861" y="1024710"/>
            <a:ext cx="1644778" cy="1835421"/>
          </a:xfrm>
          <a:prstGeom prst="rect">
            <a:avLst/>
          </a:prstGeom>
        </p:spPr>
      </p:pic>
      <p:pic>
        <p:nvPicPr>
          <p:cNvPr id="25" name="Picture 51"/>
          <p:cNvPicPr>
            <a:picLocks noChangeAspect="1"/>
          </p:cNvPicPr>
          <p:nvPr/>
        </p:nvPicPr>
        <p:blipFill>
          <a:blip r:embed="rId17"/>
          <a:stretch>
            <a:fillRect/>
          </a:stretch>
        </p:blipFill>
        <p:spPr>
          <a:xfrm>
            <a:off x="5341019" y="1892083"/>
            <a:ext cx="359695" cy="3578662"/>
          </a:xfrm>
          <a:prstGeom prst="rect">
            <a:avLst/>
          </a:prstGeom>
        </p:spPr>
      </p:pic>
    </p:spTree>
    <p:extLst>
      <p:ext uri="{BB962C8B-B14F-4D97-AF65-F5344CB8AC3E}">
        <p14:creationId xmlns:p14="http://schemas.microsoft.com/office/powerpoint/2010/main" val="18329333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4105019863"/>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846136" name="think-cell Slide" r:id="rId12" imgW="416" imgH="416" progId="TCLayout.ActiveDocument.1">
                  <p:embed/>
                </p:oleObj>
              </mc:Choice>
              <mc:Fallback>
                <p:oleObj name="think-cell Slide" r:id="rId12" imgW="416" imgH="416" progId="TCLayout.ActiveDocument.1">
                  <p:embed/>
                  <p:pic>
                    <p:nvPicPr>
                      <p:cNvPr id="0" name=""/>
                      <p:cNvPicPr/>
                      <p:nvPr/>
                    </p:nvPicPr>
                    <p:blipFill>
                      <a:blip r:embed="rId13"/>
                      <a:stretch>
                        <a:fillRect/>
                      </a:stretch>
                    </p:blipFill>
                    <p:spPr>
                      <a:xfrm>
                        <a:off x="1589" y="1590"/>
                        <a:ext cx="1587" cy="1587"/>
                      </a:xfrm>
                      <a:prstGeom prst="rect">
                        <a:avLst/>
                      </a:prstGeom>
                    </p:spPr>
                  </p:pic>
                </p:oleObj>
              </mc:Fallback>
            </mc:AlternateContent>
          </a:graphicData>
        </a:graphic>
      </p:graphicFrame>
      <p:sp>
        <p:nvSpPr>
          <p:cNvPr id="17" name="Rectangle 16" hidden="1"/>
          <p:cNvSpPr/>
          <p:nvPr>
            <p:custDataLst>
              <p:tags r:id="rId3"/>
            </p:custDataLst>
          </p:nvPr>
        </p:nvSpPr>
        <p:spPr bwMode="auto">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1400" b="1">
              <a:latin typeface="Calibri" panose="020F0502020204030204" pitchFamily="34" charset="0"/>
              <a:sym typeface="Calibri" panose="020F0502020204030204" pitchFamily="34" charset="0"/>
            </a:endParaRPr>
          </a:p>
        </p:txBody>
      </p:sp>
      <p:sp>
        <p:nvSpPr>
          <p:cNvPr id="2" name="Title 1"/>
          <p:cNvSpPr>
            <a:spLocks noGrp="1"/>
          </p:cNvSpPr>
          <p:nvPr>
            <p:ph type="title"/>
          </p:nvPr>
        </p:nvSpPr>
        <p:spPr/>
        <p:txBody>
          <a:bodyPr/>
          <a:lstStyle/>
          <a:p>
            <a:r>
              <a:rPr lang="ja-JP" altLang="en-US" dirty="0" smtClean="0"/>
              <a:t>ケース</a:t>
            </a:r>
            <a:r>
              <a:rPr lang="en-US" altLang="ja-JP" dirty="0" smtClean="0"/>
              <a:t>2</a:t>
            </a:r>
            <a:r>
              <a:rPr lang="ja-JP" altLang="en-US" dirty="0" smtClean="0"/>
              <a:t>：大規模水業者は総保管水量の処理に必要なクリンカの初期費用に困るだろう</a:t>
            </a:r>
            <a:endParaRPr lang="en-US" dirty="0"/>
          </a:p>
        </p:txBody>
      </p:sp>
      <p:sp>
        <p:nvSpPr>
          <p:cNvPr id="5" name="Text Placeholder 4"/>
          <p:cNvSpPr>
            <a:spLocks noGrp="1"/>
          </p:cNvSpPr>
          <p:nvPr>
            <p:ph type="body" sz="quarter" idx="37"/>
          </p:nvPr>
        </p:nvSpPr>
        <p:spPr/>
        <p:txBody>
          <a:bodyPr/>
          <a:lstStyle/>
          <a:p>
            <a:r>
              <a:rPr lang="ja-JP" altLang="en-US" dirty="0"/>
              <a:t>出典：インタビュー、ダルバーグ分析</a:t>
            </a:r>
            <a:endParaRPr lang="en-US" altLang="ja-JP" dirty="0"/>
          </a:p>
        </p:txBody>
      </p:sp>
      <p:sp>
        <p:nvSpPr>
          <p:cNvPr id="11" name="TextBox 10"/>
          <p:cNvSpPr txBox="1"/>
          <p:nvPr/>
        </p:nvSpPr>
        <p:spPr>
          <a:xfrm>
            <a:off x="2338389" y="1008065"/>
            <a:ext cx="2438402" cy="328145"/>
          </a:xfrm>
          <a:prstGeom prst="rect">
            <a:avLst/>
          </a:prstGeom>
          <a:noFill/>
        </p:spPr>
        <p:txBody>
          <a:bodyPr wrap="square" lIns="0" tIns="0" rIns="0" bIns="0" rtlCol="0">
            <a:noAutofit/>
          </a:bodyPr>
          <a:lstStyle/>
          <a:p>
            <a:pPr marL="231775" indent="-231775"/>
            <a:r>
              <a:rPr lang="en-US" sz="1600" b="1" dirty="0" smtClean="0"/>
              <a:t>Georgina </a:t>
            </a:r>
            <a:r>
              <a:rPr lang="en-US" sz="1600" b="1" dirty="0" err="1" smtClean="0"/>
              <a:t>Mugure</a:t>
            </a:r>
            <a:endParaRPr lang="en-US" sz="1600" b="1" dirty="0"/>
          </a:p>
        </p:txBody>
      </p:sp>
      <p:graphicFrame>
        <p:nvGraphicFramePr>
          <p:cNvPr id="15" name="Object 14"/>
          <p:cNvGraphicFramePr>
            <a:graphicFrameLocks/>
          </p:cNvGraphicFramePr>
          <p:nvPr>
            <p:custDataLst>
              <p:tags r:id="rId4"/>
            </p:custDataLst>
            <p:extLst>
              <p:ext uri="{D42A27DB-BD31-4B8C-83A1-F6EECF244321}">
                <p14:modId xmlns:p14="http://schemas.microsoft.com/office/powerpoint/2010/main" val="1582511112"/>
              </p:ext>
            </p:extLst>
          </p:nvPr>
        </p:nvGraphicFramePr>
        <p:xfrm>
          <a:off x="609600" y="4953000"/>
          <a:ext cx="4114800" cy="937260"/>
        </p:xfrm>
        <a:graphic>
          <a:graphicData uri="http://schemas.openxmlformats.org/presentationml/2006/ole">
            <mc:AlternateContent xmlns:mc="http://schemas.openxmlformats.org/markup-compatibility/2006">
              <mc:Choice xmlns:v="urn:schemas-microsoft-com:vml" Requires="v">
                <p:oleObj spid="_x0000_s846137" name="Chart" r:id="rId14" imgW="4114800" imgH="937260" progId="MSGraph.Chart.8">
                  <p:embed followColorScheme="full"/>
                </p:oleObj>
              </mc:Choice>
              <mc:Fallback>
                <p:oleObj name="Chart" r:id="rId14" imgW="4114800" imgH="937260" progId="MSGraph.Chart.8">
                  <p:embed followColorScheme="full"/>
                  <p:pic>
                    <p:nvPicPr>
                      <p:cNvPr id="0" name=""/>
                      <p:cNvPicPr/>
                      <p:nvPr/>
                    </p:nvPicPr>
                    <p:blipFill>
                      <a:blip r:embed="rId15"/>
                      <a:stretch>
                        <a:fillRect/>
                      </a:stretch>
                    </p:blipFill>
                    <p:spPr>
                      <a:xfrm>
                        <a:off x="609600" y="4953000"/>
                        <a:ext cx="4114800" cy="937260"/>
                      </a:xfrm>
                      <a:prstGeom prst="rect">
                        <a:avLst/>
                      </a:prstGeom>
                    </p:spPr>
                  </p:pic>
                </p:oleObj>
              </mc:Fallback>
            </mc:AlternateContent>
          </a:graphicData>
        </a:graphic>
      </p:graphicFrame>
      <p:cxnSp>
        <p:nvCxnSpPr>
          <p:cNvPr id="22" name="Straight Connector 21"/>
          <p:cNvCxnSpPr/>
          <p:nvPr>
            <p:custDataLst>
              <p:tags r:id="rId5"/>
            </p:custDataLst>
          </p:nvPr>
        </p:nvCxnSpPr>
        <p:spPr bwMode="auto">
          <a:xfrm flipV="1">
            <a:off x="1693863" y="4919663"/>
            <a:ext cx="0" cy="334963"/>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6"/>
            </p:custDataLst>
          </p:nvPr>
        </p:nvCxnSpPr>
        <p:spPr bwMode="auto">
          <a:xfrm>
            <a:off x="3649663" y="4919663"/>
            <a:ext cx="0" cy="152400"/>
          </a:xfrm>
          <a:prstGeom prst="line">
            <a:avLst/>
          </a:prstGeom>
          <a:ln w="127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7"/>
            </p:custDataLst>
          </p:nvPr>
        </p:nvCxnSpPr>
        <p:spPr bwMode="auto">
          <a:xfrm>
            <a:off x="1693863" y="4919663"/>
            <a:ext cx="195580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1" name="Text Placeholder 5"/>
          <p:cNvSpPr>
            <a:spLocks noGrp="1"/>
          </p:cNvSpPr>
          <p:nvPr>
            <p:custDataLst>
              <p:tags r:id="rId8"/>
            </p:custDataLst>
          </p:nvPr>
        </p:nvSpPr>
        <p:spPr bwMode="auto">
          <a:xfrm>
            <a:off x="2389188" y="4783138"/>
            <a:ext cx="566738" cy="273050"/>
          </a:xfrm>
          <a:prstGeom prst="ellipse">
            <a:avLst/>
          </a:prstGeom>
          <a:solidFill>
            <a:srgbClr val="FFFFFF"/>
          </a:solidFill>
          <a:ln w="9525">
            <a:solidFill>
              <a:schemeClr val="tx1"/>
            </a:solidFill>
          </a:ln>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ct val="0"/>
              </a:spcBef>
              <a:spcAft>
                <a:spcPct val="0"/>
              </a:spcAft>
              <a:buNone/>
            </a:pPr>
            <a:fld id="{A8AD8F95-82B0-4022-8009-96E53CE3C9BF}" type="datetime'''''''''''''''''''''''''+''''''''''69''%'''''''''''''''''''''">
              <a:rPr lang="en-US" b="1">
                <a:sym typeface="+mn-lt"/>
              </a:rPr>
              <a:pPr marL="0" indent="0" algn="ctr">
                <a:lnSpc>
                  <a:spcPct val="90000"/>
                </a:lnSpc>
                <a:spcBef>
                  <a:spcPct val="0"/>
                </a:spcBef>
                <a:spcAft>
                  <a:spcPct val="0"/>
                </a:spcAft>
                <a:buNone/>
              </a:pPr>
              <a:t>+69%</a:t>
            </a:fld>
            <a:endParaRPr lang="en-US" b="1" dirty="0">
              <a:sym typeface="+mn-lt"/>
            </a:endParaRPr>
          </a:p>
        </p:txBody>
      </p:sp>
      <p:sp>
        <p:nvSpPr>
          <p:cNvPr id="54" name="Text Placeholder 13"/>
          <p:cNvSpPr>
            <a:spLocks noGrp="1"/>
          </p:cNvSpPr>
          <p:nvPr>
            <p:custDataLst>
              <p:tags r:id="rId9"/>
            </p:custDataLst>
          </p:nvPr>
        </p:nvSpPr>
        <p:spPr bwMode="auto">
          <a:xfrm>
            <a:off x="1211263" y="5953127"/>
            <a:ext cx="965200" cy="2127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dirty="0" smtClean="0">
                <a:sym typeface="+mn-lt"/>
              </a:rPr>
              <a:t>現在の価格</a:t>
            </a:r>
            <a:endParaRPr lang="en-US" dirty="0">
              <a:sym typeface="+mn-lt"/>
            </a:endParaRPr>
          </a:p>
        </p:txBody>
      </p:sp>
      <p:sp>
        <p:nvSpPr>
          <p:cNvPr id="55" name="Text Placeholder 14"/>
          <p:cNvSpPr>
            <a:spLocks noGrp="1"/>
          </p:cNvSpPr>
          <p:nvPr>
            <p:custDataLst>
              <p:tags r:id="rId10"/>
            </p:custDataLst>
          </p:nvPr>
        </p:nvSpPr>
        <p:spPr bwMode="auto">
          <a:xfrm>
            <a:off x="2697163" y="5953125"/>
            <a:ext cx="1906588" cy="4254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dirty="0"/>
              <a:t>以前の月平均利益達成に必要な</a:t>
            </a:r>
            <a:r>
              <a:rPr lang="ja-JP" altLang="en-US" dirty="0" smtClean="0"/>
              <a:t>価格</a:t>
            </a:r>
            <a:endParaRPr lang="en-US" altLang="ja-JP" dirty="0">
              <a:latin typeface="Calibri" panose="020F0502020204030204" pitchFamily="34" charset="0"/>
              <a:sym typeface="Calibri" panose="020F0502020204030204" pitchFamily="34" charset="0"/>
            </a:endParaRPr>
          </a:p>
        </p:txBody>
      </p:sp>
      <p:sp>
        <p:nvSpPr>
          <p:cNvPr id="38" name="TextBox 37"/>
          <p:cNvSpPr txBox="1"/>
          <p:nvPr/>
        </p:nvSpPr>
        <p:spPr>
          <a:xfrm>
            <a:off x="503238" y="2873374"/>
            <a:ext cx="4627561" cy="1140598"/>
          </a:xfrm>
          <a:prstGeom prst="rect">
            <a:avLst/>
          </a:prstGeom>
          <a:noFill/>
        </p:spPr>
        <p:txBody>
          <a:bodyPr wrap="square" lIns="0" tIns="0" rIns="0" bIns="0" rtlCol="0">
            <a:noAutofit/>
          </a:bodyPr>
          <a:lstStyle/>
          <a:p>
            <a:pPr>
              <a:spcAft>
                <a:spcPts val="900"/>
              </a:spcAft>
            </a:pPr>
            <a:r>
              <a:rPr lang="ja-JP" altLang="en-US" sz="1400" dirty="0"/>
              <a:t>クリンカの費用が使用する</a:t>
            </a:r>
            <a:r>
              <a:rPr lang="en-US" altLang="ja-JP" sz="1400" dirty="0"/>
              <a:t>18</a:t>
            </a:r>
            <a:r>
              <a:rPr lang="ja-JP" altLang="en-US" sz="1400" dirty="0"/>
              <a:t>か月間に</a:t>
            </a:r>
            <a:r>
              <a:rPr lang="ja-JP" altLang="en-US" sz="1400" dirty="0" smtClean="0"/>
              <a:t>わたり、かつ</a:t>
            </a:r>
            <a:r>
              <a:rPr lang="ja-JP" altLang="en-US" sz="1400" dirty="0"/>
              <a:t>水の値段を維持した場合の月平均利益： </a:t>
            </a:r>
            <a:r>
              <a:rPr lang="en-US" sz="1400" b="1" dirty="0" smtClean="0"/>
              <a:t>27,117</a:t>
            </a:r>
            <a:r>
              <a:rPr lang="ja-JP" altLang="en-US" sz="1400" b="1" dirty="0" smtClean="0"/>
              <a:t>ケニアシリング</a:t>
            </a:r>
            <a:endParaRPr lang="en-US" sz="1400" b="1" dirty="0" smtClean="0"/>
          </a:p>
          <a:p>
            <a:pPr>
              <a:spcAft>
                <a:spcPts val="900"/>
              </a:spcAft>
            </a:pPr>
            <a:r>
              <a:rPr lang="ja-JP" altLang="en-US" sz="1400" dirty="0"/>
              <a:t>クリンカを使用した上でクリンカ使用前と同等の月平均利益を達成するには</a:t>
            </a:r>
            <a:r>
              <a:rPr lang="ja-JP" altLang="en-US" sz="1400" dirty="0" smtClean="0"/>
              <a:t>、</a:t>
            </a:r>
            <a:r>
              <a:rPr lang="en-US" altLang="ja-JP" sz="1400" dirty="0"/>
              <a:t>Georgina</a:t>
            </a:r>
            <a:r>
              <a:rPr lang="ja-JP" altLang="en-US" sz="1400" dirty="0" smtClean="0"/>
              <a:t>は</a:t>
            </a:r>
            <a:r>
              <a:rPr lang="ja-JP" altLang="en-US" sz="1400" dirty="0"/>
              <a:t>水の価格を</a:t>
            </a:r>
            <a:r>
              <a:rPr lang="en-US" altLang="ja-JP" sz="1400" b="1" dirty="0"/>
              <a:t>20</a:t>
            </a:r>
            <a:r>
              <a:rPr lang="ja-JP" altLang="en-US" sz="1400" b="1" dirty="0"/>
              <a:t>リットルあたり</a:t>
            </a:r>
            <a:r>
              <a:rPr lang="en-US" sz="1400" b="1" dirty="0" smtClean="0"/>
              <a:t>5.08 </a:t>
            </a:r>
            <a:r>
              <a:rPr lang="ja-JP" altLang="en-US" sz="1400" b="1" dirty="0" smtClean="0"/>
              <a:t>ケニアシリング</a:t>
            </a:r>
            <a:r>
              <a:rPr lang="ja-JP" altLang="en-US" sz="1400" dirty="0" smtClean="0"/>
              <a:t>に値上げする必要がある</a:t>
            </a:r>
            <a:endParaRPr lang="en-US" sz="1400" dirty="0"/>
          </a:p>
        </p:txBody>
      </p:sp>
      <p:sp>
        <p:nvSpPr>
          <p:cNvPr id="39" name="TextBox 38"/>
          <p:cNvSpPr txBox="1"/>
          <p:nvPr/>
        </p:nvSpPr>
        <p:spPr>
          <a:xfrm>
            <a:off x="585789" y="4312989"/>
            <a:ext cx="3200400" cy="242896"/>
          </a:xfrm>
          <a:prstGeom prst="rect">
            <a:avLst/>
          </a:prstGeom>
          <a:noFill/>
        </p:spPr>
        <p:txBody>
          <a:bodyPr wrap="square" lIns="0" tIns="0" rIns="0" bIns="0" rtlCol="0">
            <a:noAutofit/>
          </a:bodyPr>
          <a:lstStyle/>
          <a:p>
            <a:pPr marL="231775" indent="-231775"/>
            <a:r>
              <a:rPr lang="ja-JP" altLang="en-US" sz="1400" b="1" dirty="0"/>
              <a:t>水</a:t>
            </a:r>
            <a:r>
              <a:rPr lang="en-US" altLang="ja-JP" sz="1400" b="1" dirty="0"/>
              <a:t>20</a:t>
            </a:r>
            <a:r>
              <a:rPr lang="ja-JP" altLang="en-US" sz="1400" b="1" dirty="0"/>
              <a:t>リットルあたりの平均価格</a:t>
            </a:r>
            <a:endParaRPr lang="en-US" altLang="ja-JP" sz="1400" b="1" dirty="0"/>
          </a:p>
        </p:txBody>
      </p:sp>
      <p:sp>
        <p:nvSpPr>
          <p:cNvPr id="40" name="TextBox 39"/>
          <p:cNvSpPr txBox="1"/>
          <p:nvPr/>
        </p:nvSpPr>
        <p:spPr>
          <a:xfrm>
            <a:off x="585789" y="4544026"/>
            <a:ext cx="3200400" cy="232431"/>
          </a:xfrm>
          <a:prstGeom prst="rect">
            <a:avLst/>
          </a:prstGeom>
          <a:noFill/>
        </p:spPr>
        <p:txBody>
          <a:bodyPr wrap="square" lIns="0" tIns="0" rIns="0" bIns="0" rtlCol="0">
            <a:noAutofit/>
          </a:bodyPr>
          <a:lstStyle/>
          <a:p>
            <a:pPr marL="231775" indent="-231775"/>
            <a:r>
              <a:rPr lang="en-US" altLang="ja-JP" sz="1200" i="1" dirty="0"/>
              <a:t>20ℓ</a:t>
            </a:r>
            <a:r>
              <a:rPr lang="ja-JP" altLang="en-US" sz="1200" i="1" dirty="0"/>
              <a:t>あたりのケニアシリング</a:t>
            </a:r>
            <a:endParaRPr lang="en-US" altLang="ja-JP" sz="1200" i="1" dirty="0"/>
          </a:p>
        </p:txBody>
      </p:sp>
      <p:cxnSp>
        <p:nvCxnSpPr>
          <p:cNvPr id="42" name="Straight Connector 41"/>
          <p:cNvCxnSpPr/>
          <p:nvPr/>
        </p:nvCxnSpPr>
        <p:spPr>
          <a:xfrm>
            <a:off x="503238" y="4547855"/>
            <a:ext cx="41211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52" name="Picture 51"/>
          <p:cNvPicPr>
            <a:picLocks noChangeAspect="1"/>
          </p:cNvPicPr>
          <p:nvPr/>
        </p:nvPicPr>
        <p:blipFill>
          <a:blip r:embed="rId16"/>
          <a:stretch>
            <a:fillRect/>
          </a:stretch>
        </p:blipFill>
        <p:spPr>
          <a:xfrm>
            <a:off x="5341019" y="1892083"/>
            <a:ext cx="359695" cy="3578662"/>
          </a:xfrm>
          <a:prstGeom prst="rect">
            <a:avLst/>
          </a:prstGeom>
        </p:spPr>
      </p:pic>
      <p:sp>
        <p:nvSpPr>
          <p:cNvPr id="53" name="TextBox 52"/>
          <p:cNvSpPr txBox="1"/>
          <p:nvPr/>
        </p:nvSpPr>
        <p:spPr>
          <a:xfrm>
            <a:off x="5867400" y="1498284"/>
            <a:ext cx="3588328" cy="4366259"/>
          </a:xfrm>
          <a:prstGeom prst="roundRect">
            <a:avLst>
              <a:gd name="adj" fmla="val 5443"/>
            </a:avLst>
          </a:prstGeom>
          <a:ln w="9525"/>
        </p:spPr>
        <p:style>
          <a:lnRef idx="2">
            <a:schemeClr val="accent2"/>
          </a:lnRef>
          <a:fillRef idx="1">
            <a:schemeClr val="lt1"/>
          </a:fillRef>
          <a:effectRef idx="0">
            <a:schemeClr val="accent2"/>
          </a:effectRef>
          <a:fontRef idx="minor">
            <a:schemeClr val="dk1"/>
          </a:fontRef>
        </p:style>
        <p:txBody>
          <a:bodyPr wrap="square" lIns="45720" tIns="45720" rIns="45720" bIns="45720" rtlCol="0" anchor="ctr">
            <a:noAutofit/>
          </a:bodyPr>
          <a:lstStyle/>
          <a:p>
            <a:pPr marL="174625" indent="-174625">
              <a:spcAft>
                <a:spcPts val="1200"/>
              </a:spcAft>
              <a:buFont typeface="Arial" panose="020B0604020202020204" pitchFamily="34" charset="0"/>
              <a:buChar char="•"/>
            </a:pPr>
            <a:r>
              <a:rPr lang="en-US" altLang="ja-JP" sz="1400" dirty="0" smtClean="0"/>
              <a:t>2</a:t>
            </a:r>
            <a:r>
              <a:rPr lang="ja-JP" altLang="en-US" sz="1400" dirty="0" smtClean="0"/>
              <a:t>週間</a:t>
            </a:r>
            <a:r>
              <a:rPr lang="ja-JP" altLang="en-US" sz="1400" dirty="0"/>
              <a:t>毎</a:t>
            </a:r>
            <a:r>
              <a:rPr lang="ja-JP" altLang="en-US" sz="1400" dirty="0" smtClean="0"/>
              <a:t>に</a:t>
            </a:r>
            <a:r>
              <a:rPr lang="en-US" altLang="ja-JP" sz="1400" dirty="0"/>
              <a:t>Nairobi </a:t>
            </a:r>
            <a:r>
              <a:rPr lang="en-US" altLang="ja-JP" sz="1400" dirty="0" smtClean="0"/>
              <a:t>water</a:t>
            </a:r>
            <a:r>
              <a:rPr lang="ja-JP" altLang="en-US" sz="1400" dirty="0" smtClean="0"/>
              <a:t>の担当者が彼女の仕事場を訪ね、タンクの水が汚染していないか確認していると彼女は話した。</a:t>
            </a:r>
            <a:endParaRPr lang="en-US" sz="1400" dirty="0" smtClean="0"/>
          </a:p>
          <a:p>
            <a:pPr marL="174625" indent="-174625">
              <a:spcAft>
                <a:spcPts val="1200"/>
              </a:spcAft>
              <a:buFont typeface="Arial" panose="020B0604020202020204" pitchFamily="34" charset="0"/>
              <a:buChar char="•"/>
            </a:pPr>
            <a:r>
              <a:rPr lang="ja-JP" altLang="en-US" sz="1400" dirty="0"/>
              <a:t>クリンカの個人的な使用</a:t>
            </a:r>
            <a:r>
              <a:rPr lang="ja-JP" altLang="en-US" sz="1400" dirty="0" smtClean="0"/>
              <a:t>には興味があるが、</a:t>
            </a:r>
            <a:r>
              <a:rPr lang="ja-JP" altLang="en-US" sz="1400" b="1" dirty="0" smtClean="0"/>
              <a:t>顧客の大半は処理した水を望んでいないため、ビジネスでの使用に興味はない</a:t>
            </a:r>
            <a:endParaRPr lang="en-US" sz="1400" b="1" dirty="0" smtClean="0"/>
          </a:p>
          <a:p>
            <a:pPr marL="174625" indent="-174625">
              <a:spcAft>
                <a:spcPts val="1200"/>
              </a:spcAft>
              <a:buFont typeface="Arial" panose="020B0604020202020204" pitchFamily="34" charset="0"/>
              <a:buChar char="•"/>
            </a:pPr>
            <a:r>
              <a:rPr lang="ja-JP" altLang="en-US" sz="1400" dirty="0" smtClean="0"/>
              <a:t>彼女の顧客は家庭での製品使用に興味があるかもしれない。なぜなら</a:t>
            </a:r>
            <a:r>
              <a:rPr lang="ja-JP" altLang="en-US" sz="1400" b="1" dirty="0" smtClean="0"/>
              <a:t>人々が</a:t>
            </a:r>
            <a:r>
              <a:rPr lang="en-US" altLang="ja-JP" sz="1400" b="1" dirty="0" err="1" smtClean="0"/>
              <a:t>WaterGuard</a:t>
            </a:r>
            <a:r>
              <a:rPr lang="ja-JP" altLang="en-US" sz="1400" b="1" dirty="0" smtClean="0"/>
              <a:t>を使わなかった主な理由</a:t>
            </a:r>
            <a:r>
              <a:rPr lang="ja-JP" altLang="en-US" sz="1400" b="1" dirty="0"/>
              <a:t>が</a:t>
            </a:r>
            <a:r>
              <a:rPr lang="ja-JP" altLang="en-US" sz="1400" b="1" dirty="0" smtClean="0"/>
              <a:t>、水に残留する味と臭いにあったからだ</a:t>
            </a:r>
            <a:endParaRPr lang="en-US" sz="1400" b="1" dirty="0" smtClean="0"/>
          </a:p>
          <a:p>
            <a:pPr marL="174625" indent="-174625">
              <a:spcAft>
                <a:spcPts val="1200"/>
              </a:spcAft>
              <a:buFont typeface="Arial" panose="020B0604020202020204" pitchFamily="34" charset="0"/>
              <a:buChar char="•"/>
            </a:pPr>
            <a:r>
              <a:rPr lang="ja-JP" altLang="en-US" sz="1400" dirty="0" smtClean="0"/>
              <a:t>彼女が保管するすべて</a:t>
            </a:r>
            <a:r>
              <a:rPr lang="ja-JP" altLang="en-US" sz="1400" dirty="0"/>
              <a:t>の水を処理するのに必要なクリンカ量の初期費用は</a:t>
            </a:r>
            <a:r>
              <a:rPr lang="ja-JP" altLang="en-US" sz="1400" dirty="0" smtClean="0"/>
              <a:t>、彼女の</a:t>
            </a:r>
            <a:r>
              <a:rPr lang="ja-JP" altLang="en-US" sz="1400" dirty="0"/>
              <a:t>月平均収益</a:t>
            </a:r>
            <a:r>
              <a:rPr lang="ja-JP" altLang="en-US" sz="1400" dirty="0" smtClean="0"/>
              <a:t>の</a:t>
            </a:r>
            <a:r>
              <a:rPr lang="en-US" altLang="ja-JP" sz="1400" dirty="0" smtClean="0"/>
              <a:t>12</a:t>
            </a:r>
            <a:r>
              <a:rPr lang="ja-JP" altLang="en-US" sz="1400" dirty="0" smtClean="0"/>
              <a:t>か月分</a:t>
            </a:r>
            <a:r>
              <a:rPr lang="ja-JP" altLang="en-US" sz="1400" dirty="0"/>
              <a:t>以上で</a:t>
            </a:r>
            <a:r>
              <a:rPr lang="ja-JP" altLang="en-US" sz="1400" dirty="0" smtClean="0"/>
              <a:t>ある</a:t>
            </a:r>
            <a:endParaRPr lang="en-US" sz="1400" dirty="0" smtClean="0"/>
          </a:p>
        </p:txBody>
      </p:sp>
      <p:pic>
        <p:nvPicPr>
          <p:cNvPr id="3" name="Picture 2"/>
          <p:cNvPicPr>
            <a:picLocks noChangeAspect="1"/>
          </p:cNvPicPr>
          <p:nvPr/>
        </p:nvPicPr>
        <p:blipFill rotWithShape="1">
          <a:blip r:embed="rId17" cstate="print">
            <a:extLst>
              <a:ext uri="{28A0092B-C50C-407E-A947-70E740481C1C}">
                <a14:useLocalDpi xmlns:a14="http://schemas.microsoft.com/office/drawing/2010/main" val="0"/>
              </a:ext>
            </a:extLst>
          </a:blip>
          <a:srcRect/>
          <a:stretch/>
        </p:blipFill>
        <p:spPr>
          <a:xfrm>
            <a:off x="322820" y="1091024"/>
            <a:ext cx="1886918" cy="1602118"/>
          </a:xfrm>
          <a:prstGeom prst="rect">
            <a:avLst/>
          </a:prstGeom>
        </p:spPr>
      </p:pic>
      <p:sp>
        <p:nvSpPr>
          <p:cNvPr id="26" name="TextBox 36"/>
          <p:cNvSpPr txBox="1"/>
          <p:nvPr/>
        </p:nvSpPr>
        <p:spPr>
          <a:xfrm>
            <a:off x="2320924" y="1310808"/>
            <a:ext cx="3622676" cy="1673692"/>
          </a:xfrm>
          <a:prstGeom prst="rect">
            <a:avLst/>
          </a:prstGeom>
          <a:noFill/>
        </p:spPr>
        <p:txBody>
          <a:bodyPr wrap="square" lIns="0" tIns="0" rIns="0" bIns="0" rtlCol="0">
            <a:noAutofit/>
          </a:bodyPr>
          <a:lstStyle/>
          <a:p>
            <a:pPr>
              <a:spcBef>
                <a:spcPts val="600"/>
              </a:spcBef>
              <a:spcAft>
                <a:spcPts val="900"/>
              </a:spcAft>
            </a:pPr>
            <a:r>
              <a:rPr lang="en-US" altLang="ja-JP" sz="1400" dirty="0" smtClean="0"/>
              <a:t>1</a:t>
            </a:r>
            <a:r>
              <a:rPr lang="ja-JP" altLang="en-US" sz="1400" dirty="0" smtClean="0"/>
              <a:t>日あたりの平均売上：</a:t>
            </a:r>
            <a:r>
              <a:rPr lang="en-US" altLang="ja-JP" sz="1400" b="1" dirty="0" smtClean="0"/>
              <a:t>3,000</a:t>
            </a:r>
            <a:r>
              <a:rPr lang="ja-JP" altLang="en-US" sz="1400" b="1" dirty="0" smtClean="0"/>
              <a:t>ケニアシリング</a:t>
            </a:r>
            <a:endParaRPr lang="en-US" sz="1400" b="1" dirty="0" smtClean="0"/>
          </a:p>
          <a:p>
            <a:pPr>
              <a:spcAft>
                <a:spcPts val="900"/>
              </a:spcAft>
            </a:pPr>
            <a:r>
              <a:rPr lang="en-US" altLang="ja-JP" sz="1400" dirty="0" smtClean="0"/>
              <a:t>1</a:t>
            </a:r>
            <a:r>
              <a:rPr lang="ja-JP" altLang="en-US" sz="1400" dirty="0" smtClean="0"/>
              <a:t>か月の平均利益：</a:t>
            </a:r>
            <a:r>
              <a:rPr lang="en-US" sz="1400" b="1" dirty="0" smtClean="0"/>
              <a:t>89,450</a:t>
            </a:r>
            <a:r>
              <a:rPr lang="ja-JP" altLang="en-US" sz="1400" b="1" dirty="0" smtClean="0"/>
              <a:t>ケニアシリング</a:t>
            </a:r>
            <a:endParaRPr lang="en-US" sz="1400" b="1" dirty="0" smtClean="0"/>
          </a:p>
          <a:p>
            <a:pPr>
              <a:spcAft>
                <a:spcPts val="900"/>
              </a:spcAft>
            </a:pPr>
            <a:r>
              <a:rPr lang="ja-JP" altLang="en-US" sz="1400" dirty="0" smtClean="0"/>
              <a:t>総保管水量：</a:t>
            </a:r>
            <a:r>
              <a:rPr lang="en-US" sz="1400" b="1" dirty="0" smtClean="0"/>
              <a:t>24,000</a:t>
            </a:r>
            <a:r>
              <a:rPr lang="ja-JP" altLang="en-US" sz="1400" b="1" dirty="0" smtClean="0"/>
              <a:t>リットル</a:t>
            </a:r>
            <a:endParaRPr lang="en-US" sz="1400" b="1" dirty="0" smtClean="0"/>
          </a:p>
          <a:p>
            <a:r>
              <a:rPr lang="ja-JP" altLang="en-US" sz="1400" dirty="0" smtClean="0"/>
              <a:t>総保管水量の処理に必要なクリンカの</a:t>
            </a:r>
            <a:endParaRPr lang="en-US" altLang="ja-JP" sz="1400" dirty="0" smtClean="0"/>
          </a:p>
          <a:p>
            <a:r>
              <a:rPr lang="ja-JP" altLang="en-US" sz="1400" dirty="0" smtClean="0"/>
              <a:t>概算費用：</a:t>
            </a:r>
            <a:r>
              <a:rPr lang="en-US" altLang="ja-JP" sz="1400" b="1" dirty="0" smtClean="0"/>
              <a:t>1,122,000</a:t>
            </a:r>
            <a:r>
              <a:rPr lang="ja-JP" altLang="en-US" sz="1400" b="1" dirty="0" smtClean="0"/>
              <a:t>ケニアシリング</a:t>
            </a:r>
            <a:endParaRPr lang="en-US" sz="1400" b="1" dirty="0" smtClean="0"/>
          </a:p>
        </p:txBody>
      </p:sp>
    </p:spTree>
    <p:extLst>
      <p:ext uri="{BB962C8B-B14F-4D97-AF65-F5344CB8AC3E}">
        <p14:creationId xmlns:p14="http://schemas.microsoft.com/office/powerpoint/2010/main" val="26068778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extLst>
              <p:ext uri="{D42A27DB-BD31-4B8C-83A1-F6EECF244321}">
                <p14:modId xmlns:p14="http://schemas.microsoft.com/office/powerpoint/2010/main" val="2413812724"/>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847162" name="think-cell Slide" r:id="rId12" imgW="416" imgH="416" progId="TCLayout.ActiveDocument.1">
                  <p:embed/>
                </p:oleObj>
              </mc:Choice>
              <mc:Fallback>
                <p:oleObj name="think-cell Slide" r:id="rId12" imgW="416" imgH="416" progId="TCLayout.ActiveDocument.1">
                  <p:embed/>
                  <p:pic>
                    <p:nvPicPr>
                      <p:cNvPr id="0" name=""/>
                      <p:cNvPicPr/>
                      <p:nvPr/>
                    </p:nvPicPr>
                    <p:blipFill>
                      <a:blip r:embed="rId13"/>
                      <a:stretch>
                        <a:fillRect/>
                      </a:stretch>
                    </p:blipFill>
                    <p:spPr>
                      <a:xfrm>
                        <a:off x="1589" y="1590"/>
                        <a:ext cx="1587" cy="1587"/>
                      </a:xfrm>
                      <a:prstGeom prst="rect">
                        <a:avLst/>
                      </a:prstGeom>
                    </p:spPr>
                  </p:pic>
                </p:oleObj>
              </mc:Fallback>
            </mc:AlternateContent>
          </a:graphicData>
        </a:graphic>
      </p:graphicFrame>
      <p:sp>
        <p:nvSpPr>
          <p:cNvPr id="17" name="Rectangle 16" hidden="1"/>
          <p:cNvSpPr/>
          <p:nvPr>
            <p:custDataLst>
              <p:tags r:id="rId3"/>
            </p:custDataLst>
          </p:nvPr>
        </p:nvSpPr>
        <p:spPr bwMode="auto">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en-US" sz="1400" b="1">
              <a:latin typeface="Calibri" panose="020F0502020204030204" pitchFamily="34" charset="0"/>
              <a:sym typeface="Calibri" panose="020F0502020204030204" pitchFamily="34" charset="0"/>
            </a:endParaRPr>
          </a:p>
        </p:txBody>
      </p:sp>
      <p:sp>
        <p:nvSpPr>
          <p:cNvPr id="2" name="Title 1"/>
          <p:cNvSpPr>
            <a:spLocks noGrp="1"/>
          </p:cNvSpPr>
          <p:nvPr>
            <p:ph type="title"/>
          </p:nvPr>
        </p:nvSpPr>
        <p:spPr/>
        <p:txBody>
          <a:bodyPr/>
          <a:lstStyle/>
          <a:p>
            <a:r>
              <a:rPr lang="ja-JP" altLang="en-US" dirty="0" smtClean="0"/>
              <a:t>ケース</a:t>
            </a:r>
            <a:r>
              <a:rPr lang="en-US" altLang="ja-JP" dirty="0" smtClean="0"/>
              <a:t>3</a:t>
            </a:r>
            <a:r>
              <a:rPr lang="ja-JP" altLang="en-US" dirty="0" smtClean="0"/>
              <a:t>：水の需要と他業者の価格</a:t>
            </a:r>
            <a:r>
              <a:rPr lang="ja-JP" altLang="en-US" dirty="0"/>
              <a:t>に</a:t>
            </a:r>
            <a:r>
              <a:rPr lang="ja-JP" altLang="en-US" dirty="0" smtClean="0"/>
              <a:t>よって水の売り上げ量が変動する中で、水</a:t>
            </a:r>
            <a:r>
              <a:rPr lang="ja-JP" altLang="en-US" dirty="0"/>
              <a:t>業者</a:t>
            </a:r>
            <a:r>
              <a:rPr lang="ja-JP" altLang="en-US" dirty="0" smtClean="0"/>
              <a:t>はぎりぎりの利益</a:t>
            </a:r>
            <a:r>
              <a:rPr lang="ja-JP" altLang="en-US" dirty="0"/>
              <a:t>マージンを</a:t>
            </a:r>
            <a:r>
              <a:rPr lang="ja-JP" altLang="en-US" dirty="0" smtClean="0"/>
              <a:t>守る</a:t>
            </a:r>
            <a:endParaRPr lang="en-US" dirty="0"/>
          </a:p>
        </p:txBody>
      </p:sp>
      <p:sp>
        <p:nvSpPr>
          <p:cNvPr id="5" name="Text Placeholder 4"/>
          <p:cNvSpPr>
            <a:spLocks noGrp="1"/>
          </p:cNvSpPr>
          <p:nvPr>
            <p:ph type="body" sz="quarter" idx="37"/>
          </p:nvPr>
        </p:nvSpPr>
        <p:spPr/>
        <p:txBody>
          <a:bodyPr/>
          <a:lstStyle/>
          <a:p>
            <a:r>
              <a:rPr lang="ja-JP" altLang="en-US" dirty="0"/>
              <a:t>出典：インタビュー、ダルバーグ分析</a:t>
            </a:r>
            <a:endParaRPr lang="en-US" altLang="ja-JP" dirty="0"/>
          </a:p>
        </p:txBody>
      </p:sp>
      <p:sp>
        <p:nvSpPr>
          <p:cNvPr id="12" name="TextBox 11"/>
          <p:cNvSpPr txBox="1"/>
          <p:nvPr/>
        </p:nvSpPr>
        <p:spPr>
          <a:xfrm>
            <a:off x="2247900" y="1012827"/>
            <a:ext cx="2438402" cy="287337"/>
          </a:xfrm>
          <a:prstGeom prst="rect">
            <a:avLst/>
          </a:prstGeom>
          <a:noFill/>
        </p:spPr>
        <p:txBody>
          <a:bodyPr wrap="square" lIns="0" tIns="0" rIns="0" bIns="0" rtlCol="0">
            <a:noAutofit/>
          </a:bodyPr>
          <a:lstStyle/>
          <a:p>
            <a:pPr marL="231775" indent="-231775"/>
            <a:r>
              <a:rPr lang="en-US" sz="1600" b="1" dirty="0" smtClean="0"/>
              <a:t>Jacinta </a:t>
            </a:r>
            <a:r>
              <a:rPr lang="en-US" sz="1600" b="1" dirty="0" err="1"/>
              <a:t>Maina</a:t>
            </a:r>
            <a:endParaRPr lang="en-US" sz="1600" b="1" dirty="0"/>
          </a:p>
        </p:txBody>
      </p:sp>
      <p:graphicFrame>
        <p:nvGraphicFramePr>
          <p:cNvPr id="28" name="Object 27"/>
          <p:cNvGraphicFramePr>
            <a:graphicFrameLocks/>
          </p:cNvGraphicFramePr>
          <p:nvPr>
            <p:custDataLst>
              <p:tags r:id="rId4"/>
            </p:custDataLst>
            <p:extLst>
              <p:ext uri="{D42A27DB-BD31-4B8C-83A1-F6EECF244321}">
                <p14:modId xmlns:p14="http://schemas.microsoft.com/office/powerpoint/2010/main" val="3585855870"/>
              </p:ext>
            </p:extLst>
          </p:nvPr>
        </p:nvGraphicFramePr>
        <p:xfrm>
          <a:off x="571499" y="4848225"/>
          <a:ext cx="4152846" cy="1089732"/>
        </p:xfrm>
        <a:graphic>
          <a:graphicData uri="http://schemas.openxmlformats.org/presentationml/2006/ole">
            <mc:AlternateContent xmlns:mc="http://schemas.openxmlformats.org/markup-compatibility/2006">
              <mc:Choice xmlns:v="urn:schemas-microsoft-com:vml" Requires="v">
                <p:oleObj spid="_x0000_s847163" name="Chart" r:id="rId14" imgW="4152846" imgH="1089732" progId="MSGraph.Chart.8">
                  <p:embed followColorScheme="full"/>
                </p:oleObj>
              </mc:Choice>
              <mc:Fallback>
                <p:oleObj name="Chart" r:id="rId14" imgW="4152846" imgH="1089732" progId="MSGraph.Chart.8">
                  <p:embed followColorScheme="full"/>
                  <p:pic>
                    <p:nvPicPr>
                      <p:cNvPr id="0" name=""/>
                      <p:cNvPicPr/>
                      <p:nvPr/>
                    </p:nvPicPr>
                    <p:blipFill>
                      <a:blip r:embed="rId15"/>
                      <a:stretch>
                        <a:fillRect/>
                      </a:stretch>
                    </p:blipFill>
                    <p:spPr>
                      <a:xfrm>
                        <a:off x="571499" y="4848225"/>
                        <a:ext cx="4152846" cy="1089732"/>
                      </a:xfrm>
                      <a:prstGeom prst="rect">
                        <a:avLst/>
                      </a:prstGeom>
                    </p:spPr>
                  </p:pic>
                </p:oleObj>
              </mc:Fallback>
            </mc:AlternateContent>
          </a:graphicData>
        </a:graphic>
      </p:graphicFrame>
      <p:cxnSp>
        <p:nvCxnSpPr>
          <p:cNvPr id="30" name="Straight Connector 29"/>
          <p:cNvCxnSpPr/>
          <p:nvPr>
            <p:custDataLst>
              <p:tags r:id="rId5"/>
            </p:custDataLst>
          </p:nvPr>
        </p:nvCxnSpPr>
        <p:spPr bwMode="auto">
          <a:xfrm>
            <a:off x="3649663" y="4830763"/>
            <a:ext cx="0" cy="152400"/>
          </a:xfrm>
          <a:prstGeom prst="line">
            <a:avLst/>
          </a:prstGeom>
          <a:ln w="12700">
            <a:solidFill>
              <a:schemeClr val="tx1"/>
            </a:solidFill>
            <a:headEnd type="none"/>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6"/>
            </p:custDataLst>
          </p:nvPr>
        </p:nvCxnSpPr>
        <p:spPr bwMode="auto">
          <a:xfrm>
            <a:off x="1693863" y="4830763"/>
            <a:ext cx="1955800" cy="0"/>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7"/>
            </p:custDataLst>
          </p:nvPr>
        </p:nvCxnSpPr>
        <p:spPr bwMode="auto">
          <a:xfrm flipV="1">
            <a:off x="1693863" y="4830763"/>
            <a:ext cx="0" cy="465138"/>
          </a:xfrm>
          <a:prstGeom prst="line">
            <a:avLst/>
          </a:prstGeom>
          <a:ln w="127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4" name="Text Placeholder 5"/>
          <p:cNvSpPr>
            <a:spLocks noGrp="1"/>
          </p:cNvSpPr>
          <p:nvPr>
            <p:custDataLst>
              <p:tags r:id="rId8"/>
            </p:custDataLst>
          </p:nvPr>
        </p:nvSpPr>
        <p:spPr bwMode="auto">
          <a:xfrm>
            <a:off x="2325688" y="4694238"/>
            <a:ext cx="693739" cy="273050"/>
          </a:xfrm>
          <a:prstGeom prst="ellipse">
            <a:avLst/>
          </a:prstGeom>
          <a:solidFill>
            <a:srgbClr val="FFFFFF"/>
          </a:solidFill>
          <a:ln w="9525">
            <a:solidFill>
              <a:schemeClr val="tx1"/>
            </a:solidFill>
          </a:ln>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ct val="0"/>
              </a:spcBef>
              <a:spcAft>
                <a:spcPct val="0"/>
              </a:spcAft>
              <a:buNone/>
            </a:pPr>
            <a:fld id="{47EE9194-98F8-4B72-A59F-02F04EEBC5F0}" type="datetime'''''''''''''''''+''''''''''''''1''''''15%'">
              <a:rPr lang="en-US" b="1"/>
              <a:pPr/>
              <a:t>+115%</a:t>
            </a:fld>
            <a:endParaRPr lang="en-US" b="1" dirty="0">
              <a:sym typeface="+mn-lt"/>
            </a:endParaRPr>
          </a:p>
        </p:txBody>
      </p:sp>
      <p:sp>
        <p:nvSpPr>
          <p:cNvPr id="32" name="Text Placeholder 4"/>
          <p:cNvSpPr>
            <a:spLocks noGrp="1"/>
          </p:cNvSpPr>
          <p:nvPr>
            <p:custDataLst>
              <p:tags r:id="rId9"/>
            </p:custDataLst>
          </p:nvPr>
        </p:nvSpPr>
        <p:spPr bwMode="auto">
          <a:xfrm>
            <a:off x="2697163" y="6007100"/>
            <a:ext cx="1906588" cy="42545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dirty="0"/>
              <a:t>以前の月平均利益達成に必要な</a:t>
            </a:r>
            <a:r>
              <a:rPr lang="ja-JP" altLang="en-US" dirty="0" smtClean="0"/>
              <a:t>価格</a:t>
            </a:r>
            <a:endParaRPr lang="en-US" altLang="ja-JP" dirty="0">
              <a:latin typeface="Calibri" panose="020F0502020204030204" pitchFamily="34" charset="0"/>
              <a:sym typeface="Calibri" panose="020F0502020204030204" pitchFamily="34" charset="0"/>
            </a:endParaRPr>
          </a:p>
        </p:txBody>
      </p:sp>
      <p:sp>
        <p:nvSpPr>
          <p:cNvPr id="33" name="Text Placeholder 1"/>
          <p:cNvSpPr>
            <a:spLocks noGrp="1"/>
          </p:cNvSpPr>
          <p:nvPr>
            <p:custDataLst>
              <p:tags r:id="rId10"/>
            </p:custDataLst>
          </p:nvPr>
        </p:nvSpPr>
        <p:spPr bwMode="auto">
          <a:xfrm>
            <a:off x="1211263" y="6007100"/>
            <a:ext cx="965200" cy="2127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dirty="0">
                <a:sym typeface="+mn-lt"/>
              </a:rPr>
              <a:t>現在の</a:t>
            </a:r>
            <a:r>
              <a:rPr lang="ja-JP" altLang="en-US" dirty="0" smtClean="0">
                <a:sym typeface="+mn-lt"/>
              </a:rPr>
              <a:t>価格</a:t>
            </a:r>
            <a:endParaRPr lang="en-US" altLang="ja-JP" dirty="0">
              <a:sym typeface="+mn-lt"/>
            </a:endParaRPr>
          </a:p>
        </p:txBody>
      </p:sp>
      <p:sp>
        <p:nvSpPr>
          <p:cNvPr id="43" name="TextBox 42"/>
          <p:cNvSpPr txBox="1"/>
          <p:nvPr/>
        </p:nvSpPr>
        <p:spPr>
          <a:xfrm>
            <a:off x="577850" y="4313462"/>
            <a:ext cx="3200400" cy="242896"/>
          </a:xfrm>
          <a:prstGeom prst="rect">
            <a:avLst/>
          </a:prstGeom>
          <a:noFill/>
        </p:spPr>
        <p:txBody>
          <a:bodyPr wrap="square" lIns="0" tIns="0" rIns="0" bIns="0" rtlCol="0">
            <a:noAutofit/>
          </a:bodyPr>
          <a:lstStyle/>
          <a:p>
            <a:pPr marL="231775" indent="-231775"/>
            <a:r>
              <a:rPr lang="ja-JP" altLang="en-US" sz="1400" b="1" dirty="0"/>
              <a:t>水</a:t>
            </a:r>
            <a:r>
              <a:rPr lang="en-US" altLang="ja-JP" sz="1400" b="1" dirty="0"/>
              <a:t>20</a:t>
            </a:r>
            <a:r>
              <a:rPr lang="ja-JP" altLang="en-US" sz="1400" b="1" dirty="0"/>
              <a:t>リットルあたりの平均価格</a:t>
            </a:r>
            <a:endParaRPr lang="en-US" altLang="ja-JP" sz="1400" b="1" dirty="0"/>
          </a:p>
        </p:txBody>
      </p:sp>
      <p:sp>
        <p:nvSpPr>
          <p:cNvPr id="44" name="TextBox 43"/>
          <p:cNvSpPr txBox="1"/>
          <p:nvPr/>
        </p:nvSpPr>
        <p:spPr>
          <a:xfrm>
            <a:off x="577850" y="4545239"/>
            <a:ext cx="3200400" cy="232431"/>
          </a:xfrm>
          <a:prstGeom prst="rect">
            <a:avLst/>
          </a:prstGeom>
          <a:noFill/>
        </p:spPr>
        <p:txBody>
          <a:bodyPr wrap="square" lIns="0" tIns="0" rIns="0" bIns="0" rtlCol="0">
            <a:noAutofit/>
          </a:bodyPr>
          <a:lstStyle/>
          <a:p>
            <a:pPr marL="231775" indent="-231775"/>
            <a:r>
              <a:rPr lang="en-US" altLang="ja-JP" sz="1200" i="1" dirty="0"/>
              <a:t>20ℓ</a:t>
            </a:r>
            <a:r>
              <a:rPr lang="ja-JP" altLang="en-US" sz="1200" i="1" dirty="0"/>
              <a:t>あたりのケニアシリング</a:t>
            </a:r>
            <a:endParaRPr lang="en-US" altLang="ja-JP" sz="1200" i="1" dirty="0"/>
          </a:p>
        </p:txBody>
      </p:sp>
      <p:cxnSp>
        <p:nvCxnSpPr>
          <p:cNvPr id="45" name="Straight Connector 44"/>
          <p:cNvCxnSpPr/>
          <p:nvPr/>
        </p:nvCxnSpPr>
        <p:spPr>
          <a:xfrm>
            <a:off x="495300" y="4548412"/>
            <a:ext cx="41211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95298" y="2890839"/>
            <a:ext cx="4660901" cy="1286224"/>
          </a:xfrm>
          <a:prstGeom prst="rect">
            <a:avLst/>
          </a:prstGeom>
          <a:noFill/>
        </p:spPr>
        <p:txBody>
          <a:bodyPr wrap="square" lIns="0" tIns="0" rIns="0" bIns="0" rtlCol="0">
            <a:noAutofit/>
          </a:bodyPr>
          <a:lstStyle/>
          <a:p>
            <a:pPr>
              <a:spcAft>
                <a:spcPts val="900"/>
              </a:spcAft>
            </a:pPr>
            <a:r>
              <a:rPr lang="ja-JP" altLang="en-US" sz="1400" dirty="0"/>
              <a:t>クリンカの費用が使用する</a:t>
            </a:r>
            <a:r>
              <a:rPr lang="en-US" altLang="ja-JP" sz="1400" dirty="0"/>
              <a:t>18</a:t>
            </a:r>
            <a:r>
              <a:rPr lang="ja-JP" altLang="en-US" sz="1400" dirty="0"/>
              <a:t>か月間に</a:t>
            </a:r>
            <a:r>
              <a:rPr lang="ja-JP" altLang="en-US" sz="1400" dirty="0" smtClean="0"/>
              <a:t>わたり、かつ</a:t>
            </a:r>
            <a:r>
              <a:rPr lang="ja-JP" altLang="en-US" sz="1400" dirty="0"/>
              <a:t>水の値段を維持した場合の月平均利益： </a:t>
            </a:r>
            <a:r>
              <a:rPr lang="en-US" sz="1400" b="1" dirty="0" smtClean="0"/>
              <a:t>-4,717</a:t>
            </a:r>
            <a:r>
              <a:rPr lang="ja-JP" altLang="en-US" sz="1400" b="1" dirty="0" smtClean="0"/>
              <a:t>ケニアシリング</a:t>
            </a:r>
            <a:endParaRPr lang="en-US" sz="1400" b="1" dirty="0" smtClean="0"/>
          </a:p>
          <a:p>
            <a:pPr>
              <a:spcAft>
                <a:spcPts val="900"/>
              </a:spcAft>
            </a:pPr>
            <a:r>
              <a:rPr lang="ja-JP" altLang="en-US" sz="1400" dirty="0"/>
              <a:t>クリンカを使用した上でクリンカ使用前と同等の月平均利益を達成するには</a:t>
            </a:r>
            <a:r>
              <a:rPr lang="ja-JP" altLang="en-US" sz="1400" dirty="0" smtClean="0"/>
              <a:t>、</a:t>
            </a:r>
            <a:r>
              <a:rPr lang="en-US" altLang="ja-JP" sz="1400" dirty="0" smtClean="0"/>
              <a:t>Jacinta</a:t>
            </a:r>
            <a:r>
              <a:rPr lang="ja-JP" altLang="en-US" sz="1400" dirty="0" smtClean="0"/>
              <a:t>は水</a:t>
            </a:r>
            <a:r>
              <a:rPr lang="ja-JP" altLang="en-US" sz="1400" dirty="0"/>
              <a:t>の価格を</a:t>
            </a:r>
            <a:r>
              <a:rPr lang="en-US" altLang="ja-JP" sz="1400" b="1" dirty="0"/>
              <a:t>20</a:t>
            </a:r>
            <a:r>
              <a:rPr lang="ja-JP" altLang="en-US" sz="1400" b="1" dirty="0"/>
              <a:t>リットルあたり</a:t>
            </a:r>
            <a:r>
              <a:rPr lang="en-US" sz="1400" b="1" dirty="0" smtClean="0"/>
              <a:t>6.46</a:t>
            </a:r>
            <a:r>
              <a:rPr lang="ja-JP" altLang="en-US" sz="1400" b="1" dirty="0" smtClean="0"/>
              <a:t>ケニアシリング</a:t>
            </a:r>
            <a:r>
              <a:rPr lang="ja-JP" altLang="en-US" sz="1400" dirty="0" smtClean="0"/>
              <a:t>に値上げする必要がある</a:t>
            </a:r>
            <a:endParaRPr lang="en-US" sz="1400" dirty="0"/>
          </a:p>
        </p:txBody>
      </p:sp>
      <p:pic>
        <p:nvPicPr>
          <p:cNvPr id="53" name="Picture 52"/>
          <p:cNvPicPr>
            <a:picLocks noChangeAspect="1"/>
          </p:cNvPicPr>
          <p:nvPr/>
        </p:nvPicPr>
        <p:blipFill>
          <a:blip r:embed="rId16"/>
          <a:stretch>
            <a:fillRect/>
          </a:stretch>
        </p:blipFill>
        <p:spPr>
          <a:xfrm>
            <a:off x="5341019" y="1892083"/>
            <a:ext cx="359695" cy="3578662"/>
          </a:xfrm>
          <a:prstGeom prst="rect">
            <a:avLst/>
          </a:prstGeom>
        </p:spPr>
      </p:pic>
      <p:sp>
        <p:nvSpPr>
          <p:cNvPr id="54" name="TextBox 53"/>
          <p:cNvSpPr txBox="1"/>
          <p:nvPr/>
        </p:nvSpPr>
        <p:spPr>
          <a:xfrm>
            <a:off x="5867400" y="1828800"/>
            <a:ext cx="3588328" cy="3733801"/>
          </a:xfrm>
          <a:prstGeom prst="roundRect">
            <a:avLst>
              <a:gd name="adj" fmla="val 5291"/>
            </a:avLst>
          </a:prstGeom>
          <a:ln w="9525"/>
        </p:spPr>
        <p:style>
          <a:lnRef idx="2">
            <a:schemeClr val="accent2"/>
          </a:lnRef>
          <a:fillRef idx="1">
            <a:schemeClr val="lt1"/>
          </a:fillRef>
          <a:effectRef idx="0">
            <a:schemeClr val="accent2"/>
          </a:effectRef>
          <a:fontRef idx="minor">
            <a:schemeClr val="dk1"/>
          </a:fontRef>
        </p:style>
        <p:txBody>
          <a:bodyPr wrap="square" lIns="45720" tIns="45720" rIns="45720" bIns="45720" rtlCol="0" anchor="ctr">
            <a:noAutofit/>
          </a:bodyPr>
          <a:lstStyle/>
          <a:p>
            <a:pPr marL="174625" indent="-174625">
              <a:spcAft>
                <a:spcPts val="1200"/>
              </a:spcAft>
              <a:buFont typeface="Arial" panose="020B0604020202020204" pitchFamily="34" charset="0"/>
              <a:buChar char="•"/>
            </a:pPr>
            <a:r>
              <a:rPr lang="ja-JP" altLang="en-US" sz="1400" dirty="0" smtClean="0"/>
              <a:t>彼女の考えでは顧客</a:t>
            </a:r>
            <a:r>
              <a:rPr lang="ja-JP" altLang="en-US" sz="1400" dirty="0"/>
              <a:t>の大多数、特にインフォーマルな居住地に住む人々は</a:t>
            </a:r>
            <a:r>
              <a:rPr lang="ja-JP" altLang="en-US" sz="1400" dirty="0" smtClean="0"/>
              <a:t>水処理について知らないが、近くの団地に住む世帯の中には処理製品を使う世帯があるという</a:t>
            </a:r>
            <a:endParaRPr lang="en-US" sz="1400" dirty="0" smtClean="0"/>
          </a:p>
          <a:p>
            <a:pPr marL="174625" indent="-174625">
              <a:spcAft>
                <a:spcPts val="1200"/>
              </a:spcAft>
              <a:buFont typeface="Arial" panose="020B0604020202020204" pitchFamily="34" charset="0"/>
              <a:buChar char="•"/>
            </a:pPr>
            <a:r>
              <a:rPr lang="ja-JP" altLang="en-US" sz="1400" b="1" dirty="0" smtClean="0"/>
              <a:t>彼女の顧客は</a:t>
            </a:r>
            <a:r>
              <a:rPr lang="en-US" altLang="ja-JP" sz="1400" b="1" dirty="0"/>
              <a:t>Nairobi </a:t>
            </a:r>
            <a:r>
              <a:rPr lang="en-US" altLang="ja-JP" sz="1400" b="1" dirty="0" smtClean="0"/>
              <a:t>water</a:t>
            </a:r>
            <a:r>
              <a:rPr lang="ja-JP" altLang="en-US" sz="1400" b="1" dirty="0" smtClean="0"/>
              <a:t>が処理していると考えており追加的な水処理には関心がないと思われるため、</a:t>
            </a:r>
            <a:r>
              <a:rPr lang="ja-JP" altLang="en-US" sz="1400" dirty="0" smtClean="0"/>
              <a:t>ビジネスでのクリンカの使用に興味はない</a:t>
            </a:r>
            <a:endParaRPr lang="en-US" sz="1400" b="1" dirty="0" smtClean="0"/>
          </a:p>
          <a:p>
            <a:pPr marL="174625" indent="-174625">
              <a:spcAft>
                <a:spcPts val="1200"/>
              </a:spcAft>
              <a:buFont typeface="Arial" panose="020B0604020202020204" pitchFamily="34" charset="0"/>
              <a:buChar char="•"/>
            </a:pPr>
            <a:r>
              <a:rPr lang="ja-JP" altLang="en-US" sz="1400" dirty="0" smtClean="0"/>
              <a:t>彼女</a:t>
            </a:r>
            <a:r>
              <a:rPr lang="ja-JP" altLang="en-US" sz="1400" dirty="0"/>
              <a:t>が保管するすべての水を処理するのに必要なクリンカ量の初期費用は</a:t>
            </a:r>
            <a:r>
              <a:rPr lang="ja-JP" altLang="en-US" sz="1400" dirty="0" smtClean="0"/>
              <a:t>、現在の彼女</a:t>
            </a:r>
            <a:r>
              <a:rPr lang="ja-JP" altLang="en-US" sz="1400" dirty="0"/>
              <a:t>の月平均収益</a:t>
            </a:r>
            <a:r>
              <a:rPr lang="ja-JP" altLang="en-US" sz="1400" dirty="0" smtClean="0"/>
              <a:t>の</a:t>
            </a:r>
            <a:r>
              <a:rPr lang="en-US" altLang="ja-JP" sz="1400" dirty="0"/>
              <a:t>21</a:t>
            </a:r>
            <a:r>
              <a:rPr lang="ja-JP" altLang="en-US" sz="1400" dirty="0" smtClean="0"/>
              <a:t>か月分</a:t>
            </a:r>
            <a:r>
              <a:rPr lang="ja-JP" altLang="en-US" sz="1400" dirty="0"/>
              <a:t>以上で</a:t>
            </a:r>
            <a:r>
              <a:rPr lang="ja-JP" altLang="en-US" sz="1400" dirty="0" smtClean="0"/>
              <a:t>ある</a:t>
            </a:r>
            <a:endParaRPr lang="en-US" sz="1400" dirty="0"/>
          </a:p>
        </p:txBody>
      </p:sp>
      <p:pic>
        <p:nvPicPr>
          <p:cNvPr id="3" name="Picture 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96884" y="1181413"/>
            <a:ext cx="1871643" cy="1536453"/>
          </a:xfrm>
          <a:prstGeom prst="rect">
            <a:avLst/>
          </a:prstGeom>
        </p:spPr>
      </p:pic>
      <p:sp>
        <p:nvSpPr>
          <p:cNvPr id="22" name="TextBox 36"/>
          <p:cNvSpPr txBox="1"/>
          <p:nvPr/>
        </p:nvSpPr>
        <p:spPr>
          <a:xfrm>
            <a:off x="2244724" y="1336208"/>
            <a:ext cx="3462340" cy="1559392"/>
          </a:xfrm>
          <a:prstGeom prst="rect">
            <a:avLst/>
          </a:prstGeom>
          <a:noFill/>
        </p:spPr>
        <p:txBody>
          <a:bodyPr wrap="square" lIns="0" tIns="0" rIns="0" bIns="0" rtlCol="0">
            <a:noAutofit/>
          </a:bodyPr>
          <a:lstStyle/>
          <a:p>
            <a:pPr>
              <a:spcBef>
                <a:spcPts val="600"/>
              </a:spcBef>
              <a:spcAft>
                <a:spcPts val="900"/>
              </a:spcAft>
            </a:pPr>
            <a:r>
              <a:rPr lang="en-US" altLang="ja-JP" sz="1400" dirty="0" smtClean="0"/>
              <a:t>1</a:t>
            </a:r>
            <a:r>
              <a:rPr lang="ja-JP" altLang="en-US" sz="1400" dirty="0" smtClean="0"/>
              <a:t>日あたりの平均売上：</a:t>
            </a:r>
            <a:r>
              <a:rPr lang="en-US" sz="1400" b="1" dirty="0" smtClean="0"/>
              <a:t>900</a:t>
            </a:r>
            <a:r>
              <a:rPr lang="ja-JP" altLang="en-US" sz="1400" b="1" dirty="0" smtClean="0"/>
              <a:t>ケニアシリング</a:t>
            </a:r>
            <a:endParaRPr lang="en-US" sz="1400" b="1" dirty="0" smtClean="0"/>
          </a:p>
          <a:p>
            <a:pPr>
              <a:spcAft>
                <a:spcPts val="900"/>
              </a:spcAft>
            </a:pPr>
            <a:r>
              <a:rPr lang="en-US" altLang="ja-JP" sz="1400" dirty="0" smtClean="0"/>
              <a:t>1</a:t>
            </a:r>
            <a:r>
              <a:rPr lang="ja-JP" altLang="en-US" sz="1400" dirty="0" smtClean="0"/>
              <a:t>か月の平均利益：</a:t>
            </a:r>
            <a:r>
              <a:rPr lang="en-US" sz="1400" b="1" dirty="0" smtClean="0"/>
              <a:t>26,450</a:t>
            </a:r>
            <a:r>
              <a:rPr lang="ja-JP" altLang="en-US" sz="1400" b="1" dirty="0" smtClean="0"/>
              <a:t>ケニアシリング</a:t>
            </a:r>
            <a:endParaRPr lang="en-US" sz="1400" b="1" dirty="0" smtClean="0"/>
          </a:p>
          <a:p>
            <a:pPr>
              <a:spcAft>
                <a:spcPts val="900"/>
              </a:spcAft>
            </a:pPr>
            <a:r>
              <a:rPr lang="ja-JP" altLang="en-US" sz="1400" dirty="0" smtClean="0"/>
              <a:t>総保管水量：</a:t>
            </a:r>
            <a:r>
              <a:rPr lang="en-US" sz="1400" b="1" dirty="0" smtClean="0"/>
              <a:t>12,000</a:t>
            </a:r>
            <a:r>
              <a:rPr lang="ja-JP" altLang="en-US" sz="1400" b="1" dirty="0" smtClean="0"/>
              <a:t>リットル</a:t>
            </a:r>
            <a:endParaRPr lang="en-US" sz="1400" b="1" dirty="0" smtClean="0"/>
          </a:p>
          <a:p>
            <a:r>
              <a:rPr lang="ja-JP" altLang="en-US" sz="1400" dirty="0" smtClean="0"/>
              <a:t>総保管水量の処理に必要なクリンカの</a:t>
            </a:r>
            <a:endParaRPr lang="en-US" altLang="ja-JP" sz="1400" dirty="0" smtClean="0"/>
          </a:p>
          <a:p>
            <a:r>
              <a:rPr lang="ja-JP" altLang="en-US" sz="1400" dirty="0" smtClean="0"/>
              <a:t>概算費用：</a:t>
            </a:r>
            <a:r>
              <a:rPr lang="en-US" sz="1400" b="1" dirty="0" smtClean="0"/>
              <a:t>561,000</a:t>
            </a:r>
            <a:r>
              <a:rPr lang="ja-JP" altLang="en-US" sz="1400" b="1" dirty="0" smtClean="0"/>
              <a:t>ケニアシリング</a:t>
            </a:r>
            <a:endParaRPr lang="en-US" sz="1400" b="1" dirty="0" smtClean="0"/>
          </a:p>
        </p:txBody>
      </p:sp>
    </p:spTree>
    <p:extLst>
      <p:ext uri="{BB962C8B-B14F-4D97-AF65-F5344CB8AC3E}">
        <p14:creationId xmlns:p14="http://schemas.microsoft.com/office/powerpoint/2010/main" val="34103696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目次</a:t>
            </a:r>
            <a:endParaRPr lang="en-US" dirty="0"/>
          </a:p>
        </p:txBody>
      </p:sp>
      <p:sp>
        <p:nvSpPr>
          <p:cNvPr id="7" name="Rectangle 6"/>
          <p:cNvSpPr>
            <a:spLocks noChangeArrowheads="1"/>
          </p:cNvSpPr>
          <p:nvPr>
            <p:custDataLst>
              <p:tags r:id="rId1"/>
            </p:custDataLst>
          </p:nvPr>
        </p:nvSpPr>
        <p:spPr bwMode="auto">
          <a:xfrm>
            <a:off x="1155783" y="1740877"/>
            <a:ext cx="6987920" cy="427724"/>
          </a:xfrm>
          <a:prstGeom prst="rect">
            <a:avLst/>
          </a:prstGeom>
          <a:noFill/>
          <a:ln w="12700" algn="ctr">
            <a:noFill/>
            <a:miter lim="800000"/>
            <a:headEnd/>
            <a:tailEnd/>
          </a:ln>
        </p:spPr>
        <p:txBody>
          <a:bodyPr lIns="77893" tIns="38947" rIns="77893" bIns="38947" anchor="ctr"/>
          <a:lstStyle/>
          <a:p>
            <a:pPr marL="97389" defTabSz="779842"/>
            <a:r>
              <a:rPr lang="en-US" sz="1600" dirty="0">
                <a:solidFill>
                  <a:srgbClr val="000000"/>
                </a:solidFill>
                <a:latin typeface="Calibri" pitchFamily="34" charset="0"/>
              </a:rPr>
              <a:t>1. </a:t>
            </a:r>
            <a:r>
              <a:rPr lang="ja-JP" altLang="en-US" sz="1600" dirty="0" smtClean="0">
                <a:solidFill>
                  <a:srgbClr val="000000"/>
                </a:solidFill>
                <a:latin typeface="Calibri" pitchFamily="34" charset="0"/>
              </a:rPr>
              <a:t>プロジェクトの目標</a:t>
            </a:r>
            <a:endParaRPr lang="en-US" sz="1600" dirty="0">
              <a:solidFill>
                <a:srgbClr val="000000"/>
              </a:solidFill>
              <a:latin typeface="Calibri" pitchFamily="34" charset="0"/>
            </a:endParaRPr>
          </a:p>
        </p:txBody>
      </p:sp>
      <p:sp>
        <p:nvSpPr>
          <p:cNvPr id="6" name="Rectangle 5"/>
          <p:cNvSpPr>
            <a:spLocks noChangeArrowheads="1"/>
          </p:cNvSpPr>
          <p:nvPr>
            <p:custDataLst>
              <p:tags r:id="rId2"/>
            </p:custDataLst>
          </p:nvPr>
        </p:nvSpPr>
        <p:spPr bwMode="auto">
          <a:xfrm>
            <a:off x="1155783" y="2385981"/>
            <a:ext cx="6987920" cy="427724"/>
          </a:xfrm>
          <a:prstGeom prst="rect">
            <a:avLst/>
          </a:prstGeom>
          <a:noFill/>
          <a:ln w="12700" algn="ctr">
            <a:noFill/>
            <a:miter lim="800000"/>
            <a:headEnd/>
            <a:tailEnd/>
          </a:ln>
        </p:spPr>
        <p:txBody>
          <a:bodyPr lIns="77893" tIns="38947" rIns="77893" bIns="38947" anchor="ctr"/>
          <a:lstStyle/>
          <a:p>
            <a:pPr marL="97389" defTabSz="779842"/>
            <a:r>
              <a:rPr lang="en-US" sz="1600" dirty="0">
                <a:solidFill>
                  <a:srgbClr val="000000"/>
                </a:solidFill>
                <a:latin typeface="Calibri" pitchFamily="34" charset="0"/>
              </a:rPr>
              <a:t>2</a:t>
            </a:r>
            <a:r>
              <a:rPr lang="en-US" sz="1600" dirty="0" smtClean="0">
                <a:solidFill>
                  <a:srgbClr val="000000"/>
                </a:solidFill>
                <a:latin typeface="Calibri" pitchFamily="34" charset="0"/>
              </a:rPr>
              <a:t>.</a:t>
            </a:r>
            <a:r>
              <a:rPr lang="ja-JP" altLang="en-US" sz="1600" dirty="0">
                <a:solidFill>
                  <a:srgbClr val="000000"/>
                </a:solidFill>
                <a:latin typeface="Calibri" pitchFamily="34" charset="0"/>
              </a:rPr>
              <a:t>クリンカ製品が提供するもの</a:t>
            </a:r>
            <a:endParaRPr lang="en-GB" altLang="ja-JP" sz="1600" dirty="0">
              <a:solidFill>
                <a:srgbClr val="000000"/>
              </a:solidFill>
              <a:latin typeface="Calibri" pitchFamily="34" charset="0"/>
            </a:endParaRPr>
          </a:p>
        </p:txBody>
      </p:sp>
      <p:sp>
        <p:nvSpPr>
          <p:cNvPr id="5" name="Rectangle 4"/>
          <p:cNvSpPr>
            <a:spLocks noChangeArrowheads="1"/>
          </p:cNvSpPr>
          <p:nvPr>
            <p:custDataLst>
              <p:tags r:id="rId3"/>
            </p:custDataLst>
          </p:nvPr>
        </p:nvSpPr>
        <p:spPr bwMode="auto">
          <a:xfrm>
            <a:off x="1155783" y="3031085"/>
            <a:ext cx="6987920" cy="1235418"/>
          </a:xfrm>
          <a:prstGeom prst="rect">
            <a:avLst/>
          </a:prstGeom>
          <a:solidFill>
            <a:srgbClr val="67103F"/>
          </a:solidFill>
          <a:ln w="12700" algn="ctr">
            <a:noFill/>
            <a:miter lim="800000"/>
            <a:headEnd/>
            <a:tailEnd/>
          </a:ln>
        </p:spPr>
        <p:txBody>
          <a:bodyPr lIns="77893" tIns="38947" rIns="77893" bIns="38947" anchor="ctr"/>
          <a:lstStyle/>
          <a:p>
            <a:pPr marL="97389" defTabSz="779842"/>
            <a:r>
              <a:rPr lang="en-US" altLang="ja-JP" sz="1600" b="1" dirty="0">
                <a:solidFill>
                  <a:schemeClr val="bg1"/>
                </a:solidFill>
                <a:latin typeface="Calibri" pitchFamily="34" charset="0"/>
              </a:rPr>
              <a:t>3. </a:t>
            </a:r>
            <a:r>
              <a:rPr lang="ja-JP" altLang="en-US" sz="1600" b="1" dirty="0">
                <a:solidFill>
                  <a:schemeClr val="bg1"/>
                </a:solidFill>
                <a:latin typeface="Calibri" pitchFamily="34" charset="0"/>
              </a:rPr>
              <a:t>ケニアの市場分析</a:t>
            </a:r>
            <a:endParaRPr lang="en-US" altLang="ja-JP" sz="1600" b="1" dirty="0">
              <a:solidFill>
                <a:schemeClr val="bg1"/>
              </a:solidFill>
              <a:latin typeface="Calibri" pitchFamily="34" charset="0"/>
            </a:endParaRPr>
          </a:p>
          <a:p>
            <a:pPr marL="897435" lvl="1" indent="-342900" defTabSz="779842">
              <a:buFont typeface="+mj-lt"/>
              <a:buAutoNum type="alphaLcParenR"/>
            </a:pPr>
            <a:r>
              <a:rPr lang="ja-JP" altLang="en-US" sz="1600" dirty="0">
                <a:solidFill>
                  <a:schemeClr val="bg1"/>
                </a:solidFill>
                <a:latin typeface="Calibri" pitchFamily="34" charset="0"/>
              </a:rPr>
              <a:t>概要</a:t>
            </a:r>
            <a:endParaRPr lang="en-US" altLang="ja-JP" sz="1600" dirty="0">
              <a:solidFill>
                <a:schemeClr val="bg1"/>
              </a:solidFill>
              <a:latin typeface="Calibri" pitchFamily="34" charset="0"/>
            </a:endParaRPr>
          </a:p>
          <a:p>
            <a:pPr marL="897435" lvl="1" indent="-342900" defTabSz="779842">
              <a:buFont typeface="+mj-lt"/>
              <a:buAutoNum type="alphaLcParenR"/>
            </a:pPr>
            <a:r>
              <a:rPr lang="en-US" altLang="ja-JP" sz="1600" dirty="0">
                <a:solidFill>
                  <a:schemeClr val="bg1"/>
                </a:solidFill>
                <a:latin typeface="Calibri" pitchFamily="34" charset="0"/>
              </a:rPr>
              <a:t>POS</a:t>
            </a:r>
            <a:r>
              <a:rPr lang="ja-JP" altLang="en-US" sz="1600" dirty="0">
                <a:solidFill>
                  <a:schemeClr val="bg1"/>
                </a:solidFill>
                <a:latin typeface="Calibri" pitchFamily="34" charset="0"/>
              </a:rPr>
              <a:t>市場</a:t>
            </a:r>
            <a:endParaRPr lang="en-US" altLang="ja-JP" sz="1600" dirty="0">
              <a:solidFill>
                <a:schemeClr val="bg1"/>
              </a:solidFill>
              <a:latin typeface="Calibri" pitchFamily="34" charset="0"/>
            </a:endParaRPr>
          </a:p>
          <a:p>
            <a:pPr marL="897435" lvl="1" indent="-342900" defTabSz="779842">
              <a:buFont typeface="+mj-lt"/>
              <a:buAutoNum type="alphaLcParenR"/>
            </a:pPr>
            <a:r>
              <a:rPr lang="en-US" altLang="ja-JP" sz="1600" b="1" dirty="0">
                <a:solidFill>
                  <a:schemeClr val="bg1"/>
                </a:solidFill>
                <a:latin typeface="Calibri" pitchFamily="34" charset="0"/>
              </a:rPr>
              <a:t>POU</a:t>
            </a:r>
            <a:r>
              <a:rPr lang="ja-JP" altLang="en-US" sz="1600" b="1" dirty="0">
                <a:solidFill>
                  <a:schemeClr val="bg1"/>
                </a:solidFill>
                <a:latin typeface="Calibri" pitchFamily="34" charset="0"/>
              </a:rPr>
              <a:t>市場</a:t>
            </a:r>
            <a:endParaRPr lang="en-GB" altLang="ja-JP" sz="1600" b="1" dirty="0">
              <a:solidFill>
                <a:schemeClr val="bg1"/>
              </a:solidFill>
              <a:latin typeface="Calibri" pitchFamily="34" charset="0"/>
            </a:endParaRPr>
          </a:p>
        </p:txBody>
      </p:sp>
      <p:sp>
        <p:nvSpPr>
          <p:cNvPr id="12" name="Rectangle 11"/>
          <p:cNvSpPr>
            <a:spLocks noChangeArrowheads="1"/>
          </p:cNvSpPr>
          <p:nvPr>
            <p:custDataLst>
              <p:tags r:id="rId4"/>
            </p:custDataLst>
          </p:nvPr>
        </p:nvSpPr>
        <p:spPr bwMode="auto">
          <a:xfrm>
            <a:off x="1155783" y="4266503"/>
            <a:ext cx="6987920" cy="427724"/>
          </a:xfrm>
          <a:prstGeom prst="rect">
            <a:avLst/>
          </a:prstGeom>
          <a:noFill/>
          <a:ln w="12700" algn="ctr">
            <a:noFill/>
            <a:miter lim="800000"/>
            <a:headEnd/>
            <a:tailEnd/>
          </a:ln>
        </p:spPr>
        <p:txBody>
          <a:bodyPr lIns="77893" tIns="38947" rIns="77893" bIns="38947" anchor="ctr"/>
          <a:lstStyle/>
          <a:p>
            <a:pPr marL="97389" defTabSz="779842"/>
            <a:r>
              <a:rPr lang="en-US" sz="1600" dirty="0" smtClean="0">
                <a:solidFill>
                  <a:srgbClr val="000000"/>
                </a:solidFill>
                <a:latin typeface="Calibri" pitchFamily="34" charset="0"/>
              </a:rPr>
              <a:t>4.</a:t>
            </a:r>
            <a:r>
              <a:rPr lang="ja-JP" altLang="en-US" sz="1600" dirty="0">
                <a:solidFill>
                  <a:srgbClr val="000000"/>
                </a:solidFill>
                <a:latin typeface="Calibri" pitchFamily="34" charset="0"/>
              </a:rPr>
              <a:t>参入の可能性が見込める</a:t>
            </a:r>
            <a:r>
              <a:rPr lang="ja-JP" altLang="en-US" sz="1600" dirty="0" smtClean="0">
                <a:solidFill>
                  <a:srgbClr val="000000"/>
                </a:solidFill>
                <a:latin typeface="Calibri" pitchFamily="34" charset="0"/>
              </a:rPr>
              <a:t>ビジネスモデル</a:t>
            </a:r>
            <a:endParaRPr lang="en-GB" altLang="ja-JP" sz="1600" dirty="0">
              <a:solidFill>
                <a:srgbClr val="000000"/>
              </a:solidFill>
              <a:latin typeface="Calibri" pitchFamily="34" charset="0"/>
            </a:endParaRPr>
          </a:p>
        </p:txBody>
      </p:sp>
      <p:sp>
        <p:nvSpPr>
          <p:cNvPr id="13" name="Rectangle 12"/>
          <p:cNvSpPr>
            <a:spLocks noChangeArrowheads="1"/>
          </p:cNvSpPr>
          <p:nvPr>
            <p:custDataLst>
              <p:tags r:id="rId5"/>
            </p:custDataLst>
          </p:nvPr>
        </p:nvSpPr>
        <p:spPr bwMode="auto">
          <a:xfrm>
            <a:off x="1155783" y="4911607"/>
            <a:ext cx="6987920" cy="427724"/>
          </a:xfrm>
          <a:prstGeom prst="rect">
            <a:avLst/>
          </a:prstGeom>
          <a:noFill/>
          <a:ln w="12700" algn="ctr">
            <a:noFill/>
            <a:miter lim="800000"/>
            <a:headEnd/>
            <a:tailEnd/>
          </a:ln>
        </p:spPr>
        <p:txBody>
          <a:bodyPr lIns="77893" tIns="38947" rIns="77893" bIns="38947" anchor="ctr"/>
          <a:lstStyle/>
          <a:p>
            <a:pPr marL="97389" defTabSz="779842"/>
            <a:r>
              <a:rPr lang="en-US" sz="1600" dirty="0" smtClean="0">
                <a:solidFill>
                  <a:srgbClr val="000000"/>
                </a:solidFill>
                <a:latin typeface="Calibri" pitchFamily="34" charset="0"/>
              </a:rPr>
              <a:t>5. </a:t>
            </a:r>
            <a:r>
              <a:rPr lang="ja-JP" altLang="en-US" sz="1600" dirty="0" smtClean="0">
                <a:solidFill>
                  <a:srgbClr val="000000"/>
                </a:solidFill>
                <a:latin typeface="Calibri" pitchFamily="34" charset="0"/>
              </a:rPr>
              <a:t>次の段階</a:t>
            </a:r>
            <a:endParaRPr lang="en-GB" sz="1600" dirty="0">
              <a:solidFill>
                <a:srgbClr val="000000"/>
              </a:solidFill>
              <a:latin typeface="Calibri" pitchFamily="34" charset="0"/>
            </a:endParaRPr>
          </a:p>
        </p:txBody>
      </p:sp>
    </p:spTree>
    <p:extLst>
      <p:ext uri="{BB962C8B-B14F-4D97-AF65-F5344CB8AC3E}">
        <p14:creationId xmlns:p14="http://schemas.microsoft.com/office/powerpoint/2010/main" val="419952784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848033"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9" y="1590"/>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ja-JP" altLang="en-US" dirty="0" smtClean="0"/>
              <a:t>製品受け入れ度と購入意欲を調べ、ビジネスモデルの選択肢を報告</a:t>
            </a:r>
            <a:r>
              <a:rPr lang="ja-JP" altLang="en-US" dirty="0"/>
              <a:t>するため、家庭向けクリンカ配布パイロットを実施</a:t>
            </a:r>
            <a:r>
              <a:rPr lang="ja-JP" altLang="en-US" dirty="0" smtClean="0"/>
              <a:t>した</a:t>
            </a:r>
            <a:endParaRPr lang="en-US" dirty="0"/>
          </a:p>
        </p:txBody>
      </p:sp>
      <p:sp>
        <p:nvSpPr>
          <p:cNvPr id="3" name="Text Placeholder 2"/>
          <p:cNvSpPr>
            <a:spLocks noGrp="1"/>
          </p:cNvSpPr>
          <p:nvPr>
            <p:ph type="body" sz="quarter" idx="37"/>
          </p:nvPr>
        </p:nvSpPr>
        <p:spPr/>
        <p:txBody>
          <a:bodyPr/>
          <a:lstStyle/>
          <a:p>
            <a:r>
              <a:rPr lang="ja-JP" altLang="en-US" dirty="0" smtClean="0"/>
              <a:t>出典：ダルバーグ調査および分析</a:t>
            </a:r>
            <a:endParaRPr lang="en-US" dirty="0"/>
          </a:p>
        </p:txBody>
      </p:sp>
      <p:sp>
        <p:nvSpPr>
          <p:cNvPr id="8" name="TextBox 7"/>
          <p:cNvSpPr txBox="1"/>
          <p:nvPr/>
        </p:nvSpPr>
        <p:spPr bwMode="auto">
          <a:xfrm>
            <a:off x="450272" y="3317541"/>
            <a:ext cx="5874328" cy="492443"/>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ja-JP" altLang="en-US" sz="1600" b="1" dirty="0" smtClean="0"/>
              <a:t>パイロット実施地域について：ニャンザ州オユギス</a:t>
            </a:r>
            <a:r>
              <a:rPr lang="ja-JP" altLang="en-US" sz="1600" b="1" dirty="0" smtClean="0">
                <a:sym typeface="Wingdings" panose="05000000000000000000" pitchFamily="2" charset="2"/>
              </a:rPr>
              <a:t>（</a:t>
            </a:r>
            <a:r>
              <a:rPr lang="en-US" sz="1600" b="1" dirty="0" err="1" smtClean="0"/>
              <a:t>Oyugis</a:t>
            </a:r>
            <a:r>
              <a:rPr lang="ja-JP" altLang="en-US" sz="1600" b="1" dirty="0" smtClean="0"/>
              <a:t>）</a:t>
            </a:r>
            <a:r>
              <a:rPr lang="en-US" sz="1600" b="1" dirty="0" smtClean="0"/>
              <a:t> Nyanza </a:t>
            </a:r>
          </a:p>
        </p:txBody>
      </p:sp>
      <p:cxnSp>
        <p:nvCxnSpPr>
          <p:cNvPr id="9" name="Straight Connector 8"/>
          <p:cNvCxnSpPr/>
          <p:nvPr/>
        </p:nvCxnSpPr>
        <p:spPr bwMode="auto">
          <a:xfrm>
            <a:off x="459655" y="3575495"/>
            <a:ext cx="8869540" cy="0"/>
          </a:xfrm>
          <a:prstGeom prst="line">
            <a:avLst/>
          </a:prstGeom>
          <a:noFill/>
          <a:ln w="6350" cap="flat" cmpd="sng" algn="ctr">
            <a:solidFill>
              <a:schemeClr val="tx1"/>
            </a:solidFill>
            <a:prstDash val="solid"/>
            <a:round/>
            <a:headEnd type="none" w="med" len="med"/>
            <a:tailEnd type="none" w="med" len="med"/>
          </a:ln>
          <a:effectLst/>
        </p:spPr>
      </p:cxnSp>
      <p:sp>
        <p:nvSpPr>
          <p:cNvPr id="10" name="Text Placeholder 5"/>
          <p:cNvSpPr txBox="1">
            <a:spLocks/>
          </p:cNvSpPr>
          <p:nvPr/>
        </p:nvSpPr>
        <p:spPr>
          <a:xfrm>
            <a:off x="3055716" y="3645313"/>
            <a:ext cx="6188363" cy="2912177"/>
          </a:xfrm>
          <a:prstGeom prst="rect">
            <a:avLst/>
          </a:prstGeom>
        </p:spPr>
        <p:txBody>
          <a:bodyPr lIns="0" tIns="0" rIns="0" bIns="0"/>
          <a:lstStyle>
            <a:lvl1pPr marL="173038" indent="-173038"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347663" indent="-174625"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509588" indent="-161925" algn="l" defTabSz="914293" rtl="0" eaLnBrk="1" latinLnBrk="0" hangingPunct="1">
              <a:spcBef>
                <a:spcPct val="20000"/>
              </a:spcBef>
              <a:buFont typeface="Courier New" pitchFamily="49" charset="0"/>
              <a:buChar char="o"/>
              <a:defRPr sz="1200" kern="1200">
                <a:solidFill>
                  <a:schemeClr val="tx1"/>
                </a:solidFill>
                <a:latin typeface="+mn-lt"/>
                <a:ea typeface="+mn-ea"/>
                <a:cs typeface="+mn-cs"/>
              </a:defRPr>
            </a:lvl3pPr>
            <a:lvl4pPr marL="682625" indent="-173038"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ja-JP" altLang="en-US" dirty="0" smtClean="0"/>
              <a:t>ターゲット市場におけるこの地域の特長：ニャンザ州の人口の</a:t>
            </a:r>
            <a:r>
              <a:rPr lang="en-US" altLang="ja-JP" dirty="0" smtClean="0"/>
              <a:t>50</a:t>
            </a:r>
            <a:r>
              <a:rPr lang="ja-JP" altLang="en-US" dirty="0" smtClean="0"/>
              <a:t>％以上の人は安全な水へのアクセスをもたない</a:t>
            </a:r>
            <a:endParaRPr lang="en-US" dirty="0" smtClean="0"/>
          </a:p>
          <a:p>
            <a:endParaRPr lang="en-US" dirty="0"/>
          </a:p>
          <a:p>
            <a:r>
              <a:rPr lang="ja-JP" altLang="en-US" dirty="0" smtClean="0"/>
              <a:t>競合に対抗した製品テストを許された地域：</a:t>
            </a:r>
            <a:r>
              <a:rPr lang="en-US" dirty="0" smtClean="0"/>
              <a:t> </a:t>
            </a:r>
            <a:r>
              <a:rPr lang="ja-JP" altLang="en-US" dirty="0" smtClean="0"/>
              <a:t>ニャンザ州では、</a:t>
            </a:r>
            <a:r>
              <a:rPr lang="en-US" altLang="ja-JP" dirty="0" err="1" smtClean="0"/>
              <a:t>Aquaya</a:t>
            </a:r>
            <a:r>
              <a:rPr lang="ja-JP" altLang="en-US" dirty="0" smtClean="0"/>
              <a:t>が国際金融公社（</a:t>
            </a:r>
            <a:r>
              <a:rPr lang="en-US" altLang="ja-JP" dirty="0" smtClean="0"/>
              <a:t>IFC</a:t>
            </a:r>
            <a:r>
              <a:rPr lang="ja-JP" altLang="en-US" dirty="0" smtClean="0"/>
              <a:t>）と協力した活動を実施、また</a:t>
            </a:r>
            <a:r>
              <a:rPr lang="en-US" dirty="0" smtClean="0"/>
              <a:t>Evidence in Action</a:t>
            </a:r>
            <a:r>
              <a:rPr lang="ja-JP" altLang="en-US" dirty="0"/>
              <a:t>も</a:t>
            </a:r>
            <a:r>
              <a:rPr lang="ja-JP" altLang="en-US" dirty="0" smtClean="0"/>
              <a:t>活動している</a:t>
            </a:r>
            <a:endParaRPr lang="en-US" dirty="0" smtClean="0"/>
          </a:p>
          <a:p>
            <a:endParaRPr lang="en-US" dirty="0" smtClean="0"/>
          </a:p>
          <a:p>
            <a:r>
              <a:rPr lang="ja-JP" altLang="en-US" dirty="0" smtClean="0"/>
              <a:t>パイロット実施を実現し定期的にモニターするため、私たちのネットワーク内に地域を設定：以前にオユギスで活動したことがあり、パイロット調査実施に必要なコネクションがあった</a:t>
            </a:r>
            <a:endParaRPr lang="en-US" dirty="0" smtClean="0"/>
          </a:p>
          <a:p>
            <a:endParaRPr lang="en-US" sz="1200" dirty="0"/>
          </a:p>
          <a:p>
            <a:endParaRPr lang="en-US" dirty="0" smtClean="0"/>
          </a:p>
        </p:txBody>
      </p:sp>
      <p:sp>
        <p:nvSpPr>
          <p:cNvPr id="11" name="Text Placeholder 5"/>
          <p:cNvSpPr txBox="1">
            <a:spLocks/>
          </p:cNvSpPr>
          <p:nvPr/>
        </p:nvSpPr>
        <p:spPr>
          <a:xfrm>
            <a:off x="450274" y="1444952"/>
            <a:ext cx="9005454" cy="1614230"/>
          </a:xfrm>
          <a:prstGeom prst="rect">
            <a:avLst/>
          </a:prstGeom>
        </p:spPr>
        <p:txBody>
          <a:bodyPr lIns="0" tIns="0" rIns="0" bIns="0"/>
          <a:lstStyle>
            <a:lvl1pPr marL="173038" indent="-173038"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347663" indent="-174625"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509588" indent="-161925" algn="l" defTabSz="914293" rtl="0" eaLnBrk="1" latinLnBrk="0" hangingPunct="1">
              <a:spcBef>
                <a:spcPct val="20000"/>
              </a:spcBef>
              <a:buFont typeface="Courier New" pitchFamily="49" charset="0"/>
              <a:buChar char="o"/>
              <a:defRPr sz="1200" kern="1200">
                <a:solidFill>
                  <a:schemeClr val="tx1"/>
                </a:solidFill>
                <a:latin typeface="+mn-lt"/>
                <a:ea typeface="+mn-ea"/>
                <a:cs typeface="+mn-cs"/>
              </a:defRPr>
            </a:lvl3pPr>
            <a:lvl4pPr marL="682625" indent="-173038"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ja-JP" dirty="0" smtClean="0"/>
              <a:t>125</a:t>
            </a:r>
            <a:r>
              <a:rPr lang="ja-JP" altLang="en-US" dirty="0" err="1" smtClean="0"/>
              <a:t>ｇ</a:t>
            </a:r>
            <a:r>
              <a:rPr lang="ja-JP" altLang="en-US" dirty="0"/>
              <a:t>包</a:t>
            </a:r>
            <a:r>
              <a:rPr lang="ja-JP" altLang="en-US" dirty="0" smtClean="0"/>
              <a:t>クリンカ（水</a:t>
            </a:r>
            <a:r>
              <a:rPr lang="en-US" altLang="ja-JP" dirty="0" smtClean="0"/>
              <a:t>5</a:t>
            </a:r>
            <a:r>
              <a:rPr lang="ja-JP" altLang="en-US" dirty="0" smtClean="0"/>
              <a:t>リットルの処理の適量）の無料配布と試験販売を、訪問販売方式で実施</a:t>
            </a:r>
            <a:endParaRPr lang="en-US" dirty="0" smtClean="0"/>
          </a:p>
          <a:p>
            <a:r>
              <a:rPr lang="en-US" altLang="ja-JP" dirty="0" smtClean="0"/>
              <a:t>120</a:t>
            </a:r>
            <a:r>
              <a:rPr lang="ja-JP" altLang="en-US" dirty="0" smtClean="0"/>
              <a:t>世帯を対象に無料サンプルを提供。業者は他の</a:t>
            </a:r>
            <a:r>
              <a:rPr lang="en-US" altLang="ja-JP" dirty="0" smtClean="0"/>
              <a:t>120</a:t>
            </a:r>
            <a:r>
              <a:rPr lang="ja-JP" altLang="en-US" dirty="0" smtClean="0"/>
              <a:t>世帯未満を対象に、</a:t>
            </a:r>
            <a:r>
              <a:rPr lang="en-US" altLang="ja-JP" dirty="0" smtClean="0"/>
              <a:t>600</a:t>
            </a:r>
            <a:r>
              <a:rPr lang="ja-JP" altLang="en-US" dirty="0" smtClean="0"/>
              <a:t>ケニアシリング（</a:t>
            </a:r>
            <a:r>
              <a:rPr lang="en-US" altLang="ja-JP" dirty="0" smtClean="0"/>
              <a:t>7US</a:t>
            </a:r>
            <a:r>
              <a:rPr lang="ja-JP" altLang="en-US" dirty="0" smtClean="0"/>
              <a:t>ドル弱）でクリンカの販売を行った</a:t>
            </a:r>
            <a:endParaRPr lang="en-US" dirty="0" smtClean="0"/>
          </a:p>
          <a:p>
            <a:r>
              <a:rPr lang="ja-JP" altLang="en-US" dirty="0" smtClean="0"/>
              <a:t>水の濁りがあるとクリンカの効果が阻害されるという死活問題が判明したため、一部のユーザーには地元技術者によるプロトタイプのフィルター付きタンクをクリンカとセットで提供した</a:t>
            </a:r>
            <a:endParaRPr lang="en-US" dirty="0" smtClean="0"/>
          </a:p>
          <a:p>
            <a:r>
              <a:rPr lang="en-US" altLang="ja-JP" dirty="0" smtClean="0"/>
              <a:t>5</a:t>
            </a:r>
            <a:r>
              <a:rPr lang="ja-JP" altLang="en-US" dirty="0" smtClean="0"/>
              <a:t>週間にわたり使用と満足度をモニターした</a:t>
            </a:r>
            <a:endParaRPr lang="en-US" dirty="0" smtClean="0"/>
          </a:p>
          <a:p>
            <a:r>
              <a:rPr lang="ja-JP" altLang="en-US" dirty="0" smtClean="0"/>
              <a:t>最終調査に伴いフォーカスグループディスカッションといくつかの世帯訪問を行った</a:t>
            </a:r>
            <a:endParaRPr lang="en-US" dirty="0" smtClean="0"/>
          </a:p>
        </p:txBody>
      </p:sp>
      <p:sp>
        <p:nvSpPr>
          <p:cNvPr id="12" name="TextBox 11"/>
          <p:cNvSpPr txBox="1"/>
          <p:nvPr/>
        </p:nvSpPr>
        <p:spPr bwMode="auto">
          <a:xfrm>
            <a:off x="450274" y="1027073"/>
            <a:ext cx="3731126" cy="24622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ja-JP" altLang="en-US" sz="1600" b="1" dirty="0" smtClean="0"/>
              <a:t>パイロット概要</a:t>
            </a:r>
            <a:endParaRPr lang="en-US" sz="1600" b="1" dirty="0" smtClean="0"/>
          </a:p>
        </p:txBody>
      </p:sp>
      <p:cxnSp>
        <p:nvCxnSpPr>
          <p:cNvPr id="13" name="Straight Connector 12"/>
          <p:cNvCxnSpPr/>
          <p:nvPr/>
        </p:nvCxnSpPr>
        <p:spPr bwMode="auto">
          <a:xfrm>
            <a:off x="459655" y="1285027"/>
            <a:ext cx="8784424" cy="0"/>
          </a:xfrm>
          <a:prstGeom prst="line">
            <a:avLst/>
          </a:prstGeom>
          <a:noFill/>
          <a:ln w="6350" cap="flat" cmpd="sng" algn="ctr">
            <a:solidFill>
              <a:schemeClr val="tx1"/>
            </a:solidFill>
            <a:prstDash val="solid"/>
            <a:round/>
            <a:headEnd type="none" w="med" len="med"/>
            <a:tailEnd type="none" w="med" len="med"/>
          </a:ln>
          <a:effectLst/>
        </p:spPr>
      </p:cxnSp>
      <p:sp>
        <p:nvSpPr>
          <p:cNvPr id="15" name="AutoShape 5" descr="data:image/jpeg;base64,/9j/4AAQSkZJRgABAQAAAQABAAD/2wCEAAkGBxISEhQTExQWFRUWGRkaGBgYGCAbGBgdHRgcGRwcGhobHCggIBolHB4gITEhJSkrLi4uHB8zODMsNygtLisBCgoKDg0OGxAQGy8kICQ0LCwvLDQvLDQsNCwsLCwsLCwsLCwsLCwsLCwsNCwsLCwsLCwsLCwsLCwsLCwsLCwsLP/AABEIAQEAxAMBIgACEQEDEQH/xAAbAAACAwEBAQAAAAAAAAAAAAADBAACBQEGB//EAD8QAAIBAwIDBQQIBAUEAwAAAAECEQADIRIxBEFRBRMiYXEygZGxI0JSobLB0fAUYnLhBhUzgpJzosLxJDRT/8QAGgEAAgMBAQAAAAAAAAAAAAAAAQMAAgQFBv/EAC4RAAICAQMDAQgCAgMAAAAAAAABAhEDEiExBEFRcRMiMjNhkaGxFPBS4UKBwf/aAAwDAQACEQMRAD8A+s8Pw6lRI68yOZHI123wy+yZJHOTkfHfrXeFuiAuZOrkep50dlB3E1zMmSak1bLpKgAs25iDPqfhM7+VReHUzg7wMn9etH0CIgRXQKp7WXl/ctpM3tGzo0ONekHxhQzkqVIEKstOrTtynltRpElrTxEjSdR8wQDOodBM8iaNxHalrKrdGskKNI1lSW0AkDlqMScTjfFKHiOIBILPIJAPcCG6EePbfzNHXPy/uwUjl26NQKAspxgtgjcEDM5G8Ufg1LL4xDAwYYxsD7t491ZPZV2+LJcsVEs+lrQBAdmbcMZILajg7QOtb1q3A3mSTPr6VaWSSjz+WUUfeOdyvn8T+tDezkQMc5Y0xQoknJgYwY5T+dLWWfl/dlmkLcVxFu2YYPyyNRGTAEzvPwrvDXEuHw6oEzOoZxG/vo9zhgwIJMHcTM/H8qIqAbCj7WVfEyV9AC2jqOPDyOoz8KL3K+fxP60SpVXln5f3ZFFA+5Xz+J/Wl+7MGRGYXxE88e6nKG/tL7z74j5E/CjHLPy/uwOKJ3K+fxP60rcKA/6iz9lnj75n57U9Stzs6y29tT7s/Hf/ANVFln5YXFC9niFIx4yN9DMw8sjG8/Cirbdj7OgddUn1Gd/KP0LFjh0SdCqs7wImi0Xnl2/bBoFb9sKvnsJY5+G58qqtszJR4I2nz3EtzHXpXLTarhaJiQvQCYJ9TG/SBTPfOR7BBzBxHkYmYpuRZscFJt7/AF8lYSjOTSKKqzBBB6En7swfdQjbMQBJBzLEY5H9+dduK8LrjVAnRMasSVBzvtXbd/wq55iGjqJ28pn7qM45caTb5+v4Bqi20uxc2xAkA7+f1jzNSrTge/8AEa5XVwt+zjfgVJblV4e4SrK8AAgqSYJ1Hptg+ew2zNLHDXZxenS2RJaYdjBnbwnTj7PwInBawD3lxckwrQOnT3+tX4XhtYKCTazqfV4rhnIBGY5FvcOZrjuLlNpeTUtkIcD2j7VsX7T6TGt38XhAVvAImGBGqQCZx1K13h2XVd4hLinEG4q2jiCNIMMDnDlq3wyrAkADAG0QNo9KgvL9ofGm/wAdeQajJvcTwtxQjvZdTEKWUqYyIBMGN6Q7O4+xZtiXX23U6SulCWJJwYVCc9YZRXouK4fWANTKQZBUwdopM9k4jv7/AK687R099T+OvJNRitxCwOHW6oZQBMg61gqpwZkkaT0nzBpi03EEzNkrPINMY+/er9qcGLZUli5LrBckkA3FhR5A7GqPeZGOp0S2fZJQsdQiZhxj3dM9L5OkrGpR5FrJ77Q85gE0vqIJMSYzA+HyNVtHvIUcRa1AjV9Ew5iAAbuDt13FW1sgYmHVW0kopBHIkqSZA5kH3YpUcbhjdxtv9Bkm5LfYI1+Pqtv0q9q5qGxHqIqykESMg7Gu1kbXgZTKXreoESRPNTBHoaTvdj2WJJU56Mw3MnY8zXRbumyQSRczBx194j9wKtxaXtQ7tgFgTO58az/2TRV+SBLnDnSFRykbGAfcZ5UueEvTJvagPq6AAemQZHuo11bn0kHfTo26DV6E5iedDuWrxRgraWLrpJyVTUuqepjVz5iomQZTUNxPodsZGeU866LhOwx5yPujaqgOG6qE8hLT+lV4JbgWLhDMCfEBAIORjlE6fdPOpZKLlWPPT6Z+Mih3LrqRIkdQN/0Pz9YFM1xlkQail5QGvArabI9I+BP794rQRxA8sVkBg5ZUdTcX2lLZIkhSYyDA9qDMRyw1ZYAeJWn0n7xINdKOfGsSjLeu36Zn0T1truW4t+meVD4Zotg9ZI85YlfjIpa4yFyGYIojwsRqM5jyB+PpXbnGovgLgwQR1AU+IEeQ+tt7xNU6nNHIoxh6kxwlFuUhxFhQOkj/ALjUrp2Hv/Ealb8Py4+iJLkUfiHaLaghPFrbYnPsr0B5t7h1D/8Ah0qqNZUaRbYhV5BTDCByUTpA5AARtSYaB5kmPj8qV7v6TvbZAvICslfCc/WxPIiQZgmuOsunNJvjf98mzT7pvf5VZIAZdcfaM8o9JjHpUPZNiZ7tZPPny+/A+ArvZvFtcDalgo2mR7LYDAjnsdus770K5wDtdLd46ruArYJgDII2xt5nqY3Jpq0Kao0alJ2OG7oM3eXHAX651bZnbesm729cBgGz0g97M5xItx9nHLPSiQY7cuSVABwybRzYH4R+dTh2MkjGfypXj+LS4NakFddveREMozOdxREUOTDHHJCCSY/TFNzRbwpIyW9bY5xTi4oXQTsW1I+dttPOg8H2dYBANqG8JBCvGMjJOING0QkAXjpMiRnpiR5k+6pnl3/v9PMeVUUBuphOI7NyWtEIxMsCJRusgHDH7Q94NLJd8RVgVYcjz81OzD025xWwiwAJJjmdz60PiuGS4ulxI36EEbEEZBHUZrPkwxn6jkxCkr/C3Zm3dK5khlDD+wj8vezftvaJnU6HYqhZ18mCyT/UB69TR+IiQEukgbC2wnyDMAs++sbxzi6otZOERwsXGDN1Agen96PQU4lSdMw0TpYFWjrpaDHnRqW009wkrjMAJOAOZrtU4WyLrhioa2mVJyC8wCo56ROdpIjIxbHBzdAYC7fuFGa1bL6ftSob+nwkt6gR50KzdRwWe3fuq31e7HdxJGEByMSdRPlG1ejqtu2FACgADYAQPgK3wwwiVszeMs2bioNfcOqyhGlXtgiPZYER1UgiQOlJJxpUEXFfUsSUtu6N/MjICIPSZG0ddu/wdtyC6KxGxIBOMigt2XZOoaBDRI2BgyNucgUZ44z5BxwY1+4pGv8AhrjiJLG2ARjEhyGOOgNJq44i5pS0yAAtcOkC5JaFCPMDVDNqBJiCIma2OM7L4a2Ae7BYtCDU3iYyY323J6AHkKL2bwYs2wgzEknqxyTkkxOwkwIHKkZIwx1XJZJsXscOttVRAQqyACZPtHmSSfjUot39fxGpXUw744+hnlyzNvcIlw+IExMQSCJYzkHnFL/5PZhoDbwPG09OZPOfjT9uZ2ES09d64D4J6ifSf0rg5G/aS9f/AE3R+FGj2CAEdYMi48k89UOIJzADAeURsBWlXn0ui3cRyWCklXgnTBGGZdsMFGqMA7gTW9auqwDKQynYgyD6EVvwT1QQqaplpqEUjxXZVhyWdA2+5MZ3xMULs/s+2JZQUGfCrEROSSZkk8+WB0mnUUbBdu8Gsawoyy6zGY1rv5b55STXOzOFQ+ycYI0scjqGB2zy/OtP+H6MwPrP4prE4Q3LRRbiwwAzOH66SBE/y4OafGpx0iJxp6qPQIsCBPvMn4mh8VcZV8KlicDyPInympa4lW2OenOi0hprkemnwIJc4nnbtjf6xP8ATGNqNwz3STrVVGYIaZzjkOVM1KgSVKlSgQzuN7OdyxF3BjwMiso2BiRzg/GleC/w/bXSx8TAeGFFuAQJH0cbmTvz8hW00wY35UB+JC6FUFmYYAiYEAsZ5CR8djRqwGZwfZKG2qh7q5bWGYsWktqB1kwCSYg4iBgRW0igAAAADAAwAOgHSl+EtFAAYltRMbAli+CeWTTNCknsQDxauRCECTBJmQOZWPrUk3BcROOJjLY7pTE7Dfl99adA4jjEQhWmSCRjpH60SBlGBOT1rpMZOBSfC9qWbjFUeWUaiIIgecilLvFLePtBbQ3U4NzMAmci3Ow+tI5Yak5qKthSsJYc3G72fCR9GIiF5t6t9wC4BmWaqWHWq3CY8ME+dYJScnbGcC139fxGpUufr+I1K7eH5cfRGSfxMXQYPqfmaH3gCAmNvjjFVdjIUGJLZ9DNEt2o84+70rgZaU3fl/tm6O62EbnF3kUk2RA2PeDOwE45mtXsPiipNp0CFizJBBBnxMP65JbbIzO8B0Rt8OX9q7wh03rbMRB1ADoxA0mfQMNvrD336eVTVdyTWxtcX7D/ANJ+Vd4ZCFg7ySfeSatdWVI6g/Kg3bXeBfEVGDjn+/35dTsZu4xS3aVg3LTqPaI8M8mGVPuYA0D/ACa1k+POfbO8RO+MdKdsWgihRMARkyfeTuaCdbhPNWZJXWz6SY+qhJyChHmZBHwrRTs227SUfeSTcMTG8TOZ/eaMOykJc+LOqAYKgtJLLiZljuccopvhbpYZwy4YecA48jMj1pmSSk7RSENK5E7XYdlTMMT1LnO3KY5dKee7AY9D+lWuGAT5GgcbCpGwx+tJk6i2WbFbl53bEqB0cCc8wVNF4XvAZMsD1cYzyhRyP3Vnm/cRwyobgPIEKRjz6n8tqaPF3iwjhnWRltSRmMHOf7GD1rjlqW5RK97NG+0KxOMHPTzoPBiS1yPaMLiDpXA389R94o2GBUjyI6g/kaD2WxNm3O4UA5nIEHPPIpvYYd43hw4EkgiYIMEahpkeeaFw/AFCp766wX6rEEEaYAPhnG87zvTd3b4H4GaC3HWgYNxR6kD50CDFVbce8fn+VCfi0DaScwD5QTpGfWq2+MtXPCtxGJ2CsCcZkQeWM1CA+2rKvYuBuSsQehAOaW/y23BDDVO5YyTBBE/AfAUftG79FdVhnQ8dG8Jq7tkeZ/ImsvU3sWixI9lcOEK90ujEiMYn9TReC7OtWp7tdM4JkmRJPM9SaO246belTu+hI/fQ1mssK3f1/Ealcaee/i/EaldzD8uPoZZ/EzN4q0WEBtM6wCNwSCJmfP8AcVDw1zUWDDIxkkKZY4GxwQMgez8DNZnONzvzzXF4fTBHvgQT9/pXDy05Pfu/2zZG12FB2fdAH0pMEYJOQuBJmdRG55nNWXhriEMW15WEJMSLquoBPPJWTv4Z2poKRklo6SP0/OiFNbKkY1KzNIAUKwYTmZJECKpBNzSRdtU7Nu/e07CW5D98v3mk34w20QmIOJg79I5UxwrEljsPMZn/ANQKtcshtSsJBg7keXL0rqzTqkY93uhL/NNSnSVDciQ2nBEzA6GpbN5pIvpAifo9vOSef76U3/AJj2hAjDsMecHPqautoAwJ31GSTygb/LyoRTS3ItS5CI2JPrQL1k6tYZgSAIABBgmN/X7qPdthgVIkGs+72WRqK37qA5gEaVzOJXaMR0qxcLZ4iSUuGGWJEQGBGGGT4SeXUEZ3LN9ARmMZztisq7wD6QVZ3ZZOpwNTDTBRdiATmTsfuGeMCgQVJMEByWMfyrMz+dVlKnT7lWzSVk5d3/y/tTAueR+E/eKybxvAI38SNLkBYsg/VncvuYJk9dsUbg+M0ko1zvDqZRCaYKiSpgxMQR+m19K7IKTNAe0fID86VtHu3KH2HJKHEBjkp1kmWHqRyEiu9s2VUu0gBUYmPquYXn1o5uJe128yuknkR9ZWU+o36gjkaNPuWpjdJDs+33jsVDFwNwDEbxjqZqvB8WZKk61G11RgxuGjGuZ2x6bVziO0QCfA/hOCBIPhZpBnIOkr1kjqDQ0sA3de2PCxUT9Ux8jQ7HDWfC6ImPZZQNojBHKKzbXcu7TaYzdZIZRAbJZxOdLQMjoKd7I4m21tQiG2oA0qREDSp5Y+t86ji0Fov2sB3F2dtDfI1y4OnI/2+VX7T/0bsY8DfhNcNY+p5RaIMtMev5Gu3ASMGD1iarcgFT7vjt+/Oi1nCJXP1/EalS7+v4jUruYflx9EZZ/Exa2N/U/Og8Xxi24kMSeSiT6noPParWcsRJwSY9Sdx7qJcKr42gQIk+u3xrz+b5kvVnQg/dRnt2xaPhGonHh0NqaZAhYmJBk7CDMAGtDsUhXus6wzMIhZYgKBkicAzAnmetTssW3V7jMoLuChnxBVAVZ9SSdPRxzNXv8AEIyaDM+IEK8KTODJyZK4weY610On6fRuIm3J/Q1l4tSJAf8A4N0nmKS7S4RdRuE3IZNBC7KvibVEb5pLgeCS8hYhpDEMUut4vrhgQQCDIPTJHKt63kZ+/p5+6tG8RabEuG4a17Svq0XHcmZy0kqegGoQPIUtxT20cqe9VrjI8qJEggBQRynJHm3Ki8R2latyNLASZhPaIJGI3JIHqKJxVs3dDBcRImAcwYIZTH9qlsjk1uJ8FxVlmUKzg+OAywPpG1EZ3iMdAadXs9UCQSYUW8/WGoGT/MBqz/M1UFghABbTWuUmDzyTpAj/ANUvcLBoPEkECdOhWaeZgSYj5+tRORE20OX+HuT4WYiOb6TPuU1zgeA0TuuZ8JHiJMmYQc/jRLNzVbIS6ruFguII1R7RUH36azjxt/vAuwL6TFuREkFgdWPf0nyoUDTuaXDAAshA3ZxjBDMTP9Ukz6zzpnSOgpCxxEusnUwQhigOmSUOOWd/L30w/FrsN/z9N6LTLNpBW0jln0/eKgcDcafXb7qHw9sySceUz7z+8Ve9eVVLHb0mZMAAdZqAVsXsllR0USyToBPtAiU57fVz9k0N7l8ezbB8M+0I1ahI9CDIPkZGaXCK5V+9VWYRptsANyBndipMchk4qCzJkcY0MTAlD1wJHKiWGGv3CwBC6dcTMME0TPtTOvwx5TS/Dd7c7sXEUHPeANlcSCuTI2BjOd8U3wnBujS1+5c8m0xt/Ko9aNe4YHIEEbEY/frUUir9BLib4Nq+hYOQj+EEasLBGM78980B+11BcFSNBIaemoKCPtTIMDqOeKtxnCg2bhyjKrEsDBbwn2ucczymmu7jYSJnzB8qydVyi0ODNPbdpow0+AnHsyWGc7Bl0E7SaYt9qIWVYbxECeQlA41HlM6R1OKcDA+vnvVSqkaQQPQwetZS4vd/X8RqVLg/P8RqV3MPy4+iMs/iZm3uBS5kjMnmesciKW4Xh7S3STrZbZQMiCQDhy1yZMKNBgEbmQaeDETt9YyfU0zwHDsyFQxKN7T6dPeGNLNmZQj2QABAHiNc+HTzWRylxvRo9pGUaR1LtllYjh35Y0AFtZgxmD7IJ8oNZt6+xYq1i4p1SpFuWIUlvDJ06gzEgkHc75NOWOx7SltVvW1tMAqCzwdSsD1wFjEEdIofCdo3FKo1vibpRjqbux9YGBuMCd/5TyIJ1JtMA3w9k29SWVZSzg6mAjkzlo9mQSBjej2TxMgM1jcSBqnTJmB1gQPf0oY7WDOENi+rEwCUGMgFpDYUTJPQHemeK4G1c8V1FYiBJ5wZH38utVe4GynaZWApyz+zifZziB+5oy2FIkgyBBEn9dqw7vC2lZu6FsSSCCxmQRg5kDPLaBQBZZFFwuoBYKCbj5OYXfbPLeBiYq1uilJs9Nw9jT7/ADmPQml+HtXF1xoYlmJmVzsNp+qFHumlez7V1Ya2Va2xM62fWPESRDDDAYg+kCKv/mzLJey6+IDcETHLORAmfMe4Wy9UEvpcLwCLblTBy6sARuPCZBbHqazLnDlWYXLiydTQWAQzg+AnI/qnc+lanD8SbpV9JQJJMke1piBGGABMwYmN4MILdRmKjhjrBlmdNQGrG8kiT7ok7UH5BJGpZ4hVtKzFQNpEQSTAjTjJ5VbhuLtOYR1JjVAOY2J9JO9Z/E3Cy92oCCMwrKVz9XEZ/WurxTazpWDED6MH3BtQ3PWl+0V0V1ofa8xYoggrGpmEqJE4Egknrtv0iqv2erQXLOQZEmAD/SsLjzE0je4m6rBhuVMhlgQpEAAEmfEc+gq/D9qO4OFnH1bkZn+XHL76t7RXQXkS2Gx2XYBkWrYOMhQDjPTrQ07NsqZ7pJH1tAn5TNaA896lGyxUZ2g1LjhQSdgJNcZOYwfn/fzpa0pcAi5K8iDvy5AUQWKcb2lbe3dAnVouRqETAiAec/fnoYaLnkD78VXtPh1Fm5InSjx1HhO376dKKaydTyi8QZnmoPv/ALVxwxGw8s/2pHj+0owg1SPaVl8OehP7mneGvhgIIJgSJBI9Y5zWYtQBz7t/xGpUu/r+I1K7mH5cfRGWfxMz1UFzPIE+WWb760bHEXQiqgUnAAOAFC7COcx051k3rBL4d1kHZsABuQ6/rTC92sa3ZSJKkydQJKEGBB9OuelXyU47isdqbo5xnE33IPdaWETFwgkasjyx1zk7b0z2Zw7Jahrjl5Z3IJEc9szyxzj1rnZnBLcVl1MUAVAwbLFSTqIiQ87zvOZFc4x0GpV71jLxAm2xIBgkCNCmB7iM5pDceEao6nyzn/ylZPEQrYLR3h/lJAwrR7Qys7HABNaN9S73LgKpyNsAtvEGZAJ5b7edO8ZaZwj2yupZI1TBBUjl5xnpI51nXuyWZ2e4LZ1FdUFxMCOsdB86o3YWL8RxoUNfu8KoRQWNzUuk5w075gZ/9VpcBcB7y6UAIIVQCDgKGxsASWOeY00XjLq93oCrc5FCwBiOcn9zWaOIusS4U21GjUgKsSARMKAScYneAImoiF14oredxaEv9YsAQoH2RIOczIJBHSjErxARXg6pNxAfZIEAtIkQw8jMcgazeO4C290MO8AuOQdNwqJB9qANwcRuCeRFMcNaNkteW08lEUp3gIw5URiJAJaeYO1CLdtMEdV7gO0+DuC8WOpgbbBSHdVII06dCYDyQdYg7wBGWez+CW2+pje1CJAa4ytvvIyo5eVW7Y4wvaZrdoXO7JZST4DpCyZWcFGb3rttXbl9VP8AoPKmMIG0+ICQZGJyN8ZwKFNAakuDYvXAN4J5DmelY/a/DupV+8ZVnx6QBjy8JIAMHeYnOKatWO9QON5MawQYB0wRIM4oVzggcg2yBAgb/HVETyIqmRbbFXb7GdcyZD3gQCACurEifbUk8udO8FacQVuXJbJDqdJxzxgeQjlneZwnZyltF1QdI8JJksuwz5ZB9x51sWbKpOkATkxVcaldyJGMr3M+x2iytpvKozp1qcTylTlQeWSPOtOgcbaDI40ByVIjGZG2axeBbiwFtM6i4oiXXwvBOVjfwx02OOdPaT3QxX3PQ1m3uyJMrevWwZlVaBkk4xgyfh8atZt8SHGp7ZScwpDEQfdMxWhVQmTxXZ5S3dYXrpOm4fG8rJQjIjYb04a52v8A6F7E/Rvjr4Tiu1k6nsWiKHsyz/8AknX2R++vxPWrW+AtKIW2qjoBHy9aZqVmtlqErg/P8RqVLv6/iNSu7h+XH0Rkn8TEX+qQRMtz5Zmi97kf/I7uFELgyJbMHnynyqpcActz7smhNwYEsoUkxIcalMGfVf8AbjOQaT1PUQglGRMGKTk5I3E4kadWtIPVhAMTAYbmgqVKlUXXO0KRbg43J0kc8GaUt3kzpDJcBDqh9gwCCttojKzjfnArWv8AEqq6icRI86opJq0OarktaGhFDNMAAscSQImPOhXFLaZxJwPcYnz8qr36Kx13F1eZgDHIE1f+JttKh1npOQfSje5VtMzbi8LcbvC9li0ZIBPKOc70Q9g2/DhQAZwsE7cwegimOH4O2rMCqksSwJA+Axy6edNtdUEKWAJmATkxvA5xNS2g0mZt2zaKt3oHguNDEezqPeSI2GQCeoNC4bgOEcwq2yQGHgOCCNBBAO0CIPTFc4jtJbSuzKzu5YqgAOsL7IWCRJWMTJJwOVAW9q0nuU1kKyooZHVpYAsQPZOSJiM70ass0HvBle5b1Qj7IoCvBCrKNmRO8gEHnES4OIeSSdI5LoLfEiPz50K12cqaSGYsBDeMkNJBJAYkKZ6R0ximlW2TOIOQZ+M53qzaoW7s4OMtoFDNAIJk4GN8nakrPAcMXcnumLEQBGMdJyf36aN2ykAFVKkzByJ5HP72qqdn2QVK20BUyIUCDEcvKlsujvGKYDrJZMgDdhGV94+8CjqwIBBkHIPWu0vwIAUqNlZgB0E7e7ap2CMVn9oXB9HcVgdJJwRBESfdAPvNaFZj9j2NMIAp2BByDBHX1++inTAzTqVmdn8eAiowbUoCmFJmIE4670/YvBxIBA8wR8+VDuC0wfaFsvauIp8TIwHqVIHzoHD31dQy7H3EEGCCDkEEEEHYg1y52LYJkpnP1mG8zs3maDxFprLNdLDuYUMsexAjvCd9sN5AHEGUZ8epWuxeLocoV++qCWMD+xP5UuLN/UfpF06pjRkLPsg+mJ86xO0H4lpQ3FAVvsjPQ48zMeUedIwYfaT0kyT0xs1rV3WoaInViZ+uw3rtC4EHu0nfxT/zapXaSUVSMt3uI8Rf7twSDDahIUsBDfWjbf59KidogxlhJAH0ZiSYzP8AanUuCY5y3LzNErz+fI3kdnQxwSjsAvWyVIYK6nBUrgg77tEUDurqiEgppjQxkjppYjl0aeWRTpNVDzsJHWd/SlRnJcBlCL2YbgOIW4ygl1I+oTDD1GZHKRI6GtSzw+kkyxn7RmPTFYVyzqKkgArlT9YHaQRkY6GmuG464kB5uj7WA49QIDD0g+RNbcPURqpCHhrdGrxA8J6jI9Rmlu0eyrHEae+th4BiZkBtxjrUssl1ZS4WA8JgjfmGBEho69aUbje6uKzsAjKBqaZk5gRjB8tvv3JWhd0+CH/DXBAg9ykqZGTuDMxPXPuHSg3ey7ep11MEeQDqkI7YgfZ8MKIxy3ii334TiGADo1wxpIJJxqZTg5G5g4Oaa4Xsm3bQqoyV0k5zjeCTGc1FJounTEOJ7ORCwPDm8rEGV3EYzLZO331S7ZTUCeFuQqiDOARAWPFMwBuOQmIpriuNbSLQDrdgZxBIzCsxAYmD570DhbvElhr70q5gqbaLAO5LByQBO2+3nU1NEdjv+WWnUagY0nwk4UmSxj7WSN9sbUzwqLbXSAQAT1jfqf1qnDXTJBAwQD57ifecfCmmYDJoPbkqne4k3atoGJz7v1q3A3CwcgY1tv8AlHKse7aYtq0iQR9YgESd/DvtWt2KPohgDxPsIHtt+5570jFNyspCTfI0zEA7DznApC7wNhjqPdljmeZIOqfa3BzWhe1R4Yn+bb7qzv4IyACsYkaj78RkU4Mm0LcHwAF1lY6j7aOcsQRB9I++a2rVlVwoAnOBFZrynEI7wAyFcHAgzuf3mnP4hm/01x9psLv09o9doPWpp7oMUuRmsTju1HBOmFA6lZOYxLY99NcbbhSXcs2SoIhJjbSMEf1EnfNY3eC2ygOCRgquojHLBgfKqzjJ7RT/AOimWSW1iz32DaFuvnKhWWEUQCrYIwWEcyIH1ZK7cC0k99dyZ3/t7/Wn7t8sSWJJP3eQoVy4APeOVbMGBY19RE8jkaHZ6RaQSTGrJ3PjbepVuD/01/3fjapVxgNbYO468z13j86voPI/HP8Af76taWcDmT8zTP8ABXOn3ivP5deTJJpd/B0IKMYoT0EnMY5fmaJTH8Fc6feKn8Fc6feKW8OT/F/YspR8i9SmP4K50+8VP4K50+8UPY5P8X9g64+RDiLQJUyyn7SnSdiYJG6+RkeVOWO1Co+mUaREOoJHTxLEr6iREk6aBxdohlVsE5jqBvH750uqMDOk/wDPHwrTHK8cFHurv+7CHG5N9j0CtaQAjQoMkEQAZySPXerfxKfbX/kK87e4SQ2mFZhsw1JPUpIBM8xBMb10NYVAlyyouaQoYL4GyMah7I28LRO0mtGLPHJt3BOLirPSMFYZhlPvBpThQ2tgGY21EQ2Tq3wx8UAczMz5UnbuuCqj6NQogAQBvAjQcbc+VH4dHy4Opxg/zL09lQDvG8bTmtCFRmnsd4rjVRjAZ59oKJg4UZ5HyrP4ftcXjEOP6kKjaZgwdq0eO46zbtFy2gODBAhiSPiGHU7c6wbS3FujUGKkZkqQOZbA6nl93NOZe6Caoe4m/wDUU+I/ZyVBMFsAxAmJ3IrV4IygUYCiPhsBPlz/AGMa3dRX8JXS52EYYyZPPxfP1p/guLEkKVJIMCeY2nypWKWmVeSqas0haXoPhSL9scOCVLqNO4I2yB02yPiKKHvSPCpEZzBmHkbnno+LbUNW4gjKIDCTz8RPj5jA3B59Ouuh1EscQLtxTpBQAlGOdWQCQIkR+dO3lYjwmDjMTzzjzGKDx9xEXUxI05EbzB2901i/54QfaWNoY8/dHyq8ccprYVLIoOmB7Z4i6hW27d6YLZRVBIBwvUHoflNZwv3nuSdar0ZUgQIgFW/KmuK+kBLeLnPygjb3VZRHnWqENKozylqdna435j512uN+Y+dMKD/Cewv+78bVKnCewv8Au/G1SlDy3Bv41EH2jnl7VE/xH2o9h7JU+Ai5rwCFAC+Nh7RVJLEKfuyK8H7S/wBX/lWj2hxlq0bZuDLNoQxJBbGD5+Vc3puZ+rNc+EZJ4u8Ll8C47JatqQ0WtM90x1N4QSSYPhxtykVS12hxDkcKzi1xPduQ4QG3cEKFvIGnwhjDJMqTGxRm1OJ4bhbIDtatqANIItjChSIwMLpkRtmOdV/zrhsNrGMA6TiTEDHOPfWoWIjtG/c4fWvgu3vBbUAOLRAIduWqCGbJggIIBJnW7H47v7KXI0lh4l+w4Ol0PmrgqfSlm7U4W2YlVKyMKfDJk7DYkT5xNaHDaNMoAA0tgRJOSfU9ahDz3+ID/wDM4b/p3vnbo1B/xB/9zhv+ne+duqX7l0E6UVhAjxQZ5zjauP1fzWacXwjNZ3EdqKrFGtXiMjULZKnbmNxn50exeubOkE7FTK7SZPLOKH2hbuOPDoKfWDAyYnGP3ikJb7l2wfAdsFWVbSXguBoeywtiYiGiUjHUAfV516Hh+1EZWJBQoCzK24GcyMEY3B9YrznBcCFGlkQAzBtyAAY5zPIc+nnBy6m54pClWtlgYGsshVMb4k++tmDLLVpe6FTiqsNYhROiS0lyBuSZO/KSd6X4lnUDu18JOMgC3iDyI0RmcwfI4asWibsabkE8nGnfeN4rYv8ADIFYwcA/KmRTl7xjScrs8ubykEMzAtiO6DTjkUBB586Y4ZjM6mtkHc2woYDIMkYPIzEkYxFd4SzaZye4KNvqZYzPIzvM1q2kkgUu1dJA09kNDtG2TAMz0z58qYtuGAI2NddARBAI6HIoNzhkgkAKcmQII+Fb9h3vCP8AiA+FPU+u3y/tWB3finl0gfOu8ej3IK3nEAcucCTDE7kUOxwzqQTdZgORA/KtuJOMaMmSpSsOxwccqtq8jXH2PpVqYUOavI1S42NjuPnRK435j51CMf4P/TX/AHfjapU4T2F/3fjapSh4Tg/aX+r/AMq0u0Rc+j0XET6RdWsTqXMquRDHkay+DJ1rgRqMmf5ukVrcVrJxbVwAWEmDrHsgYMetc3plvP1ZskrpfQ7xzMFGl1TIywkHBx7zFJ95fgxc4fHkcdJOrrTvHBikBA5P1SYHxrNs2CPCODtqpYagGWMkEtAXJBAOc1qFBe8vFU0Pw7OR4t4PM6YMx6ztTXALeE98UO2nQCPWZJzNctdlWFfWttQw2IG0iDHmR8h0pyoQ8z/iD/7nDf8ATvfO3RqD/iD/AO5w3/TvfO3Rq4/WfNZqxfCDuXI5E+goWtd9Leh2+FMGKp3KfZX4CkJoLTBG4Bn2AYGRGSYHvz8Yqt7htOUBywZ0BgXPDpzONQAUg4ygExR7ikg/d+/WqX75CgqpYkYH6nlV9b20/wB9SunlMB2T2emoOmhY2kMCpA2cE77b/pXp+H1R4iGPVRA+EmvJo9x3Vu5a22Rr1qYGY1qD4lPIbieVafZ/EkuqPC3N+elo30k8/wCU592a1Yc3/EzvG4cbo17/AA4bOx/e9V4Xhypk1firGtSuplmMqYYQQcH3Vj3LYBIN7iBAIPiGNyGPoK1aI3qKuluzdrL/AMQd53cK+gN4TjxZ6E42mh8Nct2yWm67khAW8RMjYacASJk7T0rD4r/EQuELcBtMATocQwzBmMEf3p+KNyK5JVG/JThrJWWa4zA8jsKv/FL+xtkDPxHxpYdqWdi69IM+XUedNJpYBgFIIkHqCPTpW7YybkPEKcTnPyBj1g/PpXf4hZjn+QME/GusuDgfsRUKD7IqAK/xK9en3zHyorfmPnQrZBJGiI8t/Q86tcJjAHLn5+lQhpcJ7C/7vxtUqcH/AKa/7vxtUpRoCcH7S/1f+VNvZWT9He3LYdt55fSbeW1Z4uFRI3BMTtOrFUftXjZMW7Ef1NXJw5oQlPV5ZtlFtKvBo37KaD9HeMtsGJb2TkePCxyHOkWs2ojTxcCeb5xMe1nyjy50M9rcd/8AnY/5NXF7X4457ux7y1P/AJOLyU0SGe7tQrEcT41PNseMNkThpA22GMVQi0SAV4obQSW/Xf8AWPKg/wCbcd/+fD/8mqN2vxwE93Y/5NU/k4vJNEvBTtewE4rhlBJ8F8+IycshiTyGw8hQrnZNsgAlsAgHEwQojbIhRvzANcbv7l5b1/u1FtGACT9YgsST6CtEGuZ1GRSyNxHwjUaZi8dwdpCZD5V2wFjdpABzJN2BjpQ7y8OXdhrZjBgR4h4VXTMSDqAGd52M1tI6NkFWIxiDGfuyPuoTCzIQhJGymJE9BSlItRkXbXDH6OWADFBAEA6wQsxEEvjr603wSW7vewTLRqkCYYSCMeojaQfOX7vdrltK7ATA2Ige4xVbhtqB4lQHYghZGTA8sk/fRslHOF4NbZYiZYyZ9ScAYG9HdARByP39/nQFvqPZYMIkjVJA67zFM1V3yRMJwvHPbhXl7ce3Muv9Q+sP5t+oOSNW0UcB10sCJDCCCPIjlWNS9ziHsnVb1ZDSgEoTvJ5q3mDBzM4jbg6htqMhWSCStGvxsIpaQOSAYya88UHQVT/NHvMNaOpC81hd/WNR/Ki12sWPQjnTlbBLaX7I+AogEYFcTarU4WVfY+lcuvAJ3jlXX2PpVgSMrv8Aveqyutgxq9wHBOXUuFJBdhMYGmB8TRW/MfOuW3eMsdWpix21AxiB0ERXWHzHzpeL2nE6/v8AfIzK4N3E0OE9hf8Ad+NqlThPYX/d+NqlEsK37jAFvqrJOM4MwM/fSy9vWsTqEgZiRuRGJ6fAjzjRMwcGcxIMbmPdQEtTEp12UxBjqN5rz2WMnOW3dnSxyikr3AL27YInURz9k/kK7c7ZtKSDOPKZ+G3viac7hfs/9p/SqXrePCufNTHypKhJ9hjnBdvz/oWHbVkg6SzERgKZyQMTjnVLnbVgiNRBI2KnpzxTy2gMlc+Sn9Ko3DKxllPppP34+6ioS8E1Q8fn/RQcWly07KZWG3HkeRoFxL6qW75YAn/T/vTjqRARRneVP5CjT5H4H9KmmS7FLTZkWrV0Ibi3kCkaiRajl03ny33qJZusBd71Dgme6Hv8+Va8+R+B/ShuzSIGPNT1zRSl4A2kZN3vGth3vLpJ52ZyNxG/Ijaj2ALoC94GIUGO7WBgbSvmK058j8D+lSfI/A/pQqXgOwOzw6qBAExEwAT8BS3EcSbUAJIJIGYGTgZwOnuphWfUZHh5YaflFFPofgf0o6WuUC0+BA8bemP4djHPWse6SJ/flM7WusNICkicxuMRMfv500usYiehMgx7l/eKRdLj6takSNPhDfOPOtfRYW8qb4QjqJ+5XkzDda5cAVr9uYMG34dpzMxMflWhw6sEWTLAkE9cbkDb7qH/AJcRzvmJxLZ+IplVbTAV53Mqd/QDauxkbuNefx9TClycSY5fD+9Wz5fD+9VsI8eJT7lb86JpP2W/4n9KdaFpMG8wdtun96tny+H965dRoMKZ81b9KsqtzVvcpqWiUysHy+H96rcBjcbjl/ei6T9lv+J/Sh3kfGlTuN1b8hUtEaZo8H/pr/u/G1Su8ICLayIPi3EfXbkalLHlrPsr6D5VepUoMiJUqVKASVKlSoQlSpUqEJUqVKhCVKlSoQlSpUqEJUqVKhCVKlSoQlSpUqEJUqVKhCVKlSoQR472h6fmalSpT48Cpcn/2Q=="/>
          <p:cNvSpPr>
            <a:spLocks noChangeAspect="1" noChangeArrowheads="1"/>
          </p:cNvSpPr>
          <p:nvPr/>
        </p:nvSpPr>
        <p:spPr bwMode="auto">
          <a:xfrm>
            <a:off x="11271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p:cNvPicPr>
            <a:picLocks noChangeAspect="1"/>
          </p:cNvPicPr>
          <p:nvPr/>
        </p:nvPicPr>
        <p:blipFill>
          <a:blip r:embed="rId7"/>
          <a:stretch>
            <a:fillRect/>
          </a:stretch>
        </p:blipFill>
        <p:spPr>
          <a:xfrm>
            <a:off x="450274" y="3645313"/>
            <a:ext cx="2094193" cy="2745957"/>
          </a:xfrm>
          <a:prstGeom prst="rect">
            <a:avLst/>
          </a:prstGeom>
        </p:spPr>
      </p:pic>
      <p:sp>
        <p:nvSpPr>
          <p:cNvPr id="17" name="Oval 16"/>
          <p:cNvSpPr/>
          <p:nvPr/>
        </p:nvSpPr>
        <p:spPr>
          <a:xfrm>
            <a:off x="567159" y="4907666"/>
            <a:ext cx="277793" cy="208344"/>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p:cNvCxnSpPr/>
          <p:nvPr/>
        </p:nvCxnSpPr>
        <p:spPr>
          <a:xfrm flipH="1">
            <a:off x="844952" y="4548851"/>
            <a:ext cx="162046" cy="266217"/>
          </a:xfrm>
          <a:prstGeom prst="straightConnector1">
            <a:avLst/>
          </a:prstGeom>
          <a:noFill/>
          <a:ln>
            <a:solidFill>
              <a:srgbClr val="FF0000"/>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5238080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Object 40" hidden="1"/>
          <p:cNvGraphicFramePr>
            <a:graphicFrameLocks noChangeAspect="1"/>
          </p:cNvGraphicFramePr>
          <p:nvPr>
            <p:custDataLst>
              <p:tags r:id="rId2"/>
            </p:custDataLst>
            <p:extLst>
              <p:ext uri="{D42A27DB-BD31-4B8C-83A1-F6EECF244321}">
                <p14:modId xmlns:p14="http://schemas.microsoft.com/office/powerpoint/2010/main" val="14068471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6150" name="think-cell Slide" r:id="rId40" imgW="520" imgH="520" progId="TCLayout.ActiveDocument.1">
                  <p:embed/>
                </p:oleObj>
              </mc:Choice>
              <mc:Fallback>
                <p:oleObj name="think-cell Slide" r:id="rId40" imgW="520" imgH="520" progId="TCLayout.ActiveDocument.1">
                  <p:embed/>
                  <p:pic>
                    <p:nvPicPr>
                      <p:cNvPr id="0" name=""/>
                      <p:cNvPicPr/>
                      <p:nvPr/>
                    </p:nvPicPr>
                    <p:blipFill>
                      <a:blip r:embed="rId41"/>
                      <a:stretch>
                        <a:fillRect/>
                      </a:stretch>
                    </p:blipFill>
                    <p:spPr>
                      <a:xfrm>
                        <a:off x="1588" y="1588"/>
                        <a:ext cx="1587" cy="1587"/>
                      </a:xfrm>
                      <a:prstGeom prst="rect">
                        <a:avLst/>
                      </a:prstGeom>
                    </p:spPr>
                  </p:pic>
                </p:oleObj>
              </mc:Fallback>
            </mc:AlternateContent>
          </a:graphicData>
        </a:graphic>
      </p:graphicFrame>
      <p:sp>
        <p:nvSpPr>
          <p:cNvPr id="40" name="Rectangle 39" hidden="1"/>
          <p:cNvSpPr/>
          <p:nvPr>
            <p:custDataLst>
              <p:tags r:id="rId3"/>
            </p:custDataLst>
          </p:nvPr>
        </p:nvSpPr>
        <p:spPr bwMode="auto">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200">
              <a:latin typeface="Calibri"/>
              <a:sym typeface="Calibri"/>
            </a:endParaRPr>
          </a:p>
        </p:txBody>
      </p:sp>
      <p:sp>
        <p:nvSpPr>
          <p:cNvPr id="2" name="Title 1"/>
          <p:cNvSpPr>
            <a:spLocks noGrp="1"/>
          </p:cNvSpPr>
          <p:nvPr>
            <p:ph type="title"/>
          </p:nvPr>
        </p:nvSpPr>
        <p:spPr/>
        <p:txBody>
          <a:bodyPr/>
          <a:lstStyle/>
          <a:p>
            <a:r>
              <a:rPr lang="ja-JP" altLang="en-US" dirty="0" smtClean="0"/>
              <a:t>パイロットの結果によると、ケニアにおける製品受け入れ度は非常に高い：</a:t>
            </a:r>
            <a:r>
              <a:rPr lang="en-US" altLang="ja-JP" dirty="0" smtClean="0"/>
              <a:t>90</a:t>
            </a:r>
            <a:r>
              <a:rPr lang="ja-JP" altLang="en-US" dirty="0" smtClean="0"/>
              <a:t>％以上の世帯はクリンカへの高い満足度を示し、使用に前向き</a:t>
            </a:r>
            <a:endParaRPr lang="en-US" dirty="0"/>
          </a:p>
        </p:txBody>
      </p:sp>
      <p:sp>
        <p:nvSpPr>
          <p:cNvPr id="3" name="Text Placeholder 2"/>
          <p:cNvSpPr>
            <a:spLocks noGrp="1"/>
          </p:cNvSpPr>
          <p:nvPr>
            <p:ph type="body" sz="quarter" idx="37"/>
          </p:nvPr>
        </p:nvSpPr>
        <p:spPr/>
        <p:txBody>
          <a:bodyPr/>
          <a:lstStyle/>
          <a:p>
            <a:r>
              <a:rPr lang="ja-JP" altLang="en-US" dirty="0" smtClean="0"/>
              <a:t>出典：</a:t>
            </a:r>
            <a:r>
              <a:rPr lang="en-US" altLang="ja-JP" dirty="0" smtClean="0"/>
              <a:t>2014</a:t>
            </a:r>
            <a:r>
              <a:rPr lang="ja-JP" altLang="en-US" dirty="0" smtClean="0"/>
              <a:t>年オユギスにおけるダルバーグパイロット調査、ダルバーグ分析</a:t>
            </a:r>
            <a:endParaRPr lang="en-US" dirty="0"/>
          </a:p>
        </p:txBody>
      </p:sp>
      <p:cxnSp>
        <p:nvCxnSpPr>
          <p:cNvPr id="4" name="Straight Connector 3"/>
          <p:cNvCxnSpPr/>
          <p:nvPr>
            <p:custDataLst>
              <p:tags r:id="rId4"/>
            </p:custDataLst>
          </p:nvPr>
        </p:nvCxnSpPr>
        <p:spPr bwMode="auto">
          <a:xfrm flipV="1">
            <a:off x="2419350" y="2011363"/>
            <a:ext cx="127000" cy="17463"/>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custDataLst>
              <p:tags r:id="rId5"/>
            </p:custDataLst>
          </p:nvPr>
        </p:nvCxnSpPr>
        <p:spPr bwMode="auto">
          <a:xfrm>
            <a:off x="2419350" y="1895475"/>
            <a:ext cx="15875" cy="1588"/>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custDataLst>
              <p:tags r:id="rId6"/>
            </p:custDataLst>
          </p:nvPr>
        </p:nvCxnSpPr>
        <p:spPr bwMode="auto">
          <a:xfrm>
            <a:off x="2419350" y="1828800"/>
            <a:ext cx="15875" cy="317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7"/>
            </p:custDataLst>
          </p:nvPr>
        </p:nvCxnSpPr>
        <p:spPr bwMode="auto">
          <a:xfrm>
            <a:off x="2419350" y="1828800"/>
            <a:ext cx="15875"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custDataLst>
              <p:tags r:id="rId8"/>
            </p:custDataLst>
          </p:nvPr>
        </p:nvCxnSpPr>
        <p:spPr bwMode="auto">
          <a:xfrm>
            <a:off x="2673350" y="1909763"/>
            <a:ext cx="441325" cy="23812"/>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9"/>
            </p:custDataLst>
          </p:nvPr>
        </p:nvCxnSpPr>
        <p:spPr bwMode="auto">
          <a:xfrm flipV="1">
            <a:off x="2673350" y="1933575"/>
            <a:ext cx="441325" cy="603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10"/>
            </p:custDataLst>
          </p:nvPr>
        </p:nvCxnSpPr>
        <p:spPr bwMode="auto">
          <a:xfrm>
            <a:off x="2673350" y="1866900"/>
            <a:ext cx="441325" cy="6667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11"/>
            </p:custDataLst>
          </p:nvPr>
        </p:nvCxnSpPr>
        <p:spPr bwMode="auto">
          <a:xfrm>
            <a:off x="2673350" y="1828800"/>
            <a:ext cx="441325"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20" name="Object 19"/>
          <p:cNvGraphicFramePr>
            <a:graphicFrameLocks/>
          </p:cNvGraphicFramePr>
          <p:nvPr>
            <p:custDataLst>
              <p:tags r:id="rId12"/>
            </p:custDataLst>
            <p:extLst>
              <p:ext uri="{D42A27DB-BD31-4B8C-83A1-F6EECF244321}">
                <p14:modId xmlns:p14="http://schemas.microsoft.com/office/powerpoint/2010/main" val="1890069575"/>
              </p:ext>
            </p:extLst>
          </p:nvPr>
        </p:nvGraphicFramePr>
        <p:xfrm>
          <a:off x="1066800" y="1714500"/>
          <a:ext cx="3381443" cy="2857500"/>
        </p:xfrm>
        <a:graphic>
          <a:graphicData uri="http://schemas.openxmlformats.org/presentationml/2006/ole">
            <mc:AlternateContent xmlns:mc="http://schemas.openxmlformats.org/markup-compatibility/2006">
              <mc:Choice xmlns:v="urn:schemas-microsoft-com:vml" Requires="v">
                <p:oleObj spid="_x0000_s836151" name="Chart" r:id="rId42" imgW="3381443" imgH="2857500" progId="MSGraph.Chart.8">
                  <p:embed followColorScheme="full"/>
                </p:oleObj>
              </mc:Choice>
              <mc:Fallback>
                <p:oleObj name="Chart" r:id="rId42" imgW="3381443" imgH="2857500" progId="MSGraph.Chart.8">
                  <p:embed followColorScheme="full"/>
                  <p:pic>
                    <p:nvPicPr>
                      <p:cNvPr id="0" name=""/>
                      <p:cNvPicPr/>
                      <p:nvPr/>
                    </p:nvPicPr>
                    <p:blipFill>
                      <a:blip r:embed="rId43"/>
                      <a:stretch>
                        <a:fillRect/>
                      </a:stretch>
                    </p:blipFill>
                    <p:spPr>
                      <a:xfrm>
                        <a:off x="1066800" y="1714500"/>
                        <a:ext cx="3381443" cy="2857500"/>
                      </a:xfrm>
                      <a:prstGeom prst="rect">
                        <a:avLst/>
                      </a:prstGeom>
                    </p:spPr>
                  </p:pic>
                </p:oleObj>
              </mc:Fallback>
            </mc:AlternateContent>
          </a:graphicData>
        </a:graphic>
      </p:graphicFrame>
      <p:cxnSp>
        <p:nvCxnSpPr>
          <p:cNvPr id="51" name="Straight Connector 50"/>
          <p:cNvCxnSpPr/>
          <p:nvPr>
            <p:custDataLst>
              <p:tags r:id="rId13"/>
            </p:custDataLst>
          </p:nvPr>
        </p:nvCxnSpPr>
        <p:spPr bwMode="auto">
          <a:xfrm flipV="1">
            <a:off x="1438275" y="1862138"/>
            <a:ext cx="57150" cy="290513"/>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14"/>
            </p:custDataLst>
          </p:nvPr>
        </p:nvCxnSpPr>
        <p:spPr bwMode="auto">
          <a:xfrm flipV="1">
            <a:off x="1438275" y="1828800"/>
            <a:ext cx="57150" cy="90488"/>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15"/>
            </p:custDataLst>
          </p:nvPr>
        </p:nvCxnSpPr>
        <p:spPr bwMode="auto">
          <a:xfrm flipH="1" flipV="1">
            <a:off x="2343150" y="1828800"/>
            <a:ext cx="95250" cy="90488"/>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16"/>
            </p:custDataLst>
          </p:nvPr>
        </p:nvCxnSpPr>
        <p:spPr bwMode="auto">
          <a:xfrm flipH="1">
            <a:off x="3914775" y="1933575"/>
            <a:ext cx="95250" cy="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17"/>
            </p:custDataLst>
          </p:nvPr>
        </p:nvCxnSpPr>
        <p:spPr bwMode="auto">
          <a:xfrm flipV="1">
            <a:off x="1438275" y="1962150"/>
            <a:ext cx="57150" cy="423863"/>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8" name="Text Placeholder 10"/>
          <p:cNvSpPr>
            <a:spLocks noGrp="1"/>
          </p:cNvSpPr>
          <p:nvPr>
            <p:custDataLst>
              <p:tags r:id="rId18"/>
            </p:custDataLst>
          </p:nvPr>
        </p:nvSpPr>
        <p:spPr bwMode="auto">
          <a:xfrm>
            <a:off x="588963" y="3157538"/>
            <a:ext cx="82391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ja-JP" altLang="en-US" sz="1200" dirty="0" smtClean="0">
                <a:sym typeface="+mn-lt"/>
              </a:rPr>
              <a:t>非常に満足</a:t>
            </a:r>
            <a:endParaRPr lang="en-US" sz="1200" dirty="0">
              <a:sym typeface="+mn-lt"/>
            </a:endParaRPr>
          </a:p>
        </p:txBody>
      </p:sp>
      <p:sp>
        <p:nvSpPr>
          <p:cNvPr id="47" name="Text Placeholder 9"/>
          <p:cNvSpPr>
            <a:spLocks noGrp="1"/>
          </p:cNvSpPr>
          <p:nvPr>
            <p:custDataLst>
              <p:tags r:id="rId19"/>
            </p:custDataLst>
          </p:nvPr>
        </p:nvSpPr>
        <p:spPr bwMode="auto">
          <a:xfrm>
            <a:off x="204788" y="2295525"/>
            <a:ext cx="120808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ja-JP" altLang="en-US" sz="1200" dirty="0" smtClean="0">
                <a:sym typeface="+mn-lt"/>
              </a:rPr>
              <a:t>ある程度満足</a:t>
            </a:r>
            <a:endParaRPr lang="en-US" sz="1200" dirty="0">
              <a:sym typeface="+mn-lt"/>
            </a:endParaRPr>
          </a:p>
        </p:txBody>
      </p:sp>
      <p:sp>
        <p:nvSpPr>
          <p:cNvPr id="46" name="Text Placeholder 4"/>
          <p:cNvSpPr>
            <a:spLocks noGrp="1"/>
          </p:cNvSpPr>
          <p:nvPr>
            <p:custDataLst>
              <p:tags r:id="rId20"/>
            </p:custDataLst>
          </p:nvPr>
        </p:nvSpPr>
        <p:spPr bwMode="auto">
          <a:xfrm>
            <a:off x="950913" y="2062163"/>
            <a:ext cx="4619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ja-JP" altLang="en-US" sz="1200" dirty="0" smtClean="0">
                <a:sym typeface="+mn-lt"/>
              </a:rPr>
              <a:t>どちらでもない</a:t>
            </a:r>
            <a:endParaRPr lang="en-US" sz="1200" dirty="0">
              <a:sym typeface="+mn-lt"/>
            </a:endParaRPr>
          </a:p>
        </p:txBody>
      </p:sp>
      <p:sp>
        <p:nvSpPr>
          <p:cNvPr id="45" name="Text Placeholder 3"/>
          <p:cNvSpPr>
            <a:spLocks noGrp="1"/>
          </p:cNvSpPr>
          <p:nvPr>
            <p:custDataLst>
              <p:tags r:id="rId21"/>
            </p:custDataLst>
          </p:nvPr>
        </p:nvSpPr>
        <p:spPr bwMode="auto">
          <a:xfrm>
            <a:off x="280988" y="1828800"/>
            <a:ext cx="113188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ja-JP" altLang="en-US" sz="1200" dirty="0" smtClean="0">
                <a:sym typeface="+mn-lt"/>
              </a:rPr>
              <a:t>あまり満足でない</a:t>
            </a:r>
            <a:endParaRPr lang="en-US" sz="1200" dirty="0">
              <a:sym typeface="+mn-lt"/>
            </a:endParaRPr>
          </a:p>
        </p:txBody>
      </p:sp>
      <p:sp>
        <p:nvSpPr>
          <p:cNvPr id="57" name="Text Placeholder 1"/>
          <p:cNvSpPr>
            <a:spLocks noGrp="1"/>
          </p:cNvSpPr>
          <p:nvPr>
            <p:custDataLst>
              <p:tags r:id="rId22"/>
            </p:custDataLst>
          </p:nvPr>
        </p:nvSpPr>
        <p:spPr bwMode="auto">
          <a:xfrm>
            <a:off x="2951649" y="4606925"/>
            <a:ext cx="1172676" cy="3651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200" dirty="0" smtClean="0">
                <a:latin typeface="Calibri"/>
                <a:sym typeface="Calibri"/>
              </a:rPr>
              <a:t>パイロット以前から水処理</a:t>
            </a:r>
            <a:endParaRPr lang="en-US" sz="1200" dirty="0">
              <a:latin typeface="Calibri"/>
              <a:sym typeface="Calibri"/>
            </a:endParaRPr>
          </a:p>
        </p:txBody>
      </p:sp>
      <p:sp>
        <p:nvSpPr>
          <p:cNvPr id="59" name="Text Placeholder 2"/>
          <p:cNvSpPr>
            <a:spLocks noGrp="1"/>
          </p:cNvSpPr>
          <p:nvPr>
            <p:custDataLst>
              <p:tags r:id="rId23"/>
            </p:custDataLst>
          </p:nvPr>
        </p:nvSpPr>
        <p:spPr bwMode="gray">
          <a:xfrm>
            <a:off x="3375025" y="1611313"/>
            <a:ext cx="35560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US" sz="1200" dirty="0" smtClean="0">
                <a:latin typeface="Calibri"/>
                <a:sym typeface="Calibri"/>
              </a:rPr>
              <a:t>n=</a:t>
            </a:r>
            <a:fld id="{1AD04557-24B6-4AAF-BF9C-331903BFB7E5}" type="datetime'''7''8'''''''''''''''''''''''''''''''''''''''''''''''''">
              <a:rPr lang="en-US" sz="1200" smtClean="0">
                <a:latin typeface="Calibri"/>
                <a:sym typeface="Calibri"/>
              </a:rPr>
              <a:pPr marL="0" indent="0" algn="ctr">
                <a:spcBef>
                  <a:spcPct val="0"/>
                </a:spcBef>
                <a:spcAft>
                  <a:spcPct val="0"/>
                </a:spcAft>
                <a:buNone/>
              </a:pPr>
              <a:t>78</a:t>
            </a:fld>
            <a:endParaRPr lang="en-US" sz="1200" dirty="0">
              <a:latin typeface="Calibri"/>
              <a:sym typeface="Calibri"/>
            </a:endParaRPr>
          </a:p>
        </p:txBody>
      </p:sp>
      <p:sp>
        <p:nvSpPr>
          <p:cNvPr id="29" name="Text Placeholder 135"/>
          <p:cNvSpPr>
            <a:spLocks noGrp="1"/>
          </p:cNvSpPr>
          <p:nvPr>
            <p:custDataLst>
              <p:tags r:id="rId24"/>
            </p:custDataLst>
          </p:nvPr>
        </p:nvSpPr>
        <p:spPr bwMode="auto">
          <a:xfrm>
            <a:off x="1414463" y="4606925"/>
            <a:ext cx="1125538" cy="3651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200" dirty="0" smtClean="0">
                <a:sym typeface="+mn-lt"/>
              </a:rPr>
              <a:t>パイロット以前は水処理せず</a:t>
            </a:r>
            <a:endParaRPr lang="en-US" sz="1200" dirty="0">
              <a:sym typeface="+mn-lt"/>
            </a:endParaRPr>
          </a:p>
        </p:txBody>
      </p:sp>
      <p:sp>
        <p:nvSpPr>
          <p:cNvPr id="68" name="Text Placeholder 11"/>
          <p:cNvSpPr>
            <a:spLocks noGrp="1"/>
          </p:cNvSpPr>
          <p:nvPr>
            <p:custDataLst>
              <p:tags r:id="rId25"/>
            </p:custDataLst>
          </p:nvPr>
        </p:nvSpPr>
        <p:spPr bwMode="gray">
          <a:xfrm>
            <a:off x="2081213" y="1771650"/>
            <a:ext cx="231775" cy="182563"/>
          </a:xfrm>
          <a:prstGeom prst="rect">
            <a:avLst/>
          </a:prstGeom>
          <a:solidFill>
            <a:srgbClr val="9DB1CF"/>
          </a:solidFill>
        </p:spPr>
        <p:txBody>
          <a:bodyPr wrap="none" lIns="22225" tIns="0" rIns="22225"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1B09D879-CB67-45FD-B680-881B84AEE120}" type="datetime'''''''''''''''''3''''''''''''%'">
              <a:rPr lang="en-US" sz="1200">
                <a:sym typeface="+mn-lt"/>
              </a:rPr>
              <a:pPr marL="0" indent="0" algn="ctr">
                <a:spcBef>
                  <a:spcPct val="0"/>
                </a:spcBef>
                <a:spcAft>
                  <a:spcPct val="0"/>
                </a:spcAft>
                <a:buNone/>
              </a:pPr>
              <a:t>3%</a:t>
            </a:fld>
            <a:endParaRPr lang="en-US" sz="1200" dirty="0">
              <a:sym typeface="+mn-lt"/>
            </a:endParaRPr>
          </a:p>
        </p:txBody>
      </p:sp>
      <p:sp>
        <p:nvSpPr>
          <p:cNvPr id="70" name="Text Placeholder 13"/>
          <p:cNvSpPr>
            <a:spLocks noGrp="1"/>
          </p:cNvSpPr>
          <p:nvPr>
            <p:custDataLst>
              <p:tags r:id="rId26"/>
            </p:custDataLst>
          </p:nvPr>
        </p:nvSpPr>
        <p:spPr bwMode="gray">
          <a:xfrm>
            <a:off x="3656013" y="1790700"/>
            <a:ext cx="231775" cy="182563"/>
          </a:xfrm>
          <a:prstGeom prst="rect">
            <a:avLst/>
          </a:prstGeom>
          <a:solidFill>
            <a:srgbClr val="6F8DB9"/>
          </a:solidFill>
        </p:spPr>
        <p:txBody>
          <a:bodyPr wrap="none" lIns="22225" tIns="0" rIns="22225"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8AAFC3E0-AE20-4082-98C2-1AC931EE8C11}" type="datetime'''''''''''''''''''''''''''''''''4''''''''''''''''%'''''''''">
              <a:rPr lang="en-US" sz="1200">
                <a:solidFill>
                  <a:schemeClr val="bg1"/>
                </a:solidFill>
                <a:sym typeface="+mn-lt"/>
              </a:rPr>
              <a:pPr marL="0" indent="0" algn="ctr">
                <a:spcBef>
                  <a:spcPct val="0"/>
                </a:spcBef>
                <a:spcAft>
                  <a:spcPct val="0"/>
                </a:spcAft>
                <a:buNone/>
              </a:pPr>
              <a:t>4%</a:t>
            </a:fld>
            <a:endParaRPr lang="en-US" sz="1200">
              <a:solidFill>
                <a:schemeClr val="bg1"/>
              </a:solidFill>
              <a:sym typeface="+mn-lt"/>
            </a:endParaRPr>
          </a:p>
        </p:txBody>
      </p:sp>
      <p:sp>
        <p:nvSpPr>
          <p:cNvPr id="69" name="Text Placeholder 12"/>
          <p:cNvSpPr>
            <a:spLocks noGrp="1"/>
          </p:cNvSpPr>
          <p:nvPr>
            <p:custDataLst>
              <p:tags r:id="rId27"/>
            </p:custDataLst>
          </p:nvPr>
        </p:nvSpPr>
        <p:spPr bwMode="gray">
          <a:xfrm>
            <a:off x="3217863" y="1843088"/>
            <a:ext cx="231775" cy="182563"/>
          </a:xfrm>
          <a:prstGeom prst="rect">
            <a:avLst/>
          </a:prstGeom>
          <a:solidFill>
            <a:srgbClr val="9DB1CF"/>
          </a:solidFill>
        </p:spPr>
        <p:txBody>
          <a:bodyPr wrap="none" lIns="22225" tIns="0" rIns="22225"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B7236C20-BAFE-4AAD-81EF-11D9E1CFEA95}" type="datetime'0''''''''''''''''''''''''''''''%'''''''''''''''''''">
              <a:rPr lang="en-US" sz="1200">
                <a:sym typeface="+mn-lt"/>
              </a:rPr>
              <a:pPr marL="0" indent="0" algn="ctr">
                <a:spcBef>
                  <a:spcPct val="0"/>
                </a:spcBef>
                <a:spcAft>
                  <a:spcPct val="0"/>
                </a:spcAft>
                <a:buNone/>
              </a:pPr>
              <a:t>0%</a:t>
            </a:fld>
            <a:endParaRPr lang="en-US" sz="1200">
              <a:sym typeface="+mn-lt"/>
            </a:endParaRPr>
          </a:p>
        </p:txBody>
      </p:sp>
      <p:sp>
        <p:nvSpPr>
          <p:cNvPr id="27" name="Text Placeholder 141"/>
          <p:cNvSpPr>
            <a:spLocks noGrp="1"/>
          </p:cNvSpPr>
          <p:nvPr>
            <p:custDataLst>
              <p:tags r:id="rId28"/>
            </p:custDataLst>
          </p:nvPr>
        </p:nvSpPr>
        <p:spPr bwMode="gray">
          <a:xfrm>
            <a:off x="1798638" y="1611313"/>
            <a:ext cx="35560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US" sz="1200" dirty="0"/>
              <a:t>n</a:t>
            </a:r>
            <a:r>
              <a:rPr lang="en-US" sz="1200" dirty="0" smtClean="0"/>
              <a:t>=</a:t>
            </a:r>
            <a:fld id="{2B9EF35F-DFA0-42B7-A985-A0CDE1D86E16}" type="datetime'3''''''''''''''''''''''''''''''''''''''''''''''''9'''''''">
              <a:rPr lang="en-US" sz="1200" smtClean="0"/>
              <a:pPr/>
              <a:t>39</a:t>
            </a:fld>
            <a:endParaRPr lang="en-US" sz="1200" dirty="0">
              <a:sym typeface="+mn-lt"/>
            </a:endParaRPr>
          </a:p>
        </p:txBody>
      </p:sp>
      <p:sp>
        <p:nvSpPr>
          <p:cNvPr id="65" name="Text Placeholder 10"/>
          <p:cNvSpPr>
            <a:spLocks noGrp="1"/>
          </p:cNvSpPr>
          <p:nvPr>
            <p:custDataLst>
              <p:tags r:id="rId29"/>
            </p:custDataLst>
          </p:nvPr>
        </p:nvSpPr>
        <p:spPr bwMode="gray">
          <a:xfrm>
            <a:off x="1638300" y="1871663"/>
            <a:ext cx="231775" cy="182563"/>
          </a:xfrm>
          <a:prstGeom prst="rect">
            <a:avLst/>
          </a:prstGeom>
          <a:solidFill>
            <a:srgbClr val="C3CFE1"/>
          </a:solidFill>
        </p:spPr>
        <p:txBody>
          <a:bodyPr wrap="none" lIns="22225" tIns="0" rIns="22225"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73077CB2-692F-4D29-961A-D2E06C0521AF}" type="datetime'''''''''''''5''''''''''''''''''%'''''">
              <a:rPr lang="en-US" sz="1200" smtClean="0">
                <a:sym typeface="+mn-lt"/>
              </a:rPr>
              <a:pPr marL="0" indent="0" algn="ctr">
                <a:spcBef>
                  <a:spcPct val="0"/>
                </a:spcBef>
                <a:spcAft>
                  <a:spcPct val="0"/>
                </a:spcAft>
                <a:buNone/>
              </a:pPr>
              <a:t>5%</a:t>
            </a:fld>
            <a:endParaRPr lang="en-US" sz="1200" dirty="0">
              <a:sym typeface="+mn-lt"/>
            </a:endParaRPr>
          </a:p>
        </p:txBody>
      </p:sp>
      <p:graphicFrame>
        <p:nvGraphicFramePr>
          <p:cNvPr id="58" name="Object 57"/>
          <p:cNvGraphicFramePr>
            <a:graphicFrameLocks/>
          </p:cNvGraphicFramePr>
          <p:nvPr>
            <p:custDataLst>
              <p:tags r:id="rId30"/>
            </p:custDataLst>
            <p:extLst>
              <p:ext uri="{D42A27DB-BD31-4B8C-83A1-F6EECF244321}">
                <p14:modId xmlns:p14="http://schemas.microsoft.com/office/powerpoint/2010/main" val="1315901931"/>
              </p:ext>
            </p:extLst>
          </p:nvPr>
        </p:nvGraphicFramePr>
        <p:xfrm>
          <a:off x="6248400" y="1714500"/>
          <a:ext cx="1838257" cy="2857500"/>
        </p:xfrm>
        <a:graphic>
          <a:graphicData uri="http://schemas.openxmlformats.org/presentationml/2006/ole">
            <mc:AlternateContent xmlns:mc="http://schemas.openxmlformats.org/markup-compatibility/2006">
              <mc:Choice xmlns:v="urn:schemas-microsoft-com:vml" Requires="v">
                <p:oleObj spid="_x0000_s836152" name="Chart" r:id="rId44" imgW="1838257" imgH="2857500" progId="MSGraph.Chart.8">
                  <p:embed followColorScheme="full"/>
                </p:oleObj>
              </mc:Choice>
              <mc:Fallback>
                <p:oleObj name="Chart" r:id="rId44" imgW="1838257" imgH="2857500" progId="MSGraph.Chart.8">
                  <p:embed followColorScheme="full"/>
                  <p:pic>
                    <p:nvPicPr>
                      <p:cNvPr id="0" name=""/>
                      <p:cNvPicPr/>
                      <p:nvPr/>
                    </p:nvPicPr>
                    <p:blipFill>
                      <a:blip r:embed="rId45"/>
                      <a:stretch>
                        <a:fillRect/>
                      </a:stretch>
                    </p:blipFill>
                    <p:spPr>
                      <a:xfrm>
                        <a:off x="6248400" y="1714500"/>
                        <a:ext cx="1838257" cy="2857500"/>
                      </a:xfrm>
                      <a:prstGeom prst="rect">
                        <a:avLst/>
                      </a:prstGeom>
                    </p:spPr>
                  </p:pic>
                </p:oleObj>
              </mc:Fallback>
            </mc:AlternateContent>
          </a:graphicData>
        </a:graphic>
      </p:graphicFrame>
      <p:cxnSp>
        <p:nvCxnSpPr>
          <p:cNvPr id="18" name="Straight Connector 17"/>
          <p:cNvCxnSpPr/>
          <p:nvPr>
            <p:custDataLst>
              <p:tags r:id="rId31"/>
            </p:custDataLst>
          </p:nvPr>
        </p:nvCxnSpPr>
        <p:spPr bwMode="auto">
          <a:xfrm flipV="1">
            <a:off x="6629400" y="1847850"/>
            <a:ext cx="57150" cy="71438"/>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3" name="Text Placeholder 21"/>
          <p:cNvSpPr>
            <a:spLocks noGrp="1"/>
          </p:cNvSpPr>
          <p:nvPr>
            <p:custDataLst>
              <p:tags r:id="rId32"/>
            </p:custDataLst>
          </p:nvPr>
        </p:nvSpPr>
        <p:spPr bwMode="gray">
          <a:xfrm>
            <a:off x="7023100" y="3076575"/>
            <a:ext cx="3095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08E467B0-BA5C-4281-917A-18EF2B31B734}" type="datetime'''''''''''''''''''''''''9''''''''''''''''''9''''%'''''''">
              <a:rPr lang="en-US" sz="1200"/>
              <a:pPr/>
              <a:t>99%</a:t>
            </a:fld>
            <a:endParaRPr lang="en-US" sz="1200" dirty="0">
              <a:sym typeface="+mn-lt"/>
            </a:endParaRPr>
          </a:p>
        </p:txBody>
      </p:sp>
      <p:sp>
        <p:nvSpPr>
          <p:cNvPr id="66" name="Text Placeholder 140"/>
          <p:cNvSpPr>
            <a:spLocks noGrp="1"/>
          </p:cNvSpPr>
          <p:nvPr>
            <p:custDataLst>
              <p:tags r:id="rId33"/>
            </p:custDataLst>
          </p:nvPr>
        </p:nvSpPr>
        <p:spPr bwMode="gray">
          <a:xfrm>
            <a:off x="6999288" y="1574800"/>
            <a:ext cx="35560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US" sz="1200" dirty="0" smtClean="0"/>
              <a:t>n=</a:t>
            </a:r>
            <a:fld id="{52B17527-1AC0-4960-96AE-763E081B5E39}" type="datetime'75'''''''''''''''''''''''''''''''''''''''''''''''">
              <a:rPr lang="en-US" sz="1200"/>
              <a:pPr/>
              <a:t>75</a:t>
            </a:fld>
            <a:endParaRPr lang="en-US" sz="1200" dirty="0">
              <a:sym typeface="+mn-lt"/>
            </a:endParaRPr>
          </a:p>
        </p:txBody>
      </p:sp>
      <p:sp>
        <p:nvSpPr>
          <p:cNvPr id="64" name="Text Placeholder 22"/>
          <p:cNvSpPr>
            <a:spLocks noGrp="1"/>
          </p:cNvSpPr>
          <p:nvPr>
            <p:custDataLst>
              <p:tags r:id="rId34"/>
            </p:custDataLst>
          </p:nvPr>
        </p:nvSpPr>
        <p:spPr bwMode="gray">
          <a:xfrm>
            <a:off x="7061200" y="1757363"/>
            <a:ext cx="231775" cy="182563"/>
          </a:xfrm>
          <a:prstGeom prst="rect">
            <a:avLst/>
          </a:prstGeom>
          <a:solidFill>
            <a:srgbClr val="C3CFE1"/>
          </a:solidFill>
        </p:spPr>
        <p:txBody>
          <a:bodyPr wrap="none" lIns="22225" tIns="0" rIns="22225"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047272CE-8B43-4479-9C8E-A3333208BB28}" type="datetime'''''1''''''''''''''''''''''''''''''''''''''''''''''''''%'''">
              <a:rPr lang="en-US" sz="1200"/>
              <a:pPr/>
              <a:t>1%</a:t>
            </a:fld>
            <a:endParaRPr lang="en-US" sz="1200" dirty="0">
              <a:sym typeface="+mn-lt"/>
            </a:endParaRPr>
          </a:p>
        </p:txBody>
      </p:sp>
      <p:sp>
        <p:nvSpPr>
          <p:cNvPr id="67" name="Text Placeholder 3"/>
          <p:cNvSpPr>
            <a:spLocks noGrp="1"/>
          </p:cNvSpPr>
          <p:nvPr>
            <p:custDataLst>
              <p:tags r:id="rId35"/>
            </p:custDataLst>
          </p:nvPr>
        </p:nvSpPr>
        <p:spPr bwMode="auto">
          <a:xfrm>
            <a:off x="6403975" y="3076575"/>
            <a:ext cx="20002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ja-JP" altLang="en-US" sz="1200" dirty="0" smtClean="0">
                <a:sym typeface="+mn-lt"/>
              </a:rPr>
              <a:t>はい</a:t>
            </a:r>
            <a:endParaRPr lang="en-US" sz="1200" dirty="0">
              <a:sym typeface="+mn-lt"/>
            </a:endParaRPr>
          </a:p>
        </p:txBody>
      </p:sp>
      <p:sp>
        <p:nvSpPr>
          <p:cNvPr id="72" name="Text Placeholder 2"/>
          <p:cNvSpPr>
            <a:spLocks noGrp="1"/>
          </p:cNvSpPr>
          <p:nvPr>
            <p:custDataLst>
              <p:tags r:id="rId36"/>
            </p:custDataLst>
          </p:nvPr>
        </p:nvSpPr>
        <p:spPr bwMode="auto">
          <a:xfrm>
            <a:off x="6424613" y="1828800"/>
            <a:ext cx="17938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ja-JP" altLang="en-US" sz="1200" dirty="0" smtClean="0">
                <a:sym typeface="+mn-lt"/>
              </a:rPr>
              <a:t>いいえ</a:t>
            </a:r>
            <a:endParaRPr lang="en-US" sz="1200" dirty="0">
              <a:sym typeface="+mn-lt"/>
            </a:endParaRPr>
          </a:p>
        </p:txBody>
      </p:sp>
      <p:sp>
        <p:nvSpPr>
          <p:cNvPr id="62" name="Text Placeholder 9"/>
          <p:cNvSpPr>
            <a:spLocks noGrp="1"/>
          </p:cNvSpPr>
          <p:nvPr>
            <p:custDataLst>
              <p:tags r:id="rId37"/>
            </p:custDataLst>
          </p:nvPr>
        </p:nvSpPr>
        <p:spPr bwMode="auto">
          <a:xfrm>
            <a:off x="6619083" y="4606925"/>
            <a:ext cx="1115218" cy="3651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200" dirty="0" smtClean="0">
                <a:sym typeface="+mn-lt"/>
              </a:rPr>
              <a:t>パイロット以前から水処理</a:t>
            </a:r>
            <a:endParaRPr lang="en-US" sz="1200" dirty="0">
              <a:sym typeface="+mn-lt"/>
            </a:endParaRPr>
          </a:p>
        </p:txBody>
      </p:sp>
      <p:sp>
        <p:nvSpPr>
          <p:cNvPr id="76" name="Text Placeholder 661"/>
          <p:cNvSpPr>
            <a:spLocks noGrp="1"/>
          </p:cNvSpPr>
          <p:nvPr>
            <p:ph type="body" sz="quarter" idx="4294967295"/>
          </p:nvPr>
        </p:nvSpPr>
        <p:spPr>
          <a:xfrm>
            <a:off x="460771" y="983675"/>
            <a:ext cx="3602182" cy="323849"/>
          </a:xfrm>
          <a:prstGeom prst="rect">
            <a:avLst/>
          </a:prstGeom>
        </p:spPr>
        <p:txBody>
          <a:bodyPr lIns="91440"/>
          <a:lstStyle/>
          <a:p>
            <a:pPr marL="0" indent="0">
              <a:buNone/>
            </a:pPr>
            <a:r>
              <a:rPr lang="ja-JP" altLang="en-US" b="1" dirty="0" smtClean="0"/>
              <a:t>クリンカへの満足度</a:t>
            </a:r>
            <a:endParaRPr lang="en-US" b="1" dirty="0" smtClean="0"/>
          </a:p>
          <a:p>
            <a:pPr marL="0" indent="0">
              <a:buNone/>
            </a:pPr>
            <a:r>
              <a:rPr lang="ja-JP" altLang="en-US" sz="1200" i="1" dirty="0" smtClean="0"/>
              <a:t>どの程度クリンカに満足しましたか？</a:t>
            </a:r>
            <a:endParaRPr lang="en-US" b="1" dirty="0"/>
          </a:p>
        </p:txBody>
      </p:sp>
      <p:cxnSp>
        <p:nvCxnSpPr>
          <p:cNvPr id="77" name="Straight Connector 76"/>
          <p:cNvCxnSpPr/>
          <p:nvPr/>
        </p:nvCxnSpPr>
        <p:spPr>
          <a:xfrm>
            <a:off x="450274" y="1268475"/>
            <a:ext cx="42062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ext Placeholder 662"/>
          <p:cNvSpPr>
            <a:spLocks noGrp="1"/>
          </p:cNvSpPr>
          <p:nvPr>
            <p:ph type="body" sz="quarter" idx="4294967295"/>
          </p:nvPr>
        </p:nvSpPr>
        <p:spPr>
          <a:xfrm>
            <a:off x="450851" y="5399701"/>
            <a:ext cx="9003903" cy="1091353"/>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marL="174625" indent="-174625"/>
            <a:r>
              <a:rPr lang="ja-JP" altLang="en-US" dirty="0" smtClean="0">
                <a:solidFill>
                  <a:schemeClr val="tx1"/>
                </a:solidFill>
              </a:rPr>
              <a:t>パイロット以前は水処理していなかった世帯と他の方法で水処理していた世帯を通して、製品の受け入れ度は非常に高い－製品に不満だと回答した人は一人もいなかった</a:t>
            </a:r>
            <a:endParaRPr lang="en-US" dirty="0">
              <a:solidFill>
                <a:schemeClr val="tx1"/>
              </a:solidFill>
            </a:endParaRPr>
          </a:p>
          <a:p>
            <a:pPr marL="174625" indent="-174625">
              <a:buFont typeface="Arial" panose="020B0604020202020204" pitchFamily="34" charset="0"/>
              <a:buChar char="•"/>
            </a:pPr>
            <a:r>
              <a:rPr lang="ja-JP" altLang="en-US" dirty="0" smtClean="0">
                <a:solidFill>
                  <a:schemeClr val="tx1"/>
                </a:solidFill>
              </a:rPr>
              <a:t>パイロット参加者の中には製品について懐疑的だったり処理時間に不満を述べる人もいたが、不満を述べた人を含めて大多数が塩素系の製品よりクリンカを好んだ</a:t>
            </a:r>
            <a:endParaRPr lang="en-US" dirty="0" smtClean="0">
              <a:solidFill>
                <a:schemeClr val="tx1"/>
              </a:solidFill>
            </a:endParaRPr>
          </a:p>
        </p:txBody>
      </p:sp>
      <p:sp>
        <p:nvSpPr>
          <p:cNvPr id="79" name="AutoShape 2"/>
          <p:cNvSpPr>
            <a:spLocks noChangeArrowheads="1"/>
          </p:cNvSpPr>
          <p:nvPr/>
        </p:nvSpPr>
        <p:spPr bwMode="gray">
          <a:xfrm rot="10800000">
            <a:off x="2942124" y="5086806"/>
            <a:ext cx="4021751" cy="265463"/>
          </a:xfrm>
          <a:prstGeom prst="triangle">
            <a:avLst>
              <a:gd name="adj" fmla="val 50000"/>
            </a:avLst>
          </a:prstGeom>
          <a:solidFill>
            <a:schemeClr val="tx2"/>
          </a:solidFill>
        </p:spPr>
        <p:txBody>
          <a:bodyPr lIns="72000" tIns="72000" rIns="72000" bIns="72000" anchor="ctr"/>
          <a:lstStyle/>
          <a:p>
            <a:pPr marL="109538" indent="-109538">
              <a:buFont typeface="Arial" charset="0"/>
              <a:buChar char="•"/>
              <a:defRPr/>
            </a:pPr>
            <a:endParaRPr lang="en-AU" sz="1200" b="1" dirty="0" smtClean="0">
              <a:solidFill>
                <a:schemeClr val="bg1"/>
              </a:solidFill>
              <a:latin typeface="Arial" pitchFamily="34" charset="0"/>
              <a:cs typeface="Arial" pitchFamily="34" charset="0"/>
            </a:endParaRPr>
          </a:p>
        </p:txBody>
      </p:sp>
      <p:sp>
        <p:nvSpPr>
          <p:cNvPr id="42" name="Text Placeholder 661"/>
          <p:cNvSpPr>
            <a:spLocks noGrp="1"/>
          </p:cNvSpPr>
          <p:nvPr>
            <p:ph type="body" sz="quarter" idx="4294967295"/>
          </p:nvPr>
        </p:nvSpPr>
        <p:spPr>
          <a:xfrm>
            <a:off x="5378378" y="983675"/>
            <a:ext cx="4430640" cy="323849"/>
          </a:xfrm>
          <a:prstGeom prst="rect">
            <a:avLst/>
          </a:prstGeom>
        </p:spPr>
        <p:txBody>
          <a:bodyPr lIns="91440"/>
          <a:lstStyle/>
          <a:p>
            <a:pPr marL="0" indent="0">
              <a:buNone/>
            </a:pPr>
            <a:r>
              <a:rPr lang="ja-JP" altLang="en-US" b="1" dirty="0" smtClean="0"/>
              <a:t>水処理にクリンカを使用する意欲</a:t>
            </a:r>
            <a:endParaRPr lang="en-US" b="1" dirty="0" smtClean="0"/>
          </a:p>
          <a:p>
            <a:pPr marL="0" indent="0">
              <a:buNone/>
            </a:pPr>
            <a:r>
              <a:rPr lang="ja-JP" altLang="en-US" sz="1200" i="1" dirty="0" smtClean="0"/>
              <a:t>従来の処理方法と比較して、クリンカを好みますか？</a:t>
            </a:r>
            <a:endParaRPr lang="en-US" b="1" dirty="0"/>
          </a:p>
        </p:txBody>
      </p:sp>
      <p:cxnSp>
        <p:nvCxnSpPr>
          <p:cNvPr id="53" name="Straight Connector 52"/>
          <p:cNvCxnSpPr/>
          <p:nvPr/>
        </p:nvCxnSpPr>
        <p:spPr>
          <a:xfrm>
            <a:off x="5367881" y="1268475"/>
            <a:ext cx="42062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786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Object 40" hidden="1"/>
          <p:cNvGraphicFramePr>
            <a:graphicFrameLocks noChangeAspect="1"/>
          </p:cNvGraphicFramePr>
          <p:nvPr>
            <p:custDataLst>
              <p:tags r:id="rId2"/>
            </p:custDataLst>
            <p:extLst>
              <p:ext uri="{D42A27DB-BD31-4B8C-83A1-F6EECF244321}">
                <p14:modId xmlns:p14="http://schemas.microsoft.com/office/powerpoint/2010/main" val="38713859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6982" name="think-cell Slide" r:id="rId19" imgW="520" imgH="520" progId="TCLayout.ActiveDocument.1">
                  <p:embed/>
                </p:oleObj>
              </mc:Choice>
              <mc:Fallback>
                <p:oleObj name="think-cell Slide" r:id="rId19" imgW="520" imgH="520" progId="TCLayout.ActiveDocument.1">
                  <p:embed/>
                  <p:pic>
                    <p:nvPicPr>
                      <p:cNvPr id="0" name=""/>
                      <p:cNvPicPr/>
                      <p:nvPr/>
                    </p:nvPicPr>
                    <p:blipFill>
                      <a:blip r:embed="rId20"/>
                      <a:stretch>
                        <a:fillRect/>
                      </a:stretch>
                    </p:blipFill>
                    <p:spPr>
                      <a:xfrm>
                        <a:off x="1588" y="1588"/>
                        <a:ext cx="1587" cy="1587"/>
                      </a:xfrm>
                      <a:prstGeom prst="rect">
                        <a:avLst/>
                      </a:prstGeom>
                    </p:spPr>
                  </p:pic>
                </p:oleObj>
              </mc:Fallback>
            </mc:AlternateContent>
          </a:graphicData>
        </a:graphic>
      </p:graphicFrame>
      <p:sp>
        <p:nvSpPr>
          <p:cNvPr id="40" name="Rectangle 39" hidden="1"/>
          <p:cNvSpPr/>
          <p:nvPr>
            <p:custDataLst>
              <p:tags r:id="rId3"/>
            </p:custDataLst>
          </p:nvPr>
        </p:nvSpPr>
        <p:spPr bwMode="auto">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200">
              <a:latin typeface="Calibri"/>
              <a:sym typeface="Calibri"/>
            </a:endParaRPr>
          </a:p>
        </p:txBody>
      </p:sp>
      <p:sp>
        <p:nvSpPr>
          <p:cNvPr id="2" name="Title 1"/>
          <p:cNvSpPr>
            <a:spLocks noGrp="1"/>
          </p:cNvSpPr>
          <p:nvPr>
            <p:ph type="title"/>
          </p:nvPr>
        </p:nvSpPr>
        <p:spPr/>
        <p:txBody>
          <a:bodyPr/>
          <a:lstStyle/>
          <a:p>
            <a:r>
              <a:rPr lang="ja-JP" altLang="en-US" dirty="0" smtClean="0"/>
              <a:t>参加世帯のうち</a:t>
            </a:r>
            <a:r>
              <a:rPr lang="en-US" dirty="0" smtClean="0"/>
              <a:t>95</a:t>
            </a:r>
            <a:r>
              <a:rPr lang="ja-JP" altLang="en-US" dirty="0" smtClean="0"/>
              <a:t>％以上が、パイロット期間が終わるまでクリンカの使用を継続し、製品のパフォーマンスに対する高い満足度を示した</a:t>
            </a:r>
            <a:endParaRPr lang="en-US" dirty="0"/>
          </a:p>
        </p:txBody>
      </p:sp>
      <p:sp>
        <p:nvSpPr>
          <p:cNvPr id="3" name="Text Placeholder 2"/>
          <p:cNvSpPr>
            <a:spLocks noGrp="1"/>
          </p:cNvSpPr>
          <p:nvPr>
            <p:ph type="body" sz="quarter" idx="37"/>
          </p:nvPr>
        </p:nvSpPr>
        <p:spPr/>
        <p:txBody>
          <a:bodyPr/>
          <a:lstStyle/>
          <a:p>
            <a:r>
              <a:rPr lang="ja-JP" altLang="en-US" dirty="0"/>
              <a:t>出典：</a:t>
            </a:r>
            <a:r>
              <a:rPr lang="en-US" altLang="ja-JP" dirty="0"/>
              <a:t>2014</a:t>
            </a:r>
            <a:r>
              <a:rPr lang="ja-JP" altLang="en-US" dirty="0"/>
              <a:t>年オユギスにおけるダルバーグパイロット調査、ダルバーグ分析</a:t>
            </a:r>
            <a:endParaRPr lang="en-US" altLang="ja-JP" dirty="0"/>
          </a:p>
        </p:txBody>
      </p:sp>
      <p:graphicFrame>
        <p:nvGraphicFramePr>
          <p:cNvPr id="20" name="Object 19"/>
          <p:cNvGraphicFramePr>
            <a:graphicFrameLocks/>
          </p:cNvGraphicFramePr>
          <p:nvPr>
            <p:custDataLst>
              <p:tags r:id="rId4"/>
            </p:custDataLst>
            <p:extLst>
              <p:ext uri="{D42A27DB-BD31-4B8C-83A1-F6EECF244321}">
                <p14:modId xmlns:p14="http://schemas.microsoft.com/office/powerpoint/2010/main" val="3193921348"/>
              </p:ext>
            </p:extLst>
          </p:nvPr>
        </p:nvGraphicFramePr>
        <p:xfrm>
          <a:off x="2781300" y="1714500"/>
          <a:ext cx="4343400" cy="2686050"/>
        </p:xfrm>
        <a:graphic>
          <a:graphicData uri="http://schemas.openxmlformats.org/presentationml/2006/ole">
            <mc:AlternateContent xmlns:mc="http://schemas.openxmlformats.org/markup-compatibility/2006">
              <mc:Choice xmlns:v="urn:schemas-microsoft-com:vml" Requires="v">
                <p:oleObj spid="_x0000_s836983" name="Chart" r:id="rId21" imgW="4343400" imgH="2686050" progId="MSGraph.Chart.8">
                  <p:embed followColorScheme="full"/>
                </p:oleObj>
              </mc:Choice>
              <mc:Fallback>
                <p:oleObj name="Chart" r:id="rId21" imgW="4343400" imgH="2686050" progId="MSGraph.Chart.8">
                  <p:embed followColorScheme="full"/>
                  <p:pic>
                    <p:nvPicPr>
                      <p:cNvPr id="0" name=""/>
                      <p:cNvPicPr/>
                      <p:nvPr/>
                    </p:nvPicPr>
                    <p:blipFill>
                      <a:blip r:embed="rId22"/>
                      <a:stretch>
                        <a:fillRect/>
                      </a:stretch>
                    </p:blipFill>
                    <p:spPr>
                      <a:xfrm>
                        <a:off x="2781300" y="1714500"/>
                        <a:ext cx="4343400" cy="2686050"/>
                      </a:xfrm>
                      <a:prstGeom prst="rect">
                        <a:avLst/>
                      </a:prstGeom>
                    </p:spPr>
                  </p:pic>
                </p:oleObj>
              </mc:Fallback>
            </mc:AlternateContent>
          </a:graphicData>
        </a:graphic>
      </p:graphicFrame>
      <p:cxnSp>
        <p:nvCxnSpPr>
          <p:cNvPr id="6" name="Straight Connector 5"/>
          <p:cNvCxnSpPr/>
          <p:nvPr>
            <p:custDataLst>
              <p:tags r:id="rId5"/>
            </p:custDataLst>
          </p:nvPr>
        </p:nvCxnSpPr>
        <p:spPr bwMode="auto">
          <a:xfrm flipV="1">
            <a:off x="3276600" y="1857375"/>
            <a:ext cx="57150" cy="3683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custDataLst>
              <p:tags r:id="rId6"/>
            </p:custDataLst>
          </p:nvPr>
        </p:nvCxnSpPr>
        <p:spPr bwMode="auto">
          <a:xfrm flipV="1">
            <a:off x="3276600" y="1824038"/>
            <a:ext cx="57150" cy="76200"/>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7" name="Text Placeholder 20"/>
          <p:cNvSpPr>
            <a:spLocks noGrp="1"/>
          </p:cNvSpPr>
          <p:nvPr>
            <p:custDataLst>
              <p:tags r:id="rId7"/>
            </p:custDataLst>
          </p:nvPr>
        </p:nvSpPr>
        <p:spPr bwMode="auto">
          <a:xfrm>
            <a:off x="1939925" y="2043113"/>
            <a:ext cx="1311275" cy="3651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ja-JP" altLang="en-US" sz="1200" dirty="0" smtClean="0">
                <a:sym typeface="+mn-lt"/>
              </a:rPr>
              <a:t>パイロット期間途中で</a:t>
            </a:r>
            <a:endParaRPr lang="en-US" altLang="ja-JP" sz="1200" dirty="0" smtClean="0">
              <a:sym typeface="+mn-lt"/>
            </a:endParaRPr>
          </a:p>
          <a:p>
            <a:pPr marL="0" indent="0" algn="r">
              <a:spcBef>
                <a:spcPct val="0"/>
              </a:spcBef>
              <a:spcAft>
                <a:spcPct val="0"/>
              </a:spcAft>
              <a:buNone/>
            </a:pPr>
            <a:r>
              <a:rPr lang="ja-JP" altLang="en-US" sz="1200" dirty="0" smtClean="0">
                <a:sym typeface="+mn-lt"/>
              </a:rPr>
              <a:t>使用をやめた</a:t>
            </a:r>
            <a:endParaRPr lang="en-US" sz="1200" dirty="0">
              <a:sym typeface="+mn-lt"/>
            </a:endParaRPr>
          </a:p>
        </p:txBody>
      </p:sp>
      <p:sp>
        <p:nvSpPr>
          <p:cNvPr id="28" name="Text Placeholder 21"/>
          <p:cNvSpPr>
            <a:spLocks noGrp="1"/>
          </p:cNvSpPr>
          <p:nvPr>
            <p:custDataLst>
              <p:tags r:id="rId8"/>
            </p:custDataLst>
          </p:nvPr>
        </p:nvSpPr>
        <p:spPr bwMode="auto">
          <a:xfrm>
            <a:off x="2082800" y="2903538"/>
            <a:ext cx="1168400" cy="3651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ja-JP" altLang="en-US" sz="1200" dirty="0" smtClean="0">
                <a:sym typeface="+mn-lt"/>
              </a:rPr>
              <a:t>パイロット期間を</a:t>
            </a:r>
            <a:endParaRPr lang="en-US" altLang="ja-JP" sz="1200" dirty="0" smtClean="0">
              <a:sym typeface="+mn-lt"/>
            </a:endParaRPr>
          </a:p>
          <a:p>
            <a:pPr marL="0" indent="0" algn="r">
              <a:spcBef>
                <a:spcPct val="0"/>
              </a:spcBef>
              <a:spcAft>
                <a:spcPct val="0"/>
              </a:spcAft>
              <a:buNone/>
            </a:pPr>
            <a:r>
              <a:rPr lang="ja-JP" altLang="en-US" sz="1200" dirty="0" smtClean="0">
                <a:sym typeface="+mn-lt"/>
              </a:rPr>
              <a:t>通して使用した</a:t>
            </a:r>
            <a:endParaRPr lang="en-US" sz="1200" dirty="0">
              <a:sym typeface="+mn-lt"/>
            </a:endParaRPr>
          </a:p>
        </p:txBody>
      </p:sp>
      <p:sp>
        <p:nvSpPr>
          <p:cNvPr id="26" name="Text Placeholder 19"/>
          <p:cNvSpPr>
            <a:spLocks noGrp="1"/>
          </p:cNvSpPr>
          <p:nvPr>
            <p:custDataLst>
              <p:tags r:id="rId9"/>
            </p:custDataLst>
          </p:nvPr>
        </p:nvSpPr>
        <p:spPr bwMode="auto">
          <a:xfrm>
            <a:off x="2149475" y="1809750"/>
            <a:ext cx="110172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ja-JP" altLang="en-US" sz="1200" dirty="0" smtClean="0">
                <a:sym typeface="+mn-lt"/>
              </a:rPr>
              <a:t>まったく使用せず</a:t>
            </a:r>
            <a:endParaRPr lang="en-US" sz="1200" dirty="0">
              <a:sym typeface="+mn-lt"/>
            </a:endParaRPr>
          </a:p>
        </p:txBody>
      </p:sp>
      <p:sp>
        <p:nvSpPr>
          <p:cNvPr id="32" name="Text Placeholder 153"/>
          <p:cNvSpPr>
            <a:spLocks noGrp="1"/>
          </p:cNvSpPr>
          <p:nvPr>
            <p:custDataLst>
              <p:tags r:id="rId10"/>
            </p:custDataLst>
          </p:nvPr>
        </p:nvSpPr>
        <p:spPr bwMode="auto">
          <a:xfrm>
            <a:off x="5418138" y="4435475"/>
            <a:ext cx="1155700" cy="3651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200" dirty="0" smtClean="0">
                <a:latin typeface="Calibri" panose="020F0502020204030204" pitchFamily="34" charset="0"/>
                <a:sym typeface="Calibri" panose="020F0502020204030204" pitchFamily="34" charset="0"/>
              </a:rPr>
              <a:t>パイロット以前は水処理せず</a:t>
            </a:r>
            <a:endParaRPr lang="en-US" sz="1200" dirty="0">
              <a:latin typeface="Calibri" panose="020F0502020204030204" pitchFamily="34" charset="0"/>
              <a:sym typeface="Calibri" panose="020F0502020204030204" pitchFamily="34" charset="0"/>
            </a:endParaRPr>
          </a:p>
        </p:txBody>
      </p:sp>
      <p:sp>
        <p:nvSpPr>
          <p:cNvPr id="19" name="Text Placeholder 15"/>
          <p:cNvSpPr>
            <a:spLocks noGrp="1"/>
          </p:cNvSpPr>
          <p:nvPr>
            <p:custDataLst>
              <p:tags r:id="rId11"/>
            </p:custDataLst>
          </p:nvPr>
        </p:nvSpPr>
        <p:spPr bwMode="gray">
          <a:xfrm>
            <a:off x="6162675" y="1719263"/>
            <a:ext cx="231775" cy="182563"/>
          </a:xfrm>
          <a:prstGeom prst="rect">
            <a:avLst/>
          </a:prstGeom>
          <a:solidFill>
            <a:srgbClr val="9DB1CF"/>
          </a:solidFill>
        </p:spPr>
        <p:txBody>
          <a:bodyPr wrap="none" lIns="22225" tIns="0" rIns="22225"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149655A7-DB2A-453F-A913-875175B2A86F}" type="datetime'''''''0''''''''''''''''''%'''''''''''''''''">
              <a:rPr lang="en-US" sz="1200">
                <a:latin typeface="Calibri"/>
                <a:sym typeface="Calibri"/>
              </a:rPr>
              <a:pPr marL="0" indent="0" algn="ctr">
                <a:spcBef>
                  <a:spcPct val="0"/>
                </a:spcBef>
                <a:spcAft>
                  <a:spcPct val="0"/>
                </a:spcAft>
                <a:buNone/>
              </a:pPr>
              <a:t>0%</a:t>
            </a:fld>
            <a:endParaRPr lang="en-US" sz="1200">
              <a:latin typeface="Calibri"/>
              <a:sym typeface="Calibri"/>
            </a:endParaRPr>
          </a:p>
        </p:txBody>
      </p:sp>
      <p:sp>
        <p:nvSpPr>
          <p:cNvPr id="37" name="Text Placeholder 158"/>
          <p:cNvSpPr>
            <a:spLocks noGrp="1"/>
          </p:cNvSpPr>
          <p:nvPr>
            <p:custDataLst>
              <p:tags r:id="rId12"/>
            </p:custDataLst>
          </p:nvPr>
        </p:nvSpPr>
        <p:spPr bwMode="gray">
          <a:xfrm>
            <a:off x="5818188" y="1536700"/>
            <a:ext cx="35560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US" sz="1200" dirty="0"/>
              <a:t>n</a:t>
            </a:r>
            <a:r>
              <a:rPr lang="en-US" sz="1200" dirty="0" smtClean="0"/>
              <a:t>=39</a:t>
            </a:r>
            <a:endParaRPr lang="en-US" sz="1200" dirty="0">
              <a:latin typeface="Calibri" panose="020F0502020204030204" pitchFamily="34" charset="0"/>
              <a:sym typeface="Calibri" panose="020F0502020204030204" pitchFamily="34" charset="0"/>
            </a:endParaRPr>
          </a:p>
        </p:txBody>
      </p:sp>
      <p:sp>
        <p:nvSpPr>
          <p:cNvPr id="23" name="Text Placeholder 134"/>
          <p:cNvSpPr>
            <a:spLocks noGrp="1"/>
          </p:cNvSpPr>
          <p:nvPr>
            <p:custDataLst>
              <p:tags r:id="rId13"/>
            </p:custDataLst>
          </p:nvPr>
        </p:nvSpPr>
        <p:spPr bwMode="auto">
          <a:xfrm>
            <a:off x="3414713" y="4435476"/>
            <a:ext cx="1090612" cy="3651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200" dirty="0" smtClean="0">
                <a:sym typeface="+mn-lt"/>
              </a:rPr>
              <a:t>パイロット以前から水処理</a:t>
            </a:r>
            <a:endParaRPr lang="en-US" sz="1200" dirty="0">
              <a:sym typeface="+mn-lt"/>
            </a:endParaRPr>
          </a:p>
        </p:txBody>
      </p:sp>
      <p:sp>
        <p:nvSpPr>
          <p:cNvPr id="24" name="Text Placeholder 140"/>
          <p:cNvSpPr>
            <a:spLocks noGrp="1"/>
          </p:cNvSpPr>
          <p:nvPr>
            <p:custDataLst>
              <p:tags r:id="rId14"/>
            </p:custDataLst>
          </p:nvPr>
        </p:nvSpPr>
        <p:spPr bwMode="gray">
          <a:xfrm>
            <a:off x="3765550" y="1536700"/>
            <a:ext cx="35560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US" sz="1200" dirty="0" smtClean="0"/>
              <a:t>n=78</a:t>
            </a:r>
            <a:endParaRPr lang="en-US" sz="1200" dirty="0">
              <a:sym typeface="+mn-lt"/>
            </a:endParaRPr>
          </a:p>
        </p:txBody>
      </p:sp>
      <p:sp>
        <p:nvSpPr>
          <p:cNvPr id="22" name="Text Placeholder 17"/>
          <p:cNvSpPr>
            <a:spLocks noGrp="1"/>
          </p:cNvSpPr>
          <p:nvPr>
            <p:custDataLst>
              <p:tags r:id="rId15"/>
            </p:custDataLst>
          </p:nvPr>
        </p:nvSpPr>
        <p:spPr bwMode="gray">
          <a:xfrm>
            <a:off x="3541713" y="1766888"/>
            <a:ext cx="231775" cy="182563"/>
          </a:xfrm>
          <a:prstGeom prst="rect">
            <a:avLst/>
          </a:prstGeom>
          <a:solidFill>
            <a:srgbClr val="C3CFE1"/>
          </a:solidFill>
        </p:spPr>
        <p:txBody>
          <a:bodyPr wrap="none" lIns="22225" tIns="0" rIns="22225"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9A04E247-EE81-4748-A7AC-AFFEA0E74F8E}" type="datetime'''''''''''''''''1%'''''''''''''''''''''''''">
              <a:rPr lang="en-US" sz="1200">
                <a:latin typeface="Calibri"/>
                <a:sym typeface="Calibri"/>
              </a:rPr>
              <a:pPr marL="0" indent="0" algn="ctr">
                <a:spcBef>
                  <a:spcPct val="0"/>
                </a:spcBef>
                <a:spcAft>
                  <a:spcPct val="0"/>
                </a:spcAft>
                <a:buNone/>
              </a:pPr>
              <a:t>1%</a:t>
            </a:fld>
            <a:endParaRPr lang="en-US" sz="1200">
              <a:latin typeface="Calibri"/>
              <a:sym typeface="Calibri"/>
            </a:endParaRPr>
          </a:p>
        </p:txBody>
      </p:sp>
      <p:sp>
        <p:nvSpPr>
          <p:cNvPr id="18" name="Text Placeholder 14"/>
          <p:cNvSpPr>
            <a:spLocks noGrp="1"/>
          </p:cNvSpPr>
          <p:nvPr>
            <p:custDataLst>
              <p:tags r:id="rId16"/>
            </p:custDataLst>
          </p:nvPr>
        </p:nvSpPr>
        <p:spPr bwMode="gray">
          <a:xfrm>
            <a:off x="4113213" y="1733550"/>
            <a:ext cx="231775" cy="182563"/>
          </a:xfrm>
          <a:prstGeom prst="rect">
            <a:avLst/>
          </a:prstGeom>
          <a:solidFill>
            <a:srgbClr val="9DB1CF"/>
          </a:solidFill>
        </p:spPr>
        <p:txBody>
          <a:bodyPr wrap="none" lIns="22225" tIns="0" rIns="22225"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8E0825EE-1A7C-41F6-856A-8035AC29D11D}" type="datetime'''''''''''''''''''''''''''''1''''''''''''''''''''''''''''%'">
              <a:rPr lang="en-US" sz="1200">
                <a:sym typeface="+mn-lt"/>
              </a:rPr>
              <a:pPr marL="0" indent="0" algn="ctr">
                <a:spcBef>
                  <a:spcPct val="0"/>
                </a:spcBef>
                <a:spcAft>
                  <a:spcPct val="0"/>
                </a:spcAft>
                <a:buNone/>
              </a:pPr>
              <a:t>1%</a:t>
            </a:fld>
            <a:endParaRPr lang="en-US" sz="1200">
              <a:sym typeface="+mn-lt"/>
            </a:endParaRPr>
          </a:p>
        </p:txBody>
      </p:sp>
      <p:sp>
        <p:nvSpPr>
          <p:cNvPr id="21" name="Text Placeholder 16"/>
          <p:cNvSpPr>
            <a:spLocks noGrp="1"/>
          </p:cNvSpPr>
          <p:nvPr>
            <p:custDataLst>
              <p:tags r:id="rId17"/>
            </p:custDataLst>
          </p:nvPr>
        </p:nvSpPr>
        <p:spPr bwMode="gray">
          <a:xfrm>
            <a:off x="5595938" y="1781175"/>
            <a:ext cx="231775" cy="182563"/>
          </a:xfrm>
          <a:prstGeom prst="rect">
            <a:avLst/>
          </a:prstGeom>
          <a:solidFill>
            <a:srgbClr val="C3CFE1"/>
          </a:solidFill>
        </p:spPr>
        <p:txBody>
          <a:bodyPr wrap="none" lIns="22225" tIns="0" rIns="22225"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407FBEDA-4F2F-4384-86B5-94482FC5CBAA}" type="datetime'''''''''''''''''''5''''''''''%'''">
              <a:rPr lang="en-US" sz="1200">
                <a:latin typeface="Calibri"/>
                <a:sym typeface="Calibri"/>
              </a:rPr>
              <a:pPr marL="0" indent="0" algn="ctr">
                <a:spcBef>
                  <a:spcPct val="0"/>
                </a:spcBef>
                <a:spcAft>
                  <a:spcPct val="0"/>
                </a:spcAft>
                <a:buNone/>
              </a:pPr>
              <a:t>5%</a:t>
            </a:fld>
            <a:endParaRPr lang="en-US" sz="1200" dirty="0">
              <a:latin typeface="Calibri"/>
              <a:sym typeface="Calibri"/>
            </a:endParaRPr>
          </a:p>
        </p:txBody>
      </p:sp>
      <p:sp>
        <p:nvSpPr>
          <p:cNvPr id="78" name="Text Placeholder 662"/>
          <p:cNvSpPr>
            <a:spLocks noGrp="1"/>
          </p:cNvSpPr>
          <p:nvPr>
            <p:ph type="body" sz="quarter" idx="4294967295"/>
          </p:nvPr>
        </p:nvSpPr>
        <p:spPr>
          <a:xfrm>
            <a:off x="450851" y="5358809"/>
            <a:ext cx="9003903" cy="1087678"/>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marL="174625" indent="-174625">
              <a:buFont typeface="Arial" panose="020B0604020202020204" pitchFamily="34" charset="0"/>
              <a:buChar char="•"/>
            </a:pPr>
            <a:r>
              <a:rPr lang="ja-JP" altLang="en-US" dirty="0" smtClean="0">
                <a:solidFill>
                  <a:schemeClr val="tx1"/>
                </a:solidFill>
              </a:rPr>
              <a:t>塩素系の製品よりクリンカが優位な主な点として、クリンカが無味無臭であることは、フォーカスグループに参加した全員が強調していた</a:t>
            </a:r>
            <a:endParaRPr lang="en-US" dirty="0" smtClean="0">
              <a:solidFill>
                <a:schemeClr val="tx1"/>
              </a:solidFill>
            </a:endParaRPr>
          </a:p>
          <a:p>
            <a:pPr marL="174625" indent="-174625">
              <a:buFont typeface="Arial" panose="020B0604020202020204" pitchFamily="34" charset="0"/>
              <a:buChar char="•"/>
            </a:pPr>
            <a:r>
              <a:rPr lang="en-US" altLang="ja-JP" dirty="0" smtClean="0">
                <a:solidFill>
                  <a:schemeClr val="tx1"/>
                </a:solidFill>
              </a:rPr>
              <a:t>117</a:t>
            </a:r>
            <a:r>
              <a:rPr lang="ja-JP" altLang="en-US" dirty="0" smtClean="0">
                <a:solidFill>
                  <a:schemeClr val="tx1"/>
                </a:solidFill>
              </a:rPr>
              <a:t>世帯のうち、一人だけ製品をまったく使用しなかった人がおり、</a:t>
            </a:r>
            <a:r>
              <a:rPr lang="en-US" altLang="ja-JP" dirty="0" smtClean="0">
                <a:solidFill>
                  <a:schemeClr val="tx1"/>
                </a:solidFill>
              </a:rPr>
              <a:t>3</a:t>
            </a:r>
            <a:r>
              <a:rPr lang="ja-JP" altLang="en-US" dirty="0" smtClean="0">
                <a:solidFill>
                  <a:schemeClr val="tx1"/>
                </a:solidFill>
              </a:rPr>
              <a:t>世帯はパイロット期間途中で使用をやめた</a:t>
            </a:r>
            <a:endParaRPr lang="en-US" dirty="0" smtClean="0">
              <a:solidFill>
                <a:schemeClr val="tx1"/>
              </a:solidFill>
            </a:endParaRPr>
          </a:p>
        </p:txBody>
      </p:sp>
      <p:sp>
        <p:nvSpPr>
          <p:cNvPr id="79" name="AutoShape 2"/>
          <p:cNvSpPr>
            <a:spLocks noChangeArrowheads="1"/>
          </p:cNvSpPr>
          <p:nvPr/>
        </p:nvSpPr>
        <p:spPr bwMode="gray">
          <a:xfrm rot="10800000">
            <a:off x="2942124" y="4958326"/>
            <a:ext cx="4021751" cy="265463"/>
          </a:xfrm>
          <a:prstGeom prst="triangle">
            <a:avLst>
              <a:gd name="adj" fmla="val 50000"/>
            </a:avLst>
          </a:prstGeom>
          <a:solidFill>
            <a:schemeClr val="tx2"/>
          </a:solidFill>
        </p:spPr>
        <p:txBody>
          <a:bodyPr lIns="72000" tIns="72000" rIns="72000" bIns="72000" anchor="ctr"/>
          <a:lstStyle/>
          <a:p>
            <a:pPr marL="109538" indent="-109538">
              <a:buFont typeface="Arial" charset="0"/>
              <a:buChar char="•"/>
            </a:pPr>
            <a:endParaRPr lang="en-AU" sz="1200" b="1" dirty="0">
              <a:solidFill>
                <a:schemeClr val="bg1"/>
              </a:solidFill>
              <a:latin typeface="Arial" pitchFamily="34" charset="0"/>
              <a:cs typeface="Arial" pitchFamily="34" charset="0"/>
            </a:endParaRPr>
          </a:p>
        </p:txBody>
      </p:sp>
      <p:sp>
        <p:nvSpPr>
          <p:cNvPr id="29" name="Text Placeholder 661"/>
          <p:cNvSpPr>
            <a:spLocks noGrp="1"/>
          </p:cNvSpPr>
          <p:nvPr>
            <p:ph type="body" sz="quarter" idx="4294967295"/>
          </p:nvPr>
        </p:nvSpPr>
        <p:spPr>
          <a:xfrm>
            <a:off x="1707644" y="959925"/>
            <a:ext cx="5963815" cy="323849"/>
          </a:xfrm>
          <a:prstGeom prst="rect">
            <a:avLst/>
          </a:prstGeom>
        </p:spPr>
        <p:txBody>
          <a:bodyPr lIns="91440"/>
          <a:lstStyle/>
          <a:p>
            <a:pPr marL="0" indent="0">
              <a:buNone/>
            </a:pPr>
            <a:r>
              <a:rPr lang="ja-JP" altLang="en-US" b="1" dirty="0" smtClean="0"/>
              <a:t>継続的なクリンカの使用</a:t>
            </a:r>
            <a:endParaRPr lang="en-US" b="1" dirty="0" smtClean="0"/>
          </a:p>
          <a:p>
            <a:pPr marL="0" indent="0">
              <a:buNone/>
            </a:pPr>
            <a:r>
              <a:rPr lang="en-US" altLang="ja-JP" sz="1200" i="1" dirty="0" smtClean="0"/>
              <a:t>6</a:t>
            </a:r>
            <a:r>
              <a:rPr lang="ja-JP" altLang="en-US" sz="1200" i="1" dirty="0" smtClean="0"/>
              <a:t>週間のパイロット期間中、継続的にクリンカを使用しましたか？</a:t>
            </a:r>
            <a:r>
              <a:rPr lang="en-US" sz="1200" i="1" dirty="0" smtClean="0"/>
              <a:t> </a:t>
            </a:r>
          </a:p>
          <a:p>
            <a:pPr marL="0" indent="0">
              <a:buNone/>
            </a:pPr>
            <a:r>
              <a:rPr lang="en-US" b="1" dirty="0" smtClean="0"/>
              <a:t> </a:t>
            </a:r>
            <a:endParaRPr lang="en-US" b="1" dirty="0"/>
          </a:p>
        </p:txBody>
      </p:sp>
      <p:cxnSp>
        <p:nvCxnSpPr>
          <p:cNvPr id="30" name="Straight Connector 29"/>
          <p:cNvCxnSpPr/>
          <p:nvPr/>
        </p:nvCxnSpPr>
        <p:spPr>
          <a:xfrm>
            <a:off x="1697149" y="1244725"/>
            <a:ext cx="51206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240588" y="1957634"/>
            <a:ext cx="2017712" cy="461665"/>
          </a:xfrm>
          <a:prstGeom prst="wedgeRectCallout">
            <a:avLst>
              <a:gd name="adj1" fmla="val -85581"/>
              <a:gd name="adj2" fmla="val -63519"/>
            </a:avLst>
          </a:prstGeom>
          <a:noFill/>
          <a:ln w="12700">
            <a:solidFill>
              <a:schemeClr val="tx1"/>
            </a:solidFill>
          </a:ln>
        </p:spPr>
        <p:txBody>
          <a:bodyPr wrap="square" rtlCol="0">
            <a:spAutoFit/>
          </a:bodyPr>
          <a:lstStyle/>
          <a:p>
            <a:pPr algn="ctr"/>
            <a:r>
              <a:rPr lang="ja-JP" altLang="en-US" sz="1200" i="1" dirty="0" smtClean="0"/>
              <a:t>二人が製品の使用方法が難しすぎると不満を述べた</a:t>
            </a:r>
            <a:endParaRPr lang="en-US" sz="1400" i="1" dirty="0"/>
          </a:p>
        </p:txBody>
      </p:sp>
      <p:sp>
        <p:nvSpPr>
          <p:cNvPr id="38" name="TextBox 37"/>
          <p:cNvSpPr txBox="1"/>
          <p:nvPr/>
        </p:nvSpPr>
        <p:spPr>
          <a:xfrm>
            <a:off x="289057" y="1574582"/>
            <a:ext cx="1408092" cy="646331"/>
          </a:xfrm>
          <a:prstGeom prst="wedgeRectCallout">
            <a:avLst>
              <a:gd name="adj1" fmla="val 70554"/>
              <a:gd name="adj2" fmla="val -2213"/>
            </a:avLst>
          </a:prstGeom>
          <a:noFill/>
          <a:ln w="12700">
            <a:solidFill>
              <a:schemeClr val="tx1"/>
            </a:solidFill>
          </a:ln>
        </p:spPr>
        <p:txBody>
          <a:bodyPr wrap="square" rtlCol="0">
            <a:spAutoFit/>
          </a:bodyPr>
          <a:lstStyle/>
          <a:p>
            <a:pPr algn="ctr"/>
            <a:r>
              <a:rPr lang="ja-JP" altLang="en-US" sz="1200" i="1" dirty="0" smtClean="0"/>
              <a:t>一人は製品を信頼せず、一度も使用しなかった</a:t>
            </a:r>
            <a:endParaRPr lang="en-US" sz="1400" i="1" dirty="0"/>
          </a:p>
        </p:txBody>
      </p:sp>
    </p:spTree>
    <p:extLst>
      <p:ext uri="{BB962C8B-B14F-4D97-AF65-F5344CB8AC3E}">
        <p14:creationId xmlns:p14="http://schemas.microsoft.com/office/powerpoint/2010/main" val="8123148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Object 40" hidden="1"/>
          <p:cNvGraphicFramePr>
            <a:graphicFrameLocks noChangeAspect="1"/>
          </p:cNvGraphicFramePr>
          <p:nvPr>
            <p:custDataLst>
              <p:tags r:id="rId2"/>
            </p:custDataLst>
            <p:extLst>
              <p:ext uri="{D42A27DB-BD31-4B8C-83A1-F6EECF244321}">
                <p14:modId xmlns:p14="http://schemas.microsoft.com/office/powerpoint/2010/main" val="19339694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9189" name="think-cell Slide" r:id="rId35" imgW="520" imgH="520" progId="TCLayout.ActiveDocument.1">
                  <p:embed/>
                </p:oleObj>
              </mc:Choice>
              <mc:Fallback>
                <p:oleObj name="think-cell Slide" r:id="rId35" imgW="520" imgH="520" progId="TCLayout.ActiveDocument.1">
                  <p:embed/>
                  <p:pic>
                    <p:nvPicPr>
                      <p:cNvPr id="0" name=""/>
                      <p:cNvPicPr/>
                      <p:nvPr/>
                    </p:nvPicPr>
                    <p:blipFill>
                      <a:blip r:embed="rId36"/>
                      <a:stretch>
                        <a:fillRect/>
                      </a:stretch>
                    </p:blipFill>
                    <p:spPr>
                      <a:xfrm>
                        <a:off x="1588" y="1588"/>
                        <a:ext cx="1587" cy="1587"/>
                      </a:xfrm>
                      <a:prstGeom prst="rect">
                        <a:avLst/>
                      </a:prstGeom>
                    </p:spPr>
                  </p:pic>
                </p:oleObj>
              </mc:Fallback>
            </mc:AlternateContent>
          </a:graphicData>
        </a:graphic>
      </p:graphicFrame>
      <p:sp>
        <p:nvSpPr>
          <p:cNvPr id="40" name="Rectangle 39" hidden="1"/>
          <p:cNvSpPr/>
          <p:nvPr>
            <p:custDataLst>
              <p:tags r:id="rId3"/>
            </p:custDataLst>
          </p:nvPr>
        </p:nvSpPr>
        <p:spPr bwMode="auto">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200">
              <a:latin typeface="Calibri"/>
              <a:sym typeface="Calibri"/>
            </a:endParaRPr>
          </a:p>
        </p:txBody>
      </p:sp>
      <p:sp>
        <p:nvSpPr>
          <p:cNvPr id="2" name="Title 1"/>
          <p:cNvSpPr>
            <a:spLocks noGrp="1"/>
          </p:cNvSpPr>
          <p:nvPr>
            <p:ph type="title"/>
          </p:nvPr>
        </p:nvSpPr>
        <p:spPr/>
        <p:txBody>
          <a:bodyPr/>
          <a:lstStyle/>
          <a:p>
            <a:r>
              <a:rPr lang="ja-JP" altLang="en-US" dirty="0" smtClean="0"/>
              <a:t>パイロットデータによると、人々の製品購入意欲にもかかわらず、純粋な利益モデルの財政的な持続可能は難しいかもしれない</a:t>
            </a:r>
            <a:r>
              <a:rPr lang="en-US" altLang="ja-JP" dirty="0" smtClean="0"/>
              <a:t>‥‥</a:t>
            </a:r>
            <a:endParaRPr lang="en-US" dirty="0"/>
          </a:p>
        </p:txBody>
      </p:sp>
      <p:sp>
        <p:nvSpPr>
          <p:cNvPr id="3" name="Text Placeholder 2"/>
          <p:cNvSpPr>
            <a:spLocks noGrp="1"/>
          </p:cNvSpPr>
          <p:nvPr>
            <p:ph type="body" sz="quarter" idx="37"/>
          </p:nvPr>
        </p:nvSpPr>
        <p:spPr/>
        <p:txBody>
          <a:bodyPr/>
          <a:lstStyle/>
          <a:p>
            <a:r>
              <a:rPr lang="ja-JP" altLang="en-US" dirty="0"/>
              <a:t>出典：</a:t>
            </a:r>
            <a:r>
              <a:rPr lang="en-US" altLang="ja-JP" dirty="0"/>
              <a:t>2014</a:t>
            </a:r>
            <a:r>
              <a:rPr lang="ja-JP" altLang="en-US" dirty="0"/>
              <a:t>年オユギスにおけるダルバーグパイロット調査、ダルバーグ分析</a:t>
            </a:r>
            <a:endParaRPr lang="en-US" altLang="ja-JP" dirty="0"/>
          </a:p>
        </p:txBody>
      </p:sp>
      <p:cxnSp>
        <p:nvCxnSpPr>
          <p:cNvPr id="19" name="Straight Connector 18"/>
          <p:cNvCxnSpPr/>
          <p:nvPr>
            <p:custDataLst>
              <p:tags r:id="rId4"/>
            </p:custDataLst>
          </p:nvPr>
        </p:nvCxnSpPr>
        <p:spPr bwMode="auto">
          <a:xfrm>
            <a:off x="2114550" y="2038350"/>
            <a:ext cx="695325" cy="13335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custDataLst>
              <p:tags r:id="rId5"/>
            </p:custDataLst>
          </p:nvPr>
        </p:nvCxnSpPr>
        <p:spPr bwMode="auto">
          <a:xfrm>
            <a:off x="2114550" y="1905000"/>
            <a:ext cx="695325"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20" name="Object 19"/>
          <p:cNvGraphicFramePr>
            <a:graphicFrameLocks/>
          </p:cNvGraphicFramePr>
          <p:nvPr>
            <p:custDataLst>
              <p:tags r:id="rId6"/>
            </p:custDataLst>
            <p:extLst>
              <p:ext uri="{D42A27DB-BD31-4B8C-83A1-F6EECF244321}">
                <p14:modId xmlns:p14="http://schemas.microsoft.com/office/powerpoint/2010/main" val="360519964"/>
              </p:ext>
            </p:extLst>
          </p:nvPr>
        </p:nvGraphicFramePr>
        <p:xfrm>
          <a:off x="762000" y="1790700"/>
          <a:ext cx="3371985" cy="2857500"/>
        </p:xfrm>
        <a:graphic>
          <a:graphicData uri="http://schemas.openxmlformats.org/presentationml/2006/ole">
            <mc:AlternateContent xmlns:mc="http://schemas.openxmlformats.org/markup-compatibility/2006">
              <mc:Choice xmlns:v="urn:schemas-microsoft-com:vml" Requires="v">
                <p:oleObj spid="_x0000_s839190" name="Chart" r:id="rId37" imgW="3371985" imgH="2857500" progId="MSGraph.Chart.8">
                  <p:embed followColorScheme="full"/>
                </p:oleObj>
              </mc:Choice>
              <mc:Fallback>
                <p:oleObj name="Chart" r:id="rId37" imgW="3371985" imgH="2857500" progId="MSGraph.Chart.8">
                  <p:embed followColorScheme="full"/>
                  <p:pic>
                    <p:nvPicPr>
                      <p:cNvPr id="0" name=""/>
                      <p:cNvPicPr/>
                      <p:nvPr/>
                    </p:nvPicPr>
                    <p:blipFill>
                      <a:blip r:embed="rId38"/>
                      <a:stretch>
                        <a:fillRect/>
                      </a:stretch>
                    </p:blipFill>
                    <p:spPr>
                      <a:xfrm>
                        <a:off x="762000" y="1790700"/>
                        <a:ext cx="3371985" cy="2857500"/>
                      </a:xfrm>
                      <a:prstGeom prst="rect">
                        <a:avLst/>
                      </a:prstGeom>
                    </p:spPr>
                  </p:pic>
                </p:oleObj>
              </mc:Fallback>
            </mc:AlternateContent>
          </a:graphicData>
        </a:graphic>
      </p:graphicFrame>
      <p:sp>
        <p:nvSpPr>
          <p:cNvPr id="45" name="Text Placeholder 3"/>
          <p:cNvSpPr>
            <a:spLocks noGrp="1"/>
          </p:cNvSpPr>
          <p:nvPr>
            <p:custDataLst>
              <p:tags r:id="rId7"/>
            </p:custDataLst>
          </p:nvPr>
        </p:nvSpPr>
        <p:spPr bwMode="auto">
          <a:xfrm>
            <a:off x="908050" y="3200400"/>
            <a:ext cx="20002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ja-JP" altLang="en-US" sz="1200" dirty="0" smtClean="0">
                <a:sym typeface="+mn-lt"/>
              </a:rPr>
              <a:t>はい</a:t>
            </a:r>
            <a:endParaRPr lang="en-US" sz="1200" dirty="0">
              <a:sym typeface="+mn-lt"/>
            </a:endParaRPr>
          </a:p>
        </p:txBody>
      </p:sp>
      <p:sp>
        <p:nvSpPr>
          <p:cNvPr id="44" name="Text Placeholder 2"/>
          <p:cNvSpPr>
            <a:spLocks noGrp="1"/>
          </p:cNvSpPr>
          <p:nvPr>
            <p:custDataLst>
              <p:tags r:id="rId8"/>
            </p:custDataLst>
          </p:nvPr>
        </p:nvSpPr>
        <p:spPr bwMode="auto">
          <a:xfrm>
            <a:off x="928688" y="1905000"/>
            <a:ext cx="17938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ja-JP" altLang="en-US" sz="1200" dirty="0" smtClean="0">
                <a:sym typeface="+mn-lt"/>
              </a:rPr>
              <a:t>いいえ</a:t>
            </a:r>
            <a:endParaRPr lang="en-US" sz="1200" dirty="0">
              <a:sym typeface="+mn-lt"/>
            </a:endParaRPr>
          </a:p>
        </p:txBody>
      </p:sp>
      <p:sp>
        <p:nvSpPr>
          <p:cNvPr id="29" name="Text Placeholder 135"/>
          <p:cNvSpPr>
            <a:spLocks noGrp="1"/>
          </p:cNvSpPr>
          <p:nvPr>
            <p:custDataLst>
              <p:tags r:id="rId9"/>
            </p:custDataLst>
          </p:nvPr>
        </p:nvSpPr>
        <p:spPr bwMode="auto">
          <a:xfrm>
            <a:off x="2670175" y="4683125"/>
            <a:ext cx="1155700" cy="3651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200" dirty="0" smtClean="0">
                <a:sym typeface="+mn-lt"/>
              </a:rPr>
              <a:t>パイロット以前は水処理せず</a:t>
            </a:r>
            <a:endParaRPr lang="en-US" sz="1200" dirty="0">
              <a:sym typeface="+mn-lt"/>
            </a:endParaRPr>
          </a:p>
        </p:txBody>
      </p:sp>
      <p:sp>
        <p:nvSpPr>
          <p:cNvPr id="23" name="Text Placeholder 134"/>
          <p:cNvSpPr>
            <a:spLocks noGrp="1"/>
          </p:cNvSpPr>
          <p:nvPr>
            <p:custDataLst>
              <p:tags r:id="rId10"/>
            </p:custDataLst>
          </p:nvPr>
        </p:nvSpPr>
        <p:spPr bwMode="auto">
          <a:xfrm>
            <a:off x="1075533" y="4683125"/>
            <a:ext cx="1140618" cy="3651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200" dirty="0" smtClean="0">
                <a:sym typeface="+mn-lt"/>
              </a:rPr>
              <a:t>パイロット以前から水処理</a:t>
            </a:r>
            <a:endParaRPr lang="en-US" sz="1200" dirty="0">
              <a:sym typeface="+mn-lt"/>
            </a:endParaRPr>
          </a:p>
        </p:txBody>
      </p:sp>
      <p:sp>
        <p:nvSpPr>
          <p:cNvPr id="24" name="Text Placeholder 140"/>
          <p:cNvSpPr>
            <a:spLocks noGrp="1"/>
          </p:cNvSpPr>
          <p:nvPr>
            <p:custDataLst>
              <p:tags r:id="rId11"/>
            </p:custDataLst>
          </p:nvPr>
        </p:nvSpPr>
        <p:spPr bwMode="gray">
          <a:xfrm>
            <a:off x="1493838" y="1697038"/>
            <a:ext cx="35560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US" sz="1200" smtClean="0"/>
              <a:t>n=</a:t>
            </a:r>
            <a:fld id="{2B57C2FF-C302-4155-9E58-A150390D9154}" type="datetime'''''''''''''''''''''7''''''''''8'">
              <a:rPr lang="en-US" sz="1200"/>
              <a:pPr/>
              <a:t>78</a:t>
            </a:fld>
            <a:endParaRPr lang="en-US" sz="1200" dirty="0">
              <a:sym typeface="+mn-lt"/>
            </a:endParaRPr>
          </a:p>
        </p:txBody>
      </p:sp>
      <p:sp>
        <p:nvSpPr>
          <p:cNvPr id="27" name="Text Placeholder 141"/>
          <p:cNvSpPr>
            <a:spLocks noGrp="1"/>
          </p:cNvSpPr>
          <p:nvPr>
            <p:custDataLst>
              <p:tags r:id="rId12"/>
            </p:custDataLst>
          </p:nvPr>
        </p:nvSpPr>
        <p:spPr bwMode="gray">
          <a:xfrm>
            <a:off x="3070225" y="1697038"/>
            <a:ext cx="35560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US" sz="1200" smtClean="0"/>
              <a:t>n=</a:t>
            </a:r>
            <a:fld id="{51E72D9B-05A8-4412-9986-3DE5662759F2}" type="datetime'3''''''''''''''''''''''''''''''''''''''''''''''''9'''''''">
              <a:rPr lang="en-US" sz="1200"/>
              <a:pPr/>
              <a:t>39</a:t>
            </a:fld>
            <a:endParaRPr lang="en-US" sz="1200" dirty="0">
              <a:sym typeface="+mn-lt"/>
            </a:endParaRPr>
          </a:p>
        </p:txBody>
      </p:sp>
      <p:sp>
        <p:nvSpPr>
          <p:cNvPr id="42" name="Text Placeholder 2"/>
          <p:cNvSpPr>
            <a:spLocks noGrp="1"/>
          </p:cNvSpPr>
          <p:nvPr>
            <p:custDataLst>
              <p:tags r:id="rId13"/>
            </p:custDataLst>
          </p:nvPr>
        </p:nvSpPr>
        <p:spPr bwMode="gray">
          <a:xfrm>
            <a:off x="1555750" y="1881188"/>
            <a:ext cx="231775" cy="182563"/>
          </a:xfrm>
          <a:prstGeom prst="rect">
            <a:avLst/>
          </a:prstGeom>
          <a:solidFill>
            <a:srgbClr val="C3CFE1"/>
          </a:solidFill>
        </p:spPr>
        <p:txBody>
          <a:bodyPr wrap="none" lIns="22225" tIns="0" rIns="22225"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FC26D025-7D3E-45E5-A696-0374A15475AD}" type="datetime'''''''''5''''''''''%'''''''''''''''''''''''''''''''">
              <a:rPr lang="en-US" sz="1200"/>
              <a:pPr/>
              <a:t>5%</a:t>
            </a:fld>
            <a:endParaRPr lang="en-US" sz="1200" dirty="0">
              <a:sym typeface="+mn-lt"/>
            </a:endParaRPr>
          </a:p>
        </p:txBody>
      </p:sp>
      <p:cxnSp>
        <p:nvCxnSpPr>
          <p:cNvPr id="8" name="Straight Connector 7"/>
          <p:cNvCxnSpPr/>
          <p:nvPr>
            <p:custDataLst>
              <p:tags r:id="rId14"/>
            </p:custDataLst>
          </p:nvPr>
        </p:nvCxnSpPr>
        <p:spPr bwMode="auto">
          <a:xfrm flipV="1">
            <a:off x="7143750" y="2314575"/>
            <a:ext cx="723900" cy="6667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15"/>
            </p:custDataLst>
          </p:nvPr>
        </p:nvCxnSpPr>
        <p:spPr bwMode="auto">
          <a:xfrm flipV="1">
            <a:off x="7143750" y="1905000"/>
            <a:ext cx="723900" cy="3810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custDataLst>
              <p:tags r:id="rId16"/>
            </p:custDataLst>
          </p:nvPr>
        </p:nvCxnSpPr>
        <p:spPr bwMode="auto">
          <a:xfrm flipV="1">
            <a:off x="7143750" y="3324224"/>
            <a:ext cx="723900" cy="91440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17"/>
            </p:custDataLst>
          </p:nvPr>
        </p:nvCxnSpPr>
        <p:spPr bwMode="auto">
          <a:xfrm>
            <a:off x="7143750" y="1905000"/>
            <a:ext cx="723900"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18"/>
            </p:custDataLst>
          </p:nvPr>
        </p:nvCxnSpPr>
        <p:spPr bwMode="auto">
          <a:xfrm flipV="1">
            <a:off x="7143750" y="2314575"/>
            <a:ext cx="723900" cy="17145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custDataLst>
              <p:tags r:id="rId19"/>
            </p:custDataLst>
          </p:nvPr>
        </p:nvCxnSpPr>
        <p:spPr bwMode="auto">
          <a:xfrm flipV="1">
            <a:off x="7143750" y="2847974"/>
            <a:ext cx="723900" cy="66675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58" name="Object 57"/>
          <p:cNvGraphicFramePr>
            <a:graphicFrameLocks/>
          </p:cNvGraphicFramePr>
          <p:nvPr>
            <p:custDataLst>
              <p:tags r:id="rId20"/>
            </p:custDataLst>
            <p:extLst>
              <p:ext uri="{D42A27DB-BD31-4B8C-83A1-F6EECF244321}">
                <p14:modId xmlns:p14="http://schemas.microsoft.com/office/powerpoint/2010/main" val="548899849"/>
              </p:ext>
            </p:extLst>
          </p:nvPr>
        </p:nvGraphicFramePr>
        <p:xfrm>
          <a:off x="5753100" y="1790700"/>
          <a:ext cx="3476557" cy="2857500"/>
        </p:xfrm>
        <a:graphic>
          <a:graphicData uri="http://schemas.openxmlformats.org/presentationml/2006/ole">
            <mc:AlternateContent xmlns:mc="http://schemas.openxmlformats.org/markup-compatibility/2006">
              <mc:Choice xmlns:v="urn:schemas-microsoft-com:vml" Requires="v">
                <p:oleObj spid="_x0000_s839191" name="Chart" r:id="rId39" imgW="3476557" imgH="2857500" progId="MSGraph.Chart.8">
                  <p:embed followColorScheme="full"/>
                </p:oleObj>
              </mc:Choice>
              <mc:Fallback>
                <p:oleObj name="Chart" r:id="rId39" imgW="3476557" imgH="2857500" progId="MSGraph.Chart.8">
                  <p:embed followColorScheme="full"/>
                  <p:pic>
                    <p:nvPicPr>
                      <p:cNvPr id="0" name=""/>
                      <p:cNvPicPr/>
                      <p:nvPr/>
                    </p:nvPicPr>
                    <p:blipFill>
                      <a:blip r:embed="rId40"/>
                      <a:stretch>
                        <a:fillRect/>
                      </a:stretch>
                    </p:blipFill>
                    <p:spPr>
                      <a:xfrm>
                        <a:off x="5753100" y="1790700"/>
                        <a:ext cx="3476557" cy="2857500"/>
                      </a:xfrm>
                      <a:prstGeom prst="rect">
                        <a:avLst/>
                      </a:prstGeom>
                    </p:spPr>
                  </p:pic>
                </p:oleObj>
              </mc:Fallback>
            </mc:AlternateContent>
          </a:graphicData>
        </a:graphic>
      </p:graphicFrame>
      <p:cxnSp>
        <p:nvCxnSpPr>
          <p:cNvPr id="97" name="Straight Connector 96"/>
          <p:cNvCxnSpPr/>
          <p:nvPr>
            <p:custDataLst>
              <p:tags r:id="rId21"/>
            </p:custDataLst>
          </p:nvPr>
        </p:nvCxnSpPr>
        <p:spPr bwMode="auto">
          <a:xfrm flipV="1">
            <a:off x="6134100" y="1924050"/>
            <a:ext cx="57150" cy="71438"/>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0" name="Text Placeholder 134"/>
          <p:cNvSpPr>
            <a:spLocks noGrp="1"/>
          </p:cNvSpPr>
          <p:nvPr>
            <p:custDataLst>
              <p:tags r:id="rId22"/>
            </p:custDataLst>
          </p:nvPr>
        </p:nvSpPr>
        <p:spPr bwMode="auto">
          <a:xfrm>
            <a:off x="6199188" y="4683125"/>
            <a:ext cx="974725" cy="3651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200" dirty="0">
                <a:sym typeface="+mn-lt"/>
              </a:rPr>
              <a:t>パイロット以前から水</a:t>
            </a:r>
            <a:r>
              <a:rPr lang="ja-JP" altLang="en-US" sz="1200" dirty="0" smtClean="0">
                <a:sym typeface="+mn-lt"/>
              </a:rPr>
              <a:t>処理</a:t>
            </a:r>
            <a:endParaRPr lang="en-US" altLang="ja-JP" sz="1200" dirty="0">
              <a:sym typeface="+mn-lt"/>
            </a:endParaRPr>
          </a:p>
        </p:txBody>
      </p:sp>
      <p:sp>
        <p:nvSpPr>
          <p:cNvPr id="66" name="Text Placeholder 140"/>
          <p:cNvSpPr>
            <a:spLocks noGrp="1"/>
          </p:cNvSpPr>
          <p:nvPr>
            <p:custDataLst>
              <p:tags r:id="rId23"/>
            </p:custDataLst>
          </p:nvPr>
        </p:nvSpPr>
        <p:spPr bwMode="gray">
          <a:xfrm>
            <a:off x="6508750" y="1651000"/>
            <a:ext cx="35560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US" sz="1200" smtClean="0"/>
              <a:t>n=</a:t>
            </a:r>
            <a:fld id="{6A7FC0DB-87F7-4C65-8390-0623790B53E6}" type="datetime'''''''''''''''7''''''''''''''''''7'''''''''''''">
              <a:rPr lang="en-US" sz="1200"/>
              <a:pPr/>
              <a:t>77</a:t>
            </a:fld>
            <a:endParaRPr lang="en-US" sz="1200" dirty="0">
              <a:sym typeface="+mn-lt"/>
            </a:endParaRPr>
          </a:p>
        </p:txBody>
      </p:sp>
      <p:sp>
        <p:nvSpPr>
          <p:cNvPr id="35" name="Text Placeholder 2"/>
          <p:cNvSpPr>
            <a:spLocks noGrp="1"/>
          </p:cNvSpPr>
          <p:nvPr>
            <p:custDataLst>
              <p:tags r:id="rId24"/>
            </p:custDataLst>
          </p:nvPr>
        </p:nvSpPr>
        <p:spPr bwMode="gray">
          <a:xfrm>
            <a:off x="6570663" y="2343150"/>
            <a:ext cx="231775" cy="182563"/>
          </a:xfrm>
          <a:prstGeom prst="rect">
            <a:avLst/>
          </a:prstGeom>
          <a:solidFill>
            <a:srgbClr val="6F8DB9"/>
          </a:solidFill>
        </p:spPr>
        <p:txBody>
          <a:bodyPr wrap="none" lIns="22225" tIns="0" rIns="22225"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4C2FAF80-C3E0-4B9D-AD1E-396D2B6E539D}" type="datetime'''''''''''''''''''''''''''4''''''%'''''">
              <a:rPr lang="en-US" sz="1200">
                <a:solidFill>
                  <a:schemeClr val="bg1"/>
                </a:solidFill>
              </a:rPr>
              <a:pPr/>
              <a:t>4%</a:t>
            </a:fld>
            <a:endParaRPr lang="en-US" sz="1200" dirty="0">
              <a:solidFill>
                <a:schemeClr val="bg1"/>
              </a:solidFill>
              <a:sym typeface="+mn-lt"/>
            </a:endParaRPr>
          </a:p>
        </p:txBody>
      </p:sp>
      <p:sp>
        <p:nvSpPr>
          <p:cNvPr id="36" name="Text Placeholder 3"/>
          <p:cNvSpPr>
            <a:spLocks noGrp="1"/>
          </p:cNvSpPr>
          <p:nvPr>
            <p:custDataLst>
              <p:tags r:id="rId25"/>
            </p:custDataLst>
          </p:nvPr>
        </p:nvSpPr>
        <p:spPr bwMode="gray">
          <a:xfrm>
            <a:off x="6570663" y="1833563"/>
            <a:ext cx="231775" cy="182563"/>
          </a:xfrm>
          <a:prstGeom prst="rect">
            <a:avLst/>
          </a:prstGeom>
          <a:solidFill>
            <a:srgbClr val="364D6E"/>
          </a:solidFill>
        </p:spPr>
        <p:txBody>
          <a:bodyPr wrap="none" lIns="22225" tIns="0" rIns="22225"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C4D08E8F-3063-4AAF-9A79-849E6E36E562}" type="datetime'''''''''''''''''''''''''''''''''''''''''''''''''''''''1''%'''">
              <a:rPr lang="en-US" sz="1200">
                <a:solidFill>
                  <a:schemeClr val="bg1"/>
                </a:solidFill>
              </a:rPr>
              <a:pPr/>
              <a:t>1%</a:t>
            </a:fld>
            <a:endParaRPr lang="en-US" sz="1200" dirty="0">
              <a:solidFill>
                <a:schemeClr val="bg1"/>
              </a:solidFill>
              <a:sym typeface="+mn-lt"/>
            </a:endParaRPr>
          </a:p>
        </p:txBody>
      </p:sp>
      <p:sp>
        <p:nvSpPr>
          <p:cNvPr id="96" name="Text Placeholder 67"/>
          <p:cNvSpPr>
            <a:spLocks noGrp="1"/>
          </p:cNvSpPr>
          <p:nvPr>
            <p:custDataLst>
              <p:tags r:id="rId26"/>
            </p:custDataLst>
          </p:nvPr>
        </p:nvSpPr>
        <p:spPr bwMode="auto">
          <a:xfrm>
            <a:off x="4857750" y="3786188"/>
            <a:ext cx="125095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en-US" altLang="ja-JP" sz="1200" dirty="0" smtClean="0">
                <a:latin typeface="Calibri" panose="020F0502020204030204" pitchFamily="34" charset="0"/>
                <a:sym typeface="Calibri" panose="020F0502020204030204" pitchFamily="34" charset="0"/>
              </a:rPr>
              <a:t>100</a:t>
            </a:r>
            <a:r>
              <a:rPr lang="ja-JP" altLang="en-US" sz="1200" dirty="0" smtClean="0">
                <a:latin typeface="Calibri" panose="020F0502020204030204" pitchFamily="34" charset="0"/>
                <a:sym typeface="Calibri" panose="020F0502020204030204" pitchFamily="34" charset="0"/>
              </a:rPr>
              <a:t>から</a:t>
            </a:r>
            <a:r>
              <a:rPr lang="en-US" altLang="ja-JP" sz="1200" dirty="0" smtClean="0">
                <a:latin typeface="Calibri" panose="020F0502020204030204" pitchFamily="34" charset="0"/>
                <a:sym typeface="Calibri" panose="020F0502020204030204" pitchFamily="34" charset="0"/>
              </a:rPr>
              <a:t>200</a:t>
            </a:r>
            <a:endParaRPr lang="en-US" sz="1200" dirty="0">
              <a:latin typeface="Calibri" panose="020F0502020204030204" pitchFamily="34" charset="0"/>
              <a:sym typeface="Calibri" panose="020F0502020204030204" pitchFamily="34" charset="0"/>
            </a:endParaRPr>
          </a:p>
        </p:txBody>
      </p:sp>
      <p:sp>
        <p:nvSpPr>
          <p:cNvPr id="93" name="Text Placeholder 65"/>
          <p:cNvSpPr>
            <a:spLocks noGrp="1"/>
          </p:cNvSpPr>
          <p:nvPr>
            <p:custDataLst>
              <p:tags r:id="rId27"/>
            </p:custDataLst>
          </p:nvPr>
        </p:nvSpPr>
        <p:spPr bwMode="auto">
          <a:xfrm>
            <a:off x="4857750" y="2371725"/>
            <a:ext cx="125095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en-US" altLang="ja-JP" sz="1200" dirty="0" smtClean="0">
                <a:latin typeface="Calibri" panose="020F0502020204030204" pitchFamily="34" charset="0"/>
                <a:sym typeface="Calibri" panose="020F0502020204030204" pitchFamily="34" charset="0"/>
              </a:rPr>
              <a:t>300</a:t>
            </a:r>
            <a:r>
              <a:rPr lang="ja-JP" altLang="en-US" sz="1200" dirty="0" smtClean="0">
                <a:latin typeface="Calibri" panose="020F0502020204030204" pitchFamily="34" charset="0"/>
                <a:sym typeface="Calibri" panose="020F0502020204030204" pitchFamily="34" charset="0"/>
              </a:rPr>
              <a:t>から</a:t>
            </a:r>
            <a:r>
              <a:rPr lang="en-US" altLang="ja-JP" sz="1200" dirty="0" smtClean="0">
                <a:latin typeface="Calibri" panose="020F0502020204030204" pitchFamily="34" charset="0"/>
                <a:sym typeface="Calibri" panose="020F0502020204030204" pitchFamily="34" charset="0"/>
              </a:rPr>
              <a:t>400</a:t>
            </a:r>
            <a:endParaRPr lang="en-US" sz="1200" dirty="0">
              <a:latin typeface="Calibri" panose="020F0502020204030204" pitchFamily="34" charset="0"/>
              <a:sym typeface="Calibri" panose="020F0502020204030204" pitchFamily="34" charset="0"/>
            </a:endParaRPr>
          </a:p>
        </p:txBody>
      </p:sp>
      <p:sp>
        <p:nvSpPr>
          <p:cNvPr id="98" name="Text Placeholder 68"/>
          <p:cNvSpPr>
            <a:spLocks noGrp="1"/>
          </p:cNvSpPr>
          <p:nvPr>
            <p:custDataLst>
              <p:tags r:id="rId28"/>
            </p:custDataLst>
          </p:nvPr>
        </p:nvSpPr>
        <p:spPr bwMode="auto">
          <a:xfrm>
            <a:off x="5262563" y="4284663"/>
            <a:ext cx="84613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en-US" altLang="ja-JP" sz="1200" dirty="0" smtClean="0">
                <a:latin typeface="Calibri" panose="020F0502020204030204" pitchFamily="34" charset="0"/>
                <a:sym typeface="Calibri" panose="020F0502020204030204" pitchFamily="34" charset="0"/>
              </a:rPr>
              <a:t>100</a:t>
            </a:r>
            <a:r>
              <a:rPr lang="ja-JP" altLang="en-US" sz="1200" dirty="0" smtClean="0">
                <a:latin typeface="Calibri" panose="020F0502020204030204" pitchFamily="34" charset="0"/>
                <a:sym typeface="Calibri" panose="020F0502020204030204" pitchFamily="34" charset="0"/>
              </a:rPr>
              <a:t>以下</a:t>
            </a:r>
            <a:endParaRPr lang="en-US" sz="1200" dirty="0">
              <a:latin typeface="Calibri" panose="020F0502020204030204" pitchFamily="34" charset="0"/>
              <a:sym typeface="Calibri" panose="020F0502020204030204" pitchFamily="34" charset="0"/>
            </a:endParaRPr>
          </a:p>
        </p:txBody>
      </p:sp>
      <p:sp>
        <p:nvSpPr>
          <p:cNvPr id="65" name="Text Placeholder 141"/>
          <p:cNvSpPr>
            <a:spLocks noGrp="1"/>
          </p:cNvSpPr>
          <p:nvPr>
            <p:custDataLst>
              <p:tags r:id="rId29"/>
            </p:custDataLst>
          </p:nvPr>
        </p:nvSpPr>
        <p:spPr bwMode="gray">
          <a:xfrm>
            <a:off x="8142288" y="1651000"/>
            <a:ext cx="35560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US" sz="1200" smtClean="0"/>
              <a:t>n=</a:t>
            </a:r>
            <a:fld id="{5B5D47A9-C570-42FB-BEF9-E0E02B555B4A}" type="datetime'''''''''''''''''''''''''''''''''''''''''''''''''''''3''9'''''">
              <a:rPr lang="en-US" sz="1200"/>
              <a:pPr/>
              <a:t>39</a:t>
            </a:fld>
            <a:endParaRPr lang="en-US" sz="1200" dirty="0">
              <a:sym typeface="+mn-lt"/>
            </a:endParaRPr>
          </a:p>
        </p:txBody>
      </p:sp>
      <p:sp>
        <p:nvSpPr>
          <p:cNvPr id="92" name="Text Placeholder 64"/>
          <p:cNvSpPr>
            <a:spLocks noGrp="1"/>
          </p:cNvSpPr>
          <p:nvPr>
            <p:custDataLst>
              <p:tags r:id="rId30"/>
            </p:custDataLst>
          </p:nvPr>
        </p:nvSpPr>
        <p:spPr bwMode="auto">
          <a:xfrm>
            <a:off x="4857750" y="2138363"/>
            <a:ext cx="125095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en-US" altLang="ja-JP" sz="1200" dirty="0" smtClean="0">
                <a:latin typeface="Calibri" panose="020F0502020204030204" pitchFamily="34" charset="0"/>
                <a:sym typeface="Calibri" panose="020F0502020204030204" pitchFamily="34" charset="0"/>
              </a:rPr>
              <a:t>400</a:t>
            </a:r>
            <a:r>
              <a:rPr lang="ja-JP" altLang="en-US" sz="1200" dirty="0" smtClean="0">
                <a:latin typeface="Calibri" panose="020F0502020204030204" pitchFamily="34" charset="0"/>
                <a:sym typeface="Calibri" panose="020F0502020204030204" pitchFamily="34" charset="0"/>
              </a:rPr>
              <a:t>から</a:t>
            </a:r>
            <a:r>
              <a:rPr lang="en-US" altLang="ja-JP" sz="1200" dirty="0" smtClean="0">
                <a:latin typeface="Calibri" panose="020F0502020204030204" pitchFamily="34" charset="0"/>
                <a:sym typeface="Calibri" panose="020F0502020204030204" pitchFamily="34" charset="0"/>
              </a:rPr>
              <a:t>500</a:t>
            </a:r>
            <a:endParaRPr lang="en-US" sz="1200" dirty="0">
              <a:latin typeface="Calibri" panose="020F0502020204030204" pitchFamily="34" charset="0"/>
              <a:sym typeface="Calibri" panose="020F0502020204030204" pitchFamily="34" charset="0"/>
            </a:endParaRPr>
          </a:p>
        </p:txBody>
      </p:sp>
      <p:sp>
        <p:nvSpPr>
          <p:cNvPr id="95" name="Text Placeholder 66"/>
          <p:cNvSpPr>
            <a:spLocks noGrp="1"/>
          </p:cNvSpPr>
          <p:nvPr>
            <p:custDataLst>
              <p:tags r:id="rId31"/>
            </p:custDataLst>
          </p:nvPr>
        </p:nvSpPr>
        <p:spPr bwMode="auto">
          <a:xfrm>
            <a:off x="4857750" y="2909888"/>
            <a:ext cx="125095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en-US" altLang="ja-JP" sz="1200" dirty="0" smtClean="0">
                <a:latin typeface="Calibri" panose="020F0502020204030204" pitchFamily="34" charset="0"/>
                <a:sym typeface="Calibri" panose="020F0502020204030204" pitchFamily="34" charset="0"/>
              </a:rPr>
              <a:t>200</a:t>
            </a:r>
            <a:r>
              <a:rPr lang="ja-JP" altLang="en-US" sz="1200" dirty="0" smtClean="0">
                <a:latin typeface="Calibri" panose="020F0502020204030204" pitchFamily="34" charset="0"/>
                <a:sym typeface="Calibri" panose="020F0502020204030204" pitchFamily="34" charset="0"/>
              </a:rPr>
              <a:t>から</a:t>
            </a:r>
            <a:r>
              <a:rPr lang="en-US" altLang="ja-JP" sz="1200" dirty="0" smtClean="0">
                <a:latin typeface="Calibri" panose="020F0502020204030204" pitchFamily="34" charset="0"/>
                <a:sym typeface="Calibri" panose="020F0502020204030204" pitchFamily="34" charset="0"/>
              </a:rPr>
              <a:t>300</a:t>
            </a:r>
            <a:endParaRPr lang="en-US" sz="1200" dirty="0">
              <a:latin typeface="Calibri" panose="020F0502020204030204" pitchFamily="34" charset="0"/>
              <a:sym typeface="Calibri" panose="020F0502020204030204" pitchFamily="34" charset="0"/>
            </a:endParaRPr>
          </a:p>
        </p:txBody>
      </p:sp>
      <p:sp>
        <p:nvSpPr>
          <p:cNvPr id="55" name="Text Placeholder 15"/>
          <p:cNvSpPr>
            <a:spLocks noGrp="1"/>
          </p:cNvSpPr>
          <p:nvPr>
            <p:custDataLst>
              <p:tags r:id="rId32"/>
            </p:custDataLst>
          </p:nvPr>
        </p:nvSpPr>
        <p:spPr bwMode="auto">
          <a:xfrm>
            <a:off x="5448300" y="1905000"/>
            <a:ext cx="66040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en-US" altLang="ja-JP" sz="1200" dirty="0" smtClean="0">
                <a:latin typeface="Calibri" panose="020F0502020204030204" pitchFamily="34" charset="0"/>
                <a:sym typeface="Calibri" panose="020F0502020204030204" pitchFamily="34" charset="0"/>
              </a:rPr>
              <a:t>500</a:t>
            </a:r>
            <a:r>
              <a:rPr lang="ja-JP" altLang="en-US" sz="1200" dirty="0" smtClean="0">
                <a:latin typeface="Calibri" panose="020F0502020204030204" pitchFamily="34" charset="0"/>
                <a:sym typeface="Calibri" panose="020F0502020204030204" pitchFamily="34" charset="0"/>
              </a:rPr>
              <a:t>以上</a:t>
            </a:r>
            <a:endParaRPr lang="en-US" sz="1200" dirty="0">
              <a:latin typeface="Calibri" panose="020F0502020204030204" pitchFamily="34" charset="0"/>
              <a:sym typeface="Calibri" panose="020F0502020204030204" pitchFamily="34" charset="0"/>
            </a:endParaRPr>
          </a:p>
        </p:txBody>
      </p:sp>
      <p:sp>
        <p:nvSpPr>
          <p:cNvPr id="71" name="Text Placeholder 135"/>
          <p:cNvSpPr>
            <a:spLocks noGrp="1"/>
          </p:cNvSpPr>
          <p:nvPr>
            <p:custDataLst>
              <p:tags r:id="rId33"/>
            </p:custDataLst>
          </p:nvPr>
        </p:nvSpPr>
        <p:spPr bwMode="auto">
          <a:xfrm>
            <a:off x="7742238" y="4683125"/>
            <a:ext cx="1155700" cy="3651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200" dirty="0">
                <a:sym typeface="+mn-lt"/>
              </a:rPr>
              <a:t>パイロット以前は水処理</a:t>
            </a:r>
            <a:r>
              <a:rPr lang="ja-JP" altLang="en-US" sz="1200" dirty="0" smtClean="0">
                <a:sym typeface="+mn-lt"/>
              </a:rPr>
              <a:t>せず</a:t>
            </a:r>
            <a:endParaRPr lang="en-US" altLang="ja-JP" sz="1200" dirty="0">
              <a:sym typeface="+mn-lt"/>
            </a:endParaRPr>
          </a:p>
        </p:txBody>
      </p:sp>
      <p:sp>
        <p:nvSpPr>
          <p:cNvPr id="74" name="Text Placeholder 661"/>
          <p:cNvSpPr txBox="1">
            <a:spLocks/>
          </p:cNvSpPr>
          <p:nvPr/>
        </p:nvSpPr>
        <p:spPr>
          <a:xfrm>
            <a:off x="4741850" y="1066800"/>
            <a:ext cx="4416029" cy="225425"/>
          </a:xfrm>
          <a:prstGeom prst="rect">
            <a:avLst/>
          </a:prstGeom>
        </p:spPr>
        <p:txBody>
          <a:bodyPr lIns="91440" tIns="0" rIns="0" bIns="0"/>
          <a:lstStyle>
            <a:lvl1pPr marL="0" indent="0" algn="l" defTabSz="914293" rtl="0" eaLnBrk="1" latinLnBrk="0" hangingPunct="1">
              <a:spcBef>
                <a:spcPct val="20000"/>
              </a:spcBef>
              <a:buFont typeface="Arial" pitchFamily="34" charset="0"/>
              <a:buNone/>
              <a:defRPr sz="1400" b="1" i="0" kern="1200" baseline="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ja-JP" altLang="en-US" dirty="0" smtClean="0"/>
              <a:t>消費者が払いたいと考える金額</a:t>
            </a:r>
            <a:endParaRPr lang="en-US" dirty="0" smtClean="0"/>
          </a:p>
          <a:p>
            <a:r>
              <a:rPr lang="ja-JP" altLang="en-US" sz="1200" b="0" i="1" dirty="0" smtClean="0"/>
              <a:t>クリンカは</a:t>
            </a:r>
            <a:r>
              <a:rPr lang="en-US" altLang="ja-JP" sz="1200" b="0" i="1" dirty="0" smtClean="0"/>
              <a:t>2</a:t>
            </a:r>
            <a:r>
              <a:rPr lang="ja-JP" altLang="en-US" sz="1200" b="0" i="1" dirty="0" smtClean="0"/>
              <a:t>年間にわたり使用できることを踏まえ、この製品を使い続けるためにいくらなら払いますか？</a:t>
            </a:r>
            <a:endParaRPr lang="en-US" dirty="0"/>
          </a:p>
        </p:txBody>
      </p:sp>
      <p:cxnSp>
        <p:nvCxnSpPr>
          <p:cNvPr id="75" name="Straight Connector 74"/>
          <p:cNvCxnSpPr/>
          <p:nvPr/>
        </p:nvCxnSpPr>
        <p:spPr>
          <a:xfrm>
            <a:off x="4756075" y="1284288"/>
            <a:ext cx="42976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Text Placeholder 661"/>
          <p:cNvSpPr>
            <a:spLocks noGrp="1"/>
          </p:cNvSpPr>
          <p:nvPr>
            <p:ph type="body" sz="quarter" idx="4294967295"/>
          </p:nvPr>
        </p:nvSpPr>
        <p:spPr>
          <a:xfrm>
            <a:off x="460770" y="1043050"/>
            <a:ext cx="4195743" cy="607950"/>
          </a:xfrm>
          <a:prstGeom prst="rect">
            <a:avLst/>
          </a:prstGeom>
        </p:spPr>
        <p:txBody>
          <a:bodyPr lIns="91440"/>
          <a:lstStyle/>
          <a:p>
            <a:pPr marL="0" indent="0">
              <a:buNone/>
            </a:pPr>
            <a:r>
              <a:rPr lang="ja-JP" altLang="en-US" b="1" dirty="0" smtClean="0"/>
              <a:t>クリンカを購入する意欲</a:t>
            </a:r>
            <a:endParaRPr lang="en-US" b="1" dirty="0" smtClean="0"/>
          </a:p>
          <a:p>
            <a:pPr marL="0" indent="0">
              <a:buNone/>
            </a:pPr>
            <a:r>
              <a:rPr lang="ja-JP" altLang="en-US" sz="1200" i="1" dirty="0" smtClean="0"/>
              <a:t>クリンカに多少なりともお金を出したいですか？</a:t>
            </a:r>
            <a:r>
              <a:rPr lang="en-US" sz="1200" i="1" dirty="0" smtClean="0"/>
              <a:t> </a:t>
            </a:r>
            <a:endParaRPr lang="en-US" sz="1200" i="1" dirty="0"/>
          </a:p>
          <a:p>
            <a:pPr marL="0" indent="0">
              <a:buNone/>
            </a:pPr>
            <a:endParaRPr lang="en-US" b="1" dirty="0"/>
          </a:p>
        </p:txBody>
      </p:sp>
      <p:cxnSp>
        <p:nvCxnSpPr>
          <p:cNvPr id="77" name="Straight Connector 76"/>
          <p:cNvCxnSpPr/>
          <p:nvPr/>
        </p:nvCxnSpPr>
        <p:spPr>
          <a:xfrm>
            <a:off x="450274" y="1292225"/>
            <a:ext cx="3749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ext Placeholder 662"/>
          <p:cNvSpPr>
            <a:spLocks noGrp="1"/>
          </p:cNvSpPr>
          <p:nvPr>
            <p:ph type="body" sz="quarter" idx="4294967295"/>
          </p:nvPr>
        </p:nvSpPr>
        <p:spPr>
          <a:xfrm>
            <a:off x="450851" y="5486400"/>
            <a:ext cx="9003903" cy="902525"/>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marL="174625" indent="-174625">
              <a:buFont typeface="Arial" panose="020B0604020202020204" pitchFamily="34" charset="0"/>
              <a:buChar char="•"/>
            </a:pPr>
            <a:r>
              <a:rPr lang="ja-JP" altLang="en-US" dirty="0" smtClean="0">
                <a:solidFill>
                  <a:schemeClr val="tx1"/>
                </a:solidFill>
              </a:rPr>
              <a:t>パイロット以前から水処理していた人は水処理していなかった人に比べてクリンカにより多く払ってもよいと答える傾向があった</a:t>
            </a:r>
            <a:endParaRPr lang="en-US" dirty="0" smtClean="0">
              <a:solidFill>
                <a:schemeClr val="tx1"/>
              </a:solidFill>
            </a:endParaRPr>
          </a:p>
          <a:p>
            <a:pPr marL="174625" indent="-174625">
              <a:buFont typeface="Arial" panose="020B0604020202020204" pitchFamily="34" charset="0"/>
              <a:buChar char="•"/>
            </a:pPr>
            <a:r>
              <a:rPr lang="en-US" altLang="ja-JP" dirty="0">
                <a:solidFill>
                  <a:schemeClr val="tx1"/>
                </a:solidFill>
              </a:rPr>
              <a:t>7</a:t>
            </a:r>
            <a:r>
              <a:rPr lang="en-US" dirty="0" smtClean="0">
                <a:solidFill>
                  <a:schemeClr val="tx1"/>
                </a:solidFill>
              </a:rPr>
              <a:t>5%</a:t>
            </a:r>
            <a:r>
              <a:rPr lang="ja-JP" altLang="en-US" dirty="0" smtClean="0">
                <a:solidFill>
                  <a:schemeClr val="tx1"/>
                </a:solidFill>
              </a:rPr>
              <a:t>以上の回答者が、クリニカに</a:t>
            </a:r>
            <a:r>
              <a:rPr lang="en-US" altLang="ja-JP" dirty="0" smtClean="0">
                <a:solidFill>
                  <a:schemeClr val="tx1"/>
                </a:solidFill>
              </a:rPr>
              <a:t>300</a:t>
            </a:r>
            <a:r>
              <a:rPr lang="ja-JP" altLang="en-US" dirty="0" smtClean="0">
                <a:solidFill>
                  <a:schemeClr val="tx1"/>
                </a:solidFill>
              </a:rPr>
              <a:t>ケニアシリングもしくはそれ以下なら払ってもよいとした</a:t>
            </a:r>
            <a:r>
              <a:rPr lang="en-US" dirty="0" smtClean="0">
                <a:solidFill>
                  <a:schemeClr val="tx1"/>
                </a:solidFill>
              </a:rPr>
              <a:t> </a:t>
            </a:r>
            <a:r>
              <a:rPr lang="ja-JP" altLang="en-US" dirty="0" smtClean="0">
                <a:solidFill>
                  <a:schemeClr val="tx1"/>
                </a:solidFill>
              </a:rPr>
              <a:t>が、これは現在の製品製造／輸出費用に満たない金額である</a:t>
            </a:r>
            <a:endParaRPr lang="en-US" dirty="0" smtClean="0">
              <a:solidFill>
                <a:schemeClr val="tx1"/>
              </a:solidFill>
            </a:endParaRPr>
          </a:p>
        </p:txBody>
      </p:sp>
      <p:sp>
        <p:nvSpPr>
          <p:cNvPr id="79" name="AutoShape 2"/>
          <p:cNvSpPr>
            <a:spLocks noChangeArrowheads="1"/>
          </p:cNvSpPr>
          <p:nvPr/>
        </p:nvSpPr>
        <p:spPr bwMode="gray">
          <a:xfrm rot="10800000">
            <a:off x="2942124" y="5118010"/>
            <a:ext cx="4021751" cy="265463"/>
          </a:xfrm>
          <a:prstGeom prst="triangle">
            <a:avLst>
              <a:gd name="adj" fmla="val 50000"/>
            </a:avLst>
          </a:prstGeom>
          <a:solidFill>
            <a:schemeClr val="tx2"/>
          </a:solidFill>
        </p:spPr>
        <p:txBody>
          <a:bodyPr lIns="72000" tIns="72000" rIns="72000" bIns="72000" anchor="ctr"/>
          <a:lstStyle/>
          <a:p>
            <a:pPr marL="109538" indent="-109538">
              <a:buFont typeface="Arial" charset="0"/>
              <a:buChar char="•"/>
            </a:pPr>
            <a:endParaRPr lang="en-AU" sz="1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5772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Object 40" hidden="1"/>
          <p:cNvGraphicFramePr>
            <a:graphicFrameLocks noChangeAspect="1"/>
          </p:cNvGraphicFramePr>
          <p:nvPr>
            <p:custDataLst>
              <p:tags r:id="rId2"/>
            </p:custDataLst>
            <p:extLst>
              <p:ext uri="{D42A27DB-BD31-4B8C-83A1-F6EECF244321}">
                <p14:modId xmlns:p14="http://schemas.microsoft.com/office/powerpoint/2010/main" val="31310976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0034" name="think-cell Slide" r:id="rId23" imgW="520" imgH="520" progId="TCLayout.ActiveDocument.1">
                  <p:embed/>
                </p:oleObj>
              </mc:Choice>
              <mc:Fallback>
                <p:oleObj name="think-cell Slide" r:id="rId23" imgW="520" imgH="520" progId="TCLayout.ActiveDocument.1">
                  <p:embed/>
                  <p:pic>
                    <p:nvPicPr>
                      <p:cNvPr id="0" name=""/>
                      <p:cNvPicPr/>
                      <p:nvPr/>
                    </p:nvPicPr>
                    <p:blipFill>
                      <a:blip r:embed="rId24"/>
                      <a:stretch>
                        <a:fillRect/>
                      </a:stretch>
                    </p:blipFill>
                    <p:spPr>
                      <a:xfrm>
                        <a:off x="1588" y="1588"/>
                        <a:ext cx="1587" cy="1587"/>
                      </a:xfrm>
                      <a:prstGeom prst="rect">
                        <a:avLst/>
                      </a:prstGeom>
                    </p:spPr>
                  </p:pic>
                </p:oleObj>
              </mc:Fallback>
            </mc:AlternateContent>
          </a:graphicData>
        </a:graphic>
      </p:graphicFrame>
      <p:sp>
        <p:nvSpPr>
          <p:cNvPr id="40" name="Rectangle 39" hidden="1"/>
          <p:cNvSpPr/>
          <p:nvPr>
            <p:custDataLst>
              <p:tags r:id="rId3"/>
            </p:custDataLst>
          </p:nvPr>
        </p:nvSpPr>
        <p:spPr bwMode="auto">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200">
              <a:latin typeface="Calibri"/>
              <a:sym typeface="Calibri"/>
            </a:endParaRPr>
          </a:p>
        </p:txBody>
      </p:sp>
      <p:sp>
        <p:nvSpPr>
          <p:cNvPr id="3" name="Text Placeholder 2"/>
          <p:cNvSpPr>
            <a:spLocks noGrp="1"/>
          </p:cNvSpPr>
          <p:nvPr>
            <p:ph type="body" sz="quarter" idx="37"/>
          </p:nvPr>
        </p:nvSpPr>
        <p:spPr/>
        <p:txBody>
          <a:bodyPr/>
          <a:lstStyle/>
          <a:p>
            <a:r>
              <a:rPr lang="ja-JP" altLang="en-US" dirty="0"/>
              <a:t>出典：</a:t>
            </a:r>
            <a:r>
              <a:rPr lang="en-US" altLang="ja-JP" dirty="0"/>
              <a:t>2014</a:t>
            </a:r>
            <a:r>
              <a:rPr lang="ja-JP" altLang="en-US" dirty="0"/>
              <a:t>年オユギスにおけるダルバーグパイロット調査、ダルバーグ分析</a:t>
            </a:r>
            <a:endParaRPr lang="en-US" altLang="ja-JP" dirty="0"/>
          </a:p>
        </p:txBody>
      </p:sp>
      <p:cxnSp>
        <p:nvCxnSpPr>
          <p:cNvPr id="5" name="Straight Connector 4"/>
          <p:cNvCxnSpPr/>
          <p:nvPr>
            <p:custDataLst>
              <p:tags r:id="rId4"/>
            </p:custDataLst>
          </p:nvPr>
        </p:nvCxnSpPr>
        <p:spPr bwMode="auto">
          <a:xfrm flipV="1">
            <a:off x="4791075" y="2419350"/>
            <a:ext cx="723900" cy="22860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custDataLst>
              <p:tags r:id="rId5"/>
            </p:custDataLst>
          </p:nvPr>
        </p:nvCxnSpPr>
        <p:spPr bwMode="auto">
          <a:xfrm flipV="1">
            <a:off x="4791075" y="2057400"/>
            <a:ext cx="723900" cy="9525"/>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6"/>
            </p:custDataLst>
          </p:nvPr>
        </p:nvCxnSpPr>
        <p:spPr bwMode="auto">
          <a:xfrm>
            <a:off x="4791075" y="1981200"/>
            <a:ext cx="723900" cy="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custDataLst>
              <p:tags r:id="rId7"/>
            </p:custDataLst>
          </p:nvPr>
        </p:nvCxnSpPr>
        <p:spPr bwMode="auto">
          <a:xfrm flipV="1">
            <a:off x="4791075" y="2495550"/>
            <a:ext cx="723900" cy="247650"/>
          </a:xfrm>
          <a:prstGeom prst="line">
            <a:avLst/>
          </a:prstGeom>
          <a:ln w="3175">
            <a:solidFill>
              <a:schemeClr val="tx1"/>
            </a:solidFill>
            <a:prstDash val="lgDash"/>
            <a:headEnd type="none"/>
            <a:tailEnd type="none"/>
          </a:ln>
        </p:spPr>
        <p:style>
          <a:lnRef idx="1">
            <a:schemeClr val="accent1"/>
          </a:lnRef>
          <a:fillRef idx="0">
            <a:schemeClr val="accent1"/>
          </a:fillRef>
          <a:effectRef idx="0">
            <a:schemeClr val="accent1"/>
          </a:effectRef>
          <a:fontRef idx="minor">
            <a:schemeClr val="tx1"/>
          </a:fontRef>
        </p:style>
      </p:cxnSp>
      <p:graphicFrame>
        <p:nvGraphicFramePr>
          <p:cNvPr id="58" name="Object 57"/>
          <p:cNvGraphicFramePr>
            <a:graphicFrameLocks/>
          </p:cNvGraphicFramePr>
          <p:nvPr>
            <p:custDataLst>
              <p:tags r:id="rId8"/>
            </p:custDataLst>
            <p:extLst>
              <p:ext uri="{D42A27DB-BD31-4B8C-83A1-F6EECF244321}">
                <p14:modId xmlns:p14="http://schemas.microsoft.com/office/powerpoint/2010/main" val="1685076458"/>
              </p:ext>
            </p:extLst>
          </p:nvPr>
        </p:nvGraphicFramePr>
        <p:xfrm>
          <a:off x="3390900" y="1866900"/>
          <a:ext cx="3495743" cy="2848065"/>
        </p:xfrm>
        <a:graphic>
          <a:graphicData uri="http://schemas.openxmlformats.org/presentationml/2006/ole">
            <mc:AlternateContent xmlns:mc="http://schemas.openxmlformats.org/markup-compatibility/2006">
              <mc:Choice xmlns:v="urn:schemas-microsoft-com:vml" Requires="v">
                <p:oleObj spid="_x0000_s840035" name="Chart" r:id="rId25" imgW="3495743" imgH="2848065" progId="MSGraph.Chart.8">
                  <p:embed followColorScheme="full"/>
                </p:oleObj>
              </mc:Choice>
              <mc:Fallback>
                <p:oleObj name="Chart" r:id="rId25" imgW="3495743" imgH="2848065" progId="MSGraph.Chart.8">
                  <p:embed followColorScheme="full"/>
                  <p:pic>
                    <p:nvPicPr>
                      <p:cNvPr id="0" name=""/>
                      <p:cNvPicPr/>
                      <p:nvPr/>
                    </p:nvPicPr>
                    <p:blipFill>
                      <a:blip r:embed="rId26"/>
                      <a:stretch>
                        <a:fillRect/>
                      </a:stretch>
                    </p:blipFill>
                    <p:spPr>
                      <a:xfrm>
                        <a:off x="3390900" y="1866900"/>
                        <a:ext cx="3495743" cy="2848065"/>
                      </a:xfrm>
                      <a:prstGeom prst="rect">
                        <a:avLst/>
                      </a:prstGeom>
                    </p:spPr>
                  </p:pic>
                </p:oleObj>
              </mc:Fallback>
            </mc:AlternateContent>
          </a:graphicData>
        </a:graphic>
      </p:graphicFrame>
      <p:cxnSp>
        <p:nvCxnSpPr>
          <p:cNvPr id="60" name="Straight Connector 59"/>
          <p:cNvCxnSpPr/>
          <p:nvPr>
            <p:custDataLst>
              <p:tags r:id="rId9"/>
            </p:custDataLst>
          </p:nvPr>
        </p:nvCxnSpPr>
        <p:spPr bwMode="auto">
          <a:xfrm flipV="1">
            <a:off x="3781425" y="2024063"/>
            <a:ext cx="57150" cy="47625"/>
          </a:xfrm>
          <a:prstGeom prst="line">
            <a:avLst/>
          </a:prstGeom>
          <a:ln w="63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1" name="Text Placeholder 42"/>
          <p:cNvSpPr>
            <a:spLocks noGrp="1"/>
          </p:cNvSpPr>
          <p:nvPr>
            <p:custDataLst>
              <p:tags r:id="rId10"/>
            </p:custDataLst>
          </p:nvPr>
        </p:nvSpPr>
        <p:spPr bwMode="gray">
          <a:xfrm>
            <a:off x="4217988" y="1933575"/>
            <a:ext cx="231775" cy="182563"/>
          </a:xfrm>
          <a:prstGeom prst="rect">
            <a:avLst/>
          </a:prstGeom>
          <a:solidFill>
            <a:srgbClr val="6F8DB9"/>
          </a:solidFill>
        </p:spPr>
        <p:txBody>
          <a:bodyPr wrap="none" lIns="22225" tIns="0" rIns="22225"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84218589-0EDD-433F-8FC5-5B1C257E0F24}" type="datetime'''''''''''''''3''''''''''''''''''''''''%'''''">
              <a:rPr lang="en-US" sz="1200">
                <a:solidFill>
                  <a:schemeClr val="bg1"/>
                </a:solidFill>
              </a:rPr>
              <a:pPr/>
              <a:t>3%</a:t>
            </a:fld>
            <a:endParaRPr lang="en-US" sz="1200" dirty="0">
              <a:solidFill>
                <a:schemeClr val="bg1"/>
              </a:solidFill>
              <a:latin typeface="Calibri" panose="020F0502020204030204" pitchFamily="34" charset="0"/>
              <a:sym typeface="Calibri" panose="020F0502020204030204" pitchFamily="34" charset="0"/>
            </a:endParaRPr>
          </a:p>
        </p:txBody>
      </p:sp>
      <p:sp>
        <p:nvSpPr>
          <p:cNvPr id="71" name="Text Placeholder 135"/>
          <p:cNvSpPr>
            <a:spLocks noGrp="1"/>
          </p:cNvSpPr>
          <p:nvPr>
            <p:custDataLst>
              <p:tags r:id="rId11"/>
            </p:custDataLst>
          </p:nvPr>
        </p:nvSpPr>
        <p:spPr bwMode="auto">
          <a:xfrm>
            <a:off x="5394325" y="4759325"/>
            <a:ext cx="1155700" cy="3651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200" dirty="0">
                <a:sym typeface="+mn-lt"/>
              </a:rPr>
              <a:t>パイロット以前は水処理せず</a:t>
            </a:r>
            <a:endParaRPr lang="en-US" altLang="ja-JP" sz="1200" dirty="0">
              <a:sym typeface="+mn-lt"/>
            </a:endParaRPr>
          </a:p>
        </p:txBody>
      </p:sp>
      <p:sp>
        <p:nvSpPr>
          <p:cNvPr id="66" name="Text Placeholder 140"/>
          <p:cNvSpPr>
            <a:spLocks noGrp="1"/>
          </p:cNvSpPr>
          <p:nvPr>
            <p:custDataLst>
              <p:tags r:id="rId12"/>
            </p:custDataLst>
          </p:nvPr>
        </p:nvSpPr>
        <p:spPr bwMode="gray">
          <a:xfrm>
            <a:off x="4156075" y="1746250"/>
            <a:ext cx="35560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US" sz="1200" smtClean="0"/>
              <a:t>n=</a:t>
            </a:r>
            <a:fld id="{B1EF7EDE-1FCA-4E0C-857F-374A0832DBD0}" type="datetime'5''''''''''''''''''''''''''''''''''''9'''''''''">
              <a:rPr lang="en-US" sz="1200"/>
              <a:pPr/>
              <a:t>59</a:t>
            </a:fld>
            <a:endParaRPr lang="en-US" sz="1200" dirty="0">
              <a:sym typeface="+mn-lt"/>
            </a:endParaRPr>
          </a:p>
        </p:txBody>
      </p:sp>
      <p:sp>
        <p:nvSpPr>
          <p:cNvPr id="70" name="Text Placeholder 134"/>
          <p:cNvSpPr>
            <a:spLocks noGrp="1"/>
          </p:cNvSpPr>
          <p:nvPr>
            <p:custDataLst>
              <p:tags r:id="rId13"/>
            </p:custDataLst>
          </p:nvPr>
        </p:nvSpPr>
        <p:spPr bwMode="auto">
          <a:xfrm>
            <a:off x="3846513" y="4759325"/>
            <a:ext cx="974725" cy="3651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200" dirty="0">
                <a:sym typeface="+mn-lt"/>
              </a:rPr>
              <a:t>パイロット以前から水</a:t>
            </a:r>
            <a:r>
              <a:rPr lang="ja-JP" altLang="en-US" sz="1200" dirty="0" smtClean="0">
                <a:sym typeface="+mn-lt"/>
              </a:rPr>
              <a:t>処理</a:t>
            </a:r>
            <a:endParaRPr lang="en-US" altLang="ja-JP" sz="1200" dirty="0">
              <a:sym typeface="+mn-lt"/>
            </a:endParaRPr>
          </a:p>
        </p:txBody>
      </p:sp>
      <p:sp>
        <p:nvSpPr>
          <p:cNvPr id="98" name="Text Placeholder 61"/>
          <p:cNvSpPr>
            <a:spLocks noGrp="1"/>
          </p:cNvSpPr>
          <p:nvPr>
            <p:custDataLst>
              <p:tags r:id="rId14"/>
            </p:custDataLst>
          </p:nvPr>
        </p:nvSpPr>
        <p:spPr bwMode="gray">
          <a:xfrm>
            <a:off x="4217988" y="2605088"/>
            <a:ext cx="231775" cy="182563"/>
          </a:xfrm>
          <a:prstGeom prst="rect">
            <a:avLst/>
          </a:prstGeom>
          <a:solidFill>
            <a:srgbClr val="C3CFE1"/>
          </a:solidFill>
        </p:spPr>
        <p:txBody>
          <a:bodyPr wrap="none" lIns="22225" tIns="0" rIns="22225"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1243A7E9-C6A3-440F-91F5-76F1A4191AAE}" type="datetime'''''''''''''''''3''''%'''">
              <a:rPr lang="en-US" sz="1200"/>
              <a:pPr/>
              <a:t>3%</a:t>
            </a:fld>
            <a:endParaRPr lang="en-US" sz="1200" dirty="0">
              <a:latin typeface="Calibri" panose="020F0502020204030204" pitchFamily="34" charset="0"/>
              <a:sym typeface="Calibri" panose="020F0502020204030204" pitchFamily="34" charset="0"/>
            </a:endParaRPr>
          </a:p>
        </p:txBody>
      </p:sp>
      <p:sp>
        <p:nvSpPr>
          <p:cNvPr id="53" name="Text Placeholder 13"/>
          <p:cNvSpPr>
            <a:spLocks noGrp="1"/>
          </p:cNvSpPr>
          <p:nvPr>
            <p:custDataLst>
              <p:tags r:id="rId15"/>
            </p:custDataLst>
          </p:nvPr>
        </p:nvSpPr>
        <p:spPr bwMode="auto">
          <a:xfrm>
            <a:off x="2909888" y="1981200"/>
            <a:ext cx="84613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en-US" altLang="ja-JP" sz="1200" dirty="0" smtClean="0"/>
              <a:t>50</a:t>
            </a:r>
            <a:r>
              <a:rPr lang="ja-JP" altLang="en-US" sz="1200" dirty="0" smtClean="0"/>
              <a:t>以上</a:t>
            </a:r>
            <a:endParaRPr lang="en-US" sz="1200" dirty="0">
              <a:latin typeface="Calibri" panose="020F0502020204030204" pitchFamily="34" charset="0"/>
              <a:sym typeface="Calibri" panose="020F0502020204030204" pitchFamily="34" charset="0"/>
            </a:endParaRPr>
          </a:p>
        </p:txBody>
      </p:sp>
      <p:sp>
        <p:nvSpPr>
          <p:cNvPr id="96" name="Text Placeholder 59"/>
          <p:cNvSpPr>
            <a:spLocks noGrp="1"/>
          </p:cNvSpPr>
          <p:nvPr>
            <p:custDataLst>
              <p:tags r:id="rId16"/>
            </p:custDataLst>
          </p:nvPr>
        </p:nvSpPr>
        <p:spPr bwMode="auto">
          <a:xfrm>
            <a:off x="2559050" y="2266950"/>
            <a:ext cx="119697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en-US" altLang="ja-JP" sz="1200" dirty="0" smtClean="0">
                <a:latin typeface="Calibri" panose="020F0502020204030204" pitchFamily="34" charset="0"/>
                <a:sym typeface="Calibri" panose="020F0502020204030204" pitchFamily="34" charset="0"/>
              </a:rPr>
              <a:t>40</a:t>
            </a:r>
            <a:r>
              <a:rPr lang="ja-JP" altLang="en-US" sz="1200" dirty="0" smtClean="0">
                <a:latin typeface="Calibri" panose="020F0502020204030204" pitchFamily="34" charset="0"/>
                <a:sym typeface="Calibri" panose="020F0502020204030204" pitchFamily="34" charset="0"/>
              </a:rPr>
              <a:t>から</a:t>
            </a:r>
            <a:r>
              <a:rPr lang="en-US" altLang="ja-JP" sz="1200" dirty="0" smtClean="0">
                <a:latin typeface="Calibri" panose="020F0502020204030204" pitchFamily="34" charset="0"/>
                <a:sym typeface="Calibri" panose="020F0502020204030204" pitchFamily="34" charset="0"/>
              </a:rPr>
              <a:t>50</a:t>
            </a:r>
            <a:endParaRPr lang="en-US" sz="1200" dirty="0">
              <a:latin typeface="Calibri" panose="020F0502020204030204" pitchFamily="34" charset="0"/>
              <a:sym typeface="Calibri" panose="020F0502020204030204" pitchFamily="34" charset="0"/>
            </a:endParaRPr>
          </a:p>
        </p:txBody>
      </p:sp>
      <p:sp>
        <p:nvSpPr>
          <p:cNvPr id="99" name="Text Placeholder 62"/>
          <p:cNvSpPr>
            <a:spLocks noGrp="1"/>
          </p:cNvSpPr>
          <p:nvPr>
            <p:custDataLst>
              <p:tags r:id="rId17"/>
            </p:custDataLst>
          </p:nvPr>
        </p:nvSpPr>
        <p:spPr bwMode="gray">
          <a:xfrm>
            <a:off x="5856288" y="2366963"/>
            <a:ext cx="231775" cy="182563"/>
          </a:xfrm>
          <a:prstGeom prst="rect">
            <a:avLst/>
          </a:prstGeom>
          <a:solidFill>
            <a:srgbClr val="C3CFE1"/>
          </a:solidFill>
        </p:spPr>
        <p:txBody>
          <a:bodyPr wrap="none" lIns="22225" tIns="0" rIns="22225"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E07DCED9-963A-460D-A274-D215EB80DDE8}" type="datetime'''''''''''''3''''''''''''''''''''''''''''''''''''''''''%'''">
              <a:rPr lang="en-US" sz="1200"/>
              <a:pPr/>
              <a:t>3%</a:t>
            </a:fld>
            <a:endParaRPr lang="en-US" sz="1200" dirty="0">
              <a:latin typeface="Calibri" panose="020F0502020204030204" pitchFamily="34" charset="0"/>
              <a:sym typeface="Calibri" panose="020F0502020204030204" pitchFamily="34" charset="0"/>
            </a:endParaRPr>
          </a:p>
        </p:txBody>
      </p:sp>
      <p:sp>
        <p:nvSpPr>
          <p:cNvPr id="100" name="Text Placeholder 63"/>
          <p:cNvSpPr>
            <a:spLocks noGrp="1"/>
          </p:cNvSpPr>
          <p:nvPr>
            <p:custDataLst>
              <p:tags r:id="rId18"/>
            </p:custDataLst>
          </p:nvPr>
        </p:nvSpPr>
        <p:spPr bwMode="auto">
          <a:xfrm>
            <a:off x="3600450" y="3590925"/>
            <a:ext cx="15557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fld id="{5C8F7B9C-C63E-449C-9DA5-C46699D1F896}" type="datetime'''''''''''''''''''''''''''''''''''3''''''''0'''''''">
              <a:rPr lang="en-US" sz="1200"/>
              <a:pPr/>
              <a:t>30</a:t>
            </a:fld>
            <a:endParaRPr lang="en-US" sz="1200" dirty="0">
              <a:latin typeface="Calibri" panose="020F0502020204030204" pitchFamily="34" charset="0"/>
              <a:sym typeface="Calibri" panose="020F0502020204030204" pitchFamily="34" charset="0"/>
            </a:endParaRPr>
          </a:p>
        </p:txBody>
      </p:sp>
      <p:sp>
        <p:nvSpPr>
          <p:cNvPr id="65" name="Text Placeholder 141"/>
          <p:cNvSpPr>
            <a:spLocks noGrp="1"/>
          </p:cNvSpPr>
          <p:nvPr>
            <p:custDataLst>
              <p:tags r:id="rId19"/>
            </p:custDataLst>
          </p:nvPr>
        </p:nvSpPr>
        <p:spPr bwMode="gray">
          <a:xfrm>
            <a:off x="5794375" y="1746250"/>
            <a:ext cx="35560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US" sz="1200" smtClean="0"/>
              <a:t>n=</a:t>
            </a:r>
            <a:fld id="{9226AEA8-DCA3-49B7-9A3B-3B61E30BAE30}" type="datetime'''''''3''''''''''''''''''''''''''''''''''6'''''''''''''''">
              <a:rPr lang="en-US" sz="1200"/>
              <a:pPr/>
              <a:t>36</a:t>
            </a:fld>
            <a:endParaRPr lang="en-US" sz="1200" dirty="0">
              <a:sym typeface="+mn-lt"/>
            </a:endParaRPr>
          </a:p>
        </p:txBody>
      </p:sp>
      <p:sp>
        <p:nvSpPr>
          <p:cNvPr id="97" name="Text Placeholder 60"/>
          <p:cNvSpPr>
            <a:spLocks noGrp="1"/>
          </p:cNvSpPr>
          <p:nvPr>
            <p:custDataLst>
              <p:tags r:id="rId20"/>
            </p:custDataLst>
          </p:nvPr>
        </p:nvSpPr>
        <p:spPr bwMode="auto">
          <a:xfrm>
            <a:off x="2559050" y="2605088"/>
            <a:ext cx="1196975"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ct val="0"/>
              </a:spcBef>
              <a:spcAft>
                <a:spcPct val="0"/>
              </a:spcAft>
              <a:buNone/>
            </a:pPr>
            <a:r>
              <a:rPr lang="en-US" altLang="ja-JP" sz="1200" dirty="0" smtClean="0">
                <a:latin typeface="Calibri" panose="020F0502020204030204" pitchFamily="34" charset="0"/>
                <a:sym typeface="Calibri" panose="020F0502020204030204" pitchFamily="34" charset="0"/>
              </a:rPr>
              <a:t>30</a:t>
            </a:r>
            <a:r>
              <a:rPr lang="ja-JP" altLang="en-US" sz="1200" dirty="0" smtClean="0">
                <a:latin typeface="Calibri" panose="020F0502020204030204" pitchFamily="34" charset="0"/>
                <a:sym typeface="Calibri" panose="020F0502020204030204" pitchFamily="34" charset="0"/>
              </a:rPr>
              <a:t>から</a:t>
            </a:r>
            <a:r>
              <a:rPr lang="en-US" altLang="ja-JP" sz="1200" dirty="0" smtClean="0">
                <a:latin typeface="Calibri" panose="020F0502020204030204" pitchFamily="34" charset="0"/>
                <a:sym typeface="Calibri" panose="020F0502020204030204" pitchFamily="34" charset="0"/>
              </a:rPr>
              <a:t>40</a:t>
            </a:r>
            <a:endParaRPr lang="en-US" sz="1200" dirty="0">
              <a:latin typeface="Calibri" panose="020F0502020204030204" pitchFamily="34" charset="0"/>
              <a:sym typeface="Calibri" panose="020F0502020204030204" pitchFamily="34" charset="0"/>
            </a:endParaRPr>
          </a:p>
        </p:txBody>
      </p:sp>
      <p:sp>
        <p:nvSpPr>
          <p:cNvPr id="51" name="Text Placeholder 40"/>
          <p:cNvSpPr>
            <a:spLocks noGrp="1"/>
          </p:cNvSpPr>
          <p:nvPr>
            <p:custDataLst>
              <p:tags r:id="rId21"/>
            </p:custDataLst>
          </p:nvPr>
        </p:nvSpPr>
        <p:spPr bwMode="gray">
          <a:xfrm>
            <a:off x="5856288" y="1928813"/>
            <a:ext cx="231775" cy="182563"/>
          </a:xfrm>
          <a:prstGeom prst="rect">
            <a:avLst/>
          </a:prstGeom>
          <a:solidFill>
            <a:srgbClr val="6F8DB9"/>
          </a:solidFill>
        </p:spPr>
        <p:txBody>
          <a:bodyPr wrap="none" lIns="22225" tIns="0" rIns="22225"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17196E55-92AA-4A72-9CF2-0517E73DBACC}" type="datetime'''''''''''''''''3''''''''''''''%'''''''''''''''''''''''''''">
              <a:rPr lang="en-US" sz="1200">
                <a:solidFill>
                  <a:schemeClr val="bg1"/>
                </a:solidFill>
              </a:rPr>
              <a:pPr/>
              <a:t>3%</a:t>
            </a:fld>
            <a:endParaRPr lang="en-US" sz="1200" dirty="0">
              <a:solidFill>
                <a:schemeClr val="bg1"/>
              </a:solidFill>
              <a:latin typeface="Calibri" panose="020F0502020204030204" pitchFamily="34" charset="0"/>
              <a:sym typeface="Calibri" panose="020F0502020204030204" pitchFamily="34" charset="0"/>
            </a:endParaRPr>
          </a:p>
        </p:txBody>
      </p:sp>
      <p:sp>
        <p:nvSpPr>
          <p:cNvPr id="74" name="Text Placeholder 661"/>
          <p:cNvSpPr txBox="1">
            <a:spLocks/>
          </p:cNvSpPr>
          <p:nvPr/>
        </p:nvSpPr>
        <p:spPr>
          <a:xfrm>
            <a:off x="2838450" y="1066801"/>
            <a:ext cx="4416029" cy="217488"/>
          </a:xfrm>
          <a:prstGeom prst="rect">
            <a:avLst/>
          </a:prstGeom>
        </p:spPr>
        <p:txBody>
          <a:bodyPr lIns="91440" tIns="0" rIns="0" bIns="0"/>
          <a:lstStyle>
            <a:lvl1pPr marL="0" indent="0" algn="l" defTabSz="914293" rtl="0" eaLnBrk="1" latinLnBrk="0" hangingPunct="1">
              <a:spcBef>
                <a:spcPct val="20000"/>
              </a:spcBef>
              <a:buFont typeface="Arial" pitchFamily="34" charset="0"/>
              <a:buNone/>
              <a:defRPr sz="1400" b="1" i="0" kern="1200" baseline="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ja-JP" altLang="en-US" dirty="0"/>
              <a:t>月々</a:t>
            </a:r>
            <a:r>
              <a:rPr lang="ja-JP" altLang="en-US" dirty="0" smtClean="0"/>
              <a:t>の</a:t>
            </a:r>
            <a:r>
              <a:rPr lang="ja-JP" altLang="en-US" dirty="0"/>
              <a:t>使用に</a:t>
            </a:r>
            <a:r>
              <a:rPr lang="ja-JP" altLang="en-US" dirty="0" smtClean="0"/>
              <a:t>対する</a:t>
            </a:r>
            <a:r>
              <a:rPr lang="ja-JP" altLang="en-US" dirty="0"/>
              <a:t>負担可能</a:t>
            </a:r>
            <a:r>
              <a:rPr lang="ja-JP" altLang="en-US" dirty="0" smtClean="0"/>
              <a:t>額</a:t>
            </a:r>
            <a:endParaRPr lang="en-US" dirty="0" smtClean="0"/>
          </a:p>
          <a:p>
            <a:r>
              <a:rPr lang="ja-JP" altLang="en-US" sz="1200" b="0" i="1" dirty="0" smtClean="0"/>
              <a:t>もしすべての費用を毎月の分割払いに変えたなら、毎月いくらなら払う余裕がありますか？</a:t>
            </a:r>
            <a:endParaRPr lang="en-US" sz="1200" b="0" i="1" dirty="0"/>
          </a:p>
        </p:txBody>
      </p:sp>
      <p:cxnSp>
        <p:nvCxnSpPr>
          <p:cNvPr id="75" name="Straight Connector 74"/>
          <p:cNvCxnSpPr/>
          <p:nvPr/>
        </p:nvCxnSpPr>
        <p:spPr>
          <a:xfrm>
            <a:off x="2828925" y="1284288"/>
            <a:ext cx="42062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Text Placeholder 662"/>
          <p:cNvSpPr>
            <a:spLocks noGrp="1"/>
          </p:cNvSpPr>
          <p:nvPr>
            <p:ph type="body" sz="quarter" idx="4294967295"/>
          </p:nvPr>
        </p:nvSpPr>
        <p:spPr>
          <a:xfrm>
            <a:off x="474001" y="5560655"/>
            <a:ext cx="9003903" cy="1024946"/>
          </a:xfrm>
          <a:prstGeom prst="roundRect">
            <a:avLst/>
          </a:prstGeom>
          <a:ln w="12700"/>
        </p:spPr>
        <p:style>
          <a:lnRef idx="2">
            <a:schemeClr val="accent2"/>
          </a:lnRef>
          <a:fillRef idx="1">
            <a:schemeClr val="lt1"/>
          </a:fillRef>
          <a:effectRef idx="0">
            <a:schemeClr val="accent2"/>
          </a:effectRef>
          <a:fontRef idx="minor">
            <a:schemeClr val="dk1"/>
          </a:fontRef>
        </p:style>
        <p:txBody>
          <a:bodyPr anchor="ctr"/>
          <a:lstStyle/>
          <a:p>
            <a:pPr marL="174625" indent="-174625"/>
            <a:r>
              <a:rPr lang="ja-JP" altLang="en-US" dirty="0" smtClean="0">
                <a:solidFill>
                  <a:schemeClr val="tx1"/>
                </a:solidFill>
              </a:rPr>
              <a:t>分割払いについての質問では、多くの回答者が現在の選択肢における月負担額、すなわち</a:t>
            </a:r>
            <a:r>
              <a:rPr lang="en-US" altLang="ja-JP" dirty="0" err="1" smtClean="0">
                <a:solidFill>
                  <a:schemeClr val="tx1"/>
                </a:solidFill>
              </a:rPr>
              <a:t>WaterGuards</a:t>
            </a:r>
            <a:r>
              <a:rPr lang="ja-JP" altLang="en-US" dirty="0" smtClean="0">
                <a:solidFill>
                  <a:schemeClr val="tx1"/>
                </a:solidFill>
              </a:rPr>
              <a:t>の</a:t>
            </a:r>
            <a:r>
              <a:rPr lang="en-US" altLang="ja-JP" dirty="0" smtClean="0">
                <a:solidFill>
                  <a:schemeClr val="tx1"/>
                </a:solidFill>
              </a:rPr>
              <a:t>30</a:t>
            </a:r>
            <a:r>
              <a:rPr lang="ja-JP" altLang="en-US" dirty="0" smtClean="0">
                <a:solidFill>
                  <a:schemeClr val="tx1"/>
                </a:solidFill>
              </a:rPr>
              <a:t>ケニアシリングにとどまった。つまり</a:t>
            </a:r>
            <a:r>
              <a:rPr lang="en-US" altLang="ja-JP" dirty="0" smtClean="0">
                <a:solidFill>
                  <a:schemeClr val="tx1"/>
                </a:solidFill>
              </a:rPr>
              <a:t>2</a:t>
            </a:r>
            <a:r>
              <a:rPr lang="ja-JP" altLang="en-US" dirty="0" smtClean="0">
                <a:solidFill>
                  <a:schemeClr val="tx1"/>
                </a:solidFill>
              </a:rPr>
              <a:t>年で</a:t>
            </a:r>
            <a:r>
              <a:rPr lang="en-US" altLang="ja-JP" dirty="0" smtClean="0">
                <a:solidFill>
                  <a:schemeClr val="tx1"/>
                </a:solidFill>
              </a:rPr>
              <a:t>720</a:t>
            </a:r>
            <a:r>
              <a:rPr lang="ja-JP" altLang="en-US" dirty="0" smtClean="0">
                <a:solidFill>
                  <a:schemeClr val="tx1"/>
                </a:solidFill>
              </a:rPr>
              <a:t>ケニアシリング（</a:t>
            </a:r>
            <a:r>
              <a:rPr lang="en-US" altLang="ja-JP" dirty="0" smtClean="0">
                <a:solidFill>
                  <a:schemeClr val="tx1"/>
                </a:solidFill>
              </a:rPr>
              <a:t>8US</a:t>
            </a:r>
            <a:r>
              <a:rPr lang="ja-JP" altLang="en-US" dirty="0" smtClean="0">
                <a:solidFill>
                  <a:schemeClr val="tx1"/>
                </a:solidFill>
              </a:rPr>
              <a:t>ドル以下）になるが、毎月</a:t>
            </a:r>
            <a:r>
              <a:rPr lang="en-US" altLang="ja-JP" dirty="0" smtClean="0">
                <a:solidFill>
                  <a:schemeClr val="tx1"/>
                </a:solidFill>
              </a:rPr>
              <a:t>30</a:t>
            </a:r>
            <a:r>
              <a:rPr lang="ja-JP" altLang="en-US" dirty="0" smtClean="0">
                <a:solidFill>
                  <a:schemeClr val="tx1"/>
                </a:solidFill>
              </a:rPr>
              <a:t>ケニアシリングを集金するのは運営上大きな負担になる</a:t>
            </a:r>
            <a:r>
              <a:rPr lang="en-US" dirty="0" smtClean="0">
                <a:solidFill>
                  <a:schemeClr val="tx1"/>
                </a:solidFill>
              </a:rPr>
              <a:t>  </a:t>
            </a:r>
          </a:p>
          <a:p>
            <a:pPr marL="174625" indent="-174625"/>
            <a:r>
              <a:rPr lang="ja-JP" altLang="en-US" dirty="0" smtClean="0">
                <a:solidFill>
                  <a:schemeClr val="tx1"/>
                </a:solidFill>
              </a:rPr>
              <a:t>所定の期間の支払額を上げるよう依頼されれば、受け入れるユーザーもいるだろう</a:t>
            </a:r>
            <a:endParaRPr lang="en-US" dirty="0">
              <a:solidFill>
                <a:schemeClr val="tx1"/>
              </a:solidFill>
            </a:endParaRPr>
          </a:p>
        </p:txBody>
      </p:sp>
      <p:sp>
        <p:nvSpPr>
          <p:cNvPr id="79" name="AutoShape 2"/>
          <p:cNvSpPr>
            <a:spLocks noChangeArrowheads="1"/>
          </p:cNvSpPr>
          <p:nvPr/>
        </p:nvSpPr>
        <p:spPr bwMode="gray">
          <a:xfrm rot="10800000">
            <a:off x="2989624" y="5233050"/>
            <a:ext cx="4021751" cy="265463"/>
          </a:xfrm>
          <a:prstGeom prst="triangle">
            <a:avLst>
              <a:gd name="adj" fmla="val 50000"/>
            </a:avLst>
          </a:prstGeom>
          <a:solidFill>
            <a:schemeClr val="tx2"/>
          </a:solidFill>
        </p:spPr>
        <p:txBody>
          <a:bodyPr lIns="72000" tIns="72000" rIns="72000" bIns="72000" anchor="ctr"/>
          <a:lstStyle/>
          <a:p>
            <a:pPr marL="109538" indent="-109538">
              <a:buFont typeface="Arial" charset="0"/>
              <a:buChar char="•"/>
            </a:pPr>
            <a:endParaRPr lang="en-AU" sz="1200" b="1" dirty="0">
              <a:solidFill>
                <a:schemeClr val="bg1"/>
              </a:solidFill>
              <a:latin typeface="Arial" pitchFamily="34" charset="0"/>
              <a:cs typeface="Arial" pitchFamily="34" charset="0"/>
            </a:endParaRPr>
          </a:p>
        </p:txBody>
      </p:sp>
      <p:sp>
        <p:nvSpPr>
          <p:cNvPr id="8" name="Title 7"/>
          <p:cNvSpPr>
            <a:spLocks noGrp="1"/>
          </p:cNvSpPr>
          <p:nvPr>
            <p:ph type="title"/>
          </p:nvPr>
        </p:nvSpPr>
        <p:spPr/>
        <p:txBody>
          <a:bodyPr/>
          <a:lstStyle/>
          <a:p>
            <a:r>
              <a:rPr lang="en-US" altLang="ja-JP" dirty="0" smtClean="0"/>
              <a:t>‥‥</a:t>
            </a:r>
            <a:r>
              <a:rPr lang="ja-JP" altLang="en-US" dirty="0" smtClean="0"/>
              <a:t>融資が提供されない限り</a:t>
            </a:r>
            <a:endParaRPr lang="en-US" dirty="0"/>
          </a:p>
        </p:txBody>
      </p:sp>
    </p:spTree>
    <p:extLst>
      <p:ext uri="{BB962C8B-B14F-4D97-AF65-F5344CB8AC3E}">
        <p14:creationId xmlns:p14="http://schemas.microsoft.com/office/powerpoint/2010/main" val="2218420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概要</a:t>
            </a:r>
            <a:endParaRPr lang="en-US" dirty="0"/>
          </a:p>
        </p:txBody>
      </p:sp>
      <p:sp>
        <p:nvSpPr>
          <p:cNvPr id="7" name="Text Placeholder 3"/>
          <p:cNvSpPr>
            <a:spLocks noGrp="1"/>
          </p:cNvSpPr>
          <p:nvPr>
            <p:ph type="body" sz="quarter" idx="10"/>
          </p:nvPr>
        </p:nvSpPr>
        <p:spPr>
          <a:xfrm>
            <a:off x="450274" y="890533"/>
            <a:ext cx="9005454" cy="5805532"/>
          </a:xfrm>
        </p:spPr>
        <p:txBody>
          <a:bodyPr wrap="square">
            <a:noAutofit/>
          </a:bodyPr>
          <a:lstStyle/>
          <a:p>
            <a:pPr marL="0" indent="0">
              <a:lnSpc>
                <a:spcPts val="1600"/>
              </a:lnSpc>
              <a:spcBef>
                <a:spcPts val="0"/>
              </a:spcBef>
              <a:spcAft>
                <a:spcPts val="600"/>
              </a:spcAft>
              <a:buNone/>
            </a:pPr>
            <a:r>
              <a:rPr lang="ja-JP" altLang="en-US" b="1" u="sng" dirty="0" smtClean="0"/>
              <a:t>結果（</a:t>
            </a:r>
            <a:r>
              <a:rPr lang="ja-JP" altLang="en-US" b="1" u="sng" dirty="0"/>
              <a:t>つづ</a:t>
            </a:r>
            <a:r>
              <a:rPr lang="ja-JP" altLang="en-US" b="1" u="sng" dirty="0" smtClean="0"/>
              <a:t>き）</a:t>
            </a:r>
            <a:endParaRPr lang="en-US" b="1" u="sng" dirty="0"/>
          </a:p>
          <a:p>
            <a:pPr>
              <a:lnSpc>
                <a:spcPts val="1600"/>
              </a:lnSpc>
              <a:spcBef>
                <a:spcPts val="0"/>
              </a:spcBef>
              <a:spcAft>
                <a:spcPts val="600"/>
              </a:spcAft>
            </a:pPr>
            <a:r>
              <a:rPr lang="en-US" altLang="ja-JP" dirty="0" smtClean="0"/>
              <a:t>POU</a:t>
            </a:r>
            <a:r>
              <a:rPr lang="ja-JP" altLang="en-US" dirty="0" smtClean="0"/>
              <a:t>モデルをテストするため、私たちのチームはケニアのニャンザ（</a:t>
            </a:r>
            <a:r>
              <a:rPr lang="en-US" altLang="ja-JP" dirty="0" smtClean="0"/>
              <a:t>Nyanza</a:t>
            </a:r>
            <a:r>
              <a:rPr lang="ja-JP" altLang="en-US" dirty="0" smtClean="0"/>
              <a:t>）州（ヴィクトリア湖近郊）にてパイロット</a:t>
            </a:r>
            <a:r>
              <a:rPr lang="ja-JP" altLang="en-US" dirty="0" smtClean="0">
                <a:latin typeface="ＭＳ Ｐゴシック" panose="020B0600070205080204" pitchFamily="50" charset="-128"/>
                <a:ea typeface="ＭＳ Ｐゴシック" panose="020B0600070205080204" pitchFamily="50" charset="-128"/>
              </a:rPr>
              <a:t>配布を</a:t>
            </a:r>
            <a:r>
              <a:rPr lang="ja-JP" altLang="en-US" dirty="0" smtClean="0"/>
              <a:t>行った</a:t>
            </a:r>
            <a:r>
              <a:rPr lang="en-US" dirty="0" smtClean="0"/>
              <a:t> </a:t>
            </a:r>
          </a:p>
          <a:p>
            <a:pPr>
              <a:lnSpc>
                <a:spcPts val="1600"/>
              </a:lnSpc>
              <a:spcBef>
                <a:spcPts val="0"/>
              </a:spcBef>
              <a:spcAft>
                <a:spcPts val="600"/>
              </a:spcAft>
            </a:pPr>
            <a:r>
              <a:rPr lang="ja-JP" altLang="en-US" b="1" dirty="0" smtClean="0"/>
              <a:t>製品受け入れ率は高い：</a:t>
            </a:r>
            <a:r>
              <a:rPr lang="en-US" dirty="0" smtClean="0"/>
              <a:t>95</a:t>
            </a:r>
            <a:r>
              <a:rPr lang="ja-JP" altLang="en-US" dirty="0" smtClean="0"/>
              <a:t>％以上のパイロットユーザーが</a:t>
            </a:r>
            <a:r>
              <a:rPr lang="en-US" altLang="ja-JP" dirty="0" smtClean="0"/>
              <a:t>5</a:t>
            </a:r>
            <a:r>
              <a:rPr lang="ja-JP" altLang="en-US" dirty="0" smtClean="0"/>
              <a:t>週間のパイロット期間中クリンカの使用を継続した。</a:t>
            </a:r>
            <a:r>
              <a:rPr lang="en-US" altLang="ja-JP" dirty="0" smtClean="0"/>
              <a:t>90</a:t>
            </a:r>
            <a:r>
              <a:rPr lang="ja-JP" altLang="en-US" dirty="0" smtClean="0"/>
              <a:t>％の人はクリンカに高い満足度を示した。結果はパイロット前から水処理していた人々としていなかった人々との間で相違なかった。</a:t>
            </a:r>
            <a:r>
              <a:rPr lang="en-US" dirty="0" smtClean="0"/>
              <a:t>  </a:t>
            </a:r>
          </a:p>
          <a:p>
            <a:pPr>
              <a:lnSpc>
                <a:spcPts val="1600"/>
              </a:lnSpc>
              <a:spcBef>
                <a:spcPts val="0"/>
              </a:spcBef>
              <a:spcAft>
                <a:spcPts val="600"/>
              </a:spcAft>
            </a:pPr>
            <a:r>
              <a:rPr lang="ja-JP" altLang="en-US" b="1" dirty="0" smtClean="0"/>
              <a:t>負担可能額が大きな課題：</a:t>
            </a:r>
            <a:r>
              <a:rPr lang="en-US" dirty="0" smtClean="0"/>
              <a:t>75</a:t>
            </a:r>
            <a:r>
              <a:rPr lang="ja-JP" altLang="en-US" dirty="0" smtClean="0"/>
              <a:t>％以上のパイロットユーザーはクリンカ</a:t>
            </a:r>
            <a:r>
              <a:rPr lang="en-US" altLang="ja-JP" dirty="0" smtClean="0"/>
              <a:t>125g</a:t>
            </a:r>
            <a:r>
              <a:rPr lang="ja-JP" altLang="en-US" dirty="0" smtClean="0"/>
              <a:t>に対し</a:t>
            </a:r>
            <a:r>
              <a:rPr lang="en-US" altLang="ja-JP" dirty="0" smtClean="0"/>
              <a:t>300</a:t>
            </a:r>
            <a:r>
              <a:rPr lang="ja-JP" altLang="en-US" dirty="0" smtClean="0"/>
              <a:t>ケニアシリング（</a:t>
            </a:r>
            <a:r>
              <a:rPr lang="en-US" altLang="ja-JP" dirty="0" smtClean="0"/>
              <a:t>3.5US</a:t>
            </a:r>
            <a:r>
              <a:rPr lang="ja-JP" altLang="en-US" dirty="0" smtClean="0"/>
              <a:t>ドル以下）もしくはそれ以下なら購入時に支払ってもよいとした。</a:t>
            </a:r>
            <a:r>
              <a:rPr lang="en-US" dirty="0" smtClean="0"/>
              <a:t>300</a:t>
            </a:r>
            <a:r>
              <a:rPr lang="ja-JP" altLang="en-US" dirty="0" smtClean="0"/>
              <a:t>ケニアシリングはクリンカの製造／包装／輸送費用の半分程度であり、流通費は含まれない。さらに多数の人が毎月</a:t>
            </a:r>
            <a:r>
              <a:rPr lang="en-US" altLang="ja-JP" dirty="0" smtClean="0"/>
              <a:t>30</a:t>
            </a:r>
            <a:r>
              <a:rPr lang="ja-JP" altLang="en-US" dirty="0" smtClean="0"/>
              <a:t>ケニアシリングもしくはそれ以上を</a:t>
            </a:r>
            <a:r>
              <a:rPr lang="en-US" altLang="ja-JP" dirty="0" smtClean="0"/>
              <a:t>2</a:t>
            </a:r>
            <a:r>
              <a:rPr lang="ja-JP" altLang="en-US" dirty="0" smtClean="0"/>
              <a:t>年間に渡って支払って</a:t>
            </a:r>
            <a:r>
              <a:rPr lang="ja-JP" altLang="en-US" dirty="0"/>
              <a:t>もよい（つまり</a:t>
            </a:r>
            <a:r>
              <a:rPr lang="en-US" altLang="ja-JP" dirty="0"/>
              <a:t>2</a:t>
            </a:r>
            <a:r>
              <a:rPr lang="ja-JP" altLang="en-US" dirty="0"/>
              <a:t>年間で</a:t>
            </a:r>
            <a:r>
              <a:rPr lang="en-US" altLang="ja-JP" dirty="0"/>
              <a:t>720</a:t>
            </a:r>
            <a:r>
              <a:rPr lang="ja-JP" altLang="en-US" dirty="0"/>
              <a:t>ケニアシリング） </a:t>
            </a:r>
            <a:r>
              <a:rPr lang="ja-JP" altLang="en-US" dirty="0" smtClean="0"/>
              <a:t>としたことから、最終的な負担可能額というよりは資金調達に課題があると考えられる。</a:t>
            </a:r>
            <a:endParaRPr lang="en-US" dirty="0" smtClean="0"/>
          </a:p>
          <a:p>
            <a:pPr>
              <a:lnSpc>
                <a:spcPts val="1600"/>
              </a:lnSpc>
              <a:spcBef>
                <a:spcPts val="0"/>
              </a:spcBef>
              <a:spcAft>
                <a:spcPts val="600"/>
              </a:spcAft>
            </a:pPr>
            <a:r>
              <a:rPr lang="ja-JP" altLang="en-US" b="1" dirty="0" smtClean="0"/>
              <a:t>クリンカには正しい使い方の訓練とともに意識啓発が必要になる：</a:t>
            </a:r>
            <a:r>
              <a:rPr lang="ja-JP" altLang="en-US" dirty="0" smtClean="0"/>
              <a:t>パイロット配布に携わった青年たちは製品の説明に約</a:t>
            </a:r>
            <a:r>
              <a:rPr lang="en-US" altLang="ja-JP" dirty="0" smtClean="0"/>
              <a:t>30</a:t>
            </a:r>
            <a:r>
              <a:rPr lang="ja-JP" altLang="en-US" dirty="0" smtClean="0"/>
              <a:t>分を費やした。およそ半数のパイロットユーザーが水の量とクリンカ浸け置き時間を適当で済ませ、多くのユーザーは処理後にクリンカを取り出していたため、水の不適切な処理および／または再汚染を招く可能性がある。このため、意識啓発、訓練および／またはプロダクトデザイン変更の必要を提案する。</a:t>
            </a:r>
            <a:endParaRPr lang="en-US" dirty="0" smtClean="0"/>
          </a:p>
          <a:p>
            <a:pPr>
              <a:lnSpc>
                <a:spcPts val="1600"/>
              </a:lnSpc>
              <a:spcBef>
                <a:spcPts val="0"/>
              </a:spcBef>
              <a:spcAft>
                <a:spcPts val="600"/>
              </a:spcAft>
            </a:pPr>
            <a:r>
              <a:rPr lang="ja-JP" altLang="en-US" b="1" dirty="0" smtClean="0"/>
              <a:t>水の濁りに関する対応が必要：</a:t>
            </a:r>
            <a:r>
              <a:rPr lang="ja-JP" altLang="en-US" dirty="0" smtClean="0"/>
              <a:t>季節によっては原水に濁りが見られるため、クリンカの効果が低下もしくは効かなくなる。濁りが発生するユーザーに対してはクリンカにフィルターもしくは凝集剤を併用する必要がある。</a:t>
            </a:r>
            <a:r>
              <a:rPr lang="en-US" dirty="0" smtClean="0"/>
              <a:t> </a:t>
            </a:r>
          </a:p>
          <a:p>
            <a:pPr marL="0" indent="0">
              <a:lnSpc>
                <a:spcPts val="700"/>
              </a:lnSpc>
              <a:spcBef>
                <a:spcPts val="600"/>
              </a:spcBef>
              <a:spcAft>
                <a:spcPts val="600"/>
              </a:spcAft>
              <a:buNone/>
            </a:pPr>
            <a:r>
              <a:rPr lang="ja-JP" altLang="en-US" b="1" u="sng" dirty="0" smtClean="0"/>
              <a:t>今後の</a:t>
            </a:r>
            <a:r>
              <a:rPr lang="ja-JP" altLang="en-US" b="1" u="sng" dirty="0"/>
              <a:t>展開</a:t>
            </a:r>
            <a:r>
              <a:rPr lang="ja-JP" altLang="en-US" b="1" u="sng" dirty="0" smtClean="0"/>
              <a:t>：</a:t>
            </a:r>
            <a:endParaRPr lang="en-US" b="1" u="sng" dirty="0" smtClean="0"/>
          </a:p>
          <a:p>
            <a:pPr>
              <a:lnSpc>
                <a:spcPts val="1600"/>
              </a:lnSpc>
              <a:spcBef>
                <a:spcPts val="0"/>
              </a:spcBef>
              <a:spcAft>
                <a:spcPts val="600"/>
              </a:spcAft>
            </a:pPr>
            <a:r>
              <a:rPr lang="ja-JP" altLang="en-US" dirty="0" smtClean="0"/>
              <a:t>ビジネスモデル検討の範囲は、</a:t>
            </a:r>
            <a:r>
              <a:rPr lang="en-US" altLang="ja-JP" dirty="0" smtClean="0"/>
              <a:t>1</a:t>
            </a:r>
            <a:r>
              <a:rPr lang="ja-JP" altLang="en-US" dirty="0" smtClean="0"/>
              <a:t>）製品コンセプト、</a:t>
            </a:r>
            <a:r>
              <a:rPr lang="en-US" altLang="ja-JP" dirty="0" smtClean="0"/>
              <a:t>2</a:t>
            </a:r>
            <a:r>
              <a:rPr lang="ja-JP" altLang="en-US" dirty="0" smtClean="0"/>
              <a:t>）オペレーションプラン（生産モデルとターゲット市場）、</a:t>
            </a:r>
            <a:r>
              <a:rPr lang="en-US" altLang="ja-JP" dirty="0" smtClean="0"/>
              <a:t>3</a:t>
            </a:r>
            <a:r>
              <a:rPr lang="ja-JP" altLang="en-US" dirty="0" smtClean="0"/>
              <a:t>）パートナーシップ構築まで及ぶ。これらを負担可能額、濁り問題への対策能力及び意識啓発問題への影響の観点から、さらには日研とそのパートナーのオペレーション能力の面から検討しなければならない。</a:t>
            </a:r>
            <a:r>
              <a:rPr lang="en-US" dirty="0" smtClean="0"/>
              <a:t> </a:t>
            </a:r>
          </a:p>
          <a:p>
            <a:pPr>
              <a:lnSpc>
                <a:spcPts val="1600"/>
              </a:lnSpc>
              <a:spcBef>
                <a:spcPts val="0"/>
              </a:spcBef>
              <a:spcAft>
                <a:spcPts val="600"/>
              </a:spcAft>
            </a:pPr>
            <a:r>
              <a:rPr lang="ja-JP" altLang="en-US" dirty="0" smtClean="0"/>
              <a:t>当面の活動としては、現地生産－ライセンス供与であれ</a:t>
            </a:r>
            <a:r>
              <a:rPr lang="en-US" altLang="ja-JP" dirty="0" smtClean="0"/>
              <a:t>B2B</a:t>
            </a:r>
            <a:r>
              <a:rPr lang="ja-JP" altLang="en-US" dirty="0" smtClean="0"/>
              <a:t>モデルであれ－によってコスト削減は可能であり、機関の市場へのアクセスが容易になり相互補助の機会が生まれるかもしれない。</a:t>
            </a:r>
            <a:r>
              <a:rPr lang="en-US" dirty="0" smtClean="0"/>
              <a:t> </a:t>
            </a:r>
            <a:endParaRPr lang="en-US" dirty="0"/>
          </a:p>
          <a:p>
            <a:pPr>
              <a:lnSpc>
                <a:spcPts val="1600"/>
              </a:lnSpc>
              <a:spcBef>
                <a:spcPts val="0"/>
              </a:spcBef>
              <a:spcAft>
                <a:spcPts val="600"/>
              </a:spcAft>
            </a:pPr>
            <a:r>
              <a:rPr lang="ja-JP" altLang="en-US" dirty="0" smtClean="0"/>
              <a:t>クリンカに興味を示した顧客機関もあったが、ちょっとした“宿題”を出された－製品コンセプトの完成、原価計算の明白化、そしてさらなる製品情報／検証である。</a:t>
            </a:r>
            <a:r>
              <a:rPr lang="en-US" dirty="0" smtClean="0"/>
              <a:t> </a:t>
            </a:r>
          </a:p>
          <a:p>
            <a:pPr>
              <a:lnSpc>
                <a:spcPts val="1600"/>
              </a:lnSpc>
              <a:spcBef>
                <a:spcPts val="0"/>
              </a:spcBef>
              <a:spcAft>
                <a:spcPts val="600"/>
              </a:spcAft>
            </a:pPr>
            <a:endParaRPr lang="en-US" dirty="0"/>
          </a:p>
        </p:txBody>
      </p:sp>
    </p:spTree>
    <p:extLst>
      <p:ext uri="{BB962C8B-B14F-4D97-AF65-F5344CB8AC3E}">
        <p14:creationId xmlns:p14="http://schemas.microsoft.com/office/powerpoint/2010/main" val="19120144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2194" name="think-cell Slide" r:id="rId12" imgW="216" imgH="216" progId="TCLayout.ActiveDocument.1">
                  <p:embed/>
                </p:oleObj>
              </mc:Choice>
              <mc:Fallback>
                <p:oleObj name="think-cell Slide" r:id="rId12" imgW="216" imgH="216"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sp>
        <p:nvSpPr>
          <p:cNvPr id="4" name="Rectangle 3" hidden="1"/>
          <p:cNvSpPr/>
          <p:nvPr>
            <p:custDataLst>
              <p:tags r:id="rId3"/>
            </p:custDataLst>
          </p:nvPr>
        </p:nvSpPr>
        <p:spPr bwMode="auto">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n-US" sz="1400">
              <a:latin typeface="Calibri" panose="020F0502020204030204" pitchFamily="34" charset="0"/>
              <a:sym typeface="Calibri" panose="020F0502020204030204" pitchFamily="34" charset="0"/>
            </a:endParaRPr>
          </a:p>
        </p:txBody>
      </p:sp>
      <p:sp>
        <p:nvSpPr>
          <p:cNvPr id="2" name="Title 1"/>
          <p:cNvSpPr>
            <a:spLocks noGrp="1"/>
          </p:cNvSpPr>
          <p:nvPr>
            <p:ph type="title"/>
          </p:nvPr>
        </p:nvSpPr>
        <p:spPr/>
        <p:txBody>
          <a:bodyPr/>
          <a:lstStyle/>
          <a:p>
            <a:r>
              <a:rPr lang="ja-JP" altLang="en-US" dirty="0" smtClean="0"/>
              <a:t>クリンカの包装代とフィルタータンク代を負担する意欲は高いが、コストに見合うほどではない</a:t>
            </a:r>
            <a:endParaRPr lang="en-US" dirty="0"/>
          </a:p>
        </p:txBody>
      </p:sp>
      <p:graphicFrame>
        <p:nvGraphicFramePr>
          <p:cNvPr id="3" name="Object 2"/>
          <p:cNvGraphicFramePr>
            <a:graphicFrameLocks/>
          </p:cNvGraphicFramePr>
          <p:nvPr>
            <p:custDataLst>
              <p:tags r:id="rId4"/>
            </p:custDataLst>
          </p:nvPr>
        </p:nvGraphicFramePr>
        <p:xfrm>
          <a:off x="495300" y="1638300"/>
          <a:ext cx="5044548" cy="3360420"/>
        </p:xfrm>
        <a:graphic>
          <a:graphicData uri="http://schemas.openxmlformats.org/presentationml/2006/ole">
            <mc:AlternateContent xmlns:mc="http://schemas.openxmlformats.org/markup-compatibility/2006">
              <mc:Choice xmlns:v="urn:schemas-microsoft-com:vml" Requires="v">
                <p:oleObj spid="_x0000_s852195" name="Chart" r:id="rId14" imgW="5044548" imgH="3360420" progId="MSGraph.Chart.8">
                  <p:embed followColorScheme="full"/>
                </p:oleObj>
              </mc:Choice>
              <mc:Fallback>
                <p:oleObj name="Chart" r:id="rId14" imgW="5044548" imgH="3360420" progId="MSGraph.Chart.8">
                  <p:embed followColorScheme="full"/>
                  <p:pic>
                    <p:nvPicPr>
                      <p:cNvPr id="0" name=""/>
                      <p:cNvPicPr/>
                      <p:nvPr/>
                    </p:nvPicPr>
                    <p:blipFill>
                      <a:blip r:embed="rId15"/>
                      <a:stretch>
                        <a:fillRect/>
                      </a:stretch>
                    </p:blipFill>
                    <p:spPr>
                      <a:xfrm>
                        <a:off x="495300" y="1638300"/>
                        <a:ext cx="5044548" cy="3360420"/>
                      </a:xfrm>
                      <a:prstGeom prst="rect">
                        <a:avLst/>
                      </a:prstGeom>
                    </p:spPr>
                  </p:pic>
                </p:oleObj>
              </mc:Fallback>
            </mc:AlternateContent>
          </a:graphicData>
        </a:graphic>
      </p:graphicFrame>
      <p:sp>
        <p:nvSpPr>
          <p:cNvPr id="7" name="Text Placeholder 2"/>
          <p:cNvSpPr>
            <a:spLocks noGrp="1"/>
          </p:cNvSpPr>
          <p:nvPr>
            <p:custDataLst>
              <p:tags r:id="rId5"/>
            </p:custDataLst>
          </p:nvPr>
        </p:nvSpPr>
        <p:spPr bwMode="auto">
          <a:xfrm>
            <a:off x="1508125" y="5068888"/>
            <a:ext cx="609600" cy="2127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F10A2F8A-8977-436C-AB10-9EBCD84179E5}" type="datetime'2''9''''''''''''''''''''''''''9''''-''3''''99'''">
              <a:rPr lang="en-US"/>
              <a:pPr/>
              <a:t>299-399</a:t>
            </a:fld>
            <a:endParaRPr lang="en-US" dirty="0">
              <a:sym typeface="+mn-lt"/>
            </a:endParaRPr>
          </a:p>
        </p:txBody>
      </p:sp>
      <p:sp>
        <p:nvSpPr>
          <p:cNvPr id="6" name="Text Placeholder 1"/>
          <p:cNvSpPr>
            <a:spLocks noGrp="1"/>
          </p:cNvSpPr>
          <p:nvPr>
            <p:custDataLst>
              <p:tags r:id="rId6"/>
            </p:custDataLst>
          </p:nvPr>
        </p:nvSpPr>
        <p:spPr bwMode="auto">
          <a:xfrm>
            <a:off x="793750" y="5068888"/>
            <a:ext cx="428625" cy="2127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8508E0B6-0168-4DB5-9F7C-BDD45ADF3C08}" type="datetime'''''''0-''1''''99'''''''''''''">
              <a:rPr lang="en-US"/>
              <a:pPr/>
              <a:t>0-199</a:t>
            </a:fld>
            <a:endParaRPr lang="en-US" dirty="0">
              <a:sym typeface="+mn-lt"/>
            </a:endParaRPr>
          </a:p>
        </p:txBody>
      </p:sp>
      <p:sp>
        <p:nvSpPr>
          <p:cNvPr id="28" name="Text Placeholder 21"/>
          <p:cNvSpPr>
            <a:spLocks noGrp="1"/>
          </p:cNvSpPr>
          <p:nvPr>
            <p:custDataLst>
              <p:tags r:id="rId7"/>
            </p:custDataLst>
          </p:nvPr>
        </p:nvSpPr>
        <p:spPr bwMode="auto">
          <a:xfrm>
            <a:off x="3919538" y="5068888"/>
            <a:ext cx="609600" cy="2127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E654F3DF-4C51-4EAE-B597-E71C7A0DA1F6}" type="datetime'8''0''0''''-''''''''99''''9'''''''''''''''''''''''''''''''''''">
              <a:rPr lang="en-US">
                <a:latin typeface="Calibri" panose="020F0502020204030204" pitchFamily="34" charset="0"/>
                <a:sym typeface="Calibri" panose="020F0502020204030204" pitchFamily="34" charset="0"/>
              </a:rPr>
              <a:pPr marL="0" indent="0" algn="ctr">
                <a:spcBef>
                  <a:spcPct val="0"/>
                </a:spcBef>
                <a:spcAft>
                  <a:spcPct val="0"/>
                </a:spcAft>
                <a:buNone/>
              </a:pPr>
              <a:t>800-999</a:t>
            </a:fld>
            <a:endParaRPr lang="en-US" dirty="0">
              <a:latin typeface="Calibri" panose="020F0502020204030204" pitchFamily="34" charset="0"/>
              <a:sym typeface="Calibri" panose="020F0502020204030204" pitchFamily="34" charset="0"/>
            </a:endParaRPr>
          </a:p>
        </p:txBody>
      </p:sp>
      <p:sp>
        <p:nvSpPr>
          <p:cNvPr id="27" name="Text Placeholder 20"/>
          <p:cNvSpPr>
            <a:spLocks noGrp="1"/>
          </p:cNvSpPr>
          <p:nvPr>
            <p:custDataLst>
              <p:tags r:id="rId8"/>
            </p:custDataLst>
          </p:nvPr>
        </p:nvSpPr>
        <p:spPr bwMode="auto">
          <a:xfrm>
            <a:off x="3116263" y="5068888"/>
            <a:ext cx="609600" cy="2127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752C0D39-E715-48B3-811B-2AC3D8CC44D5}" type="datetime'''''''''60''''''0''''''-7''''''''''''''''99'''''''''''">
              <a:rPr lang="en-US">
                <a:latin typeface="Calibri" panose="020F0502020204030204" pitchFamily="34" charset="0"/>
                <a:sym typeface="Calibri" panose="020F0502020204030204" pitchFamily="34" charset="0"/>
              </a:rPr>
              <a:pPr marL="0" indent="0" algn="ctr">
                <a:spcBef>
                  <a:spcPct val="0"/>
                </a:spcBef>
                <a:spcAft>
                  <a:spcPct val="0"/>
                </a:spcAft>
                <a:buNone/>
              </a:pPr>
              <a:t>600-799</a:t>
            </a:fld>
            <a:endParaRPr lang="en-US" dirty="0">
              <a:latin typeface="Calibri" panose="020F0502020204030204" pitchFamily="34" charset="0"/>
              <a:sym typeface="Calibri" panose="020F0502020204030204" pitchFamily="34" charset="0"/>
            </a:endParaRPr>
          </a:p>
        </p:txBody>
      </p:sp>
      <p:sp>
        <p:nvSpPr>
          <p:cNvPr id="29" name="Text Placeholder 22"/>
          <p:cNvSpPr>
            <a:spLocks noGrp="1"/>
          </p:cNvSpPr>
          <p:nvPr>
            <p:custDataLst>
              <p:tags r:id="rId9"/>
            </p:custDataLst>
          </p:nvPr>
        </p:nvSpPr>
        <p:spPr bwMode="auto">
          <a:xfrm>
            <a:off x="4795838" y="5068888"/>
            <a:ext cx="463550" cy="2127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1F4C9AAC-87E5-4735-831C-F8E35C71303D}" type="datetime'''&gt;1''''0''''''''''''0''''''''''''''''''''''''''0'''''''''''">
              <a:rPr lang="en-US">
                <a:latin typeface="Calibri" panose="020F0502020204030204" pitchFamily="34" charset="0"/>
                <a:sym typeface="Calibri" panose="020F0502020204030204" pitchFamily="34" charset="0"/>
              </a:rPr>
              <a:pPr marL="0" indent="0" algn="ctr">
                <a:spcBef>
                  <a:spcPct val="0"/>
                </a:spcBef>
                <a:spcAft>
                  <a:spcPct val="0"/>
                </a:spcAft>
                <a:buNone/>
              </a:pPr>
              <a:t>&gt;1000</a:t>
            </a:fld>
            <a:endParaRPr lang="en-US" dirty="0">
              <a:latin typeface="Calibri" panose="020F0502020204030204" pitchFamily="34" charset="0"/>
              <a:sym typeface="Calibri" panose="020F0502020204030204" pitchFamily="34" charset="0"/>
            </a:endParaRPr>
          </a:p>
        </p:txBody>
      </p:sp>
      <p:sp>
        <p:nvSpPr>
          <p:cNvPr id="26" name="Text Placeholder 19"/>
          <p:cNvSpPr>
            <a:spLocks noGrp="1"/>
          </p:cNvSpPr>
          <p:nvPr>
            <p:custDataLst>
              <p:tags r:id="rId10"/>
            </p:custDataLst>
          </p:nvPr>
        </p:nvSpPr>
        <p:spPr bwMode="auto">
          <a:xfrm>
            <a:off x="2311400" y="5068888"/>
            <a:ext cx="609600" cy="2127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075FD9A0-00C6-4768-BB5C-1369C2D63225}" type="datetime'''400''''-''''''''''''''''''''''''5''9''''''''9'''''''''">
              <a:rPr lang="en-US">
                <a:latin typeface="Calibri" panose="020F0502020204030204" pitchFamily="34" charset="0"/>
                <a:sym typeface="Calibri" panose="020F0502020204030204" pitchFamily="34" charset="0"/>
              </a:rPr>
              <a:pPr marL="0" indent="0" algn="ctr">
                <a:spcBef>
                  <a:spcPct val="0"/>
                </a:spcBef>
                <a:spcAft>
                  <a:spcPct val="0"/>
                </a:spcAft>
                <a:buNone/>
              </a:pPr>
              <a:t>400-599</a:t>
            </a:fld>
            <a:endParaRPr lang="en-US" dirty="0">
              <a:latin typeface="Calibri" panose="020F0502020204030204" pitchFamily="34" charset="0"/>
              <a:sym typeface="Calibri" panose="020F0502020204030204" pitchFamily="34" charset="0"/>
            </a:endParaRPr>
          </a:p>
        </p:txBody>
      </p:sp>
      <p:sp>
        <p:nvSpPr>
          <p:cNvPr id="34" name="Text Placeholder 661"/>
          <p:cNvSpPr txBox="1">
            <a:spLocks/>
          </p:cNvSpPr>
          <p:nvPr/>
        </p:nvSpPr>
        <p:spPr>
          <a:xfrm>
            <a:off x="495298" y="1116057"/>
            <a:ext cx="6134101" cy="665118"/>
          </a:xfrm>
          <a:prstGeom prst="rect">
            <a:avLst/>
          </a:prstGeom>
        </p:spPr>
        <p:txBody>
          <a:bodyPr lIns="91440" tIns="0" rIns="0" bIns="0"/>
          <a:lstStyle>
            <a:lvl1pPr marL="0" indent="0" algn="l" defTabSz="914293" rtl="0" eaLnBrk="1" latinLnBrk="0" hangingPunct="1">
              <a:spcBef>
                <a:spcPct val="20000"/>
              </a:spcBef>
              <a:buFont typeface="Arial" pitchFamily="34" charset="0"/>
              <a:buNone/>
              <a:defRPr sz="1400" b="1" i="0" kern="1200" baseline="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ja-JP" altLang="en-US" dirty="0" smtClean="0"/>
              <a:t>クリンカおよびフィルタータンクに対する消費者の支払意欲（</a:t>
            </a:r>
            <a:r>
              <a:rPr lang="ja-JP" altLang="en-US" sz="1000" dirty="0" smtClean="0"/>
              <a:t>ケニアシリング）</a:t>
            </a:r>
            <a:endParaRPr lang="en-US" dirty="0" smtClean="0"/>
          </a:p>
          <a:p>
            <a:r>
              <a:rPr lang="ja-JP" altLang="en-US" sz="1200" b="0" i="1" dirty="0"/>
              <a:t>当社</a:t>
            </a:r>
            <a:r>
              <a:rPr lang="ja-JP" altLang="en-US" sz="1200" b="0" i="1" dirty="0" smtClean="0"/>
              <a:t>が性能の良いフィルターを提供できるとして（フィルターを見ていない</a:t>
            </a:r>
            <a:r>
              <a:rPr lang="ja-JP" altLang="en-US" sz="1200" b="0" i="1" dirty="0"/>
              <a:t>世帯</a:t>
            </a:r>
            <a:r>
              <a:rPr lang="ja-JP" altLang="en-US" sz="1200" b="0" i="1" dirty="0" smtClean="0"/>
              <a:t>に当社のフィルターを説明）フィルターとクリニカ合わせていくらなら購入したいですか？</a:t>
            </a:r>
            <a:endParaRPr lang="en-US" dirty="0"/>
          </a:p>
        </p:txBody>
      </p:sp>
      <p:cxnSp>
        <p:nvCxnSpPr>
          <p:cNvPr id="35" name="Straight Connector 34"/>
          <p:cNvCxnSpPr/>
          <p:nvPr/>
        </p:nvCxnSpPr>
        <p:spPr>
          <a:xfrm>
            <a:off x="509525" y="1368779"/>
            <a:ext cx="6015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 Placeholder 2"/>
          <p:cNvSpPr>
            <a:spLocks noGrp="1"/>
          </p:cNvSpPr>
          <p:nvPr>
            <p:ph type="body" sz="quarter" idx="37"/>
          </p:nvPr>
        </p:nvSpPr>
        <p:spPr>
          <a:xfrm>
            <a:off x="450587" y="6446487"/>
            <a:ext cx="8159974" cy="386679"/>
          </a:xfrm>
        </p:spPr>
        <p:txBody>
          <a:bodyPr/>
          <a:lstStyle/>
          <a:p>
            <a:r>
              <a:rPr lang="ja-JP" altLang="en-US" dirty="0"/>
              <a:t>出典：</a:t>
            </a:r>
            <a:r>
              <a:rPr lang="en-US" altLang="ja-JP" dirty="0"/>
              <a:t>2014</a:t>
            </a:r>
            <a:r>
              <a:rPr lang="ja-JP" altLang="en-US" dirty="0"/>
              <a:t>年オユギスにおけるダルバーグパイロット調査、ダルバーグ分析</a:t>
            </a:r>
            <a:endParaRPr lang="en-US" altLang="ja-JP" dirty="0"/>
          </a:p>
        </p:txBody>
      </p:sp>
      <p:sp>
        <p:nvSpPr>
          <p:cNvPr id="41" name="TextBox 40"/>
          <p:cNvSpPr txBox="1"/>
          <p:nvPr/>
        </p:nvSpPr>
        <p:spPr>
          <a:xfrm>
            <a:off x="4526692" y="1921268"/>
            <a:ext cx="852617" cy="364525"/>
          </a:xfrm>
          <a:prstGeom prst="rect">
            <a:avLst/>
          </a:prstGeom>
          <a:noFill/>
        </p:spPr>
        <p:txBody>
          <a:bodyPr wrap="square" lIns="0" tIns="0" rIns="0" bIns="0" rtlCol="0">
            <a:noAutofit/>
          </a:bodyPr>
          <a:lstStyle/>
          <a:p>
            <a:pPr marL="231775" indent="-231775"/>
            <a:r>
              <a:rPr lang="en-US" sz="1600" dirty="0" smtClean="0"/>
              <a:t>N = 119</a:t>
            </a:r>
          </a:p>
        </p:txBody>
      </p:sp>
      <p:pic>
        <p:nvPicPr>
          <p:cNvPr id="42" name="Picture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461426" y="1600082"/>
            <a:ext cx="2998058" cy="3904014"/>
          </a:xfrm>
          <a:prstGeom prst="rect">
            <a:avLst/>
          </a:prstGeom>
        </p:spPr>
      </p:pic>
    </p:spTree>
    <p:extLst>
      <p:ext uri="{BB962C8B-B14F-4D97-AF65-F5344CB8AC3E}">
        <p14:creationId xmlns:p14="http://schemas.microsoft.com/office/powerpoint/2010/main" val="18307146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Object 40" hidden="1"/>
          <p:cNvGraphicFramePr>
            <a:graphicFrameLocks noChangeAspect="1"/>
          </p:cNvGraphicFramePr>
          <p:nvPr>
            <p:custDataLst>
              <p:tags r:id="rId2"/>
            </p:custDataLst>
            <p:extLst>
              <p:ext uri="{D42A27DB-BD31-4B8C-83A1-F6EECF244321}">
                <p14:modId xmlns:p14="http://schemas.microsoft.com/office/powerpoint/2010/main" val="1401167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1068" name="think-cell Slide" r:id="rId28" imgW="520" imgH="520" progId="TCLayout.ActiveDocument.1">
                  <p:embed/>
                </p:oleObj>
              </mc:Choice>
              <mc:Fallback>
                <p:oleObj name="think-cell Slide" r:id="rId28" imgW="520" imgH="520" progId="TCLayout.ActiveDocument.1">
                  <p:embed/>
                  <p:pic>
                    <p:nvPicPr>
                      <p:cNvPr id="0" name=""/>
                      <p:cNvPicPr/>
                      <p:nvPr/>
                    </p:nvPicPr>
                    <p:blipFill>
                      <a:blip r:embed="rId29"/>
                      <a:stretch>
                        <a:fillRect/>
                      </a:stretch>
                    </p:blipFill>
                    <p:spPr>
                      <a:xfrm>
                        <a:off x="1588" y="1588"/>
                        <a:ext cx="1587" cy="1587"/>
                      </a:xfrm>
                      <a:prstGeom prst="rect">
                        <a:avLst/>
                      </a:prstGeom>
                    </p:spPr>
                  </p:pic>
                </p:oleObj>
              </mc:Fallback>
            </mc:AlternateContent>
          </a:graphicData>
        </a:graphic>
      </p:graphicFrame>
      <p:sp>
        <p:nvSpPr>
          <p:cNvPr id="40" name="Rectangle 39" hidden="1"/>
          <p:cNvSpPr/>
          <p:nvPr>
            <p:custDataLst>
              <p:tags r:id="rId3"/>
            </p:custDataLst>
          </p:nvPr>
        </p:nvSpPr>
        <p:spPr bwMode="auto">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200">
              <a:latin typeface="Calibri"/>
              <a:sym typeface="Calibri"/>
            </a:endParaRPr>
          </a:p>
        </p:txBody>
      </p:sp>
      <p:sp>
        <p:nvSpPr>
          <p:cNvPr id="2" name="Title 1"/>
          <p:cNvSpPr>
            <a:spLocks noGrp="1"/>
          </p:cNvSpPr>
          <p:nvPr>
            <p:ph type="title"/>
          </p:nvPr>
        </p:nvSpPr>
        <p:spPr/>
        <p:txBody>
          <a:bodyPr/>
          <a:lstStyle/>
          <a:p>
            <a:r>
              <a:rPr lang="ja-JP" altLang="en-US" dirty="0" smtClean="0"/>
              <a:t>半分の世帯は取り扱い説明に従わなかったため、異なる水量を処理するために必要な処理時間について明確なガイドラインが必要である</a:t>
            </a:r>
            <a:endParaRPr lang="en-US" dirty="0"/>
          </a:p>
        </p:txBody>
      </p:sp>
      <p:sp>
        <p:nvSpPr>
          <p:cNvPr id="3" name="Text Placeholder 2"/>
          <p:cNvSpPr>
            <a:spLocks noGrp="1"/>
          </p:cNvSpPr>
          <p:nvPr>
            <p:ph type="body" sz="quarter" idx="37"/>
          </p:nvPr>
        </p:nvSpPr>
        <p:spPr/>
        <p:txBody>
          <a:bodyPr/>
          <a:lstStyle/>
          <a:p>
            <a:r>
              <a:rPr lang="ja-JP" altLang="en-US" dirty="0"/>
              <a:t>出典：</a:t>
            </a:r>
            <a:r>
              <a:rPr lang="en-US" altLang="ja-JP" dirty="0"/>
              <a:t>2014</a:t>
            </a:r>
            <a:r>
              <a:rPr lang="ja-JP" altLang="en-US" dirty="0"/>
              <a:t>年オユギスにおけるダルバーグパイロット調査、ダルバーグ分析</a:t>
            </a:r>
            <a:endParaRPr lang="en-US" altLang="ja-JP" dirty="0"/>
          </a:p>
        </p:txBody>
      </p:sp>
      <p:sp>
        <p:nvSpPr>
          <p:cNvPr id="76" name="Text Placeholder 661"/>
          <p:cNvSpPr>
            <a:spLocks noGrp="1"/>
          </p:cNvSpPr>
          <p:nvPr>
            <p:ph type="body" sz="quarter" idx="4294967295"/>
          </p:nvPr>
        </p:nvSpPr>
        <p:spPr>
          <a:xfrm>
            <a:off x="460770" y="1066800"/>
            <a:ext cx="4492230" cy="323849"/>
          </a:xfrm>
          <a:prstGeom prst="rect">
            <a:avLst/>
          </a:prstGeom>
        </p:spPr>
        <p:txBody>
          <a:bodyPr lIns="91440"/>
          <a:lstStyle/>
          <a:p>
            <a:pPr marL="0" indent="0">
              <a:buNone/>
            </a:pPr>
            <a:r>
              <a:rPr lang="ja-JP" altLang="en-US" b="1" dirty="0" smtClean="0"/>
              <a:t>クリンカを使った処理の手順を順守したか</a:t>
            </a:r>
            <a:endParaRPr lang="en-US" b="1" dirty="0" smtClean="0"/>
          </a:p>
          <a:p>
            <a:pPr marL="0" indent="0">
              <a:buNone/>
            </a:pPr>
            <a:r>
              <a:rPr lang="ja-JP" altLang="en-US" sz="1200" i="1" dirty="0" smtClean="0"/>
              <a:t>クリンカをどのくらいの時間水に浸けておきましたか？</a:t>
            </a:r>
            <a:r>
              <a:rPr lang="en-US" sz="1200" i="1" dirty="0" smtClean="0"/>
              <a:t> (n=117) </a:t>
            </a:r>
            <a:endParaRPr lang="en-US" sz="1200" i="1" dirty="0"/>
          </a:p>
        </p:txBody>
      </p:sp>
      <p:cxnSp>
        <p:nvCxnSpPr>
          <p:cNvPr id="77" name="Straight Connector 76"/>
          <p:cNvCxnSpPr/>
          <p:nvPr/>
        </p:nvCxnSpPr>
        <p:spPr>
          <a:xfrm>
            <a:off x="460772" y="1351600"/>
            <a:ext cx="42062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Object 3"/>
          <p:cNvGraphicFramePr>
            <a:graphicFrameLocks/>
          </p:cNvGraphicFramePr>
          <p:nvPr>
            <p:custDataLst>
              <p:tags r:id="rId4"/>
            </p:custDataLst>
            <p:extLst>
              <p:ext uri="{D42A27DB-BD31-4B8C-83A1-F6EECF244321}">
                <p14:modId xmlns:p14="http://schemas.microsoft.com/office/powerpoint/2010/main" val="2791901482"/>
              </p:ext>
            </p:extLst>
          </p:nvPr>
        </p:nvGraphicFramePr>
        <p:xfrm>
          <a:off x="533400" y="1981200"/>
          <a:ext cx="4238557" cy="3991065"/>
        </p:xfrm>
        <a:graphic>
          <a:graphicData uri="http://schemas.openxmlformats.org/presentationml/2006/ole">
            <mc:AlternateContent xmlns:mc="http://schemas.openxmlformats.org/markup-compatibility/2006">
              <mc:Choice xmlns:v="urn:schemas-microsoft-com:vml" Requires="v">
                <p:oleObj spid="_x0000_s841069" name="Chart" r:id="rId30" imgW="4238557" imgH="3991065" progId="MSGraph.Chart.8">
                  <p:embed followColorScheme="full"/>
                </p:oleObj>
              </mc:Choice>
              <mc:Fallback>
                <p:oleObj name="Chart" r:id="rId30" imgW="4238557" imgH="3991065" progId="MSGraph.Chart.8">
                  <p:embed followColorScheme="full"/>
                  <p:pic>
                    <p:nvPicPr>
                      <p:cNvPr id="0" name=""/>
                      <p:cNvPicPr/>
                      <p:nvPr/>
                    </p:nvPicPr>
                    <p:blipFill>
                      <a:blip r:embed="rId31"/>
                      <a:stretch>
                        <a:fillRect/>
                      </a:stretch>
                    </p:blipFill>
                    <p:spPr>
                      <a:xfrm>
                        <a:off x="533400" y="1981200"/>
                        <a:ext cx="4238557" cy="3991065"/>
                      </a:xfrm>
                      <a:prstGeom prst="rect">
                        <a:avLst/>
                      </a:prstGeom>
                    </p:spPr>
                  </p:pic>
                </p:oleObj>
              </mc:Fallback>
            </mc:AlternateContent>
          </a:graphicData>
        </a:graphic>
      </p:graphicFrame>
      <p:sp>
        <p:nvSpPr>
          <p:cNvPr id="75" name="Text Placeholder 123"/>
          <p:cNvSpPr>
            <a:spLocks noGrp="1"/>
          </p:cNvSpPr>
          <p:nvPr>
            <p:custDataLst>
              <p:tags r:id="rId5"/>
            </p:custDataLst>
          </p:nvPr>
        </p:nvSpPr>
        <p:spPr bwMode="gray">
          <a:xfrm>
            <a:off x="2546350" y="5748338"/>
            <a:ext cx="231775" cy="182563"/>
          </a:xfrm>
          <a:prstGeom prst="rect">
            <a:avLst/>
          </a:prstGeom>
          <a:solidFill>
            <a:srgbClr val="DFE5EF"/>
          </a:solidFill>
        </p:spPr>
        <p:txBody>
          <a:bodyPr wrap="none" lIns="22225" tIns="0" rIns="22225"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150119CE-FFD9-4AA5-B657-92C7DF4FB6DF}" type="datetime'''''''''''''''''''''''''''''''3''''''''''''''%'''''''''''''">
              <a:rPr lang="en-US" sz="1200"/>
              <a:pPr/>
              <a:t>3%</a:t>
            </a:fld>
            <a:endParaRPr lang="en-US" sz="1200" dirty="0">
              <a:latin typeface="Calibri" panose="020F0502020204030204" pitchFamily="34" charset="0"/>
              <a:sym typeface="Calibri" panose="020F0502020204030204" pitchFamily="34" charset="0"/>
            </a:endParaRPr>
          </a:p>
        </p:txBody>
      </p:sp>
      <p:sp>
        <p:nvSpPr>
          <p:cNvPr id="82" name="Text Placeholder 126"/>
          <p:cNvSpPr>
            <a:spLocks noGrp="1"/>
          </p:cNvSpPr>
          <p:nvPr>
            <p:custDataLst>
              <p:tags r:id="rId6"/>
            </p:custDataLst>
          </p:nvPr>
        </p:nvSpPr>
        <p:spPr bwMode="gray">
          <a:xfrm>
            <a:off x="2546350" y="3405188"/>
            <a:ext cx="231775" cy="182563"/>
          </a:xfrm>
          <a:prstGeom prst="rect">
            <a:avLst/>
          </a:prstGeom>
          <a:solidFill>
            <a:srgbClr val="6F8DB9"/>
          </a:solidFill>
        </p:spPr>
        <p:txBody>
          <a:bodyPr wrap="none" lIns="22225" tIns="0" rIns="22225"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041CA79D-6A63-485D-B480-73761C40B057}" type="datetime'''''''''''''''''''''''''''''''5''''''''''''%'''''''''''''''">
              <a:rPr lang="en-US" sz="1200">
                <a:solidFill>
                  <a:schemeClr val="bg1"/>
                </a:solidFill>
              </a:rPr>
              <a:pPr/>
              <a:t>5%</a:t>
            </a:fld>
            <a:endParaRPr lang="en-US" sz="1200" dirty="0">
              <a:solidFill>
                <a:schemeClr val="bg1"/>
              </a:solidFill>
              <a:latin typeface="Calibri" panose="020F0502020204030204" pitchFamily="34" charset="0"/>
              <a:sym typeface="Calibri" panose="020F0502020204030204" pitchFamily="34" charset="0"/>
            </a:endParaRPr>
          </a:p>
        </p:txBody>
      </p:sp>
      <p:sp>
        <p:nvSpPr>
          <p:cNvPr id="81" name="Text Placeholder 125"/>
          <p:cNvSpPr>
            <a:spLocks noGrp="1"/>
          </p:cNvSpPr>
          <p:nvPr>
            <p:custDataLst>
              <p:tags r:id="rId7"/>
            </p:custDataLst>
          </p:nvPr>
        </p:nvSpPr>
        <p:spPr bwMode="gray">
          <a:xfrm>
            <a:off x="2508250" y="4591050"/>
            <a:ext cx="3095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7FEE8FC1-7671-488F-8B99-5C8D55757585}" type="datetime'''''''''''9''''''''''''''''''''''''''''3''''%'''">
              <a:rPr lang="en-US" sz="1200"/>
              <a:pPr/>
              <a:t>93%</a:t>
            </a:fld>
            <a:endParaRPr lang="en-US" sz="1200" dirty="0">
              <a:latin typeface="Calibri" panose="020F0502020204030204" pitchFamily="34" charset="0"/>
              <a:sym typeface="Calibri" panose="020F0502020204030204" pitchFamily="34" charset="0"/>
            </a:endParaRPr>
          </a:p>
        </p:txBody>
      </p:sp>
      <p:sp>
        <p:nvSpPr>
          <p:cNvPr id="93" name="Text Placeholder 136"/>
          <p:cNvSpPr>
            <a:spLocks noGrp="1"/>
          </p:cNvSpPr>
          <p:nvPr>
            <p:custDataLst>
              <p:tags r:id="rId8"/>
            </p:custDataLst>
          </p:nvPr>
        </p:nvSpPr>
        <p:spPr bwMode="gray">
          <a:xfrm>
            <a:off x="3822700" y="4745038"/>
            <a:ext cx="35560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US" sz="1200" dirty="0">
                <a:latin typeface="Calibri" panose="020F0502020204030204" pitchFamily="34" charset="0"/>
                <a:sym typeface="Calibri" panose="020F0502020204030204" pitchFamily="34" charset="0"/>
              </a:rPr>
              <a:t>n</a:t>
            </a:r>
            <a:r>
              <a:rPr lang="en-US" sz="1200" dirty="0" smtClean="0">
                <a:latin typeface="Calibri" panose="020F0502020204030204" pitchFamily="34" charset="0"/>
                <a:sym typeface="Calibri" panose="020F0502020204030204" pitchFamily="34" charset="0"/>
              </a:rPr>
              <a:t>=</a:t>
            </a:r>
            <a:fld id="{55D62506-D79A-4A5D-8B28-34FFB1743D85}" type="datetime'''''''1''''''''''''''''''''''''''''''''''''''''''''''''5'''''">
              <a:rPr lang="en-US" sz="1200" smtClean="0">
                <a:latin typeface="Calibri" panose="020F0502020204030204" pitchFamily="34" charset="0"/>
                <a:sym typeface="Calibri" panose="020F0502020204030204" pitchFamily="34" charset="0"/>
              </a:rPr>
              <a:pPr marL="0" indent="0" algn="ctr">
                <a:spcBef>
                  <a:spcPct val="0"/>
                </a:spcBef>
                <a:spcAft>
                  <a:spcPct val="0"/>
                </a:spcAft>
                <a:buNone/>
              </a:pPr>
              <a:t>15</a:t>
            </a:fld>
            <a:endParaRPr lang="en-US" sz="1200" dirty="0">
              <a:latin typeface="Calibri" panose="020F0502020204030204" pitchFamily="34" charset="0"/>
              <a:sym typeface="Calibri" panose="020F0502020204030204" pitchFamily="34" charset="0"/>
            </a:endParaRPr>
          </a:p>
        </p:txBody>
      </p:sp>
      <p:sp>
        <p:nvSpPr>
          <p:cNvPr id="92" name="Text Placeholder 135"/>
          <p:cNvSpPr>
            <a:spLocks noGrp="1"/>
          </p:cNvSpPr>
          <p:nvPr>
            <p:custDataLst>
              <p:tags r:id="rId9"/>
            </p:custDataLst>
          </p:nvPr>
        </p:nvSpPr>
        <p:spPr bwMode="gray">
          <a:xfrm>
            <a:off x="2484438" y="3222625"/>
            <a:ext cx="35560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US" sz="1200" dirty="0">
                <a:latin typeface="Calibri" panose="020F0502020204030204" pitchFamily="34" charset="0"/>
                <a:sym typeface="Calibri" panose="020F0502020204030204" pitchFamily="34" charset="0"/>
              </a:rPr>
              <a:t>n</a:t>
            </a:r>
            <a:r>
              <a:rPr lang="en-US" sz="1200" dirty="0" smtClean="0">
                <a:latin typeface="Calibri" panose="020F0502020204030204" pitchFamily="34" charset="0"/>
                <a:sym typeface="Calibri" panose="020F0502020204030204" pitchFamily="34" charset="0"/>
              </a:rPr>
              <a:t>=</a:t>
            </a:r>
            <a:fld id="{0F0509EF-F59E-4FDB-89BB-6070F65FA0EE}" type="datetime'''''''''''''''4''''''''''''''''''''''''''''''''''''''0'''">
              <a:rPr lang="en-US" sz="1200" smtClean="0">
                <a:latin typeface="Calibri" panose="020F0502020204030204" pitchFamily="34" charset="0"/>
                <a:sym typeface="Calibri" panose="020F0502020204030204" pitchFamily="34" charset="0"/>
              </a:rPr>
              <a:pPr marL="0" indent="0" algn="ctr">
                <a:spcBef>
                  <a:spcPct val="0"/>
                </a:spcBef>
                <a:spcAft>
                  <a:spcPct val="0"/>
                </a:spcAft>
                <a:buNone/>
              </a:pPr>
              <a:t>40</a:t>
            </a:fld>
            <a:endParaRPr lang="en-US" sz="1200" dirty="0">
              <a:latin typeface="Calibri" panose="020F0502020204030204" pitchFamily="34" charset="0"/>
              <a:sym typeface="Calibri" panose="020F0502020204030204" pitchFamily="34" charset="0"/>
            </a:endParaRPr>
          </a:p>
        </p:txBody>
      </p:sp>
      <p:sp>
        <p:nvSpPr>
          <p:cNvPr id="90" name="Text Placeholder 133"/>
          <p:cNvSpPr>
            <a:spLocks noGrp="1"/>
          </p:cNvSpPr>
          <p:nvPr>
            <p:custDataLst>
              <p:tags r:id="rId10"/>
            </p:custDataLst>
          </p:nvPr>
        </p:nvSpPr>
        <p:spPr bwMode="gray">
          <a:xfrm>
            <a:off x="3806825" y="5319713"/>
            <a:ext cx="38735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F5B3A490-7E9A-40DA-B577-2CF62043BF0B}" type="datetime'''1''''''0''''0''''''''''''''''''''''''%'''">
              <a:rPr lang="en-US" sz="1200">
                <a:solidFill>
                  <a:schemeClr val="bg1"/>
                </a:solidFill>
              </a:rPr>
              <a:pPr/>
              <a:t>100%</a:t>
            </a:fld>
            <a:endParaRPr lang="en-US" sz="1200" dirty="0">
              <a:solidFill>
                <a:schemeClr val="bg1"/>
              </a:solidFill>
              <a:latin typeface="Calibri" panose="020F0502020204030204" pitchFamily="34" charset="0"/>
              <a:sym typeface="Calibri" panose="020F0502020204030204" pitchFamily="34" charset="0"/>
            </a:endParaRPr>
          </a:p>
        </p:txBody>
      </p:sp>
      <p:sp>
        <p:nvSpPr>
          <p:cNvPr id="74" name="Text Placeholder 122"/>
          <p:cNvSpPr>
            <a:spLocks noGrp="1"/>
          </p:cNvSpPr>
          <p:nvPr>
            <p:custDataLst>
              <p:tags r:id="rId11"/>
            </p:custDataLst>
          </p:nvPr>
        </p:nvSpPr>
        <p:spPr bwMode="auto">
          <a:xfrm>
            <a:off x="2209800" y="6070600"/>
            <a:ext cx="914400" cy="3651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US" altLang="ja-JP" sz="1200" dirty="0" smtClean="0">
                <a:latin typeface="Calibri" panose="020F0502020204030204" pitchFamily="34" charset="0"/>
                <a:sym typeface="Calibri" panose="020F0502020204030204" pitchFamily="34" charset="0"/>
              </a:rPr>
              <a:t>10</a:t>
            </a:r>
            <a:r>
              <a:rPr lang="ja-JP" altLang="en-US" sz="1200" dirty="0" smtClean="0">
                <a:latin typeface="Calibri" panose="020F0502020204030204" pitchFamily="34" charset="0"/>
                <a:sym typeface="Calibri" panose="020F0502020204030204" pitchFamily="34" charset="0"/>
              </a:rPr>
              <a:t>リットルを一度に処理</a:t>
            </a:r>
            <a:endParaRPr lang="en-US" sz="1200" dirty="0">
              <a:latin typeface="Calibri" panose="020F0502020204030204" pitchFamily="34" charset="0"/>
              <a:sym typeface="Calibri" panose="020F0502020204030204" pitchFamily="34" charset="0"/>
            </a:endParaRPr>
          </a:p>
        </p:txBody>
      </p:sp>
      <p:sp>
        <p:nvSpPr>
          <p:cNvPr id="85" name="Text Placeholder 128"/>
          <p:cNvSpPr>
            <a:spLocks noGrp="1"/>
          </p:cNvSpPr>
          <p:nvPr>
            <p:custDataLst>
              <p:tags r:id="rId12"/>
            </p:custDataLst>
          </p:nvPr>
        </p:nvSpPr>
        <p:spPr bwMode="auto">
          <a:xfrm>
            <a:off x="3538538" y="6070600"/>
            <a:ext cx="942975" cy="3651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US" altLang="ja-JP" sz="1200" dirty="0" smtClean="0">
                <a:latin typeface="Calibri" panose="020F0502020204030204" pitchFamily="34" charset="0"/>
                <a:sym typeface="Calibri" panose="020F0502020204030204" pitchFamily="34" charset="0"/>
              </a:rPr>
              <a:t>20</a:t>
            </a:r>
            <a:r>
              <a:rPr lang="ja-JP" altLang="en-US" sz="1200" dirty="0" smtClean="0">
                <a:latin typeface="Calibri" panose="020F0502020204030204" pitchFamily="34" charset="0"/>
                <a:sym typeface="Calibri" panose="020F0502020204030204" pitchFamily="34" charset="0"/>
              </a:rPr>
              <a:t>リットルを一度に処理</a:t>
            </a:r>
            <a:endParaRPr lang="en-US" sz="1200" dirty="0">
              <a:latin typeface="Calibri" panose="020F0502020204030204" pitchFamily="34" charset="0"/>
              <a:sym typeface="Calibri" panose="020F0502020204030204" pitchFamily="34" charset="0"/>
            </a:endParaRPr>
          </a:p>
        </p:txBody>
      </p:sp>
      <p:sp>
        <p:nvSpPr>
          <p:cNvPr id="63" name="Text Placeholder 75"/>
          <p:cNvSpPr>
            <a:spLocks noGrp="1"/>
          </p:cNvSpPr>
          <p:nvPr>
            <p:custDataLst>
              <p:tags r:id="rId13"/>
            </p:custDataLst>
          </p:nvPr>
        </p:nvSpPr>
        <p:spPr bwMode="gray">
          <a:xfrm>
            <a:off x="1146175" y="1887538"/>
            <a:ext cx="35560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b"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US" sz="1200" dirty="0"/>
              <a:t>n</a:t>
            </a:r>
            <a:r>
              <a:rPr lang="en-US" sz="1200" dirty="0" smtClean="0"/>
              <a:t>=</a:t>
            </a:r>
            <a:fld id="{EC83B598-AD76-497F-9217-8993123C8DAE}" type="datetime'''''''''''''''''''''6''''''''''''2'''''''''''''''''''''''">
              <a:rPr lang="en-US" sz="1200" smtClean="0"/>
              <a:pPr/>
              <a:t>62</a:t>
            </a:fld>
            <a:endParaRPr lang="en-US" sz="1200" dirty="0">
              <a:sym typeface="+mn-lt"/>
            </a:endParaRPr>
          </a:p>
        </p:txBody>
      </p:sp>
      <p:sp>
        <p:nvSpPr>
          <p:cNvPr id="115" name="Text Placeholder 102"/>
          <p:cNvSpPr>
            <a:spLocks noGrp="1"/>
          </p:cNvSpPr>
          <p:nvPr>
            <p:custDataLst>
              <p:tags r:id="rId14"/>
            </p:custDataLst>
          </p:nvPr>
        </p:nvSpPr>
        <p:spPr bwMode="gray">
          <a:xfrm>
            <a:off x="1208088" y="5748338"/>
            <a:ext cx="231775" cy="182563"/>
          </a:xfrm>
          <a:prstGeom prst="rect">
            <a:avLst/>
          </a:prstGeom>
          <a:solidFill>
            <a:srgbClr val="DFE5EF"/>
          </a:solidFill>
        </p:spPr>
        <p:txBody>
          <a:bodyPr wrap="none" lIns="22225" tIns="0" rIns="22225"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F1653368-EA84-445F-8C90-069C89E27AFF}" type="datetime'''2''''''''''''''''''''''''''''%'''''''''''">
              <a:rPr lang="en-US" sz="1200"/>
              <a:pPr/>
              <a:t>2%</a:t>
            </a:fld>
            <a:endParaRPr lang="en-US" sz="1200" dirty="0">
              <a:sym typeface="+mn-lt"/>
            </a:endParaRPr>
          </a:p>
        </p:txBody>
      </p:sp>
      <p:sp>
        <p:nvSpPr>
          <p:cNvPr id="49" name="Text Placeholder 69"/>
          <p:cNvSpPr>
            <a:spLocks noGrp="1"/>
          </p:cNvSpPr>
          <p:nvPr>
            <p:custDataLst>
              <p:tags r:id="rId15"/>
            </p:custDataLst>
          </p:nvPr>
        </p:nvSpPr>
        <p:spPr bwMode="auto">
          <a:xfrm>
            <a:off x="862013" y="6070600"/>
            <a:ext cx="919162" cy="365125"/>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US" altLang="ja-JP" sz="1200" dirty="0" smtClean="0">
                <a:sym typeface="+mn-lt"/>
              </a:rPr>
              <a:t>5</a:t>
            </a:r>
            <a:r>
              <a:rPr lang="ja-JP" altLang="en-US" sz="1200" dirty="0" smtClean="0">
                <a:sym typeface="+mn-lt"/>
              </a:rPr>
              <a:t>リットルを一度に処理</a:t>
            </a:r>
            <a:endParaRPr lang="en-US" sz="1200" dirty="0">
              <a:sym typeface="+mn-lt"/>
            </a:endParaRPr>
          </a:p>
        </p:txBody>
      </p:sp>
      <p:sp>
        <p:nvSpPr>
          <p:cNvPr id="121" name="Text Placeholder 108"/>
          <p:cNvSpPr>
            <a:spLocks noGrp="1"/>
          </p:cNvSpPr>
          <p:nvPr>
            <p:custDataLst>
              <p:tags r:id="rId16"/>
            </p:custDataLst>
          </p:nvPr>
        </p:nvSpPr>
        <p:spPr bwMode="gray">
          <a:xfrm>
            <a:off x="1169988" y="3862388"/>
            <a:ext cx="3095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22225" tIns="0" rIns="22225"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8074EFAF-4EEE-431B-9006-43379C03CA21}" type="datetime'9''''''8''''''''''''''''''''''''''%'''''''''''''''''''''''''">
              <a:rPr lang="en-US" sz="1200"/>
              <a:pPr/>
              <a:t>98%</a:t>
            </a:fld>
            <a:endParaRPr lang="en-US" sz="1200" dirty="0">
              <a:latin typeface="Calibri" panose="020F0502020204030204" pitchFamily="34" charset="0"/>
              <a:sym typeface="Calibri" panose="020F0502020204030204" pitchFamily="34" charset="0"/>
            </a:endParaRPr>
          </a:p>
        </p:txBody>
      </p:sp>
      <p:sp>
        <p:nvSpPr>
          <p:cNvPr id="28" name="Rectangle 27"/>
          <p:cNvSpPr/>
          <p:nvPr>
            <p:custDataLst>
              <p:tags r:id="rId17"/>
            </p:custDataLst>
          </p:nvPr>
        </p:nvSpPr>
        <p:spPr bwMode="auto">
          <a:xfrm>
            <a:off x="3530600" y="2117725"/>
            <a:ext cx="214313" cy="160337"/>
          </a:xfrm>
          <a:prstGeom prst="rect">
            <a:avLst/>
          </a:prstGeom>
          <a:solidFill>
            <a:srgbClr val="6F8DB9"/>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custDataLst>
              <p:tags r:id="rId18"/>
            </p:custDataLst>
          </p:nvPr>
        </p:nvSpPr>
        <p:spPr bwMode="auto">
          <a:xfrm>
            <a:off x="3530600" y="2584450"/>
            <a:ext cx="214313" cy="160337"/>
          </a:xfrm>
          <a:prstGeom prst="rect">
            <a:avLst/>
          </a:prstGeom>
          <a:solidFill>
            <a:srgbClr val="C3CFE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custDataLst>
              <p:tags r:id="rId19"/>
            </p:custDataLst>
          </p:nvPr>
        </p:nvSpPr>
        <p:spPr bwMode="auto">
          <a:xfrm>
            <a:off x="3530600" y="2817813"/>
            <a:ext cx="214313" cy="160338"/>
          </a:xfrm>
          <a:prstGeom prst="rect">
            <a:avLst/>
          </a:prstGeom>
          <a:solidFill>
            <a:srgbClr val="DFE5E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custDataLst>
              <p:tags r:id="rId20"/>
            </p:custDataLst>
          </p:nvPr>
        </p:nvSpPr>
        <p:spPr bwMode="auto">
          <a:xfrm>
            <a:off x="3530600" y="1884363"/>
            <a:ext cx="214313" cy="160338"/>
          </a:xfrm>
          <a:prstGeom prst="rect">
            <a:avLst/>
          </a:prstGeom>
          <a:solidFill>
            <a:srgbClr val="4C6C9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custDataLst>
              <p:tags r:id="rId21"/>
            </p:custDataLst>
          </p:nvPr>
        </p:nvSpPr>
        <p:spPr bwMode="auto">
          <a:xfrm>
            <a:off x="3530600" y="2351088"/>
            <a:ext cx="214313" cy="160338"/>
          </a:xfrm>
          <a:prstGeom prst="rect">
            <a:avLst/>
          </a:prstGeom>
          <a:solidFill>
            <a:srgbClr val="9DB1CF"/>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 Placeholder 138"/>
          <p:cNvSpPr>
            <a:spLocks noGrp="1"/>
          </p:cNvSpPr>
          <p:nvPr>
            <p:custDataLst>
              <p:tags r:id="rId22"/>
            </p:custDataLst>
          </p:nvPr>
        </p:nvSpPr>
        <p:spPr bwMode="auto">
          <a:xfrm>
            <a:off x="3795713" y="2112963"/>
            <a:ext cx="820738"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r>
              <a:rPr lang="en-US" altLang="ja-JP" sz="1200" dirty="0" smtClean="0">
                <a:latin typeface="Calibri" panose="020F0502020204030204" pitchFamily="34" charset="0"/>
                <a:sym typeface="Calibri" panose="020F0502020204030204" pitchFamily="34" charset="0"/>
              </a:rPr>
              <a:t>9</a:t>
            </a:r>
            <a:r>
              <a:rPr lang="ja-JP" altLang="en-US" sz="1200" dirty="0" smtClean="0">
                <a:latin typeface="Calibri" panose="020F0502020204030204" pitchFamily="34" charset="0"/>
                <a:sym typeface="Calibri" panose="020F0502020204030204" pitchFamily="34" charset="0"/>
              </a:rPr>
              <a:t>から</a:t>
            </a:r>
            <a:r>
              <a:rPr lang="en-US" altLang="ja-JP" sz="1200" dirty="0" smtClean="0">
                <a:latin typeface="Calibri" panose="020F0502020204030204" pitchFamily="34" charset="0"/>
                <a:sym typeface="Calibri" panose="020F0502020204030204" pitchFamily="34" charset="0"/>
              </a:rPr>
              <a:t>10</a:t>
            </a:r>
            <a:r>
              <a:rPr lang="ja-JP" altLang="en-US" sz="1200" dirty="0" smtClean="0">
                <a:latin typeface="Calibri" panose="020F0502020204030204" pitchFamily="34" charset="0"/>
                <a:sym typeface="Calibri" panose="020F0502020204030204" pitchFamily="34" charset="0"/>
              </a:rPr>
              <a:t>時間</a:t>
            </a:r>
            <a:endParaRPr lang="en-US" sz="1200" dirty="0">
              <a:latin typeface="Calibri" panose="020F0502020204030204" pitchFamily="34" charset="0"/>
              <a:sym typeface="Calibri" panose="020F0502020204030204" pitchFamily="34" charset="0"/>
            </a:endParaRPr>
          </a:p>
        </p:txBody>
      </p:sp>
      <p:sp>
        <p:nvSpPr>
          <p:cNvPr id="101" name="Text Placeholder 137"/>
          <p:cNvSpPr>
            <a:spLocks noGrp="1"/>
          </p:cNvSpPr>
          <p:nvPr>
            <p:custDataLst>
              <p:tags r:id="rId23"/>
            </p:custDataLst>
          </p:nvPr>
        </p:nvSpPr>
        <p:spPr bwMode="auto">
          <a:xfrm>
            <a:off x="3795713" y="1879600"/>
            <a:ext cx="61595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r>
              <a:rPr lang="en-US" altLang="ja-JP" sz="1200" dirty="0" smtClean="0">
                <a:sym typeface="+mn-lt"/>
              </a:rPr>
              <a:t>10</a:t>
            </a:r>
            <a:r>
              <a:rPr lang="ja-JP" altLang="en-US" sz="1200" dirty="0" smtClean="0">
                <a:sym typeface="+mn-lt"/>
              </a:rPr>
              <a:t>時間以上</a:t>
            </a:r>
            <a:endParaRPr lang="en-US" sz="1200" dirty="0">
              <a:sym typeface="+mn-lt"/>
            </a:endParaRPr>
          </a:p>
        </p:txBody>
      </p:sp>
      <p:sp>
        <p:nvSpPr>
          <p:cNvPr id="106" name="Text Placeholder 141"/>
          <p:cNvSpPr>
            <a:spLocks noGrp="1"/>
          </p:cNvSpPr>
          <p:nvPr>
            <p:custDataLst>
              <p:tags r:id="rId24"/>
            </p:custDataLst>
          </p:nvPr>
        </p:nvSpPr>
        <p:spPr bwMode="auto">
          <a:xfrm>
            <a:off x="3795713" y="2813050"/>
            <a:ext cx="4619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r>
              <a:rPr lang="en-US" altLang="ja-JP" sz="1200" dirty="0" smtClean="0">
                <a:latin typeface="Calibri" panose="020F0502020204030204" pitchFamily="34" charset="0"/>
                <a:sym typeface="Calibri" panose="020F0502020204030204" pitchFamily="34" charset="0"/>
              </a:rPr>
              <a:t>3</a:t>
            </a:r>
            <a:r>
              <a:rPr lang="ja-JP" altLang="en-US" sz="1200" dirty="0" smtClean="0">
                <a:latin typeface="Calibri" panose="020F0502020204030204" pitchFamily="34" charset="0"/>
                <a:sym typeface="Calibri" panose="020F0502020204030204" pitchFamily="34" charset="0"/>
              </a:rPr>
              <a:t>時間</a:t>
            </a:r>
            <a:endParaRPr lang="en-US" sz="1200" dirty="0">
              <a:latin typeface="Calibri" panose="020F0502020204030204" pitchFamily="34" charset="0"/>
              <a:sym typeface="Calibri" panose="020F0502020204030204" pitchFamily="34" charset="0"/>
            </a:endParaRPr>
          </a:p>
        </p:txBody>
      </p:sp>
      <p:sp>
        <p:nvSpPr>
          <p:cNvPr id="105" name="Text Placeholder 140"/>
          <p:cNvSpPr>
            <a:spLocks noGrp="1"/>
          </p:cNvSpPr>
          <p:nvPr>
            <p:custDataLst>
              <p:tags r:id="rId25"/>
            </p:custDataLst>
          </p:nvPr>
        </p:nvSpPr>
        <p:spPr bwMode="auto">
          <a:xfrm>
            <a:off x="3795713" y="2579688"/>
            <a:ext cx="461963"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r>
              <a:rPr lang="en-US" altLang="ja-JP" sz="1200" dirty="0" smtClean="0">
                <a:latin typeface="Calibri" panose="020F0502020204030204" pitchFamily="34" charset="0"/>
                <a:sym typeface="Calibri" panose="020F0502020204030204" pitchFamily="34" charset="0"/>
              </a:rPr>
              <a:t>4</a:t>
            </a:r>
            <a:r>
              <a:rPr lang="ja-JP" altLang="en-US" sz="1200" dirty="0" smtClean="0">
                <a:latin typeface="Calibri" panose="020F0502020204030204" pitchFamily="34" charset="0"/>
                <a:sym typeface="Calibri" panose="020F0502020204030204" pitchFamily="34" charset="0"/>
              </a:rPr>
              <a:t>時間</a:t>
            </a:r>
            <a:endParaRPr lang="en-US" sz="1200" dirty="0">
              <a:latin typeface="Calibri" panose="020F0502020204030204" pitchFamily="34" charset="0"/>
              <a:sym typeface="Calibri" panose="020F0502020204030204" pitchFamily="34" charset="0"/>
            </a:endParaRPr>
          </a:p>
        </p:txBody>
      </p:sp>
      <p:sp>
        <p:nvSpPr>
          <p:cNvPr id="104" name="Text Placeholder 139"/>
          <p:cNvSpPr>
            <a:spLocks noGrp="1"/>
          </p:cNvSpPr>
          <p:nvPr>
            <p:custDataLst>
              <p:tags r:id="rId26"/>
            </p:custDataLst>
          </p:nvPr>
        </p:nvSpPr>
        <p:spPr bwMode="auto">
          <a:xfrm>
            <a:off x="3795713" y="2346325"/>
            <a:ext cx="742950" cy="182563"/>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r>
              <a:rPr lang="en-US" altLang="ja-JP" sz="1200" dirty="0" smtClean="0">
                <a:latin typeface="Calibri" panose="020F0502020204030204" pitchFamily="34" charset="0"/>
                <a:sym typeface="Calibri" panose="020F0502020204030204" pitchFamily="34" charset="0"/>
              </a:rPr>
              <a:t>7</a:t>
            </a:r>
            <a:r>
              <a:rPr lang="ja-JP" altLang="en-US" sz="1200" dirty="0" smtClean="0">
                <a:latin typeface="Calibri" panose="020F0502020204030204" pitchFamily="34" charset="0"/>
                <a:sym typeface="Calibri" panose="020F0502020204030204" pitchFamily="34" charset="0"/>
              </a:rPr>
              <a:t>～</a:t>
            </a:r>
            <a:r>
              <a:rPr lang="en-US" altLang="ja-JP" sz="1200" dirty="0" smtClean="0">
                <a:latin typeface="Calibri" panose="020F0502020204030204" pitchFamily="34" charset="0"/>
                <a:sym typeface="Calibri" panose="020F0502020204030204" pitchFamily="34" charset="0"/>
              </a:rPr>
              <a:t>8</a:t>
            </a:r>
            <a:r>
              <a:rPr lang="ja-JP" altLang="en-US" sz="1200" dirty="0" smtClean="0">
                <a:latin typeface="Calibri" panose="020F0502020204030204" pitchFamily="34" charset="0"/>
                <a:sym typeface="Calibri" panose="020F0502020204030204" pitchFamily="34" charset="0"/>
              </a:rPr>
              <a:t>時間</a:t>
            </a:r>
            <a:endParaRPr lang="en-US" sz="1200" dirty="0">
              <a:latin typeface="Calibri" panose="020F0502020204030204" pitchFamily="34" charset="0"/>
              <a:sym typeface="Calibri" panose="020F0502020204030204" pitchFamily="34" charset="0"/>
            </a:endParaRPr>
          </a:p>
        </p:txBody>
      </p:sp>
      <p:pic>
        <p:nvPicPr>
          <p:cNvPr id="37" name="Picture 36"/>
          <p:cNvPicPr>
            <a:picLocks noChangeAspect="1"/>
          </p:cNvPicPr>
          <p:nvPr/>
        </p:nvPicPr>
        <p:blipFill>
          <a:blip r:embed="rId32"/>
          <a:stretch>
            <a:fillRect/>
          </a:stretch>
        </p:blipFill>
        <p:spPr>
          <a:xfrm>
            <a:off x="5190891" y="1892083"/>
            <a:ext cx="359695" cy="3578662"/>
          </a:xfrm>
          <a:prstGeom prst="rect">
            <a:avLst/>
          </a:prstGeom>
        </p:spPr>
      </p:pic>
      <p:sp>
        <p:nvSpPr>
          <p:cNvPr id="38" name="TextBox 37"/>
          <p:cNvSpPr txBox="1"/>
          <p:nvPr/>
        </p:nvSpPr>
        <p:spPr>
          <a:xfrm>
            <a:off x="5867400" y="1390649"/>
            <a:ext cx="3588328" cy="4767083"/>
          </a:xfrm>
          <a:prstGeom prst="roundRect">
            <a:avLst>
              <a:gd name="adj" fmla="val 5291"/>
            </a:avLst>
          </a:prstGeom>
          <a:ln w="9525"/>
        </p:spPr>
        <p:style>
          <a:lnRef idx="2">
            <a:schemeClr val="accent2"/>
          </a:lnRef>
          <a:fillRef idx="1">
            <a:schemeClr val="lt1"/>
          </a:fillRef>
          <a:effectRef idx="0">
            <a:schemeClr val="accent2"/>
          </a:effectRef>
          <a:fontRef idx="minor">
            <a:schemeClr val="dk1"/>
          </a:fontRef>
        </p:style>
        <p:txBody>
          <a:bodyPr wrap="square" lIns="45720" tIns="45720" rIns="45720" bIns="45720" rtlCol="0" anchor="ctr">
            <a:noAutofit/>
          </a:bodyPr>
          <a:lstStyle/>
          <a:p>
            <a:pPr marL="174625" indent="-174625">
              <a:spcAft>
                <a:spcPts val="1200"/>
              </a:spcAft>
              <a:buFont typeface="Arial" panose="020B0604020202020204" pitchFamily="34" charset="0"/>
              <a:buChar char="•"/>
            </a:pPr>
            <a:r>
              <a:rPr lang="ja-JP" altLang="en-US" sz="1400" dirty="0" smtClean="0"/>
              <a:t>半分の世帯は与えられた指示に従い、</a:t>
            </a:r>
            <a:r>
              <a:rPr lang="en-US" altLang="ja-JP" sz="1400" dirty="0" smtClean="0"/>
              <a:t>5</a:t>
            </a:r>
            <a:r>
              <a:rPr lang="ja-JP" altLang="en-US" sz="1400" dirty="0" smtClean="0"/>
              <a:t>リットルの水を一度に処理した</a:t>
            </a:r>
            <a:endParaRPr lang="en-US" sz="1400" dirty="0"/>
          </a:p>
          <a:p>
            <a:pPr marL="174625" indent="-174625">
              <a:spcAft>
                <a:spcPts val="1200"/>
              </a:spcAft>
              <a:buFont typeface="Arial" panose="020B0604020202020204" pitchFamily="34" charset="0"/>
              <a:buChar char="•"/>
            </a:pPr>
            <a:r>
              <a:rPr lang="ja-JP" altLang="en-US" sz="1400" dirty="0" smtClean="0"/>
              <a:t>しかし残る半分の世帯は自己判断で</a:t>
            </a:r>
            <a:r>
              <a:rPr lang="en-US" altLang="ja-JP" sz="1400" dirty="0" smtClean="0"/>
              <a:t>10</a:t>
            </a:r>
            <a:r>
              <a:rPr lang="ja-JP" altLang="en-US" sz="1400" dirty="0" smtClean="0"/>
              <a:t>リットルや</a:t>
            </a:r>
            <a:r>
              <a:rPr lang="en-US" altLang="ja-JP" sz="1400" dirty="0" smtClean="0"/>
              <a:t>20</a:t>
            </a:r>
            <a:r>
              <a:rPr lang="ja-JP" altLang="en-US" sz="1400" dirty="0" smtClean="0"/>
              <a:t>リットルの水に対してクリンカを浸け置く時間を長くし一度に処理した。水量に応じて浸け置く時間は長くされた（例：</a:t>
            </a:r>
            <a:r>
              <a:rPr lang="en-US" altLang="ja-JP" sz="1400" dirty="0" smtClean="0"/>
              <a:t>2</a:t>
            </a:r>
            <a:r>
              <a:rPr lang="ja-JP" altLang="en-US" sz="1400" dirty="0" smtClean="0"/>
              <a:t>倍の量の水処理には</a:t>
            </a:r>
            <a:r>
              <a:rPr lang="en-US" altLang="ja-JP" sz="1400" dirty="0" smtClean="0"/>
              <a:t>2</a:t>
            </a:r>
            <a:r>
              <a:rPr lang="ja-JP" altLang="en-US" sz="1400" dirty="0" smtClean="0"/>
              <a:t>倍の時間）が、こうした状況下でのクリンカの効果はテストされていない</a:t>
            </a:r>
            <a:endParaRPr lang="en-US" sz="1400" dirty="0" smtClean="0"/>
          </a:p>
          <a:p>
            <a:pPr marL="174625" indent="-174625">
              <a:spcAft>
                <a:spcPts val="1200"/>
              </a:spcAft>
              <a:buFont typeface="Arial" panose="020B0604020202020204" pitchFamily="34" charset="0"/>
              <a:buChar char="•"/>
            </a:pPr>
            <a:endParaRPr lang="en-US" sz="1400" dirty="0" smtClean="0"/>
          </a:p>
          <a:p>
            <a:pPr marL="174625" indent="-174625">
              <a:spcAft>
                <a:spcPts val="1200"/>
              </a:spcAft>
              <a:buFont typeface="Arial" panose="020B0604020202020204" pitchFamily="34" charset="0"/>
              <a:buChar char="•"/>
            </a:pPr>
            <a:r>
              <a:rPr lang="ja-JP" altLang="en-US" sz="1400" dirty="0" smtClean="0"/>
              <a:t>水量と必要浸け置き時間の関係を明らかにするため、更なるクリンカのテストが必要</a:t>
            </a:r>
            <a:endParaRPr lang="en-US" sz="1400" dirty="0" smtClean="0"/>
          </a:p>
          <a:p>
            <a:pPr marL="174625" indent="-174625">
              <a:spcAft>
                <a:spcPts val="1200"/>
              </a:spcAft>
              <a:buFont typeface="Arial" panose="020B0604020202020204" pitchFamily="34" charset="0"/>
              <a:buChar char="•"/>
            </a:pPr>
            <a:r>
              <a:rPr lang="ja-JP" altLang="en-US" sz="1400" dirty="0" smtClean="0"/>
              <a:t>そういった相関関係の一覧を印刷した物はクリンカのパッケージに同封可能</a:t>
            </a:r>
            <a:endParaRPr lang="en-US" sz="1400" dirty="0" smtClean="0"/>
          </a:p>
        </p:txBody>
      </p:sp>
      <p:sp>
        <p:nvSpPr>
          <p:cNvPr id="33" name="AutoShape 2"/>
          <p:cNvSpPr>
            <a:spLocks noChangeArrowheads="1"/>
          </p:cNvSpPr>
          <p:nvPr/>
        </p:nvSpPr>
        <p:spPr bwMode="gray">
          <a:xfrm rot="10800000">
            <a:off x="6694257" y="4063541"/>
            <a:ext cx="1999366" cy="162584"/>
          </a:xfrm>
          <a:prstGeom prst="triangle">
            <a:avLst>
              <a:gd name="adj" fmla="val 50000"/>
            </a:avLst>
          </a:prstGeom>
          <a:solidFill>
            <a:schemeClr val="tx2"/>
          </a:solidFill>
        </p:spPr>
        <p:txBody>
          <a:bodyPr lIns="72000" tIns="72000" rIns="72000" bIns="72000" anchor="ctr"/>
          <a:lstStyle/>
          <a:p>
            <a:pPr marL="109538" indent="-109538">
              <a:buFont typeface="Arial" charset="0"/>
              <a:buChar char="•"/>
            </a:pPr>
            <a:endParaRPr lang="en-AU" sz="12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7953714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パイロットを通して、リスクの可能性と課題も明らかになった</a:t>
            </a:r>
            <a:endParaRPr lang="en-US" dirty="0"/>
          </a:p>
        </p:txBody>
      </p:sp>
      <p:sp>
        <p:nvSpPr>
          <p:cNvPr id="3" name="Text Placeholder 2"/>
          <p:cNvSpPr>
            <a:spLocks noGrp="1"/>
          </p:cNvSpPr>
          <p:nvPr>
            <p:ph type="body" sz="quarter" idx="37"/>
          </p:nvPr>
        </p:nvSpPr>
        <p:spPr/>
        <p:txBody>
          <a:bodyPr/>
          <a:lstStyle/>
          <a:p>
            <a:r>
              <a:rPr lang="ja-JP" altLang="en-US" dirty="0"/>
              <a:t>出典：</a:t>
            </a:r>
            <a:r>
              <a:rPr lang="en-US" altLang="ja-JP" dirty="0"/>
              <a:t>2014</a:t>
            </a:r>
            <a:r>
              <a:rPr lang="ja-JP" altLang="en-US" dirty="0"/>
              <a:t>年オユギスにおけるダルバーグパイロット調査、ダルバーグ分析</a:t>
            </a:r>
            <a:endParaRPr lang="en-US" altLang="ja-JP" dirty="0"/>
          </a:p>
        </p:txBody>
      </p:sp>
      <p:sp>
        <p:nvSpPr>
          <p:cNvPr id="7" name="Text Placeholder 3"/>
          <p:cNvSpPr>
            <a:spLocks noGrp="1"/>
          </p:cNvSpPr>
          <p:nvPr>
            <p:ph type="body" sz="quarter" idx="10"/>
          </p:nvPr>
        </p:nvSpPr>
        <p:spPr>
          <a:xfrm>
            <a:off x="2392674" y="1570007"/>
            <a:ext cx="3105301" cy="646331"/>
          </a:xfrm>
        </p:spPr>
        <p:txBody>
          <a:bodyPr wrap="square">
            <a:spAutoFit/>
          </a:bodyPr>
          <a:lstStyle/>
          <a:p>
            <a:pPr>
              <a:spcBef>
                <a:spcPts val="0"/>
              </a:spcBef>
            </a:pPr>
            <a:r>
              <a:rPr lang="ja-JP" altLang="en-US" dirty="0" smtClean="0"/>
              <a:t>処理後にクリンカを取り出すもしくは別のコンテナへ水を移し替える</a:t>
            </a:r>
            <a:r>
              <a:rPr lang="ja-JP" altLang="en-US" dirty="0"/>
              <a:t>と</a:t>
            </a:r>
            <a:r>
              <a:rPr lang="ja-JP" altLang="en-US" dirty="0" smtClean="0"/>
              <a:t>、当然水の再汚染がおこる</a:t>
            </a:r>
            <a:endParaRPr lang="en-US" dirty="0" smtClean="0"/>
          </a:p>
        </p:txBody>
      </p:sp>
      <p:sp>
        <p:nvSpPr>
          <p:cNvPr id="8" name="Rounded Rectangle 7"/>
          <p:cNvSpPr>
            <a:spLocks noChangeArrowheads="1"/>
          </p:cNvSpPr>
          <p:nvPr>
            <p:custDataLst>
              <p:tags r:id="rId1"/>
            </p:custDataLst>
          </p:nvPr>
        </p:nvSpPr>
        <p:spPr bwMode="auto">
          <a:xfrm>
            <a:off x="453853" y="1581226"/>
            <a:ext cx="1778576" cy="663096"/>
          </a:xfrm>
          <a:prstGeom prst="roundRect">
            <a:avLst/>
          </a:prstGeom>
          <a:solidFill>
            <a:schemeClr val="bg1">
              <a:lumMod val="85000"/>
            </a:schemeClr>
          </a:solidFill>
          <a:ln w="12700" algn="ctr">
            <a:noFill/>
            <a:miter lim="800000"/>
            <a:headEnd/>
            <a:tailEnd/>
          </a:ln>
        </p:spPr>
        <p:txBody>
          <a:bodyPr lIns="77893" tIns="38947" rIns="77893" bIns="38947" anchor="ctr"/>
          <a:lstStyle/>
          <a:p>
            <a:pPr marL="97389" algn="ctr" defTabSz="779842"/>
            <a:r>
              <a:rPr lang="ja-JP" altLang="en-US" sz="1400" b="1" i="1" dirty="0" smtClean="0">
                <a:latin typeface="Calibri" pitchFamily="34" charset="0"/>
              </a:rPr>
              <a:t>水の再汚染</a:t>
            </a:r>
            <a:endParaRPr lang="en-US" sz="1400" b="1" i="1" dirty="0">
              <a:latin typeface="Calibri" pitchFamily="34" charset="0"/>
            </a:endParaRPr>
          </a:p>
        </p:txBody>
      </p:sp>
      <p:sp>
        <p:nvSpPr>
          <p:cNvPr id="9" name="Rounded Rectangle 8"/>
          <p:cNvSpPr>
            <a:spLocks noChangeArrowheads="1"/>
          </p:cNvSpPr>
          <p:nvPr>
            <p:custDataLst>
              <p:tags r:id="rId2"/>
            </p:custDataLst>
          </p:nvPr>
        </p:nvSpPr>
        <p:spPr bwMode="auto">
          <a:xfrm>
            <a:off x="453853" y="3042502"/>
            <a:ext cx="1778576" cy="663096"/>
          </a:xfrm>
          <a:prstGeom prst="roundRect">
            <a:avLst/>
          </a:prstGeom>
          <a:solidFill>
            <a:schemeClr val="bg1">
              <a:lumMod val="85000"/>
            </a:schemeClr>
          </a:solidFill>
          <a:ln w="12700" algn="ctr">
            <a:noFill/>
            <a:miter lim="800000"/>
            <a:headEnd/>
            <a:tailEnd/>
          </a:ln>
        </p:spPr>
        <p:txBody>
          <a:bodyPr lIns="77893" tIns="38947" rIns="77893" bIns="38947" anchor="ctr"/>
          <a:lstStyle/>
          <a:p>
            <a:pPr marL="97389" algn="ctr" defTabSz="779842"/>
            <a:r>
              <a:rPr lang="ja-JP" altLang="en-US" sz="1400" b="1" i="1" dirty="0" smtClean="0">
                <a:latin typeface="Calibri" pitchFamily="34" charset="0"/>
              </a:rPr>
              <a:t>水の濁り</a:t>
            </a:r>
            <a:endParaRPr lang="en-US" sz="1400" b="1" i="1" dirty="0">
              <a:latin typeface="Calibri" pitchFamily="34" charset="0"/>
            </a:endParaRPr>
          </a:p>
        </p:txBody>
      </p:sp>
      <p:sp>
        <p:nvSpPr>
          <p:cNvPr id="10" name="Rounded Rectangle 9"/>
          <p:cNvSpPr>
            <a:spLocks noChangeArrowheads="1"/>
          </p:cNvSpPr>
          <p:nvPr>
            <p:custDataLst>
              <p:tags r:id="rId3"/>
            </p:custDataLst>
          </p:nvPr>
        </p:nvSpPr>
        <p:spPr bwMode="auto">
          <a:xfrm>
            <a:off x="453853" y="4573224"/>
            <a:ext cx="1778576" cy="663096"/>
          </a:xfrm>
          <a:prstGeom prst="roundRect">
            <a:avLst/>
          </a:prstGeom>
          <a:solidFill>
            <a:schemeClr val="bg1">
              <a:lumMod val="85000"/>
            </a:schemeClr>
          </a:solidFill>
          <a:ln w="12700" algn="ctr">
            <a:noFill/>
            <a:miter lim="800000"/>
            <a:headEnd/>
            <a:tailEnd/>
          </a:ln>
        </p:spPr>
        <p:txBody>
          <a:bodyPr lIns="77893" tIns="38947" rIns="77893" bIns="38947" anchor="ctr"/>
          <a:lstStyle/>
          <a:p>
            <a:pPr marL="97389" algn="ctr" defTabSz="779842"/>
            <a:r>
              <a:rPr lang="ja-JP" altLang="en-US" sz="1400" b="1" i="1" dirty="0" smtClean="0">
                <a:latin typeface="Calibri" pitchFamily="34" charset="0"/>
              </a:rPr>
              <a:t>理解</a:t>
            </a:r>
            <a:endParaRPr lang="en-US" sz="1400" b="1" i="1" dirty="0">
              <a:latin typeface="Calibri" pitchFamily="34" charset="0"/>
            </a:endParaRPr>
          </a:p>
        </p:txBody>
      </p:sp>
      <p:sp>
        <p:nvSpPr>
          <p:cNvPr id="12" name="Oval 11"/>
          <p:cNvSpPr/>
          <p:nvPr/>
        </p:nvSpPr>
        <p:spPr>
          <a:xfrm>
            <a:off x="305264" y="1442291"/>
            <a:ext cx="297180" cy="274320"/>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A</a:t>
            </a:r>
          </a:p>
        </p:txBody>
      </p:sp>
      <p:sp>
        <p:nvSpPr>
          <p:cNvPr id="13" name="Oval 12"/>
          <p:cNvSpPr/>
          <p:nvPr/>
        </p:nvSpPr>
        <p:spPr>
          <a:xfrm>
            <a:off x="305264" y="2907430"/>
            <a:ext cx="297180" cy="274320"/>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B</a:t>
            </a:r>
          </a:p>
        </p:txBody>
      </p:sp>
      <p:sp>
        <p:nvSpPr>
          <p:cNvPr id="14" name="Oval 13"/>
          <p:cNvSpPr/>
          <p:nvPr/>
        </p:nvSpPr>
        <p:spPr>
          <a:xfrm>
            <a:off x="305264" y="4442015"/>
            <a:ext cx="297180" cy="274320"/>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a:t>
            </a:r>
          </a:p>
        </p:txBody>
      </p:sp>
      <p:sp>
        <p:nvSpPr>
          <p:cNvPr id="16" name="Text Placeholder 3"/>
          <p:cNvSpPr txBox="1">
            <a:spLocks/>
          </p:cNvSpPr>
          <p:nvPr/>
        </p:nvSpPr>
        <p:spPr>
          <a:xfrm>
            <a:off x="2392674" y="3030928"/>
            <a:ext cx="3105301" cy="861774"/>
          </a:xfrm>
          <a:prstGeom prst="rect">
            <a:avLst/>
          </a:prstGeom>
        </p:spPr>
        <p:txBody>
          <a:bodyPr wrap="square" lIns="0" tIns="0" rIns="0" bIns="0">
            <a:spAutoFit/>
          </a:bodyPr>
          <a:lstStyle>
            <a:lvl1pPr marL="173038" indent="-173038"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347663" indent="-174625"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509588" indent="-161925" algn="l" defTabSz="914293" rtl="0" eaLnBrk="1" latinLnBrk="0" hangingPunct="1">
              <a:spcBef>
                <a:spcPct val="20000"/>
              </a:spcBef>
              <a:buFont typeface="Courier New" pitchFamily="49" charset="0"/>
              <a:buChar char="o"/>
              <a:defRPr sz="1200" kern="1200">
                <a:solidFill>
                  <a:schemeClr val="tx1"/>
                </a:solidFill>
                <a:latin typeface="+mn-lt"/>
                <a:ea typeface="+mn-ea"/>
                <a:cs typeface="+mn-cs"/>
              </a:defRPr>
            </a:lvl3pPr>
            <a:lvl4pPr marL="682625" indent="-173038"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ja-JP" altLang="en-US" dirty="0" smtClean="0"/>
              <a:t>パイロット期間中、多くの世帯は濁りの少ない雨水を使用していた。濁りの多い季節にはクリンカの効果が弱まるかもしれない</a:t>
            </a:r>
            <a:endParaRPr lang="en-US" dirty="0" smtClean="0"/>
          </a:p>
        </p:txBody>
      </p:sp>
      <p:sp>
        <p:nvSpPr>
          <p:cNvPr id="17" name="Text Placeholder 3"/>
          <p:cNvSpPr txBox="1">
            <a:spLocks/>
          </p:cNvSpPr>
          <p:nvPr/>
        </p:nvSpPr>
        <p:spPr>
          <a:xfrm>
            <a:off x="2392674" y="4562005"/>
            <a:ext cx="3105301" cy="1723549"/>
          </a:xfrm>
          <a:prstGeom prst="rect">
            <a:avLst/>
          </a:prstGeom>
        </p:spPr>
        <p:txBody>
          <a:bodyPr wrap="square" lIns="0" tIns="0" rIns="0" bIns="0">
            <a:spAutoFit/>
          </a:bodyPr>
          <a:lstStyle>
            <a:lvl1pPr marL="173038" indent="-173038"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347663" indent="-174625"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509588" indent="-161925" algn="l" defTabSz="914293" rtl="0" eaLnBrk="1" latinLnBrk="0" hangingPunct="1">
              <a:spcBef>
                <a:spcPct val="20000"/>
              </a:spcBef>
              <a:buFont typeface="Courier New" pitchFamily="49" charset="0"/>
              <a:buChar char="o"/>
              <a:defRPr sz="1200" kern="1200">
                <a:solidFill>
                  <a:schemeClr val="tx1"/>
                </a:solidFill>
                <a:latin typeface="+mn-lt"/>
                <a:ea typeface="+mn-ea"/>
                <a:cs typeface="+mn-cs"/>
              </a:defRPr>
            </a:lvl3pPr>
            <a:lvl4pPr marL="682625" indent="-173038"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ja-JP" altLang="en-US" dirty="0" smtClean="0"/>
              <a:t>クリンカは従来の技術による他の</a:t>
            </a:r>
            <a:r>
              <a:rPr lang="ja-JP" altLang="en-US" dirty="0"/>
              <a:t>製品と</a:t>
            </a:r>
            <a:r>
              <a:rPr lang="ja-JP" altLang="en-US" dirty="0" smtClean="0"/>
              <a:t>異なり水に溶けないため、その製品の効果については当初から懐疑的な世帯もいた。それにも</a:t>
            </a:r>
            <a:r>
              <a:rPr lang="ja-JP" altLang="en-US" dirty="0"/>
              <a:t>かかわらず、このパイロットに</a:t>
            </a:r>
            <a:r>
              <a:rPr lang="ja-JP" altLang="en-US" dirty="0" smtClean="0"/>
              <a:t>携わった青年たち、それも公衆衛生スタッフでもこのコミュニティの人間でもない人々に、多くの世帯は説得された</a:t>
            </a:r>
            <a:endParaRPr lang="en-US" dirty="0" smtClean="0"/>
          </a:p>
        </p:txBody>
      </p:sp>
      <p:sp>
        <p:nvSpPr>
          <p:cNvPr id="15" name="Text Placeholder 661"/>
          <p:cNvSpPr txBox="1">
            <a:spLocks/>
          </p:cNvSpPr>
          <p:nvPr/>
        </p:nvSpPr>
        <p:spPr>
          <a:xfrm>
            <a:off x="2703174" y="1200933"/>
            <a:ext cx="2484300" cy="306367"/>
          </a:xfrm>
          <a:prstGeom prst="rect">
            <a:avLst/>
          </a:prstGeom>
        </p:spPr>
        <p:txBody>
          <a:bodyPr lIns="91440"/>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ja-JP" altLang="en-US" b="1" dirty="0" smtClean="0"/>
              <a:t>リスクと課題</a:t>
            </a:r>
            <a:endParaRPr lang="en-US" sz="1200" i="1" dirty="0"/>
          </a:p>
        </p:txBody>
      </p:sp>
      <p:sp>
        <p:nvSpPr>
          <p:cNvPr id="18" name="Text Placeholder 3"/>
          <p:cNvSpPr txBox="1">
            <a:spLocks/>
          </p:cNvSpPr>
          <p:nvPr/>
        </p:nvSpPr>
        <p:spPr>
          <a:xfrm>
            <a:off x="6287095" y="1570007"/>
            <a:ext cx="2984227" cy="861774"/>
          </a:xfrm>
          <a:prstGeom prst="rect">
            <a:avLst/>
          </a:prstGeom>
        </p:spPr>
        <p:txBody>
          <a:bodyPr wrap="square" lIns="0" tIns="0" rIns="0" bIns="0">
            <a:spAutoFit/>
          </a:bodyPr>
          <a:lstStyle>
            <a:lvl1pPr marL="173038" indent="-173038"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347663" indent="-174625"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509588" indent="-161925" algn="l" defTabSz="914293" rtl="0" eaLnBrk="1" latinLnBrk="0" hangingPunct="1">
              <a:spcBef>
                <a:spcPct val="20000"/>
              </a:spcBef>
              <a:buFont typeface="Courier New" pitchFamily="49" charset="0"/>
              <a:buChar char="o"/>
              <a:defRPr sz="1200" kern="1200">
                <a:solidFill>
                  <a:schemeClr val="tx1"/>
                </a:solidFill>
                <a:latin typeface="+mn-lt"/>
                <a:ea typeface="+mn-ea"/>
                <a:cs typeface="+mn-cs"/>
              </a:defRPr>
            </a:lvl3pPr>
            <a:lvl4pPr marL="682625" indent="-173038"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ja-JP" altLang="en-US" dirty="0" smtClean="0"/>
              <a:t>正しい使用法によってこの問題は解決できる。特に使用開始時においては、</a:t>
            </a:r>
            <a:r>
              <a:rPr lang="ja-JP" altLang="en-US" b="1" dirty="0" smtClean="0"/>
              <a:t>初期訓練と</a:t>
            </a:r>
            <a:r>
              <a:rPr lang="ja-JP" altLang="en-US" dirty="0" smtClean="0"/>
              <a:t>使い方をモニターする</a:t>
            </a:r>
            <a:r>
              <a:rPr lang="ja-JP" altLang="en-US" b="1" dirty="0" smtClean="0"/>
              <a:t>定期訪問</a:t>
            </a:r>
            <a:r>
              <a:rPr lang="ja-JP" altLang="en-US" dirty="0" smtClean="0"/>
              <a:t>が望ましい</a:t>
            </a:r>
            <a:r>
              <a:rPr lang="en-US" dirty="0" smtClean="0"/>
              <a:t> </a:t>
            </a:r>
          </a:p>
        </p:txBody>
      </p:sp>
      <p:sp>
        <p:nvSpPr>
          <p:cNvPr id="19" name="Text Placeholder 3"/>
          <p:cNvSpPr txBox="1">
            <a:spLocks/>
          </p:cNvSpPr>
          <p:nvPr/>
        </p:nvSpPr>
        <p:spPr>
          <a:xfrm>
            <a:off x="6287095" y="3030928"/>
            <a:ext cx="2984227" cy="1077218"/>
          </a:xfrm>
          <a:prstGeom prst="rect">
            <a:avLst/>
          </a:prstGeom>
        </p:spPr>
        <p:txBody>
          <a:bodyPr wrap="square" lIns="0" tIns="0" rIns="0" bIns="0">
            <a:spAutoFit/>
          </a:bodyPr>
          <a:lstStyle>
            <a:lvl1pPr marL="173038" indent="-173038"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347663" indent="-174625"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509588" indent="-161925" algn="l" defTabSz="914293" rtl="0" eaLnBrk="1" latinLnBrk="0" hangingPunct="1">
              <a:spcBef>
                <a:spcPct val="20000"/>
              </a:spcBef>
              <a:buFont typeface="Courier New" pitchFamily="49" charset="0"/>
              <a:buChar char="o"/>
              <a:defRPr sz="1200" kern="1200">
                <a:solidFill>
                  <a:schemeClr val="tx1"/>
                </a:solidFill>
                <a:latin typeface="+mn-lt"/>
                <a:ea typeface="+mn-ea"/>
                <a:cs typeface="+mn-cs"/>
              </a:defRPr>
            </a:lvl3pPr>
            <a:lvl4pPr marL="682625" indent="-173038"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ja-JP" altLang="en-US" dirty="0" smtClean="0"/>
              <a:t>濁り水のユーザー用にクリンカと</a:t>
            </a:r>
            <a:r>
              <a:rPr lang="ja-JP" altLang="en-US" b="1" dirty="0" smtClean="0"/>
              <a:t>フィルターもしくは凝集剤をセット販売</a:t>
            </a:r>
            <a:r>
              <a:rPr lang="ja-JP" altLang="en-US" dirty="0" smtClean="0"/>
              <a:t>する必要がある。使い方について追加的訓練が必要になるかもしれない</a:t>
            </a:r>
            <a:endParaRPr lang="en-US" dirty="0" smtClean="0"/>
          </a:p>
        </p:txBody>
      </p:sp>
      <p:sp>
        <p:nvSpPr>
          <p:cNvPr id="20" name="Text Placeholder 3"/>
          <p:cNvSpPr txBox="1">
            <a:spLocks/>
          </p:cNvSpPr>
          <p:nvPr/>
        </p:nvSpPr>
        <p:spPr>
          <a:xfrm>
            <a:off x="6287095" y="4562005"/>
            <a:ext cx="2984227" cy="1723549"/>
          </a:xfrm>
          <a:prstGeom prst="rect">
            <a:avLst/>
          </a:prstGeom>
        </p:spPr>
        <p:txBody>
          <a:bodyPr wrap="square" lIns="0" tIns="0" rIns="0" bIns="0">
            <a:spAutoFit/>
          </a:bodyPr>
          <a:lstStyle>
            <a:lvl1pPr marL="173038" indent="-173038"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347663" indent="-174625"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509588" indent="-161925" algn="l" defTabSz="914293" rtl="0" eaLnBrk="1" latinLnBrk="0" hangingPunct="1">
              <a:spcBef>
                <a:spcPct val="20000"/>
              </a:spcBef>
              <a:buFont typeface="Courier New" pitchFamily="49" charset="0"/>
              <a:buChar char="o"/>
              <a:defRPr sz="1200" kern="1200">
                <a:solidFill>
                  <a:schemeClr val="tx1"/>
                </a:solidFill>
                <a:latin typeface="+mn-lt"/>
                <a:ea typeface="+mn-ea"/>
                <a:cs typeface="+mn-cs"/>
              </a:defRPr>
            </a:lvl3pPr>
            <a:lvl4pPr marL="682625" indent="-173038"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ja-JP" altLang="en-US" dirty="0"/>
              <a:t>ユーザー数がクリティカル</a:t>
            </a:r>
            <a:r>
              <a:rPr lang="ja-JP" altLang="en-US" dirty="0" smtClean="0"/>
              <a:t>・マスを超えるまでは、啓発を促すための</a:t>
            </a:r>
            <a:r>
              <a:rPr lang="ja-JP" altLang="en-US" b="1" dirty="0" smtClean="0"/>
              <a:t>コミュニティイベント</a:t>
            </a:r>
            <a:r>
              <a:rPr lang="ja-JP" altLang="en-US" dirty="0"/>
              <a:t>が</a:t>
            </a:r>
            <a:r>
              <a:rPr lang="ja-JP" altLang="en-US" dirty="0" smtClean="0"/>
              <a:t>役に立つだろう</a:t>
            </a:r>
            <a:endParaRPr lang="en-US" dirty="0" smtClean="0"/>
          </a:p>
          <a:p>
            <a:pPr>
              <a:spcBef>
                <a:spcPts val="0"/>
              </a:spcBef>
            </a:pPr>
            <a:r>
              <a:rPr lang="ja-JP" altLang="en-US" b="1" dirty="0" smtClean="0"/>
              <a:t>訪問販売は</a:t>
            </a:r>
            <a:r>
              <a:rPr lang="ja-JP" altLang="en-US" dirty="0" smtClean="0"/>
              <a:t>製品について説明するには効果的な手法だが、比較的小口の取引の割には時間のかかる行為だ</a:t>
            </a:r>
            <a:endParaRPr lang="en-US" dirty="0" smtClean="0"/>
          </a:p>
        </p:txBody>
      </p:sp>
      <p:sp>
        <p:nvSpPr>
          <p:cNvPr id="21" name="Text Placeholder 661"/>
          <p:cNvSpPr txBox="1">
            <a:spLocks/>
          </p:cNvSpPr>
          <p:nvPr/>
        </p:nvSpPr>
        <p:spPr>
          <a:xfrm>
            <a:off x="6585489" y="1200933"/>
            <a:ext cx="2387438" cy="306367"/>
          </a:xfrm>
          <a:prstGeom prst="rect">
            <a:avLst/>
          </a:prstGeom>
        </p:spPr>
        <p:txBody>
          <a:bodyPr lIns="91440"/>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ja-JP" altLang="en-US" b="1" dirty="0" smtClean="0"/>
              <a:t>ビジネスへの影響</a:t>
            </a:r>
            <a:endParaRPr lang="en-US" sz="1200" i="1" dirty="0"/>
          </a:p>
        </p:txBody>
      </p:sp>
      <p:pic>
        <p:nvPicPr>
          <p:cNvPr id="22" name="Picture 21"/>
          <p:cNvPicPr>
            <a:picLocks noChangeAspect="1"/>
          </p:cNvPicPr>
          <p:nvPr/>
        </p:nvPicPr>
        <p:blipFill>
          <a:blip r:embed="rId5"/>
          <a:stretch>
            <a:fillRect/>
          </a:stretch>
        </p:blipFill>
        <p:spPr>
          <a:xfrm>
            <a:off x="5819931" y="1805948"/>
            <a:ext cx="191508" cy="3578662"/>
          </a:xfrm>
          <a:prstGeom prst="rect">
            <a:avLst/>
          </a:prstGeom>
        </p:spPr>
      </p:pic>
    </p:spTree>
    <p:extLst>
      <p:ext uri="{BB962C8B-B14F-4D97-AF65-F5344CB8AC3E}">
        <p14:creationId xmlns:p14="http://schemas.microsoft.com/office/powerpoint/2010/main" val="41506051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私たちは</a:t>
            </a:r>
            <a:r>
              <a:rPr lang="en-US" altLang="ja-JP" dirty="0" smtClean="0"/>
              <a:t>POU</a:t>
            </a:r>
            <a:r>
              <a:rPr lang="ja-JP" altLang="en-US" dirty="0" smtClean="0"/>
              <a:t>モデルに関して、水セクターの内外問わずケニアで活動している主要流通団体とのパートナーシップを模索した</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74077263"/>
              </p:ext>
            </p:extLst>
          </p:nvPr>
        </p:nvGraphicFramePr>
        <p:xfrm>
          <a:off x="450851" y="972438"/>
          <a:ext cx="7245349" cy="5413816"/>
        </p:xfrm>
        <a:graphic>
          <a:graphicData uri="http://schemas.openxmlformats.org/drawingml/2006/table">
            <a:tbl>
              <a:tblPr firstRow="1">
                <a:tableStyleId>{5C22544A-7EE6-4342-B048-85BDC9FD1C3A}</a:tableStyleId>
              </a:tblPr>
              <a:tblGrid>
                <a:gridCol w="1096207"/>
                <a:gridCol w="1024857"/>
                <a:gridCol w="1024857"/>
                <a:gridCol w="1024857"/>
                <a:gridCol w="1024857"/>
                <a:gridCol w="1024857"/>
                <a:gridCol w="1024857"/>
              </a:tblGrid>
              <a:tr h="322941">
                <a:tc rowSpan="3">
                  <a:txBody>
                    <a:bodyPr/>
                    <a:lstStyle/>
                    <a:p>
                      <a:endParaRPr lang="en-US" sz="14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400" dirty="0" smtClean="0">
                          <a:solidFill>
                            <a:schemeClr val="bg1"/>
                          </a:solidFill>
                        </a:rPr>
                        <a:t>水専門</a:t>
                      </a:r>
                      <a:endParaRPr lang="en-US" sz="1400" dirty="0" smtClean="0">
                        <a:solidFill>
                          <a:schemeClr val="bg1"/>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50000"/>
                      </a:schemeClr>
                    </a:solidFill>
                  </a:tcPr>
                </a:tc>
                <a:tc hMerge="1">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gridSpan="3">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400" kern="1200" dirty="0" smtClean="0">
                          <a:solidFill>
                            <a:schemeClr val="bg1"/>
                          </a:solidFill>
                          <a:latin typeface="+mn-lt"/>
                          <a:ea typeface="+mn-ea"/>
                          <a:cs typeface="+mn-cs"/>
                        </a:rPr>
                        <a:t>水以外のセクター</a:t>
                      </a:r>
                      <a:endParaRPr lang="en-US" sz="1400" kern="1200" dirty="0" smtClean="0">
                        <a:solidFill>
                          <a:schemeClr val="bg1"/>
                        </a:solidFill>
                        <a:latin typeface="+mn-lt"/>
                        <a:ea typeface="+mn-ea"/>
                        <a:cs typeface="+mn-cs"/>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50000"/>
                      </a:schemeClr>
                    </a:solidFill>
                  </a:tcPr>
                </a:tc>
                <a:tc hMerge="1">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hMerge="1">
                  <a:txBody>
                    <a:bodyPr/>
                    <a:lstStyle/>
                    <a:p>
                      <a:endParaRPr lang="en-US"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r>
              <a:tr h="295915">
                <a:tc vMerge="1">
                  <a:txBody>
                    <a:bodyPr/>
                    <a:lstStyle/>
                    <a:p>
                      <a:endParaRPr lang="en-US" sz="14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gridSpan="3">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400" dirty="0" smtClean="0">
                          <a:solidFill>
                            <a:schemeClr val="bg1"/>
                          </a:solidFill>
                        </a:rPr>
                        <a:t>流通チャネル</a:t>
                      </a:r>
                      <a:endParaRPr lang="en-US" sz="1400" dirty="0" smtClean="0">
                        <a:solidFill>
                          <a:schemeClr val="bg1"/>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50000"/>
                      </a:schemeClr>
                    </a:solidFill>
                  </a:tcPr>
                </a:tc>
                <a:tc hMerge="1">
                  <a:txBody>
                    <a:bodyPr/>
                    <a:lstStyle/>
                    <a:p>
                      <a:endParaRPr lang="en-US"/>
                    </a:p>
                  </a:txBody>
                  <a:tcPr/>
                </a:tc>
                <a:tc hMerge="1">
                  <a:txBody>
                    <a:bodyPr/>
                    <a:lstStyle/>
                    <a:p>
                      <a:endParaRPr lang="en-US"/>
                    </a:p>
                  </a:txBody>
                  <a:tcPr/>
                </a:tc>
                <a:tc gridSpan="3">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400" dirty="0" smtClean="0">
                          <a:solidFill>
                            <a:schemeClr val="bg1"/>
                          </a:solidFill>
                        </a:rPr>
                        <a:t>流通チャネル</a:t>
                      </a:r>
                      <a:endParaRPr lang="en-US" sz="1400" dirty="0" smtClean="0">
                        <a:solidFill>
                          <a:schemeClr val="bg1"/>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50000"/>
                      </a:schemeClr>
                    </a:solidFill>
                  </a:tcPr>
                </a:tc>
                <a:tc hMerge="1">
                  <a:txBody>
                    <a:bodyPr/>
                    <a:lstStyle/>
                    <a:p>
                      <a:endParaRPr lang="en-US"/>
                    </a:p>
                  </a:txBody>
                  <a:tcPr/>
                </a:tc>
                <a:tc hMerge="1">
                  <a:txBody>
                    <a:bodyPr/>
                    <a:lstStyle/>
                    <a:p>
                      <a:endParaRPr lang="en-US"/>
                    </a:p>
                  </a:txBody>
                  <a:tcPr/>
                </a:tc>
              </a:tr>
              <a:tr h="537376">
                <a:tc vMerge="1">
                  <a:txBody>
                    <a:bodyPr/>
                    <a:lstStyle/>
                    <a:p>
                      <a:endParaRPr lang="en-US" sz="14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lumMod val="50000"/>
                      </a:schemeClr>
                    </a:solidFill>
                  </a:tcPr>
                </a:tc>
                <a:tc>
                  <a:txBody>
                    <a:bodyPr/>
                    <a:lstStyle/>
                    <a:p>
                      <a:r>
                        <a:rPr lang="ja-JP" altLang="en-US" sz="1400" dirty="0" smtClean="0">
                          <a:solidFill>
                            <a:schemeClr val="bg1"/>
                          </a:solidFill>
                        </a:rPr>
                        <a:t>小売店</a:t>
                      </a:r>
                      <a:endParaRPr lang="en-US" sz="1400" dirty="0">
                        <a:solidFill>
                          <a:schemeClr val="bg1"/>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50000"/>
                      </a:schemeClr>
                    </a:solidFill>
                  </a:tcPr>
                </a:tc>
                <a:tc>
                  <a:txBody>
                    <a:bodyPr/>
                    <a:lstStyle/>
                    <a:p>
                      <a:r>
                        <a:rPr lang="ja-JP" altLang="en-US" sz="1400" dirty="0" smtClean="0">
                          <a:solidFill>
                            <a:schemeClr val="bg1"/>
                          </a:solidFill>
                        </a:rPr>
                        <a:t>訪問販売</a:t>
                      </a:r>
                      <a:endParaRPr lang="en-US" sz="1400" dirty="0">
                        <a:solidFill>
                          <a:schemeClr val="bg1"/>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50000"/>
                      </a:schemeClr>
                    </a:solidFill>
                  </a:tcPr>
                </a:tc>
                <a:tc>
                  <a:txBody>
                    <a:bodyPr/>
                    <a:lstStyle/>
                    <a:p>
                      <a:r>
                        <a:rPr lang="ja-JP" altLang="en-US" sz="1300" dirty="0" smtClean="0">
                          <a:solidFill>
                            <a:schemeClr val="bg1"/>
                          </a:solidFill>
                        </a:rPr>
                        <a:t>コミュニティグル</a:t>
                      </a:r>
                      <a:r>
                        <a:rPr lang="en-US" altLang="ja-JP" sz="1300" dirty="0" smtClean="0">
                          <a:solidFill>
                            <a:schemeClr val="bg1"/>
                          </a:solidFill>
                        </a:rPr>
                        <a:t>―</a:t>
                      </a:r>
                      <a:r>
                        <a:rPr lang="ja-JP" altLang="en-US" sz="1300" dirty="0" smtClean="0">
                          <a:solidFill>
                            <a:schemeClr val="bg1"/>
                          </a:solidFill>
                        </a:rPr>
                        <a:t>プ</a:t>
                      </a:r>
                      <a:endParaRPr lang="en-US" sz="1300" dirty="0">
                        <a:solidFill>
                          <a:schemeClr val="bg1"/>
                        </a:solidFill>
                      </a:endParaRPr>
                    </a:p>
                  </a:txBody>
                  <a:tcPr marL="0" marR="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50000"/>
                      </a:schemeClr>
                    </a:solidFill>
                  </a:tcPr>
                </a:tc>
                <a:tc>
                  <a:txBody>
                    <a:bodyPr/>
                    <a:lstStyle/>
                    <a:p>
                      <a:r>
                        <a:rPr lang="ja-JP" altLang="en-US" sz="1400" dirty="0" smtClean="0">
                          <a:solidFill>
                            <a:schemeClr val="bg1"/>
                          </a:solidFill>
                        </a:rPr>
                        <a:t>小売店</a:t>
                      </a:r>
                      <a:endParaRPr lang="en-US" sz="1400" dirty="0">
                        <a:solidFill>
                          <a:schemeClr val="bg1"/>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50000"/>
                      </a:schemeClr>
                    </a:solidFill>
                  </a:tcPr>
                </a:tc>
                <a:tc>
                  <a:txBody>
                    <a:bodyPr/>
                    <a:lstStyle/>
                    <a:p>
                      <a:r>
                        <a:rPr lang="ja-JP" altLang="en-US" sz="1400" dirty="0" smtClean="0">
                          <a:solidFill>
                            <a:schemeClr val="bg1"/>
                          </a:solidFill>
                        </a:rPr>
                        <a:t>訪問販売</a:t>
                      </a:r>
                      <a:endParaRPr lang="en-US" sz="1400" dirty="0">
                        <a:solidFill>
                          <a:schemeClr val="bg1"/>
                        </a:solidFill>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50000"/>
                      </a:schemeClr>
                    </a:solidFill>
                  </a:tcPr>
                </a:tc>
                <a:tc>
                  <a:txBody>
                    <a:bodyPr/>
                    <a:lstStyle/>
                    <a:p>
                      <a:r>
                        <a:rPr lang="ja-JP" altLang="en-US" sz="1300" dirty="0" smtClean="0">
                          <a:solidFill>
                            <a:schemeClr val="bg1"/>
                          </a:solidFill>
                        </a:rPr>
                        <a:t>コミュニティグル</a:t>
                      </a:r>
                      <a:r>
                        <a:rPr lang="en-US" altLang="ja-JP" sz="1300" dirty="0" smtClean="0">
                          <a:solidFill>
                            <a:schemeClr val="bg1"/>
                          </a:solidFill>
                        </a:rPr>
                        <a:t>―</a:t>
                      </a:r>
                      <a:r>
                        <a:rPr lang="ja-JP" altLang="en-US" sz="1300" dirty="0" smtClean="0">
                          <a:solidFill>
                            <a:schemeClr val="bg1"/>
                          </a:solidFill>
                        </a:rPr>
                        <a:t>プ</a:t>
                      </a:r>
                      <a:endParaRPr lang="en-US" sz="1300" dirty="0">
                        <a:solidFill>
                          <a:schemeClr val="bg1"/>
                        </a:solidFill>
                      </a:endParaRPr>
                    </a:p>
                  </a:txBody>
                  <a:tcPr marL="0" marR="0" marT="36000" marB="36000">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2">
                        <a:lumMod val="50000"/>
                      </a:schemeClr>
                    </a:solidFill>
                  </a:tcPr>
                </a:tc>
              </a:tr>
              <a:tr h="1416233">
                <a:tc>
                  <a:txBody>
                    <a:bodyPr/>
                    <a:lstStyle/>
                    <a:p>
                      <a:r>
                        <a:rPr lang="en-US" sz="1400" dirty="0" smtClean="0"/>
                        <a:t>NGO</a:t>
                      </a:r>
                      <a:endParaRPr lang="en-US" sz="14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tc>
                  <a:txBody>
                    <a:bodyPr/>
                    <a:lstStyle/>
                    <a:p>
                      <a:endParaRPr lang="en-US" sz="14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tc>
                  <a:txBody>
                    <a:bodyPr/>
                    <a:lstStyle/>
                    <a:p>
                      <a:endParaRPr lang="en-US" sz="14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tc>
                  <a:txBody>
                    <a:bodyPr/>
                    <a:lstStyle/>
                    <a:p>
                      <a:endParaRPr lang="en-US" sz="14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tc>
                  <a:txBody>
                    <a:bodyPr/>
                    <a:lstStyle/>
                    <a:p>
                      <a:endParaRPr lang="en-US" sz="14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CC99"/>
                    </a:solidFill>
                  </a:tcPr>
                </a:tc>
                <a:tc>
                  <a:txBody>
                    <a:bodyPr/>
                    <a:lstStyle/>
                    <a:p>
                      <a:endParaRPr lang="en-US" sz="14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CC99"/>
                    </a:solidFill>
                  </a:tcPr>
                </a:tc>
                <a:tc>
                  <a:txBody>
                    <a:bodyPr/>
                    <a:lstStyle/>
                    <a:p>
                      <a:endParaRPr lang="en-US" sz="14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CC99"/>
                    </a:solidFill>
                  </a:tcPr>
                </a:tc>
              </a:tr>
              <a:tr h="1416233">
                <a:tc>
                  <a:txBody>
                    <a:bodyPr/>
                    <a:lstStyle/>
                    <a:p>
                      <a:r>
                        <a:rPr lang="ja-JP" altLang="en-US" sz="1400" dirty="0" smtClean="0"/>
                        <a:t>コミュニティベースの組織（</a:t>
                      </a:r>
                      <a:r>
                        <a:rPr lang="en-US" sz="1400" dirty="0" smtClean="0"/>
                        <a:t>CBO</a:t>
                      </a:r>
                      <a:r>
                        <a:rPr lang="ja-JP" altLang="en-US" sz="1400" dirty="0" smtClean="0"/>
                        <a:t>）</a:t>
                      </a:r>
                      <a:endParaRPr lang="en-US" sz="14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tc>
                  <a:txBody>
                    <a:bodyPr/>
                    <a:lstStyle/>
                    <a:p>
                      <a:endParaRPr lang="en-US" sz="14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3">
                        <a:lumMod val="60000"/>
                        <a:lumOff val="40000"/>
                      </a:schemeClr>
                    </a:solidFill>
                  </a:tcPr>
                </a:tc>
                <a:tc>
                  <a:txBody>
                    <a:bodyPr/>
                    <a:lstStyle/>
                    <a:p>
                      <a:endParaRPr lang="en-US" sz="14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3">
                        <a:lumMod val="60000"/>
                        <a:lumOff val="40000"/>
                      </a:schemeClr>
                    </a:solidFill>
                  </a:tcPr>
                </a:tc>
                <a:tc>
                  <a:txBody>
                    <a:bodyPr/>
                    <a:lstStyle/>
                    <a:p>
                      <a:endParaRPr lang="en-US" sz="14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accent3">
                        <a:lumMod val="60000"/>
                        <a:lumOff val="40000"/>
                      </a:schemeClr>
                    </a:solidFill>
                  </a:tcPr>
                </a:tc>
                <a:tc>
                  <a:txBody>
                    <a:bodyPr/>
                    <a:lstStyle/>
                    <a:p>
                      <a:endParaRPr lang="en-US" sz="14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tc>
                  <a:txBody>
                    <a:bodyPr/>
                    <a:lstStyle/>
                    <a:p>
                      <a:endParaRPr lang="en-US" sz="14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DDDDDF"/>
                    </a:solidFill>
                  </a:tcPr>
                </a:tc>
                <a:tc>
                  <a:txBody>
                    <a:bodyPr/>
                    <a:lstStyle/>
                    <a:p>
                      <a:endParaRPr lang="en-US" sz="14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tr>
              <a:tr h="1416233">
                <a:tc>
                  <a:txBody>
                    <a:bodyPr/>
                    <a:lstStyle/>
                    <a:p>
                      <a:r>
                        <a:rPr lang="ja-JP" altLang="en-US" sz="1400" dirty="0" smtClean="0"/>
                        <a:t>私企業</a:t>
                      </a:r>
                      <a:endParaRPr lang="en-US" sz="14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tc>
                  <a:txBody>
                    <a:bodyPr/>
                    <a:lstStyle/>
                    <a:p>
                      <a:endParaRPr lang="en-US" sz="14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tc>
                  <a:txBody>
                    <a:bodyPr/>
                    <a:lstStyle/>
                    <a:p>
                      <a:endParaRPr lang="en-US" sz="14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tc>
                  <a:txBody>
                    <a:bodyPr/>
                    <a:lstStyle/>
                    <a:p>
                      <a:endParaRPr lang="en-US" sz="14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tc>
                  <a:txBody>
                    <a:bodyPr/>
                    <a:lstStyle/>
                    <a:p>
                      <a:endParaRPr lang="en-US" sz="1400" kern="1200" dirty="0">
                        <a:solidFill>
                          <a:schemeClr val="dk1"/>
                        </a:solidFill>
                        <a:latin typeface="+mn-lt"/>
                        <a:ea typeface="+mn-ea"/>
                        <a:cs typeface="+mn-cs"/>
                      </a:endParaRPr>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1">
                        <a:lumMod val="85000"/>
                      </a:schemeClr>
                    </a:solidFill>
                  </a:tcPr>
                </a:tc>
                <a:tc>
                  <a:txBody>
                    <a:bodyPr/>
                    <a:lstStyle/>
                    <a:p>
                      <a:endParaRPr lang="en-US" sz="14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tc>
                  <a:txBody>
                    <a:bodyPr/>
                    <a:lstStyle/>
                    <a:p>
                      <a:endParaRPr lang="en-US" sz="1400" dirty="0"/>
                    </a:p>
                  </a:txBody>
                  <a:tcP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chemeClr val="bg2"/>
                    </a:solidFill>
                  </a:tcPr>
                </a:tc>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320" y="2238749"/>
            <a:ext cx="516421" cy="35861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5034" y="2625088"/>
            <a:ext cx="968124" cy="38261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9995" y="2919786"/>
            <a:ext cx="463507" cy="562117"/>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2381" y="2944122"/>
            <a:ext cx="403649" cy="575994"/>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17328" y="2253577"/>
            <a:ext cx="451703" cy="437604"/>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1437" y="2938582"/>
            <a:ext cx="463507" cy="562117"/>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83822" y="2962918"/>
            <a:ext cx="403649" cy="575994"/>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38771" y="2272373"/>
            <a:ext cx="451703" cy="437604"/>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4634" y="2233306"/>
            <a:ext cx="516421" cy="35861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2347" y="2619645"/>
            <a:ext cx="968124" cy="382615"/>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7309" y="2914343"/>
            <a:ext cx="463507" cy="562117"/>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9694" y="2938679"/>
            <a:ext cx="403649" cy="575994"/>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34200" y="3676400"/>
            <a:ext cx="457201" cy="477432"/>
          </a:xfrm>
          <a:prstGeom prst="rect">
            <a:avLst/>
          </a:prstGeom>
        </p:spPr>
      </p:pic>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52256" y="4242044"/>
            <a:ext cx="902201" cy="261629"/>
          </a:xfrm>
          <a:prstGeom prst="rect">
            <a:avLst/>
          </a:prstGeom>
        </p:spPr>
      </p:pic>
      <p:pic>
        <p:nvPicPr>
          <p:cNvPr id="21" name="Picture 20"/>
          <p:cNvPicPr>
            <a:picLocks noChangeAspect="1"/>
          </p:cNvPicPr>
          <p:nvPr/>
        </p:nvPicPr>
        <p:blipFill>
          <a:blip r:embed="rId10"/>
          <a:stretch>
            <a:fillRect/>
          </a:stretch>
        </p:blipFill>
        <p:spPr>
          <a:xfrm>
            <a:off x="6716486" y="4642789"/>
            <a:ext cx="937971" cy="346394"/>
          </a:xfrm>
          <a:prstGeom prst="rect">
            <a:avLst/>
          </a:prstGeom>
        </p:spPr>
      </p:pic>
      <p:pic>
        <p:nvPicPr>
          <p:cNvPr id="22" name="Picture 21"/>
          <p:cNvPicPr>
            <a:picLocks noChangeAspect="1"/>
          </p:cNvPicPr>
          <p:nvPr/>
        </p:nvPicPr>
        <p:blipFill>
          <a:blip r:embed="rId10"/>
          <a:stretch>
            <a:fillRect/>
          </a:stretch>
        </p:blipFill>
        <p:spPr>
          <a:xfrm>
            <a:off x="4724399" y="4642789"/>
            <a:ext cx="914401" cy="346394"/>
          </a:xfrm>
          <a:prstGeom prst="rect">
            <a:avLst/>
          </a:prstGeom>
        </p:spPr>
      </p:pic>
      <p:sp>
        <p:nvSpPr>
          <p:cNvPr id="23" name="Text Placeholder 4"/>
          <p:cNvSpPr>
            <a:spLocks noGrp="1"/>
          </p:cNvSpPr>
          <p:nvPr>
            <p:ph type="body" sz="quarter" idx="37"/>
          </p:nvPr>
        </p:nvSpPr>
        <p:spPr>
          <a:xfrm>
            <a:off x="450587" y="6446489"/>
            <a:ext cx="8159974" cy="386679"/>
          </a:xfrm>
        </p:spPr>
        <p:txBody>
          <a:bodyPr/>
          <a:lstStyle/>
          <a:p>
            <a:r>
              <a:rPr lang="ja-JP" altLang="en-US" dirty="0" smtClean="0"/>
              <a:t>注記：</a:t>
            </a:r>
            <a:r>
              <a:rPr lang="en-US" altLang="ja-JP" baseline="30000" dirty="0"/>
              <a:t> 1.</a:t>
            </a:r>
            <a:r>
              <a:rPr lang="ja-JP" altLang="en-US" dirty="0" smtClean="0"/>
              <a:t>水を専門にする既存の</a:t>
            </a:r>
            <a:r>
              <a:rPr lang="en-US" altLang="ja-JP" dirty="0" smtClean="0"/>
              <a:t>CBO</a:t>
            </a:r>
            <a:r>
              <a:rPr lang="ja-JP" altLang="en-US" dirty="0" smtClean="0"/>
              <a:t>は地理的活動範囲も限られたかなり小規模のものである</a:t>
            </a:r>
            <a:endParaRPr lang="en-US" dirty="0" smtClean="0"/>
          </a:p>
          <a:p>
            <a:r>
              <a:rPr lang="ja-JP" altLang="en-US" dirty="0" smtClean="0"/>
              <a:t>出典：ダルバーグ分析</a:t>
            </a:r>
            <a:endParaRPr lang="en-US" dirty="0"/>
          </a:p>
        </p:txBody>
      </p:sp>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63160" y="5008127"/>
            <a:ext cx="551872" cy="520208"/>
          </a:xfrm>
          <a:prstGeom prst="rect">
            <a:avLst/>
          </a:prstGeom>
        </p:spPr>
      </p:pic>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67400" y="5108861"/>
            <a:ext cx="551872" cy="542775"/>
          </a:xfrm>
          <a:prstGeom prst="rect">
            <a:avLst/>
          </a:prstGeom>
        </p:spPr>
      </p:pic>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27419" y="5091218"/>
            <a:ext cx="551872" cy="542775"/>
          </a:xfrm>
          <a:prstGeom prst="rect">
            <a:avLst/>
          </a:prstGeom>
        </p:spPr>
      </p:pic>
      <p:pic>
        <p:nvPicPr>
          <p:cNvPr id="27" name="Picture 2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89111" y="5568547"/>
            <a:ext cx="925491" cy="289189"/>
          </a:xfrm>
          <a:prstGeom prst="rect">
            <a:avLst/>
          </a:prstGeom>
        </p:spPr>
      </p:pic>
      <p:pic>
        <p:nvPicPr>
          <p:cNvPr id="28" name="Picture 2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92465" y="5927965"/>
            <a:ext cx="922136" cy="406164"/>
          </a:xfrm>
          <a:prstGeom prst="rect">
            <a:avLst/>
          </a:prstGeom>
        </p:spPr>
      </p:pic>
      <p:pic>
        <p:nvPicPr>
          <p:cNvPr id="34" name="Picture 3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89855" y="5008091"/>
            <a:ext cx="551872" cy="520208"/>
          </a:xfrm>
          <a:prstGeom prst="rect">
            <a:avLst/>
          </a:prstGeom>
        </p:spPr>
      </p:pic>
      <p:pic>
        <p:nvPicPr>
          <p:cNvPr id="35" name="Picture 3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615806" y="5568511"/>
            <a:ext cx="925491" cy="289189"/>
          </a:xfrm>
          <a:prstGeom prst="rect">
            <a:avLst/>
          </a:prstGeom>
        </p:spPr>
      </p:pic>
      <p:pic>
        <p:nvPicPr>
          <p:cNvPr id="36" name="Picture 3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619161" y="5927929"/>
            <a:ext cx="922136" cy="406164"/>
          </a:xfrm>
          <a:prstGeom prst="rect">
            <a:avLst/>
          </a:prstGeom>
        </p:spPr>
      </p:pic>
      <p:pic>
        <p:nvPicPr>
          <p:cNvPr id="39" name="Picture 3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636076" y="5922486"/>
            <a:ext cx="922136" cy="406164"/>
          </a:xfrm>
          <a:prstGeom prst="rect">
            <a:avLst/>
          </a:prstGeom>
        </p:spPr>
      </p:pic>
      <p:sp>
        <p:nvSpPr>
          <p:cNvPr id="40" name="Rounded Rectangular Callout 39"/>
          <p:cNvSpPr/>
          <p:nvPr/>
        </p:nvSpPr>
        <p:spPr>
          <a:xfrm>
            <a:off x="7924801" y="1306284"/>
            <a:ext cx="1530350" cy="2072312"/>
          </a:xfrm>
          <a:prstGeom prst="wedgeRoundRectCallout">
            <a:avLst>
              <a:gd name="adj1" fmla="val -64030"/>
              <a:gd name="adj2" fmla="val 18282"/>
              <a:gd name="adj3" fmla="val 16667"/>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rPr>
              <a:t>水以外のセクターで活動している</a:t>
            </a:r>
            <a:r>
              <a:rPr lang="en-US" sz="1400" dirty="0" smtClean="0">
                <a:solidFill>
                  <a:schemeClr val="tx1"/>
                </a:solidFill>
              </a:rPr>
              <a:t>NGO</a:t>
            </a:r>
            <a:r>
              <a:rPr lang="ja-JP" altLang="en-US" sz="1400" dirty="0" smtClean="0">
                <a:solidFill>
                  <a:schemeClr val="tx1"/>
                </a:solidFill>
              </a:rPr>
              <a:t>は、参入に際して付加価値は少なく大きな投資を要するため、検討せず</a:t>
            </a:r>
            <a:endParaRPr lang="en-US" sz="1400" dirty="0">
              <a:solidFill>
                <a:schemeClr val="tx1"/>
              </a:solidFill>
            </a:endParaRPr>
          </a:p>
        </p:txBody>
      </p:sp>
      <p:sp>
        <p:nvSpPr>
          <p:cNvPr id="41" name="Rounded Rectangular Callout 40"/>
          <p:cNvSpPr/>
          <p:nvPr/>
        </p:nvSpPr>
        <p:spPr>
          <a:xfrm>
            <a:off x="7924801" y="3809101"/>
            <a:ext cx="1530350" cy="2545663"/>
          </a:xfrm>
          <a:prstGeom prst="wedgeRoundRectCallout">
            <a:avLst>
              <a:gd name="adj1" fmla="val -64030"/>
              <a:gd name="adj2" fmla="val -21059"/>
              <a:gd name="adj3" fmla="val 16667"/>
            </a:avLst>
          </a:pr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rPr>
              <a:t>水を専門にする大きな</a:t>
            </a:r>
            <a:r>
              <a:rPr lang="en-US" altLang="ja-JP" sz="1400" dirty="0" smtClean="0">
                <a:solidFill>
                  <a:schemeClr val="tx1"/>
                </a:solidFill>
              </a:rPr>
              <a:t>CBO</a:t>
            </a:r>
            <a:r>
              <a:rPr lang="ja-JP" altLang="en-US" sz="1400" dirty="0" smtClean="0">
                <a:solidFill>
                  <a:schemeClr val="tx1"/>
                </a:solidFill>
              </a:rPr>
              <a:t>は現在ない</a:t>
            </a:r>
            <a:r>
              <a:rPr lang="en-US" sz="1400" baseline="30000" dirty="0" smtClean="0">
                <a:solidFill>
                  <a:schemeClr val="tx1"/>
                </a:solidFill>
              </a:rPr>
              <a:t>1</a:t>
            </a:r>
            <a:r>
              <a:rPr lang="ja-JP" altLang="en-US" sz="1400" dirty="0" smtClean="0">
                <a:solidFill>
                  <a:schemeClr val="tx1"/>
                </a:solidFill>
              </a:rPr>
              <a:t>が、既存の</a:t>
            </a:r>
            <a:r>
              <a:rPr lang="en-US" altLang="ja-JP" sz="1400" dirty="0" smtClean="0">
                <a:solidFill>
                  <a:schemeClr val="tx1"/>
                </a:solidFill>
              </a:rPr>
              <a:t>CBO</a:t>
            </a:r>
            <a:r>
              <a:rPr lang="ja-JP" altLang="en-US" sz="1400" dirty="0" smtClean="0">
                <a:solidFill>
                  <a:schemeClr val="tx1"/>
                </a:solidFill>
              </a:rPr>
              <a:t>の持つ流通チャネルには水製品に生かせるポテンシャルがある</a:t>
            </a:r>
            <a:endParaRPr lang="en-US" sz="1400" dirty="0">
              <a:solidFill>
                <a:schemeClr val="tx1"/>
              </a:solidFill>
            </a:endParaRPr>
          </a:p>
        </p:txBody>
      </p:sp>
      <p:pic>
        <p:nvPicPr>
          <p:cNvPr id="37" name="Picture 3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827154" y="5031176"/>
            <a:ext cx="551872" cy="542775"/>
          </a:xfrm>
          <a:prstGeom prst="rect">
            <a:avLst/>
          </a:prstGeom>
        </p:spPr>
      </p:pic>
      <p:pic>
        <p:nvPicPr>
          <p:cNvPr id="38" name="Picture 3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71492" y="4317698"/>
            <a:ext cx="896849" cy="260237"/>
          </a:xfrm>
          <a:prstGeom prst="rect">
            <a:avLst/>
          </a:prstGeom>
        </p:spPr>
      </p:pic>
    </p:spTree>
    <p:extLst>
      <p:ext uri="{BB962C8B-B14F-4D97-AF65-F5344CB8AC3E}">
        <p14:creationId xmlns:p14="http://schemas.microsoft.com/office/powerpoint/2010/main" val="1639435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現在水を専門とする</a:t>
            </a:r>
            <a:r>
              <a:rPr lang="en-US" altLang="ja-JP" dirty="0" smtClean="0"/>
              <a:t>NGO</a:t>
            </a:r>
            <a:r>
              <a:rPr lang="ja-JP" altLang="en-US" dirty="0" err="1" smtClean="0"/>
              <a:t>、</a:t>
            </a:r>
            <a:r>
              <a:rPr lang="ja-JP" altLang="en-US" dirty="0" smtClean="0"/>
              <a:t>地理的に広範囲に及ぶ流通網をもつ</a:t>
            </a:r>
            <a:r>
              <a:rPr lang="en-US" altLang="ja-JP" dirty="0" smtClean="0"/>
              <a:t>CBO</a:t>
            </a:r>
            <a:r>
              <a:rPr lang="ja-JP" altLang="en-US" dirty="0" smtClean="0"/>
              <a:t>と</a:t>
            </a:r>
            <a:r>
              <a:rPr lang="ja-JP" altLang="en-US" dirty="0"/>
              <a:t>私企業がポテンシャルの高い</a:t>
            </a:r>
            <a:r>
              <a:rPr lang="ja-JP" altLang="en-US" dirty="0" smtClean="0"/>
              <a:t>組織に含まれる</a:t>
            </a:r>
            <a:endParaRPr lang="en-US" dirty="0"/>
          </a:p>
        </p:txBody>
      </p:sp>
      <p:sp>
        <p:nvSpPr>
          <p:cNvPr id="5" name="Text Placeholder 4"/>
          <p:cNvSpPr>
            <a:spLocks noGrp="1"/>
          </p:cNvSpPr>
          <p:nvPr>
            <p:ph type="body" sz="quarter" idx="37"/>
          </p:nvPr>
        </p:nvSpPr>
        <p:spPr>
          <a:xfrm>
            <a:off x="450587" y="6315075"/>
            <a:ext cx="8159974" cy="518091"/>
          </a:xfrm>
        </p:spPr>
        <p:txBody>
          <a:bodyPr/>
          <a:lstStyle/>
          <a:p>
            <a:r>
              <a:rPr lang="ja-JP" altLang="en-US" dirty="0" smtClean="0"/>
              <a:t>注記：</a:t>
            </a:r>
            <a:r>
              <a:rPr lang="en-US" altLang="ja-JP" baseline="30000" dirty="0"/>
              <a:t> 1.</a:t>
            </a:r>
            <a:r>
              <a:rPr lang="ja-JP" altLang="en-US" dirty="0" smtClean="0"/>
              <a:t>全体評価は</a:t>
            </a:r>
            <a:r>
              <a:rPr lang="en-US" altLang="ja-JP" dirty="0" smtClean="0"/>
              <a:t>4</a:t>
            </a:r>
            <a:r>
              <a:rPr lang="ja-JP" altLang="en-US" dirty="0" err="1" smtClean="0"/>
              <a:t>つの</a:t>
            </a:r>
            <a:r>
              <a:rPr lang="ja-JP" altLang="en-US" dirty="0" smtClean="0"/>
              <a:t>主要基準を基に算出：</a:t>
            </a:r>
            <a:r>
              <a:rPr lang="en-US" altLang="ja-JP" dirty="0" smtClean="0"/>
              <a:t>1</a:t>
            </a:r>
            <a:r>
              <a:rPr lang="ja-JP" altLang="en-US" dirty="0" smtClean="0"/>
              <a:t>）地理的活動範囲；</a:t>
            </a:r>
            <a:r>
              <a:rPr lang="en-US" altLang="ja-JP" dirty="0" smtClean="0"/>
              <a:t>2</a:t>
            </a:r>
            <a:r>
              <a:rPr lang="ja-JP" altLang="en-US" dirty="0" smtClean="0"/>
              <a:t>）製品ポートフォリオ；</a:t>
            </a:r>
            <a:r>
              <a:rPr lang="en-US" altLang="ja-JP" dirty="0" smtClean="0"/>
              <a:t>3</a:t>
            </a:r>
            <a:r>
              <a:rPr lang="ja-JP" altLang="en-US" dirty="0" smtClean="0"/>
              <a:t>）ベースとなる顧客；</a:t>
            </a:r>
            <a:r>
              <a:rPr lang="en-US" altLang="ja-JP" dirty="0" smtClean="0"/>
              <a:t>4</a:t>
            </a:r>
            <a:r>
              <a:rPr lang="ja-JP" altLang="en-US" dirty="0" smtClean="0"/>
              <a:t>）パートナーシップへの許容性；評価の詳細および各評価は別添に含まれる</a:t>
            </a:r>
            <a:endParaRPr lang="en-US" dirty="0" smtClean="0"/>
          </a:p>
          <a:p>
            <a:r>
              <a:rPr lang="ja-JP" altLang="en-US" dirty="0" smtClean="0"/>
              <a:t>出典：ダルバーグ分析</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418950841"/>
              </p:ext>
            </p:extLst>
          </p:nvPr>
        </p:nvGraphicFramePr>
        <p:xfrm>
          <a:off x="450851" y="1212969"/>
          <a:ext cx="9004878" cy="5031941"/>
        </p:xfrm>
        <a:graphic>
          <a:graphicData uri="http://schemas.openxmlformats.org/drawingml/2006/table">
            <a:tbl>
              <a:tblPr firstRow="1">
                <a:tableStyleId>{8A107856-5554-42FB-B03E-39F5DBC370BA}</a:tableStyleId>
              </a:tblPr>
              <a:tblGrid>
                <a:gridCol w="1239726"/>
                <a:gridCol w="680483"/>
                <a:gridCol w="1162715"/>
                <a:gridCol w="2867025"/>
                <a:gridCol w="3054929"/>
              </a:tblGrid>
              <a:tr h="541572">
                <a:tc>
                  <a:txBody>
                    <a:bodyPr/>
                    <a:lstStyle/>
                    <a:p>
                      <a:r>
                        <a:rPr lang="ja-JP" altLang="en-US" sz="1400" dirty="0" smtClean="0">
                          <a:solidFill>
                            <a:schemeClr val="bg1"/>
                          </a:solidFill>
                        </a:rPr>
                        <a:t>組織の種類</a:t>
                      </a:r>
                      <a:endParaRPr lang="en-US" sz="1400" dirty="0">
                        <a:solidFill>
                          <a:schemeClr val="bg1"/>
                        </a:solidFill>
                      </a:endParaRPr>
                    </a:p>
                  </a:txBody>
                  <a:tcPr>
                    <a:solidFill>
                      <a:schemeClr val="accent2">
                        <a:lumMod val="50000"/>
                      </a:schemeClr>
                    </a:solidFill>
                  </a:tcPr>
                </a:tc>
                <a:tc>
                  <a:txBody>
                    <a:bodyPr/>
                    <a:lstStyle/>
                    <a:p>
                      <a:r>
                        <a:rPr lang="ja-JP" altLang="en-US" sz="1400" dirty="0" smtClean="0">
                          <a:solidFill>
                            <a:schemeClr val="bg1"/>
                          </a:solidFill>
                        </a:rPr>
                        <a:t>名称</a:t>
                      </a:r>
                      <a:endParaRPr lang="en-US" sz="1400" dirty="0">
                        <a:solidFill>
                          <a:schemeClr val="bg1"/>
                        </a:solidFill>
                      </a:endParaRPr>
                    </a:p>
                  </a:txBody>
                  <a:tcPr>
                    <a:solidFill>
                      <a:schemeClr val="accent2">
                        <a:lumMod val="50000"/>
                      </a:schemeClr>
                    </a:solidFill>
                  </a:tcPr>
                </a:tc>
                <a:tc>
                  <a:txBody>
                    <a:bodyPr/>
                    <a:lstStyle/>
                    <a:p>
                      <a:r>
                        <a:rPr lang="ja-JP" altLang="en-US" sz="1400" dirty="0" smtClean="0">
                          <a:solidFill>
                            <a:schemeClr val="bg1"/>
                          </a:solidFill>
                        </a:rPr>
                        <a:t>全体評価</a:t>
                      </a:r>
                      <a:r>
                        <a:rPr lang="ja-JP" altLang="en-US" sz="1400" baseline="0" dirty="0" smtClean="0">
                          <a:solidFill>
                            <a:schemeClr val="bg1"/>
                          </a:solidFill>
                        </a:rPr>
                        <a:t> </a:t>
                      </a:r>
                      <a:r>
                        <a:rPr lang="en-US" sz="1400" baseline="30000" dirty="0" smtClean="0">
                          <a:solidFill>
                            <a:schemeClr val="bg1"/>
                          </a:solidFill>
                        </a:rPr>
                        <a:t>1</a:t>
                      </a:r>
                      <a:endParaRPr lang="en-US" sz="1400" dirty="0">
                        <a:solidFill>
                          <a:schemeClr val="bg1"/>
                        </a:solidFill>
                      </a:endParaRPr>
                    </a:p>
                  </a:txBody>
                  <a:tcPr>
                    <a:solidFill>
                      <a:schemeClr val="accent2">
                        <a:lumMod val="50000"/>
                      </a:schemeClr>
                    </a:solidFill>
                  </a:tcPr>
                </a:tc>
                <a:tc>
                  <a:txBody>
                    <a:bodyPr/>
                    <a:lstStyle/>
                    <a:p>
                      <a:r>
                        <a:rPr lang="ja-JP" altLang="en-US" sz="1400" dirty="0" smtClean="0">
                          <a:solidFill>
                            <a:schemeClr val="bg1"/>
                          </a:solidFill>
                        </a:rPr>
                        <a:t>強み</a:t>
                      </a:r>
                      <a:endParaRPr lang="en-US" sz="1400" dirty="0">
                        <a:solidFill>
                          <a:schemeClr val="bg1"/>
                        </a:solidFill>
                      </a:endParaRPr>
                    </a:p>
                  </a:txBody>
                  <a:tcPr>
                    <a:solidFill>
                      <a:schemeClr val="accent2">
                        <a:lumMod val="50000"/>
                      </a:schemeClr>
                    </a:solidFill>
                  </a:tcPr>
                </a:tc>
                <a:tc>
                  <a:txBody>
                    <a:bodyPr/>
                    <a:lstStyle/>
                    <a:p>
                      <a:r>
                        <a:rPr lang="ja-JP" altLang="en-US" sz="1400" dirty="0" smtClean="0">
                          <a:solidFill>
                            <a:schemeClr val="bg1"/>
                          </a:solidFill>
                        </a:rPr>
                        <a:t>弱み</a:t>
                      </a:r>
                      <a:endParaRPr lang="en-US" sz="1400" dirty="0">
                        <a:solidFill>
                          <a:schemeClr val="bg1"/>
                        </a:solidFill>
                      </a:endParaRPr>
                    </a:p>
                  </a:txBody>
                  <a:tcPr>
                    <a:solidFill>
                      <a:schemeClr val="accent2">
                        <a:lumMod val="50000"/>
                      </a:schemeClr>
                    </a:solidFill>
                  </a:tcPr>
                </a:tc>
              </a:tr>
              <a:tr h="345413">
                <a:tc rowSpan="5">
                  <a:txBody>
                    <a:bodyPr/>
                    <a:lstStyle/>
                    <a:p>
                      <a:r>
                        <a:rPr lang="en-US" sz="1400" dirty="0" smtClean="0"/>
                        <a:t>NGO</a:t>
                      </a:r>
                      <a:endParaRPr lang="en-US" sz="1400" dirty="0"/>
                    </a:p>
                  </a:txBody>
                  <a:tcPr>
                    <a:noFill/>
                  </a:tcPr>
                </a:tc>
                <a:tc>
                  <a:txBody>
                    <a:bodyPr/>
                    <a:lstStyle/>
                    <a:p>
                      <a:endParaRPr lang="en-US" sz="1400" dirty="0"/>
                    </a:p>
                  </a:txBody>
                  <a:tcPr>
                    <a:noFill/>
                  </a:tcPr>
                </a:tc>
                <a:tc>
                  <a:txBody>
                    <a:bodyPr/>
                    <a:lstStyle/>
                    <a:p>
                      <a:pPr algn="ctr"/>
                      <a:endParaRPr lang="en-US" sz="1400" dirty="0" smtClean="0"/>
                    </a:p>
                  </a:txBody>
                  <a:tcPr>
                    <a:noFill/>
                  </a:tcPr>
                </a:tc>
                <a:tc>
                  <a:txBody>
                    <a:bodyPr/>
                    <a:lstStyle/>
                    <a:p>
                      <a:pPr algn="l"/>
                      <a:r>
                        <a:rPr lang="ja-JP" altLang="en-US" sz="1400" dirty="0" smtClean="0"/>
                        <a:t>広範囲の流通網</a:t>
                      </a:r>
                      <a:endParaRPr lang="en-US" sz="1400" dirty="0"/>
                    </a:p>
                  </a:txBody>
                  <a:tcPr marL="72000">
                    <a:noFill/>
                  </a:tcPr>
                </a:tc>
                <a:tc>
                  <a:txBody>
                    <a:bodyPr/>
                    <a:lstStyle/>
                    <a:p>
                      <a:pPr algn="l"/>
                      <a:r>
                        <a:rPr lang="ja-JP" altLang="en-US" sz="1400" dirty="0" smtClean="0"/>
                        <a:t>都市部を中心とする</a:t>
                      </a:r>
                      <a:endParaRPr lang="en-US" sz="1400" dirty="0"/>
                    </a:p>
                  </a:txBody>
                  <a:tcPr>
                    <a:noFill/>
                  </a:tcPr>
                </a:tc>
              </a:tr>
              <a:tr h="345413">
                <a:tc vMerge="1">
                  <a:txBody>
                    <a:bodyPr/>
                    <a:lstStyle/>
                    <a:p>
                      <a:endParaRPr lang="en-US" sz="1400" dirty="0"/>
                    </a:p>
                  </a:txBody>
                  <a:tcPr/>
                </a:tc>
                <a:tc>
                  <a:txBody>
                    <a:bodyPr/>
                    <a:lstStyle/>
                    <a:p>
                      <a:endParaRPr lang="en-US" sz="1400" dirty="0"/>
                    </a:p>
                  </a:txBody>
                  <a:tcPr>
                    <a:noFill/>
                  </a:tcPr>
                </a:tc>
                <a:tc>
                  <a:txBody>
                    <a:bodyPr/>
                    <a:lstStyle/>
                    <a:p>
                      <a:pPr marL="0" algn="ctr" defTabSz="914293" rtl="0" eaLnBrk="1" latinLnBrk="0" hangingPunct="1"/>
                      <a:endParaRPr lang="en-US" sz="1400" b="0" kern="1200" dirty="0" smtClean="0">
                        <a:solidFill>
                          <a:schemeClr val="tx1"/>
                        </a:solidFill>
                        <a:latin typeface="+mn-lt"/>
                        <a:ea typeface="+mn-ea"/>
                        <a:cs typeface="+mn-cs"/>
                      </a:endParaRPr>
                    </a:p>
                  </a:txBody>
                  <a:tcPr>
                    <a:noFill/>
                  </a:tcPr>
                </a:tc>
                <a:tc>
                  <a:txBody>
                    <a:bodyPr/>
                    <a:lstStyle/>
                    <a:p>
                      <a:pPr algn="l"/>
                      <a:r>
                        <a:rPr lang="ja-JP" altLang="en-US" sz="1400" dirty="0" smtClean="0"/>
                        <a:t>低所得者市場へのアクセス</a:t>
                      </a:r>
                      <a:endParaRPr lang="en-US" sz="1400" dirty="0"/>
                    </a:p>
                  </a:txBody>
                  <a:tcPr marL="72000">
                    <a:noFill/>
                  </a:tcPr>
                </a:tc>
                <a:tc>
                  <a:txBody>
                    <a:bodyPr/>
                    <a:lstStyle/>
                    <a:p>
                      <a:pPr algn="l"/>
                      <a:r>
                        <a:rPr lang="ja-JP" altLang="en-US" sz="1400" dirty="0" smtClean="0"/>
                        <a:t>ナイロビのキベラで</a:t>
                      </a:r>
                      <a:r>
                        <a:rPr lang="ja-JP" altLang="en-US" sz="1400" baseline="0" dirty="0" smtClean="0"/>
                        <a:t>のみ活動</a:t>
                      </a:r>
                      <a:endParaRPr lang="en-US" sz="1400" dirty="0"/>
                    </a:p>
                  </a:txBody>
                  <a:tcPr>
                    <a:noFill/>
                  </a:tcPr>
                </a:tc>
              </a:tr>
              <a:tr h="345413">
                <a:tc vMerge="1">
                  <a:txBody>
                    <a:bodyPr/>
                    <a:lstStyle/>
                    <a:p>
                      <a:endParaRPr lang="en-US" sz="1400" dirty="0"/>
                    </a:p>
                  </a:txBody>
                  <a:tcPr/>
                </a:tc>
                <a:tc>
                  <a:txBody>
                    <a:bodyPr/>
                    <a:lstStyle/>
                    <a:p>
                      <a:endParaRPr lang="en-US" sz="1400" dirty="0"/>
                    </a:p>
                  </a:txBody>
                  <a:tcPr>
                    <a:noFill/>
                  </a:tcPr>
                </a:tc>
                <a:tc>
                  <a:txBody>
                    <a:bodyPr/>
                    <a:lstStyle/>
                    <a:p>
                      <a:pPr algn="ctr"/>
                      <a:endParaRPr lang="en-US" sz="1400" b="0" kern="1200" dirty="0">
                        <a:solidFill>
                          <a:schemeClr val="tx1"/>
                        </a:solidFill>
                        <a:latin typeface="+mn-lt"/>
                        <a:ea typeface="+mn-ea"/>
                        <a:cs typeface="+mn-cs"/>
                      </a:endParaRPr>
                    </a:p>
                  </a:txBody>
                  <a:tcPr>
                    <a:noFill/>
                  </a:tcPr>
                </a:tc>
                <a:tc>
                  <a:txBody>
                    <a:bodyPr/>
                    <a:lstStyle/>
                    <a:p>
                      <a:pPr algn="l"/>
                      <a:r>
                        <a:rPr lang="ja-JP" altLang="en-US" sz="1400" dirty="0" smtClean="0"/>
                        <a:t>大きなパートナーによる出資</a:t>
                      </a:r>
                      <a:endParaRPr lang="en-US" sz="1400" dirty="0"/>
                    </a:p>
                  </a:txBody>
                  <a:tcPr marL="72000">
                    <a:noFill/>
                  </a:tcPr>
                </a:tc>
                <a:tc>
                  <a:txBody>
                    <a:bodyPr/>
                    <a:lstStyle/>
                    <a:p>
                      <a:pPr algn="l"/>
                      <a:r>
                        <a:rPr lang="ja-JP" altLang="en-US" sz="1400" dirty="0" smtClean="0"/>
                        <a:t>都市部のみに位置する</a:t>
                      </a:r>
                      <a:endParaRPr lang="en-US" sz="1400" dirty="0"/>
                    </a:p>
                  </a:txBody>
                  <a:tcPr>
                    <a:noFill/>
                  </a:tcPr>
                </a:tc>
              </a:tr>
              <a:tr h="345413">
                <a:tc vMerge="1">
                  <a:txBody>
                    <a:bodyPr/>
                    <a:lstStyle/>
                    <a:p>
                      <a:endParaRPr lang="en-US"/>
                    </a:p>
                  </a:txBody>
                  <a:tcPr/>
                </a:tc>
                <a:tc>
                  <a:txBody>
                    <a:bodyPr/>
                    <a:lstStyle/>
                    <a:p>
                      <a:endParaRPr lang="en-US" sz="1400" dirty="0"/>
                    </a:p>
                  </a:txBody>
                  <a:tcPr>
                    <a:noFill/>
                  </a:tcPr>
                </a:tc>
                <a:tc>
                  <a:txBody>
                    <a:bodyPr/>
                    <a:lstStyle/>
                    <a:p>
                      <a:pPr algn="ctr"/>
                      <a:endParaRPr lang="en-US" sz="1400" b="0" kern="1200" dirty="0">
                        <a:solidFill>
                          <a:schemeClr val="tx1"/>
                        </a:solidFill>
                        <a:latin typeface="+mn-lt"/>
                        <a:ea typeface="+mn-ea"/>
                        <a:cs typeface="+mn-cs"/>
                      </a:endParaRPr>
                    </a:p>
                  </a:txBody>
                  <a:tcPr>
                    <a:noFill/>
                  </a:tcPr>
                </a:tc>
                <a:tc>
                  <a:txBody>
                    <a:bodyPr/>
                    <a:lstStyle/>
                    <a:p>
                      <a:pPr algn="l"/>
                      <a:r>
                        <a:rPr lang="ja-JP" altLang="en-US" sz="1400" dirty="0" smtClean="0"/>
                        <a:t>顧客との強い影響関係</a:t>
                      </a:r>
                      <a:endParaRPr lang="en-US" sz="1400" dirty="0"/>
                    </a:p>
                  </a:txBody>
                  <a:tcPr marL="72000">
                    <a:noFill/>
                  </a:tcPr>
                </a:tc>
                <a:tc>
                  <a:txBody>
                    <a:bodyPr/>
                    <a:lstStyle/>
                    <a:p>
                      <a:pPr algn="l"/>
                      <a:r>
                        <a:rPr lang="ja-JP" altLang="en-US" sz="1400" dirty="0" smtClean="0"/>
                        <a:t>地理的に限られた活動範囲</a:t>
                      </a:r>
                      <a:endParaRPr lang="en-US" sz="1400" dirty="0"/>
                    </a:p>
                  </a:txBody>
                  <a:tcPr>
                    <a:noFill/>
                  </a:tcPr>
                </a:tc>
              </a:tr>
              <a:tr h="345413">
                <a:tc vMerge="1">
                  <a:txBody>
                    <a:bodyPr/>
                    <a:lstStyle/>
                    <a:p>
                      <a:endParaRPr lang="en-US"/>
                    </a:p>
                  </a:txBody>
                  <a:tcPr/>
                </a:tc>
                <a:tc>
                  <a:txBody>
                    <a:bodyPr/>
                    <a:lstStyle/>
                    <a:p>
                      <a:endParaRPr lang="en-US" sz="1400" dirty="0"/>
                    </a:p>
                  </a:txBody>
                  <a:tcPr>
                    <a:noFill/>
                  </a:tcPr>
                </a:tc>
                <a:tc>
                  <a:txBody>
                    <a:bodyPr/>
                    <a:lstStyle/>
                    <a:p>
                      <a:pPr algn="ctr"/>
                      <a:endParaRPr lang="en-US" sz="1400" b="0" kern="1200" dirty="0">
                        <a:solidFill>
                          <a:schemeClr val="tx1"/>
                        </a:solidFill>
                        <a:latin typeface="+mn-lt"/>
                        <a:ea typeface="+mn-ea"/>
                        <a:cs typeface="+mn-cs"/>
                      </a:endParaRPr>
                    </a:p>
                  </a:txBody>
                  <a:tcPr>
                    <a:noFill/>
                  </a:tcPr>
                </a:tc>
                <a:tc>
                  <a:txBody>
                    <a:bodyPr/>
                    <a:lstStyle/>
                    <a:p>
                      <a:pPr algn="l"/>
                      <a:r>
                        <a:rPr lang="ja-JP" altLang="en-US" sz="1400" dirty="0" smtClean="0"/>
                        <a:t>条件不利地域へのアクセス</a:t>
                      </a:r>
                      <a:endParaRPr lang="en-US" sz="1400" dirty="0"/>
                    </a:p>
                  </a:txBody>
                  <a:tcPr marL="72000">
                    <a:noFill/>
                  </a:tcPr>
                </a:tc>
                <a:tc>
                  <a:txBody>
                    <a:bodyPr/>
                    <a:lstStyle/>
                    <a:p>
                      <a:pPr algn="l"/>
                      <a:r>
                        <a:rPr lang="ja-JP" altLang="en-US" sz="1400" dirty="0" smtClean="0"/>
                        <a:t>独立した販売者との取引無し</a:t>
                      </a:r>
                      <a:endParaRPr lang="en-US" sz="1400" dirty="0"/>
                    </a:p>
                  </a:txBody>
                  <a:tcPr>
                    <a:noFill/>
                  </a:tcPr>
                </a:tc>
              </a:tr>
              <a:tr h="345413">
                <a:tc rowSpan="4">
                  <a:txBody>
                    <a:bodyPr/>
                    <a:lstStyle/>
                    <a:p>
                      <a:r>
                        <a:rPr lang="en-US" sz="1400" dirty="0" smtClean="0"/>
                        <a:t>CBO</a:t>
                      </a:r>
                      <a:endParaRPr lang="en-US" sz="1400" dirty="0"/>
                    </a:p>
                  </a:txBody>
                  <a:tcPr>
                    <a:no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endParaRPr lang="en-US" sz="1400" dirty="0" smtClean="0"/>
                    </a:p>
                  </a:txBody>
                  <a:tcPr>
                    <a:noFill/>
                  </a:tcPr>
                </a:tc>
                <a:tc>
                  <a:txBody>
                    <a:bodyPr/>
                    <a:lstStyle/>
                    <a:p>
                      <a:pPr algn="ctr"/>
                      <a:endParaRPr lang="en-US" sz="1400" dirty="0" smtClean="0"/>
                    </a:p>
                  </a:txBody>
                  <a:tcPr>
                    <a:noFill/>
                  </a:tcPr>
                </a:tc>
                <a:tc>
                  <a:txBody>
                    <a:bodyPr/>
                    <a:lstStyle/>
                    <a:p>
                      <a:pPr algn="l"/>
                      <a:r>
                        <a:rPr lang="ja-JP" altLang="en-US" sz="1400" dirty="0" smtClean="0"/>
                        <a:t>ケニア各地の</a:t>
                      </a:r>
                      <a:r>
                        <a:rPr lang="en-US" sz="1400" dirty="0" smtClean="0"/>
                        <a:t>CBO</a:t>
                      </a:r>
                      <a:r>
                        <a:rPr lang="ja-JP" altLang="en-US" sz="1400" dirty="0" err="1" smtClean="0"/>
                        <a:t>への</a:t>
                      </a:r>
                      <a:r>
                        <a:rPr lang="ja-JP" altLang="en-US" sz="1400" dirty="0" smtClean="0"/>
                        <a:t>アクセス</a:t>
                      </a:r>
                      <a:endParaRPr lang="en-US" sz="1400" dirty="0"/>
                    </a:p>
                  </a:txBody>
                  <a:tcPr marL="72000">
                    <a:noFill/>
                  </a:tcPr>
                </a:tc>
                <a:tc>
                  <a:txBody>
                    <a:bodyPr/>
                    <a:lstStyle/>
                    <a:p>
                      <a:pPr algn="l"/>
                      <a:r>
                        <a:rPr lang="ja-JP" altLang="en-US" sz="1400" dirty="0" smtClean="0"/>
                        <a:t>水関連製品は専門でない</a:t>
                      </a:r>
                      <a:endParaRPr lang="en-US" sz="1400" dirty="0"/>
                    </a:p>
                  </a:txBody>
                  <a:tcPr>
                    <a:noFill/>
                  </a:tcPr>
                </a:tc>
              </a:tr>
              <a:tr h="345413">
                <a:tc vMerge="1">
                  <a:txBody>
                    <a:bodyPr/>
                    <a:lstStyle/>
                    <a:p>
                      <a:endParaRPr lang="en-US" sz="1400" dirty="0"/>
                    </a:p>
                  </a:txBody>
                  <a:tcPr>
                    <a:no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endParaRPr lang="en-US" sz="1400" dirty="0" smtClean="0"/>
                    </a:p>
                  </a:txBody>
                  <a:tcPr>
                    <a:noFill/>
                  </a:tcPr>
                </a:tc>
                <a:tc>
                  <a:txBody>
                    <a:bodyPr/>
                    <a:lstStyle/>
                    <a:p>
                      <a:pPr algn="ctr"/>
                      <a:endParaRPr lang="en-US" sz="1400" dirty="0"/>
                    </a:p>
                  </a:txBody>
                  <a:tcPr>
                    <a:noFill/>
                  </a:tcPr>
                </a:tc>
                <a:tc>
                  <a:txBody>
                    <a:bodyPr/>
                    <a:lstStyle/>
                    <a:p>
                      <a:pPr algn="l"/>
                      <a:r>
                        <a:rPr lang="ja-JP" altLang="en-US" sz="1400" dirty="0" smtClean="0"/>
                        <a:t>女性団体の強いネットワーク</a:t>
                      </a:r>
                      <a:endParaRPr lang="en-US" sz="1400" dirty="0"/>
                    </a:p>
                  </a:txBody>
                  <a:tcPr marL="72000">
                    <a:noFill/>
                  </a:tcPr>
                </a:tc>
                <a:tc>
                  <a:txBody>
                    <a:bodyPr/>
                    <a:lstStyle/>
                    <a:p>
                      <a:pPr algn="l"/>
                      <a:r>
                        <a:rPr lang="ja-JP" altLang="en-US" sz="1400" dirty="0" smtClean="0"/>
                        <a:t>水関連製品は専門でない</a:t>
                      </a:r>
                      <a:endParaRPr lang="en-US" altLang="ja-JP" sz="1400" dirty="0"/>
                    </a:p>
                  </a:txBody>
                  <a:tcPr>
                    <a:noFill/>
                  </a:tcPr>
                </a:tc>
              </a:tr>
              <a:tr h="345413">
                <a:tc vMerge="1">
                  <a:txBody>
                    <a:bodyPr/>
                    <a:lstStyle/>
                    <a:p>
                      <a:endParaRPr lang="en-US" sz="1400" dirty="0"/>
                    </a:p>
                  </a:txBody>
                  <a:tcPr>
                    <a:no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endParaRPr lang="en-US" sz="1400" dirty="0" smtClean="0"/>
                    </a:p>
                  </a:txBody>
                  <a:tcPr>
                    <a:noFill/>
                  </a:tcPr>
                </a:tc>
                <a:tc>
                  <a:txBody>
                    <a:bodyPr/>
                    <a:lstStyle/>
                    <a:p>
                      <a:pPr algn="ctr"/>
                      <a:endParaRPr lang="en-US" sz="1400" dirty="0"/>
                    </a:p>
                  </a:txBody>
                  <a:tcPr>
                    <a:noFill/>
                  </a:tcPr>
                </a:tc>
                <a:tc>
                  <a:txBody>
                    <a:bodyPr/>
                    <a:lstStyle/>
                    <a:p>
                      <a:pPr algn="l"/>
                      <a:r>
                        <a:rPr lang="en-US" sz="1400" baseline="0" dirty="0" smtClean="0"/>
                        <a:t>KUSSCO</a:t>
                      </a:r>
                      <a:r>
                        <a:rPr lang="ja-JP" altLang="en-US" sz="1400" baseline="0" dirty="0" smtClean="0"/>
                        <a:t>および</a:t>
                      </a:r>
                      <a:r>
                        <a:rPr lang="en-US" sz="1400" baseline="0" dirty="0" smtClean="0"/>
                        <a:t>SACCOs</a:t>
                      </a:r>
                      <a:r>
                        <a:rPr lang="ja-JP" altLang="en-US" sz="1400" baseline="0" dirty="0" err="1" smtClean="0"/>
                        <a:t>への</a:t>
                      </a:r>
                      <a:r>
                        <a:rPr lang="ja-JP" altLang="en-US" sz="1400" baseline="0" dirty="0" smtClean="0"/>
                        <a:t>アクセス</a:t>
                      </a:r>
                      <a:endParaRPr lang="en-US" sz="1400" dirty="0"/>
                    </a:p>
                  </a:txBody>
                  <a:tcPr marL="72000" marR="0">
                    <a:noFill/>
                  </a:tcPr>
                </a:tc>
                <a:tc>
                  <a:txBody>
                    <a:bodyPr/>
                    <a:lstStyle/>
                    <a:p>
                      <a:pPr algn="l"/>
                      <a:r>
                        <a:rPr lang="ja-JP" altLang="en-US" sz="1400" dirty="0" smtClean="0"/>
                        <a:t>資金補助金に依存、エネルギー専門</a:t>
                      </a:r>
                      <a:endParaRPr lang="en-US" sz="1400" dirty="0"/>
                    </a:p>
                  </a:txBody>
                  <a:tcPr>
                    <a:noFill/>
                  </a:tcPr>
                </a:tc>
              </a:tr>
              <a:tr h="345413">
                <a:tc vMerge="1">
                  <a:txBody>
                    <a:bodyPr/>
                    <a:lstStyle/>
                    <a:p>
                      <a:endParaRPr lang="en-US" sz="1400" dirty="0"/>
                    </a:p>
                  </a:txBody>
                  <a:tcPr>
                    <a:no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endParaRPr lang="en-US" sz="1400" dirty="0" smtClean="0"/>
                    </a:p>
                  </a:txBody>
                  <a:tcPr>
                    <a:noFill/>
                  </a:tcPr>
                </a:tc>
                <a:tc>
                  <a:txBody>
                    <a:bodyPr/>
                    <a:lstStyle/>
                    <a:p>
                      <a:pPr algn="ctr"/>
                      <a:endParaRPr lang="en-US" sz="1400" dirty="0"/>
                    </a:p>
                  </a:txBody>
                  <a:tcPr>
                    <a:noFill/>
                  </a:tcPr>
                </a:tc>
                <a:tc>
                  <a:txBody>
                    <a:bodyPr/>
                    <a:lstStyle/>
                    <a:p>
                      <a:pPr algn="l"/>
                      <a:r>
                        <a:rPr lang="ja-JP" altLang="en-US" sz="1400" dirty="0" smtClean="0"/>
                        <a:t>小売店に広いネットワーク</a:t>
                      </a:r>
                      <a:endParaRPr lang="en-US" sz="1400" dirty="0"/>
                    </a:p>
                  </a:txBody>
                  <a:tcPr marL="72000">
                    <a:noFill/>
                  </a:tcPr>
                </a:tc>
                <a:tc>
                  <a:txBody>
                    <a:bodyPr/>
                    <a:lstStyle/>
                    <a:p>
                      <a:pPr algn="l"/>
                      <a:r>
                        <a:rPr lang="ja-JP" altLang="en-US" sz="1400" dirty="0" smtClean="0"/>
                        <a:t>限定的なパートナー参入</a:t>
                      </a:r>
                      <a:endParaRPr lang="en-US" sz="1400" dirty="0"/>
                    </a:p>
                  </a:txBody>
                  <a:tcPr>
                    <a:noFill/>
                  </a:tcPr>
                </a:tc>
              </a:tr>
              <a:tr h="345413">
                <a:tc rowSpan="4">
                  <a:txBody>
                    <a:bodyPr/>
                    <a:lstStyle/>
                    <a:p>
                      <a:r>
                        <a:rPr lang="ja-JP" altLang="en-US" sz="1400" dirty="0" smtClean="0"/>
                        <a:t>私企業</a:t>
                      </a:r>
                      <a:endParaRPr lang="en-US" sz="1400" dirty="0"/>
                    </a:p>
                  </a:txBody>
                  <a:tcPr>
                    <a:no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endParaRPr lang="en-US" sz="1400" dirty="0" smtClean="0"/>
                    </a:p>
                  </a:txBody>
                  <a:tcPr>
                    <a:noFill/>
                  </a:tcPr>
                </a:tc>
                <a:tc>
                  <a:txBody>
                    <a:bodyPr/>
                    <a:lstStyle/>
                    <a:p>
                      <a:pPr algn="ctr"/>
                      <a:endParaRPr lang="en-US" sz="1400" dirty="0"/>
                    </a:p>
                  </a:txBody>
                  <a:tcPr>
                    <a:noFill/>
                  </a:tcPr>
                </a:tc>
                <a:tc>
                  <a:txBody>
                    <a:bodyPr/>
                    <a:lstStyle/>
                    <a:p>
                      <a:pPr algn="l"/>
                      <a:r>
                        <a:rPr lang="ja-JP" altLang="en-US" sz="1400" dirty="0" smtClean="0"/>
                        <a:t>水関連システムを供給</a:t>
                      </a:r>
                      <a:endParaRPr lang="en-US" sz="1400" dirty="0"/>
                    </a:p>
                  </a:txBody>
                  <a:tcPr marL="72000">
                    <a:noFill/>
                  </a:tcPr>
                </a:tc>
                <a:tc>
                  <a:txBody>
                    <a:bodyPr/>
                    <a:lstStyle/>
                    <a:p>
                      <a:pPr algn="l"/>
                      <a:r>
                        <a:rPr lang="ja-JP" altLang="en-US" sz="1400" dirty="0" smtClean="0"/>
                        <a:t>限定的なパートナー参入</a:t>
                      </a:r>
                      <a:endParaRPr lang="en-US" altLang="ja-JP" sz="1400" dirty="0"/>
                    </a:p>
                  </a:txBody>
                  <a:tcPr>
                    <a:noFill/>
                  </a:tcPr>
                </a:tc>
              </a:tr>
              <a:tr h="345413">
                <a:tc vMerge="1">
                  <a:txBody>
                    <a:bodyPr/>
                    <a:lstStyle/>
                    <a:p>
                      <a:endParaRPr lang="en-US" sz="1400" dirty="0"/>
                    </a:p>
                  </a:txBody>
                  <a:tcPr>
                    <a:no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endParaRPr lang="en-US" sz="1400" dirty="0" smtClean="0"/>
                    </a:p>
                  </a:txBody>
                  <a:tcPr>
                    <a:noFill/>
                  </a:tcPr>
                </a:tc>
                <a:tc>
                  <a:txBody>
                    <a:bodyPr/>
                    <a:lstStyle/>
                    <a:p>
                      <a:pPr algn="ctr"/>
                      <a:endParaRPr lang="en-US" sz="1400" dirty="0"/>
                    </a:p>
                  </a:txBody>
                  <a:tcPr>
                    <a:noFill/>
                  </a:tcPr>
                </a:tc>
                <a:tc>
                  <a:txBody>
                    <a:bodyPr/>
                    <a:lstStyle/>
                    <a:p>
                      <a:pPr algn="l"/>
                      <a:r>
                        <a:rPr lang="ja-JP" altLang="en-US" sz="1400" baseline="0" dirty="0" smtClean="0"/>
                        <a:t>水処理を専門にする</a:t>
                      </a:r>
                      <a:endParaRPr lang="en-US" sz="1400" dirty="0"/>
                    </a:p>
                  </a:txBody>
                  <a:tcPr marL="72000">
                    <a:noFill/>
                  </a:tcPr>
                </a:tc>
                <a:tc>
                  <a:txBody>
                    <a:bodyPr/>
                    <a:lstStyle/>
                    <a:p>
                      <a:pPr algn="l"/>
                      <a:r>
                        <a:rPr lang="ja-JP" altLang="en-US" sz="1400" dirty="0" smtClean="0"/>
                        <a:t>主にナイロビで活動</a:t>
                      </a:r>
                      <a:endParaRPr lang="en-US" sz="1400" dirty="0"/>
                    </a:p>
                  </a:txBody>
                  <a:tcPr>
                    <a:noFill/>
                  </a:tcPr>
                </a:tc>
              </a:tr>
              <a:tr h="345413">
                <a:tc vMerge="1">
                  <a:txBody>
                    <a:bodyPr/>
                    <a:lstStyle/>
                    <a:p>
                      <a:endParaRPr lang="en-US" sz="1400" dirty="0"/>
                    </a:p>
                  </a:txBody>
                  <a:tcPr>
                    <a:no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endParaRPr lang="en-US" sz="1400" dirty="0" smtClean="0"/>
                    </a:p>
                  </a:txBody>
                  <a:tcPr>
                    <a:noFill/>
                  </a:tcPr>
                </a:tc>
                <a:tc>
                  <a:txBody>
                    <a:bodyPr/>
                    <a:lstStyle/>
                    <a:p>
                      <a:pPr algn="ctr"/>
                      <a:endParaRPr lang="en-US" sz="1400" dirty="0"/>
                    </a:p>
                  </a:txBody>
                  <a:tcPr>
                    <a:noFill/>
                  </a:tcPr>
                </a:tc>
                <a:tc>
                  <a:txBody>
                    <a:bodyPr/>
                    <a:lstStyle/>
                    <a:p>
                      <a:pPr algn="l"/>
                      <a:r>
                        <a:rPr lang="ja-JP" altLang="en-US" sz="1400" dirty="0" smtClean="0"/>
                        <a:t>農村コミュニティをターゲット</a:t>
                      </a:r>
                      <a:endParaRPr lang="en-US" sz="1400" dirty="0"/>
                    </a:p>
                  </a:txBody>
                  <a:tcPr marL="72000">
                    <a:noFill/>
                  </a:tcPr>
                </a:tc>
                <a:tc>
                  <a:txBody>
                    <a:bodyPr/>
                    <a:lstStyle/>
                    <a:p>
                      <a:pPr algn="l"/>
                      <a:r>
                        <a:rPr lang="en-US" sz="1400" baseline="0" dirty="0" err="1" smtClean="0"/>
                        <a:t>Trunz</a:t>
                      </a:r>
                      <a:r>
                        <a:rPr lang="en-US" sz="1400" baseline="0" dirty="0" smtClean="0"/>
                        <a:t> Water systems</a:t>
                      </a:r>
                      <a:r>
                        <a:rPr lang="ja-JP" altLang="en-US" sz="1400" baseline="0" dirty="0" smtClean="0"/>
                        <a:t>のみ供給</a:t>
                      </a:r>
                      <a:endParaRPr lang="en-US" sz="1400" dirty="0" smtClean="0"/>
                    </a:p>
                  </a:txBody>
                  <a:tcPr>
                    <a:noFill/>
                  </a:tcPr>
                </a:tc>
              </a:tr>
              <a:tr h="345413">
                <a:tc vMerge="1">
                  <a:txBody>
                    <a:bodyPr/>
                    <a:lstStyle/>
                    <a:p>
                      <a:endParaRPr lang="en-US" sz="1400" dirty="0"/>
                    </a:p>
                  </a:txBody>
                  <a:tcPr>
                    <a:noFill/>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endParaRPr lang="en-US" sz="1400" dirty="0" smtClean="0"/>
                    </a:p>
                  </a:txBody>
                  <a:tcPr>
                    <a:noFill/>
                  </a:tcPr>
                </a:tc>
                <a:tc>
                  <a:txBody>
                    <a:bodyPr/>
                    <a:lstStyle/>
                    <a:p>
                      <a:pPr algn="ctr"/>
                      <a:endParaRPr lang="en-US" sz="1400" dirty="0"/>
                    </a:p>
                  </a:txBody>
                  <a:tcPr>
                    <a:noFill/>
                  </a:tcPr>
                </a:tc>
                <a:tc>
                  <a:txBody>
                    <a:bodyPr/>
                    <a:lstStyle/>
                    <a:p>
                      <a:pPr algn="l"/>
                      <a:r>
                        <a:rPr lang="ja-JP" altLang="en-US" sz="1400" dirty="0" smtClean="0"/>
                        <a:t>地理的に広範囲の活動</a:t>
                      </a:r>
                      <a:endParaRPr lang="en-US" sz="1400" dirty="0"/>
                    </a:p>
                  </a:txBody>
                  <a:tcPr marL="72000">
                    <a:noFill/>
                  </a:tcPr>
                </a:tc>
                <a:tc>
                  <a:txBody>
                    <a:bodyPr/>
                    <a:lstStyle/>
                    <a:p>
                      <a:pPr algn="l"/>
                      <a:r>
                        <a:rPr lang="ja-JP" altLang="en-US" sz="1400" dirty="0" smtClean="0"/>
                        <a:t>農業製品／サービス専門</a:t>
                      </a:r>
                      <a:endParaRPr lang="en-US" sz="1400" dirty="0"/>
                    </a:p>
                  </a:txBody>
                  <a:tcPr>
                    <a:noFill/>
                  </a:tcPr>
                </a:tc>
              </a:tr>
            </a:tbl>
          </a:graphicData>
        </a:graphic>
      </p:graphicFrame>
      <p:pic>
        <p:nvPicPr>
          <p:cNvPr id="3" name="Picture 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62713" y="1779302"/>
            <a:ext cx="547372" cy="289663"/>
          </a:xfrm>
          <a:prstGeom prst="rect">
            <a:avLst/>
          </a:prstGeom>
        </p:spPr>
      </p:pic>
      <p:pic>
        <p:nvPicPr>
          <p:cNvPr id="4" name="Picture 3"/>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794033" y="2121386"/>
            <a:ext cx="516369" cy="301074"/>
          </a:xfrm>
          <a:prstGeom prst="rect">
            <a:avLst/>
          </a:prstGeom>
        </p:spPr>
      </p:pic>
      <p:pic>
        <p:nvPicPr>
          <p:cNvPr id="7" name="Pictur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822151" y="2486198"/>
            <a:ext cx="485776" cy="303247"/>
          </a:xfrm>
          <a:prstGeom prst="rect">
            <a:avLst/>
          </a:prstGeom>
        </p:spPr>
      </p:pic>
      <p:pic>
        <p:nvPicPr>
          <p:cNvPr id="8" name="Picture 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836439" y="2843837"/>
            <a:ext cx="372428" cy="278823"/>
          </a:xfrm>
          <a:prstGeom prst="rect">
            <a:avLst/>
          </a:prstGeom>
        </p:spPr>
      </p:pic>
      <p:pic>
        <p:nvPicPr>
          <p:cNvPr id="9" name="Picture 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836439" y="3176268"/>
            <a:ext cx="457200" cy="307350"/>
          </a:xfrm>
          <a:prstGeom prst="rect">
            <a:avLst/>
          </a:prstGeom>
        </p:spPr>
      </p:pic>
      <p:pic>
        <p:nvPicPr>
          <p:cNvPr id="10" name="Picture 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827962" y="3511594"/>
            <a:ext cx="437581" cy="294003"/>
          </a:xfrm>
          <a:prstGeom prst="rect">
            <a:avLst/>
          </a:prstGeom>
        </p:spPr>
      </p:pic>
      <p:pic>
        <p:nvPicPr>
          <p:cNvPr id="11" name="Picture 10"/>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806070" y="3930025"/>
            <a:ext cx="528639" cy="235453"/>
          </a:xfrm>
          <a:prstGeom prst="rect">
            <a:avLst/>
          </a:prstGeom>
        </p:spPr>
      </p:pic>
      <p:pic>
        <p:nvPicPr>
          <p:cNvPr id="12" name="Picture 11"/>
          <p:cNvPicPr>
            <a:picLocks noChangeAspect="1"/>
          </p:cNvPicPr>
          <p:nvPr/>
        </p:nvPicPr>
        <p:blipFill>
          <a:blip r:embed="rId21"/>
          <a:stretch>
            <a:fillRect/>
          </a:stretch>
        </p:blipFill>
        <p:spPr>
          <a:xfrm>
            <a:off x="1806072" y="4236777"/>
            <a:ext cx="526655" cy="274144"/>
          </a:xfrm>
          <a:prstGeom prst="rect">
            <a:avLst/>
          </a:prstGeom>
        </p:spPr>
      </p:pic>
      <p:pic>
        <p:nvPicPr>
          <p:cNvPr id="13" name="Picture 1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826952" y="4864042"/>
            <a:ext cx="457200" cy="304800"/>
          </a:xfrm>
          <a:prstGeom prst="rect">
            <a:avLst/>
          </a:prstGeom>
        </p:spPr>
      </p:pic>
      <p:pic>
        <p:nvPicPr>
          <p:cNvPr id="14" name="Picture 1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866797" y="5247949"/>
            <a:ext cx="311713" cy="295609"/>
          </a:xfrm>
          <a:prstGeom prst="rect">
            <a:avLst/>
          </a:prstGeom>
        </p:spPr>
      </p:pic>
      <p:pic>
        <p:nvPicPr>
          <p:cNvPr id="15" name="Picture 14"/>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773211" y="5589208"/>
            <a:ext cx="547081" cy="297590"/>
          </a:xfrm>
          <a:prstGeom prst="rect">
            <a:avLst/>
          </a:prstGeom>
        </p:spPr>
      </p:pic>
      <p:pic>
        <p:nvPicPr>
          <p:cNvPr id="16" name="Picture 15"/>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850728" y="5910901"/>
            <a:ext cx="414814" cy="327880"/>
          </a:xfrm>
          <a:prstGeom prst="rect">
            <a:avLst/>
          </a:prstGeom>
        </p:spPr>
      </p:pic>
      <p:pic>
        <p:nvPicPr>
          <p:cNvPr id="17" name="Picture 16"/>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758391" y="4603590"/>
            <a:ext cx="613297" cy="241240"/>
          </a:xfrm>
          <a:prstGeom prst="rect">
            <a:avLst/>
          </a:prstGeom>
        </p:spPr>
      </p:pic>
      <p:sp>
        <p:nvSpPr>
          <p:cNvPr id="18" name="Oval 17"/>
          <p:cNvSpPr/>
          <p:nvPr/>
        </p:nvSpPr>
        <p:spPr bwMode="auto">
          <a:xfrm>
            <a:off x="8911698" y="906518"/>
            <a:ext cx="147314" cy="147314"/>
          </a:xfrm>
          <a:prstGeom prst="ellipse">
            <a:avLst/>
          </a:prstGeom>
          <a:solidFill>
            <a:schemeClr val="tx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
          <p:cNvSpPr>
            <a:spLocks noGrp="1"/>
          </p:cNvSpPr>
          <p:nvPr>
            <p:ph type="body" sz="quarter" idx="37"/>
          </p:nvPr>
        </p:nvSpPr>
        <p:spPr>
          <a:xfrm>
            <a:off x="9114283" y="872339"/>
            <a:ext cx="1080120" cy="215677"/>
          </a:xfrm>
        </p:spPr>
        <p:txBody>
          <a:bodyPr wrap="none" anchor="ctr" anchorCtr="0"/>
          <a:lstStyle/>
          <a:p>
            <a:r>
              <a:rPr lang="ja-JP" altLang="en-US" dirty="0" smtClean="0"/>
              <a:t>高</a:t>
            </a:r>
            <a:endParaRPr lang="en-US" dirty="0"/>
          </a:p>
        </p:txBody>
      </p:sp>
      <p:sp>
        <p:nvSpPr>
          <p:cNvPr id="20" name="Oval 19"/>
          <p:cNvSpPr/>
          <p:nvPr/>
        </p:nvSpPr>
        <p:spPr bwMode="auto">
          <a:xfrm>
            <a:off x="7482926" y="906518"/>
            <a:ext cx="147314" cy="147314"/>
          </a:xfrm>
          <a:prstGeom prst="ellipse">
            <a:avLst/>
          </a:prstGeom>
          <a:no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2"/>
          <p:cNvSpPr>
            <a:spLocks noGrp="1"/>
          </p:cNvSpPr>
          <p:nvPr>
            <p:ph type="body" sz="quarter" idx="37"/>
          </p:nvPr>
        </p:nvSpPr>
        <p:spPr>
          <a:xfrm>
            <a:off x="7653427" y="872339"/>
            <a:ext cx="1080120" cy="215677"/>
          </a:xfrm>
        </p:spPr>
        <p:txBody>
          <a:bodyPr wrap="none" anchor="ctr" anchorCtr="0"/>
          <a:lstStyle/>
          <a:p>
            <a:r>
              <a:rPr lang="ja-JP" altLang="en-US" dirty="0"/>
              <a:t>低</a:t>
            </a:r>
            <a:endParaRPr lang="en-US" dirty="0"/>
          </a:p>
        </p:txBody>
      </p:sp>
      <p:sp>
        <p:nvSpPr>
          <p:cNvPr id="23" name="Text Placeholder 2"/>
          <p:cNvSpPr>
            <a:spLocks noGrp="1"/>
          </p:cNvSpPr>
          <p:nvPr>
            <p:ph type="body" sz="quarter" idx="37"/>
          </p:nvPr>
        </p:nvSpPr>
        <p:spPr>
          <a:xfrm>
            <a:off x="8417278" y="872339"/>
            <a:ext cx="1080120" cy="215677"/>
          </a:xfrm>
        </p:spPr>
        <p:txBody>
          <a:bodyPr wrap="none" anchor="ctr" anchorCtr="0"/>
          <a:lstStyle/>
          <a:p>
            <a:r>
              <a:rPr lang="ja-JP" altLang="en-US" dirty="0" smtClean="0"/>
              <a:t>中</a:t>
            </a:r>
            <a:endParaRPr lang="en-US" dirty="0"/>
          </a:p>
        </p:txBody>
      </p:sp>
      <p:grpSp>
        <p:nvGrpSpPr>
          <p:cNvPr id="24" name="Group 23"/>
          <p:cNvGrpSpPr>
            <a:grpSpLocks noChangeAspect="1"/>
          </p:cNvGrpSpPr>
          <p:nvPr/>
        </p:nvGrpSpPr>
        <p:grpSpPr>
          <a:xfrm>
            <a:off x="8215888" y="910902"/>
            <a:ext cx="155448" cy="155448"/>
            <a:chOff x="5024437" y="4441825"/>
            <a:chExt cx="212726" cy="212725"/>
          </a:xfrm>
        </p:grpSpPr>
        <p:sp>
          <p:nvSpPr>
            <p:cNvPr id="25" name="Oval 24"/>
            <p:cNvSpPr/>
            <p:nvPr>
              <p:custDataLst>
                <p:tags r:id="rId11"/>
              </p:custDataLst>
            </p:nvPr>
          </p:nvSpPr>
          <p:spPr bwMode="auto">
            <a:xfrm>
              <a:off x="5024437" y="4441825"/>
              <a:ext cx="212726" cy="212725"/>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6" name="Arc 25"/>
            <p:cNvSpPr/>
            <p:nvPr>
              <p:custDataLst>
                <p:tags r:id="rId12"/>
              </p:custDataLst>
            </p:nvPr>
          </p:nvSpPr>
          <p:spPr bwMode="gray">
            <a:xfrm>
              <a:off x="5024439" y="4441825"/>
              <a:ext cx="212723" cy="212723"/>
            </a:xfrm>
            <a:prstGeom prst="arc">
              <a:avLst>
                <a:gd name="adj1" fmla="val 16200000"/>
                <a:gd name="adj2" fmla="val 54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sp>
        <p:nvSpPr>
          <p:cNvPr id="27" name="Oval 26"/>
          <p:cNvSpPr>
            <a:spLocks noChangeAspect="1"/>
          </p:cNvSpPr>
          <p:nvPr/>
        </p:nvSpPr>
        <p:spPr bwMode="auto">
          <a:xfrm>
            <a:off x="2817877" y="2857164"/>
            <a:ext cx="219457" cy="219456"/>
          </a:xfrm>
          <a:prstGeom prst="ellipse">
            <a:avLst/>
          </a:prstGeom>
          <a:solidFill>
            <a:schemeClr val="tx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8" name="Oval 27"/>
          <p:cNvSpPr>
            <a:spLocks noChangeAspect="1"/>
          </p:cNvSpPr>
          <p:nvPr/>
        </p:nvSpPr>
        <p:spPr bwMode="auto">
          <a:xfrm>
            <a:off x="2817877" y="3204751"/>
            <a:ext cx="219457" cy="219456"/>
          </a:xfrm>
          <a:prstGeom prst="ellipse">
            <a:avLst/>
          </a:prstGeom>
          <a:solidFill>
            <a:schemeClr val="tx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9" name="Oval 28"/>
          <p:cNvSpPr>
            <a:spLocks noChangeAspect="1"/>
          </p:cNvSpPr>
          <p:nvPr/>
        </p:nvSpPr>
        <p:spPr bwMode="auto">
          <a:xfrm>
            <a:off x="2817877" y="3552338"/>
            <a:ext cx="219457" cy="219456"/>
          </a:xfrm>
          <a:prstGeom prst="ellipse">
            <a:avLst/>
          </a:prstGeom>
          <a:solidFill>
            <a:schemeClr val="tx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0" name="Oval 29"/>
          <p:cNvSpPr>
            <a:spLocks noChangeAspect="1"/>
          </p:cNvSpPr>
          <p:nvPr/>
        </p:nvSpPr>
        <p:spPr bwMode="auto">
          <a:xfrm>
            <a:off x="2817877" y="3899925"/>
            <a:ext cx="219457" cy="219456"/>
          </a:xfrm>
          <a:prstGeom prst="ellipse">
            <a:avLst/>
          </a:prstGeom>
          <a:solidFill>
            <a:schemeClr val="tx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9" name="Oval 38"/>
          <p:cNvSpPr>
            <a:spLocks noChangeAspect="1"/>
          </p:cNvSpPr>
          <p:nvPr/>
        </p:nvSpPr>
        <p:spPr bwMode="auto">
          <a:xfrm>
            <a:off x="2817877" y="4942686"/>
            <a:ext cx="219457" cy="219456"/>
          </a:xfrm>
          <a:prstGeom prst="ellipse">
            <a:avLst/>
          </a:prstGeom>
          <a:solidFill>
            <a:schemeClr val="tx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0" name="Oval 39"/>
          <p:cNvSpPr>
            <a:spLocks noChangeAspect="1"/>
          </p:cNvSpPr>
          <p:nvPr/>
        </p:nvSpPr>
        <p:spPr bwMode="auto">
          <a:xfrm>
            <a:off x="2817877" y="5985442"/>
            <a:ext cx="219457" cy="219456"/>
          </a:xfrm>
          <a:prstGeom prst="ellipse">
            <a:avLst/>
          </a:prstGeom>
          <a:solidFill>
            <a:schemeClr val="tx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1" name="Oval 40"/>
          <p:cNvSpPr>
            <a:spLocks noChangeAspect="1"/>
          </p:cNvSpPr>
          <p:nvPr/>
        </p:nvSpPr>
        <p:spPr bwMode="auto">
          <a:xfrm>
            <a:off x="2817877" y="2161990"/>
            <a:ext cx="219457" cy="219456"/>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2" name="Oval 41"/>
          <p:cNvSpPr>
            <a:spLocks noChangeAspect="1"/>
          </p:cNvSpPr>
          <p:nvPr/>
        </p:nvSpPr>
        <p:spPr bwMode="auto">
          <a:xfrm>
            <a:off x="2817877" y="2509577"/>
            <a:ext cx="219457" cy="219456"/>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43" name="Group 42"/>
          <p:cNvGrpSpPr>
            <a:grpSpLocks noChangeAspect="1"/>
          </p:cNvGrpSpPr>
          <p:nvPr/>
        </p:nvGrpSpPr>
        <p:grpSpPr>
          <a:xfrm>
            <a:off x="2817877" y="1814403"/>
            <a:ext cx="219457" cy="219456"/>
            <a:chOff x="5024437" y="4441825"/>
            <a:chExt cx="212726" cy="212725"/>
          </a:xfrm>
        </p:grpSpPr>
        <p:sp>
          <p:nvSpPr>
            <p:cNvPr id="44" name="Oval 43"/>
            <p:cNvSpPr/>
            <p:nvPr>
              <p:custDataLst>
                <p:tags r:id="rId9"/>
              </p:custDataLst>
            </p:nvPr>
          </p:nvSpPr>
          <p:spPr bwMode="auto">
            <a:xfrm>
              <a:off x="5024437" y="4441825"/>
              <a:ext cx="212726" cy="212725"/>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5" name="Arc 44"/>
            <p:cNvSpPr/>
            <p:nvPr>
              <p:custDataLst>
                <p:tags r:id="rId10"/>
              </p:custDataLst>
            </p:nvPr>
          </p:nvSpPr>
          <p:spPr bwMode="gray">
            <a:xfrm>
              <a:off x="5024439" y="4441825"/>
              <a:ext cx="212723" cy="212723"/>
            </a:xfrm>
            <a:prstGeom prst="arc">
              <a:avLst>
                <a:gd name="adj1" fmla="val 16200000"/>
                <a:gd name="adj2" fmla="val 54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46" name="Group 45"/>
          <p:cNvGrpSpPr>
            <a:grpSpLocks noChangeAspect="1"/>
          </p:cNvGrpSpPr>
          <p:nvPr/>
        </p:nvGrpSpPr>
        <p:grpSpPr>
          <a:xfrm>
            <a:off x="2817877" y="5290273"/>
            <a:ext cx="219457" cy="219456"/>
            <a:chOff x="5024437" y="4441825"/>
            <a:chExt cx="212726" cy="212725"/>
          </a:xfrm>
        </p:grpSpPr>
        <p:sp>
          <p:nvSpPr>
            <p:cNvPr id="47" name="Oval 46"/>
            <p:cNvSpPr/>
            <p:nvPr>
              <p:custDataLst>
                <p:tags r:id="rId7"/>
              </p:custDataLst>
            </p:nvPr>
          </p:nvSpPr>
          <p:spPr bwMode="auto">
            <a:xfrm>
              <a:off x="5024437" y="4441825"/>
              <a:ext cx="212726" cy="212725"/>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8" name="Arc 47"/>
            <p:cNvSpPr/>
            <p:nvPr>
              <p:custDataLst>
                <p:tags r:id="rId8"/>
              </p:custDataLst>
            </p:nvPr>
          </p:nvSpPr>
          <p:spPr bwMode="gray">
            <a:xfrm>
              <a:off x="5024439" y="4441825"/>
              <a:ext cx="212723" cy="212723"/>
            </a:xfrm>
            <a:prstGeom prst="arc">
              <a:avLst>
                <a:gd name="adj1" fmla="val 16200000"/>
                <a:gd name="adj2" fmla="val 54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49" name="Group 48"/>
          <p:cNvGrpSpPr>
            <a:grpSpLocks noChangeAspect="1"/>
          </p:cNvGrpSpPr>
          <p:nvPr/>
        </p:nvGrpSpPr>
        <p:grpSpPr>
          <a:xfrm>
            <a:off x="2817877" y="5637860"/>
            <a:ext cx="219457" cy="219456"/>
            <a:chOff x="5024437" y="4441825"/>
            <a:chExt cx="212726" cy="212725"/>
          </a:xfrm>
        </p:grpSpPr>
        <p:sp>
          <p:nvSpPr>
            <p:cNvPr id="50" name="Oval 49"/>
            <p:cNvSpPr/>
            <p:nvPr>
              <p:custDataLst>
                <p:tags r:id="rId5"/>
              </p:custDataLst>
            </p:nvPr>
          </p:nvSpPr>
          <p:spPr bwMode="auto">
            <a:xfrm>
              <a:off x="5024437" y="4441825"/>
              <a:ext cx="212726" cy="212725"/>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1" name="Arc 50"/>
            <p:cNvSpPr/>
            <p:nvPr>
              <p:custDataLst>
                <p:tags r:id="rId6"/>
              </p:custDataLst>
            </p:nvPr>
          </p:nvSpPr>
          <p:spPr bwMode="gray">
            <a:xfrm>
              <a:off x="5024439" y="4441825"/>
              <a:ext cx="212723" cy="212723"/>
            </a:xfrm>
            <a:prstGeom prst="arc">
              <a:avLst>
                <a:gd name="adj1" fmla="val 16200000"/>
                <a:gd name="adj2" fmla="val 54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52" name="Group 51"/>
          <p:cNvGrpSpPr>
            <a:grpSpLocks noChangeAspect="1"/>
          </p:cNvGrpSpPr>
          <p:nvPr/>
        </p:nvGrpSpPr>
        <p:grpSpPr>
          <a:xfrm>
            <a:off x="2817877" y="4236574"/>
            <a:ext cx="219457" cy="219456"/>
            <a:chOff x="5024437" y="4441825"/>
            <a:chExt cx="212726" cy="212725"/>
          </a:xfrm>
        </p:grpSpPr>
        <p:sp>
          <p:nvSpPr>
            <p:cNvPr id="53" name="Oval 52"/>
            <p:cNvSpPr/>
            <p:nvPr>
              <p:custDataLst>
                <p:tags r:id="rId3"/>
              </p:custDataLst>
            </p:nvPr>
          </p:nvSpPr>
          <p:spPr bwMode="auto">
            <a:xfrm>
              <a:off x="5024437" y="4441825"/>
              <a:ext cx="212726" cy="212725"/>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4" name="Arc 53"/>
            <p:cNvSpPr/>
            <p:nvPr>
              <p:custDataLst>
                <p:tags r:id="rId4"/>
              </p:custDataLst>
            </p:nvPr>
          </p:nvSpPr>
          <p:spPr bwMode="gray">
            <a:xfrm>
              <a:off x="5024439" y="4441825"/>
              <a:ext cx="212723" cy="212723"/>
            </a:xfrm>
            <a:prstGeom prst="arc">
              <a:avLst>
                <a:gd name="adj1" fmla="val 16200000"/>
                <a:gd name="adj2" fmla="val 54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55" name="Group 54"/>
          <p:cNvGrpSpPr>
            <a:grpSpLocks noChangeAspect="1"/>
          </p:cNvGrpSpPr>
          <p:nvPr/>
        </p:nvGrpSpPr>
        <p:grpSpPr>
          <a:xfrm>
            <a:off x="2817877" y="4603590"/>
            <a:ext cx="219457" cy="219456"/>
            <a:chOff x="5024437" y="4441825"/>
            <a:chExt cx="212726" cy="212725"/>
          </a:xfrm>
        </p:grpSpPr>
        <p:sp>
          <p:nvSpPr>
            <p:cNvPr id="56" name="Oval 55"/>
            <p:cNvSpPr/>
            <p:nvPr>
              <p:custDataLst>
                <p:tags r:id="rId1"/>
              </p:custDataLst>
            </p:nvPr>
          </p:nvSpPr>
          <p:spPr bwMode="auto">
            <a:xfrm>
              <a:off x="5024437" y="4441825"/>
              <a:ext cx="212726" cy="212725"/>
            </a:xfrm>
            <a:prstGeom prst="ellipse">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57" name="Arc 56"/>
            <p:cNvSpPr/>
            <p:nvPr>
              <p:custDataLst>
                <p:tags r:id="rId2"/>
              </p:custDataLst>
            </p:nvPr>
          </p:nvSpPr>
          <p:spPr bwMode="gray">
            <a:xfrm>
              <a:off x="5024439" y="4441825"/>
              <a:ext cx="212723" cy="212723"/>
            </a:xfrm>
            <a:prstGeom prst="arc">
              <a:avLst>
                <a:gd name="adj1" fmla="val 16200000"/>
                <a:gd name="adj2" fmla="val 5400000"/>
              </a:avLst>
            </a:prstGeom>
            <a:solidFill>
              <a:schemeClr val="tx1"/>
            </a:solidFill>
            <a:ln w="9525">
              <a:solidFill>
                <a:schemeClr val="tx1"/>
              </a:solidFill>
              <a:headEnd type="none"/>
              <a:tailEnd type="non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spTree>
    <p:extLst>
      <p:ext uri="{BB962C8B-B14F-4D97-AF65-F5344CB8AC3E}">
        <p14:creationId xmlns:p14="http://schemas.microsoft.com/office/powerpoint/2010/main" val="11382454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目次</a:t>
            </a:r>
            <a:endParaRPr lang="en-US" dirty="0"/>
          </a:p>
        </p:txBody>
      </p:sp>
      <p:sp>
        <p:nvSpPr>
          <p:cNvPr id="7" name="Rectangle 6"/>
          <p:cNvSpPr>
            <a:spLocks noChangeArrowheads="1"/>
          </p:cNvSpPr>
          <p:nvPr>
            <p:custDataLst>
              <p:tags r:id="rId1"/>
            </p:custDataLst>
          </p:nvPr>
        </p:nvSpPr>
        <p:spPr bwMode="auto">
          <a:xfrm>
            <a:off x="1155783" y="1740877"/>
            <a:ext cx="6987920" cy="427724"/>
          </a:xfrm>
          <a:prstGeom prst="rect">
            <a:avLst/>
          </a:prstGeom>
          <a:noFill/>
          <a:ln w="12700" algn="ctr">
            <a:noFill/>
            <a:miter lim="800000"/>
            <a:headEnd/>
            <a:tailEnd/>
          </a:ln>
        </p:spPr>
        <p:txBody>
          <a:bodyPr lIns="77893" tIns="38947" rIns="77893" bIns="38947" anchor="ctr"/>
          <a:lstStyle/>
          <a:p>
            <a:pPr marL="97389" defTabSz="779842"/>
            <a:r>
              <a:rPr lang="en-US" sz="1600" dirty="0">
                <a:solidFill>
                  <a:srgbClr val="000000"/>
                </a:solidFill>
                <a:latin typeface="Calibri" pitchFamily="34" charset="0"/>
              </a:rPr>
              <a:t>1. </a:t>
            </a:r>
            <a:r>
              <a:rPr lang="ja-JP" altLang="en-US" sz="1600" dirty="0">
                <a:solidFill>
                  <a:srgbClr val="000000"/>
                </a:solidFill>
                <a:latin typeface="Calibri" pitchFamily="34" charset="0"/>
              </a:rPr>
              <a:t>プロジェクトの目標</a:t>
            </a:r>
            <a:endParaRPr lang="en-US" sz="1600" dirty="0">
              <a:solidFill>
                <a:srgbClr val="000000"/>
              </a:solidFill>
              <a:latin typeface="Calibri" pitchFamily="34" charset="0"/>
            </a:endParaRPr>
          </a:p>
        </p:txBody>
      </p:sp>
      <p:sp>
        <p:nvSpPr>
          <p:cNvPr id="6" name="Rectangle 5"/>
          <p:cNvSpPr>
            <a:spLocks noChangeArrowheads="1"/>
          </p:cNvSpPr>
          <p:nvPr>
            <p:custDataLst>
              <p:tags r:id="rId2"/>
            </p:custDataLst>
          </p:nvPr>
        </p:nvSpPr>
        <p:spPr bwMode="auto">
          <a:xfrm>
            <a:off x="1155783" y="2385981"/>
            <a:ext cx="6987920" cy="427724"/>
          </a:xfrm>
          <a:prstGeom prst="rect">
            <a:avLst/>
          </a:prstGeom>
          <a:noFill/>
          <a:ln w="12700" algn="ctr">
            <a:noFill/>
            <a:miter lim="800000"/>
            <a:headEnd/>
            <a:tailEnd/>
          </a:ln>
        </p:spPr>
        <p:txBody>
          <a:bodyPr lIns="77893" tIns="38947" rIns="77893" bIns="38947" anchor="ctr"/>
          <a:lstStyle/>
          <a:p>
            <a:pPr marL="97389" defTabSz="779842"/>
            <a:r>
              <a:rPr lang="en-US" sz="1600" dirty="0">
                <a:solidFill>
                  <a:srgbClr val="000000"/>
                </a:solidFill>
                <a:latin typeface="Calibri" pitchFamily="34" charset="0"/>
              </a:rPr>
              <a:t>2. </a:t>
            </a:r>
            <a:r>
              <a:rPr lang="ja-JP" altLang="en-US" sz="1600" dirty="0" smtClean="0">
                <a:solidFill>
                  <a:srgbClr val="000000"/>
                </a:solidFill>
                <a:latin typeface="Calibri" pitchFamily="34" charset="0"/>
              </a:rPr>
              <a:t>クリンカ製品が提供するもの</a:t>
            </a:r>
            <a:endParaRPr lang="en-GB" sz="1600" dirty="0">
              <a:solidFill>
                <a:srgbClr val="000000"/>
              </a:solidFill>
              <a:latin typeface="Calibri" pitchFamily="34" charset="0"/>
            </a:endParaRPr>
          </a:p>
        </p:txBody>
      </p:sp>
      <p:sp>
        <p:nvSpPr>
          <p:cNvPr id="5" name="Rectangle 4"/>
          <p:cNvSpPr>
            <a:spLocks noChangeArrowheads="1"/>
          </p:cNvSpPr>
          <p:nvPr>
            <p:custDataLst>
              <p:tags r:id="rId3"/>
            </p:custDataLst>
          </p:nvPr>
        </p:nvSpPr>
        <p:spPr bwMode="auto">
          <a:xfrm>
            <a:off x="1155783" y="3031085"/>
            <a:ext cx="6987920" cy="427724"/>
          </a:xfrm>
          <a:prstGeom prst="rect">
            <a:avLst/>
          </a:prstGeom>
          <a:noFill/>
          <a:ln w="12700" algn="ctr">
            <a:noFill/>
            <a:miter lim="800000"/>
            <a:headEnd/>
            <a:tailEnd/>
          </a:ln>
        </p:spPr>
        <p:txBody>
          <a:bodyPr lIns="77893" tIns="38947" rIns="77893" bIns="38947" anchor="ctr"/>
          <a:lstStyle/>
          <a:p>
            <a:pPr marL="97389" defTabSz="779842"/>
            <a:r>
              <a:rPr lang="en-US" sz="1600" dirty="0">
                <a:solidFill>
                  <a:srgbClr val="000000"/>
                </a:solidFill>
                <a:latin typeface="Calibri" pitchFamily="34" charset="0"/>
              </a:rPr>
              <a:t>3. </a:t>
            </a:r>
            <a:r>
              <a:rPr lang="ja-JP" altLang="en-US" sz="1600" dirty="0" smtClean="0">
                <a:solidFill>
                  <a:srgbClr val="000000"/>
                </a:solidFill>
                <a:latin typeface="Calibri" pitchFamily="34" charset="0"/>
              </a:rPr>
              <a:t>ケニアの</a:t>
            </a:r>
            <a:r>
              <a:rPr lang="ja-JP" altLang="en-US" sz="1600" dirty="0">
                <a:solidFill>
                  <a:srgbClr val="000000"/>
                </a:solidFill>
                <a:latin typeface="Calibri" pitchFamily="34" charset="0"/>
              </a:rPr>
              <a:t>市場</a:t>
            </a:r>
            <a:r>
              <a:rPr lang="ja-JP" altLang="en-US" sz="1600" dirty="0" smtClean="0">
                <a:solidFill>
                  <a:srgbClr val="000000"/>
                </a:solidFill>
                <a:latin typeface="Calibri" pitchFamily="34" charset="0"/>
              </a:rPr>
              <a:t>分析</a:t>
            </a:r>
            <a:endParaRPr lang="en-GB" sz="1600" dirty="0">
              <a:solidFill>
                <a:srgbClr val="000000"/>
              </a:solidFill>
              <a:latin typeface="Calibri" pitchFamily="34" charset="0"/>
            </a:endParaRPr>
          </a:p>
        </p:txBody>
      </p:sp>
      <p:sp>
        <p:nvSpPr>
          <p:cNvPr id="12" name="Rectangle 11"/>
          <p:cNvSpPr>
            <a:spLocks noChangeArrowheads="1"/>
          </p:cNvSpPr>
          <p:nvPr>
            <p:custDataLst>
              <p:tags r:id="rId4"/>
            </p:custDataLst>
          </p:nvPr>
        </p:nvSpPr>
        <p:spPr bwMode="auto">
          <a:xfrm>
            <a:off x="1155783" y="3676189"/>
            <a:ext cx="6987920" cy="427724"/>
          </a:xfrm>
          <a:prstGeom prst="rect">
            <a:avLst/>
          </a:prstGeom>
          <a:solidFill>
            <a:srgbClr val="67103F"/>
          </a:solidFill>
          <a:ln w="12700" algn="ctr">
            <a:noFill/>
            <a:miter lim="800000"/>
            <a:headEnd/>
            <a:tailEnd/>
          </a:ln>
        </p:spPr>
        <p:txBody>
          <a:bodyPr lIns="77893" tIns="38947" rIns="77893" bIns="38947" anchor="ctr"/>
          <a:lstStyle/>
          <a:p>
            <a:pPr marL="97389" defTabSz="779842"/>
            <a:r>
              <a:rPr lang="en-US" sz="1600" b="1" dirty="0">
                <a:solidFill>
                  <a:schemeClr val="bg1"/>
                </a:solidFill>
                <a:latin typeface="Calibri" pitchFamily="34" charset="0"/>
              </a:rPr>
              <a:t>4. </a:t>
            </a:r>
            <a:r>
              <a:rPr lang="ja-JP" altLang="en-US" sz="1600" b="1" dirty="0" smtClean="0">
                <a:solidFill>
                  <a:schemeClr val="bg1"/>
                </a:solidFill>
                <a:latin typeface="Calibri" pitchFamily="34" charset="0"/>
              </a:rPr>
              <a:t>参入の可能性が見込めるビジネスモデル</a:t>
            </a:r>
            <a:endParaRPr lang="en-GB" sz="1600" b="1" dirty="0">
              <a:solidFill>
                <a:schemeClr val="bg1"/>
              </a:solidFill>
              <a:latin typeface="Calibri" pitchFamily="34" charset="0"/>
            </a:endParaRPr>
          </a:p>
        </p:txBody>
      </p:sp>
      <p:sp>
        <p:nvSpPr>
          <p:cNvPr id="13" name="Rectangle 12"/>
          <p:cNvSpPr>
            <a:spLocks noChangeArrowheads="1"/>
          </p:cNvSpPr>
          <p:nvPr>
            <p:custDataLst>
              <p:tags r:id="rId5"/>
            </p:custDataLst>
          </p:nvPr>
        </p:nvSpPr>
        <p:spPr bwMode="auto">
          <a:xfrm>
            <a:off x="1155783" y="4321293"/>
            <a:ext cx="6987920" cy="427724"/>
          </a:xfrm>
          <a:prstGeom prst="rect">
            <a:avLst/>
          </a:prstGeom>
          <a:noFill/>
          <a:ln w="12700" algn="ctr">
            <a:noFill/>
            <a:miter lim="800000"/>
            <a:headEnd/>
            <a:tailEnd/>
          </a:ln>
        </p:spPr>
        <p:txBody>
          <a:bodyPr lIns="77893" tIns="38947" rIns="77893" bIns="38947" anchor="ctr"/>
          <a:lstStyle/>
          <a:p>
            <a:pPr marL="97389" defTabSz="779842"/>
            <a:r>
              <a:rPr lang="en-US" sz="1600" dirty="0" smtClean="0">
                <a:solidFill>
                  <a:srgbClr val="000000"/>
                </a:solidFill>
                <a:latin typeface="Calibri" pitchFamily="34" charset="0"/>
              </a:rPr>
              <a:t>5. </a:t>
            </a:r>
            <a:r>
              <a:rPr lang="ja-JP" altLang="en-US" sz="1600" dirty="0" smtClean="0">
                <a:solidFill>
                  <a:srgbClr val="000000"/>
                </a:solidFill>
                <a:latin typeface="Calibri" pitchFamily="34" charset="0"/>
              </a:rPr>
              <a:t>次の段階</a:t>
            </a:r>
            <a:endParaRPr lang="en-GB" sz="1600" dirty="0">
              <a:solidFill>
                <a:srgbClr val="000000"/>
              </a:solidFill>
              <a:latin typeface="Calibri" pitchFamily="34" charset="0"/>
            </a:endParaRPr>
          </a:p>
        </p:txBody>
      </p:sp>
    </p:spTree>
    <p:extLst>
      <p:ext uri="{BB962C8B-B14F-4D97-AF65-F5344CB8AC3E}">
        <p14:creationId xmlns:p14="http://schemas.microsoft.com/office/powerpoint/2010/main" val="370241627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ビジネスモデルの検討は</a:t>
            </a:r>
            <a:r>
              <a:rPr lang="en-US" altLang="ja-JP" dirty="0" smtClean="0"/>
              <a:t>3</a:t>
            </a:r>
            <a:r>
              <a:rPr lang="ja-JP" altLang="en-US" dirty="0" smtClean="0"/>
              <a:t>要素に細分化できる</a:t>
            </a:r>
            <a:endParaRPr lang="en-US" dirty="0"/>
          </a:p>
        </p:txBody>
      </p:sp>
      <p:sp>
        <p:nvSpPr>
          <p:cNvPr id="5" name="Rectangle 4"/>
          <p:cNvSpPr/>
          <p:nvPr/>
        </p:nvSpPr>
        <p:spPr>
          <a:xfrm>
            <a:off x="3149843" y="1249172"/>
            <a:ext cx="3534434" cy="547906"/>
          </a:xfrm>
          <a:prstGeom prst="rect">
            <a:avLst/>
          </a:prstGeom>
          <a:solidFill>
            <a:srgbClr val="671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bg1"/>
                </a:solidFill>
              </a:rPr>
              <a:t>ビジネスモデル</a:t>
            </a:r>
            <a:endParaRPr lang="en-US" sz="1400" b="1" dirty="0">
              <a:solidFill>
                <a:schemeClr val="bg1"/>
              </a:solidFill>
            </a:endParaRPr>
          </a:p>
        </p:txBody>
      </p:sp>
      <p:sp>
        <p:nvSpPr>
          <p:cNvPr id="6" name="Rectangle 5"/>
          <p:cNvSpPr/>
          <p:nvPr/>
        </p:nvSpPr>
        <p:spPr>
          <a:xfrm>
            <a:off x="791490" y="2952138"/>
            <a:ext cx="1859114" cy="5479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rPr>
              <a:t>製品コンセプト</a:t>
            </a:r>
            <a:endParaRPr lang="en-US" sz="1400" b="1" dirty="0">
              <a:solidFill>
                <a:schemeClr val="tx1"/>
              </a:solidFill>
            </a:endParaRPr>
          </a:p>
        </p:txBody>
      </p:sp>
      <p:cxnSp>
        <p:nvCxnSpPr>
          <p:cNvPr id="9" name="Elbow Connector 8"/>
          <p:cNvCxnSpPr>
            <a:stCxn id="5" idx="2"/>
            <a:endCxn id="6" idx="0"/>
          </p:cNvCxnSpPr>
          <p:nvPr/>
        </p:nvCxnSpPr>
        <p:spPr>
          <a:xfrm rot="5400000">
            <a:off x="2741524" y="776602"/>
            <a:ext cx="1155060" cy="3196013"/>
          </a:xfrm>
          <a:prstGeom prst="bentConnector3">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0"/>
          <p:cNvCxnSpPr>
            <a:stCxn id="5" idx="2"/>
            <a:endCxn id="16" idx="0"/>
          </p:cNvCxnSpPr>
          <p:nvPr/>
        </p:nvCxnSpPr>
        <p:spPr>
          <a:xfrm rot="16200000" flipH="1">
            <a:off x="5902424" y="811714"/>
            <a:ext cx="1155059" cy="3125786"/>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0275" y="3637014"/>
            <a:ext cx="2570718" cy="1579254"/>
          </a:xfrm>
          <a:prstGeom prst="rect">
            <a:avLst/>
          </a:prstGeom>
          <a:noFill/>
        </p:spPr>
        <p:txBody>
          <a:bodyPr wrap="square" lIns="0" tIns="0" rIns="0" bIns="0" rtlCol="0">
            <a:noAutofit/>
          </a:bodyPr>
          <a:lstStyle/>
          <a:p>
            <a:pPr marL="171450" indent="-171450">
              <a:buFont typeface="Arial" panose="020B0604020202020204" pitchFamily="34" charset="0"/>
              <a:buChar char="•"/>
            </a:pPr>
            <a:r>
              <a:rPr lang="ja-JP" altLang="en-US" sz="1400" dirty="0" smtClean="0"/>
              <a:t>相応しいパッケージデザインは何か？負担可能なコストでより意欲的なパッケージはあるか？</a:t>
            </a:r>
            <a:endParaRPr lang="en-US" sz="1400" dirty="0" smtClean="0"/>
          </a:p>
          <a:p>
            <a:pPr marL="171450" indent="-171450">
              <a:buFont typeface="Arial" panose="020B0604020202020204" pitchFamily="34" charset="0"/>
              <a:buChar char="•"/>
            </a:pPr>
            <a:r>
              <a:rPr lang="ja-JP" altLang="en-US" sz="1400" dirty="0" smtClean="0"/>
              <a:t>相応しいパッケージサイズは？</a:t>
            </a:r>
            <a:r>
              <a:rPr lang="en-US" sz="1400" dirty="0" smtClean="0"/>
              <a:t> </a:t>
            </a:r>
          </a:p>
          <a:p>
            <a:pPr marL="171450" indent="-171450">
              <a:buFont typeface="Arial" panose="020B0604020202020204" pitchFamily="34" charset="0"/>
              <a:buChar char="•"/>
            </a:pPr>
            <a:r>
              <a:rPr lang="ja-JP" altLang="en-US" sz="1400" dirty="0" smtClean="0"/>
              <a:t>フィルターや凝集剤とセットで販売するべきか？</a:t>
            </a:r>
            <a:endParaRPr lang="en-US" sz="1400" dirty="0" smtClean="0"/>
          </a:p>
        </p:txBody>
      </p:sp>
      <p:sp>
        <p:nvSpPr>
          <p:cNvPr id="13" name="TextBox 12"/>
          <p:cNvSpPr txBox="1"/>
          <p:nvPr/>
        </p:nvSpPr>
        <p:spPr>
          <a:xfrm>
            <a:off x="3578855" y="3693077"/>
            <a:ext cx="2949267" cy="1850473"/>
          </a:xfrm>
          <a:prstGeom prst="rect">
            <a:avLst/>
          </a:prstGeom>
          <a:noFill/>
        </p:spPr>
        <p:txBody>
          <a:bodyPr wrap="square" lIns="0" tIns="0" rIns="0" bIns="0" rtlCol="0">
            <a:noAutofit/>
          </a:bodyPr>
          <a:lstStyle/>
          <a:p>
            <a:pPr marL="171450" indent="-171450">
              <a:buFont typeface="Arial" panose="020B0604020202020204" pitchFamily="34" charset="0"/>
              <a:buChar char="•"/>
            </a:pPr>
            <a:r>
              <a:rPr lang="ja-JP" altLang="en-US" sz="1400" dirty="0" smtClean="0"/>
              <a:t>日研は日本国内で生産しライセンス供与すべきか、もしくはコーティング素材を提供し現地で生産すべきか？</a:t>
            </a:r>
            <a:endParaRPr lang="en-US" sz="1400" dirty="0" smtClean="0"/>
          </a:p>
          <a:p>
            <a:pPr marL="171450" indent="-171450">
              <a:buFont typeface="Arial" panose="020B0604020202020204" pitchFamily="34" charset="0"/>
              <a:buChar char="•"/>
            </a:pPr>
            <a:r>
              <a:rPr lang="ja-JP" altLang="en-US" sz="1400" dirty="0" smtClean="0"/>
              <a:t>クリンカは</a:t>
            </a:r>
            <a:r>
              <a:rPr lang="en-US" altLang="ja-JP" sz="1400" dirty="0" smtClean="0"/>
              <a:t>BoP</a:t>
            </a:r>
            <a:r>
              <a:rPr lang="ja-JP" altLang="en-US" sz="1400" dirty="0" smtClean="0"/>
              <a:t>層のみをターゲットにすべきか、もしくは相互補助の機会を狙って</a:t>
            </a:r>
            <a:r>
              <a:rPr lang="en-US" altLang="ja-JP" sz="1400" dirty="0" smtClean="0"/>
              <a:t>BoP</a:t>
            </a:r>
            <a:r>
              <a:rPr lang="ja-JP" altLang="en-US" sz="1400" dirty="0" smtClean="0"/>
              <a:t>層と他のより裕福な顧客／機関の市場の両方をターゲットにすべきか？</a:t>
            </a:r>
            <a:endParaRPr lang="en-US" sz="1400" dirty="0" smtClean="0"/>
          </a:p>
        </p:txBody>
      </p:sp>
      <p:sp>
        <p:nvSpPr>
          <p:cNvPr id="15" name="Rectangle 14"/>
          <p:cNvSpPr/>
          <p:nvPr/>
        </p:nvSpPr>
        <p:spPr>
          <a:xfrm>
            <a:off x="3987503" y="2952137"/>
            <a:ext cx="1859114" cy="5479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rPr>
              <a:t>オペレーション</a:t>
            </a:r>
            <a:endParaRPr lang="en-US" altLang="ja-JP" sz="1400" b="1" dirty="0" smtClean="0">
              <a:solidFill>
                <a:schemeClr val="tx1"/>
              </a:solidFill>
            </a:endParaRPr>
          </a:p>
          <a:p>
            <a:pPr algn="ctr"/>
            <a:r>
              <a:rPr lang="ja-JP" altLang="en-US" sz="1400" b="1" dirty="0" smtClean="0">
                <a:solidFill>
                  <a:schemeClr val="tx1"/>
                </a:solidFill>
              </a:rPr>
              <a:t>プラン</a:t>
            </a:r>
            <a:endParaRPr lang="en-US" sz="1400" b="1" dirty="0">
              <a:solidFill>
                <a:schemeClr val="tx1"/>
              </a:solidFill>
            </a:endParaRPr>
          </a:p>
        </p:txBody>
      </p:sp>
      <p:sp>
        <p:nvSpPr>
          <p:cNvPr id="16" name="Rectangle 15"/>
          <p:cNvSpPr/>
          <p:nvPr/>
        </p:nvSpPr>
        <p:spPr>
          <a:xfrm>
            <a:off x="7113289" y="2952137"/>
            <a:ext cx="1859114" cy="5479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rPr>
              <a:t>パートナーシップ</a:t>
            </a:r>
            <a:r>
              <a:rPr lang="en-US" sz="1400" b="1" dirty="0" smtClean="0">
                <a:solidFill>
                  <a:schemeClr val="tx1"/>
                </a:solidFill>
              </a:rPr>
              <a:t> </a:t>
            </a:r>
            <a:endParaRPr lang="en-US" sz="1400" b="1" dirty="0">
              <a:solidFill>
                <a:schemeClr val="tx1"/>
              </a:solidFill>
            </a:endParaRPr>
          </a:p>
        </p:txBody>
      </p:sp>
      <p:sp>
        <p:nvSpPr>
          <p:cNvPr id="19" name="TextBox 18"/>
          <p:cNvSpPr txBox="1"/>
          <p:nvPr/>
        </p:nvSpPr>
        <p:spPr>
          <a:xfrm>
            <a:off x="6844845" y="3693077"/>
            <a:ext cx="2949267" cy="1523191"/>
          </a:xfrm>
          <a:prstGeom prst="rect">
            <a:avLst/>
          </a:prstGeom>
          <a:noFill/>
        </p:spPr>
        <p:txBody>
          <a:bodyPr wrap="square" lIns="0" tIns="0" rIns="0" bIns="0" rtlCol="0">
            <a:noAutofit/>
          </a:bodyPr>
          <a:lstStyle/>
          <a:p>
            <a:pPr marL="171450" indent="-171450">
              <a:buFont typeface="Arial" panose="020B0604020202020204" pitchFamily="34" charset="0"/>
              <a:buChar char="•"/>
            </a:pPr>
            <a:r>
              <a:rPr lang="ja-JP" altLang="en-US" sz="1400" dirty="0" smtClean="0"/>
              <a:t>誰とどのように次のパートナーシップを築くか：</a:t>
            </a:r>
            <a:endParaRPr lang="en-US" sz="1400" dirty="0" smtClean="0"/>
          </a:p>
          <a:p>
            <a:pPr marL="628596" lvl="1" indent="-171450">
              <a:buFont typeface="Arial" panose="020B0604020202020204" pitchFamily="34" charset="0"/>
              <a:buChar char="•"/>
            </a:pPr>
            <a:r>
              <a:rPr lang="ja-JP" altLang="en-US" sz="1400" dirty="0"/>
              <a:t>財政</a:t>
            </a:r>
            <a:endParaRPr lang="en-US" altLang="ja-JP" sz="1400" dirty="0" smtClean="0"/>
          </a:p>
          <a:p>
            <a:pPr marL="628596" lvl="1" indent="-171450">
              <a:buFont typeface="Arial" panose="020B0604020202020204" pitchFamily="34" charset="0"/>
              <a:buChar char="•"/>
            </a:pPr>
            <a:r>
              <a:rPr lang="ja-JP" altLang="en-US" sz="1400" dirty="0" smtClean="0"/>
              <a:t>流通</a:t>
            </a:r>
            <a:endParaRPr lang="en-US" sz="1400" dirty="0" smtClean="0"/>
          </a:p>
          <a:p>
            <a:pPr marL="628596" lvl="1" indent="-171450">
              <a:buFont typeface="Arial" panose="020B0604020202020204" pitchFamily="34" charset="0"/>
              <a:buChar char="•"/>
            </a:pPr>
            <a:r>
              <a:rPr lang="ja-JP" altLang="en-US" sz="1400" dirty="0" smtClean="0"/>
              <a:t>啓発</a:t>
            </a:r>
            <a:endParaRPr lang="en-US" sz="1400" dirty="0" smtClean="0"/>
          </a:p>
        </p:txBody>
      </p:sp>
      <p:cxnSp>
        <p:nvCxnSpPr>
          <p:cNvPr id="20" name="Elbow Connector 19"/>
          <p:cNvCxnSpPr>
            <a:stCxn id="5" idx="2"/>
            <a:endCxn id="15" idx="0"/>
          </p:cNvCxnSpPr>
          <p:nvPr/>
        </p:nvCxnSpPr>
        <p:spPr>
          <a:xfrm rot="5400000">
            <a:off x="4339531" y="2374607"/>
            <a:ext cx="1155059" cy="12700"/>
          </a:xfrm>
          <a:prstGeom prst="bentConnector3">
            <a:avLst>
              <a:gd name="adj1" fmla="val 50000"/>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5136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p:cNvGraphicFramePr>
            <a:graphicFrameLocks noChangeAspect="1"/>
          </p:cNvGraphicFramePr>
          <p:nvPr>
            <p:custDataLst>
              <p:tags r:id="rId2"/>
            </p:custDataLst>
            <p:extLst>
              <p:ext uri="{D42A27DB-BD31-4B8C-83A1-F6EECF244321}">
                <p14:modId xmlns:p14="http://schemas.microsoft.com/office/powerpoint/2010/main" val="33796132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9046"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ja-JP" altLang="en-US" dirty="0" smtClean="0"/>
              <a:t>もし日研が最終製品を生産するのであれば、製品コンセプトを完成させる必要がある</a:t>
            </a:r>
            <a:endParaRPr lang="en-US" dirty="0"/>
          </a:p>
        </p:txBody>
      </p:sp>
      <p:sp>
        <p:nvSpPr>
          <p:cNvPr id="7" name="Text Placeholder 6"/>
          <p:cNvSpPr>
            <a:spLocks noGrp="1"/>
          </p:cNvSpPr>
          <p:nvPr>
            <p:ph type="body" sz="quarter" idx="64"/>
          </p:nvPr>
        </p:nvSpPr>
        <p:spPr>
          <a:xfrm>
            <a:off x="450586" y="4868722"/>
            <a:ext cx="1948448" cy="1370034"/>
          </a:xfrm>
        </p:spPr>
        <p:txBody>
          <a:bodyPr/>
          <a:lstStyle/>
          <a:p>
            <a:r>
              <a:rPr lang="ja-JP" altLang="en-US" dirty="0"/>
              <a:t>補完的</a:t>
            </a:r>
            <a:r>
              <a:rPr lang="ja-JP" altLang="en-US" dirty="0" smtClean="0"/>
              <a:t>な製品</a:t>
            </a:r>
            <a:endParaRPr lang="en-US" dirty="0"/>
          </a:p>
        </p:txBody>
      </p:sp>
      <p:sp>
        <p:nvSpPr>
          <p:cNvPr id="8" name="Text Placeholder 7"/>
          <p:cNvSpPr>
            <a:spLocks noGrp="1"/>
          </p:cNvSpPr>
          <p:nvPr>
            <p:ph type="body" sz="quarter" idx="65"/>
          </p:nvPr>
        </p:nvSpPr>
        <p:spPr>
          <a:xfrm>
            <a:off x="2507793" y="4926595"/>
            <a:ext cx="4865279" cy="1598030"/>
          </a:xfrm>
        </p:spPr>
        <p:txBody>
          <a:bodyPr/>
          <a:lstStyle/>
          <a:p>
            <a:r>
              <a:rPr lang="ja-JP" altLang="en-US" dirty="0" smtClean="0"/>
              <a:t>クリンカの効果を確実に</a:t>
            </a:r>
            <a:r>
              <a:rPr lang="ja-JP" altLang="en-US" dirty="0"/>
              <a:t>するため濁り水のユーザー向けに水</a:t>
            </a:r>
            <a:r>
              <a:rPr lang="ja-JP" altLang="en-US" dirty="0" smtClean="0"/>
              <a:t>の濁りを抑える製品が必要</a:t>
            </a:r>
            <a:r>
              <a:rPr lang="en-US" dirty="0" smtClean="0"/>
              <a:t> </a:t>
            </a:r>
          </a:p>
          <a:p>
            <a:r>
              <a:rPr lang="ja-JP" altLang="en-US" dirty="0" smtClean="0"/>
              <a:t>凝集剤は負担可能なオプション。撹拌の追加手順は問題にならないだろうが、追加テストが必要</a:t>
            </a:r>
            <a:endParaRPr lang="en-US" dirty="0" smtClean="0"/>
          </a:p>
          <a:p>
            <a:r>
              <a:rPr lang="ja-JP" altLang="en-US" dirty="0" smtClean="0"/>
              <a:t>フィルターはより高価。しかし大きくて耐久性もあり魅力的な特徴のグッズはユーザーの購買意欲を刺激するかもしれない</a:t>
            </a:r>
            <a:endParaRPr lang="en-US" dirty="0" smtClean="0"/>
          </a:p>
        </p:txBody>
      </p:sp>
      <p:sp>
        <p:nvSpPr>
          <p:cNvPr id="9" name="Text Placeholder 8"/>
          <p:cNvSpPr>
            <a:spLocks noGrp="1"/>
          </p:cNvSpPr>
          <p:nvPr>
            <p:ph type="body" sz="quarter" idx="66"/>
          </p:nvPr>
        </p:nvSpPr>
        <p:spPr>
          <a:xfrm>
            <a:off x="450586" y="3336280"/>
            <a:ext cx="1948448" cy="1370034"/>
          </a:xfrm>
        </p:spPr>
        <p:txBody>
          <a:bodyPr/>
          <a:lstStyle/>
          <a:p>
            <a:r>
              <a:rPr lang="ja-JP" altLang="en-US" dirty="0" smtClean="0"/>
              <a:t>パッケージサイズ</a:t>
            </a:r>
            <a:endParaRPr lang="en-US" dirty="0"/>
          </a:p>
        </p:txBody>
      </p:sp>
      <p:sp>
        <p:nvSpPr>
          <p:cNvPr id="10" name="Text Placeholder 9"/>
          <p:cNvSpPr>
            <a:spLocks noGrp="1"/>
          </p:cNvSpPr>
          <p:nvPr>
            <p:ph type="body" sz="quarter" idx="67"/>
          </p:nvPr>
        </p:nvSpPr>
        <p:spPr>
          <a:xfrm>
            <a:off x="2507794" y="3357691"/>
            <a:ext cx="4552763" cy="1300033"/>
          </a:xfrm>
        </p:spPr>
        <p:txBody>
          <a:bodyPr/>
          <a:lstStyle/>
          <a:p>
            <a:r>
              <a:rPr lang="ja-JP" altLang="en-US" dirty="0" smtClean="0"/>
              <a:t>パイロットでは</a:t>
            </a:r>
            <a:r>
              <a:rPr lang="en-US" altLang="ja-JP" dirty="0" smtClean="0"/>
              <a:t>1</a:t>
            </a:r>
            <a:r>
              <a:rPr lang="ja-JP" altLang="en-US" dirty="0" smtClean="0"/>
              <a:t>包</a:t>
            </a:r>
            <a:r>
              <a:rPr lang="en-US" altLang="ja-JP" dirty="0" smtClean="0"/>
              <a:t>125g</a:t>
            </a:r>
            <a:r>
              <a:rPr lang="ja-JP" altLang="en-US" dirty="0" smtClean="0"/>
              <a:t>の小さい袋包を使用したが、より少量タイプがあれば手頃感を高まり使用法に柔軟性も出る（例：</a:t>
            </a:r>
            <a:r>
              <a:rPr lang="en-US" altLang="ja-JP" dirty="0" smtClean="0"/>
              <a:t>5</a:t>
            </a:r>
            <a:r>
              <a:rPr lang="ja-JP" altLang="en-US" dirty="0" smtClean="0"/>
              <a:t>リットルを</a:t>
            </a:r>
            <a:r>
              <a:rPr lang="en-US" altLang="ja-JP" dirty="0"/>
              <a:t>75g 2</a:t>
            </a:r>
            <a:r>
              <a:rPr lang="ja-JP" altLang="en-US" dirty="0" smtClean="0"/>
              <a:t>包で処理）</a:t>
            </a:r>
            <a:endParaRPr lang="en-US" dirty="0" smtClean="0"/>
          </a:p>
          <a:p>
            <a:r>
              <a:rPr lang="ja-JP" altLang="en-US" dirty="0"/>
              <a:t>パッケージ</a:t>
            </a:r>
            <a:r>
              <a:rPr lang="ja-JP" altLang="en-US" dirty="0" smtClean="0"/>
              <a:t>の少量化はクレジットリスクを負わない顧客と分割払いオプションに伴う集金という財政問題への取り組みにつながる</a:t>
            </a:r>
            <a:r>
              <a:rPr lang="en-US" dirty="0" smtClean="0"/>
              <a:t> </a:t>
            </a:r>
            <a:endParaRPr lang="en-US" dirty="0"/>
          </a:p>
        </p:txBody>
      </p:sp>
      <p:sp>
        <p:nvSpPr>
          <p:cNvPr id="11" name="Text Placeholder 10"/>
          <p:cNvSpPr>
            <a:spLocks noGrp="1"/>
          </p:cNvSpPr>
          <p:nvPr>
            <p:ph type="body" sz="quarter" idx="68"/>
          </p:nvPr>
        </p:nvSpPr>
        <p:spPr>
          <a:xfrm>
            <a:off x="450586" y="1715854"/>
            <a:ext cx="1948448" cy="1370034"/>
          </a:xfrm>
        </p:spPr>
        <p:txBody>
          <a:bodyPr/>
          <a:lstStyle/>
          <a:p>
            <a:r>
              <a:rPr lang="ja-JP" altLang="en-US" dirty="0" smtClean="0"/>
              <a:t>製品パッケージ</a:t>
            </a:r>
            <a:endParaRPr lang="en-US" dirty="0"/>
          </a:p>
        </p:txBody>
      </p:sp>
      <p:sp>
        <p:nvSpPr>
          <p:cNvPr id="12" name="Text Placeholder 11"/>
          <p:cNvSpPr>
            <a:spLocks noGrp="1"/>
          </p:cNvSpPr>
          <p:nvPr>
            <p:ph type="body" sz="quarter" idx="69"/>
          </p:nvPr>
        </p:nvSpPr>
        <p:spPr>
          <a:xfrm>
            <a:off x="2507794" y="1750579"/>
            <a:ext cx="4726388" cy="888088"/>
          </a:xfrm>
        </p:spPr>
        <p:txBody>
          <a:bodyPr/>
          <a:lstStyle/>
          <a:p>
            <a:r>
              <a:rPr lang="ja-JP" altLang="en-US" dirty="0" smtClean="0"/>
              <a:t>パイロットでは小さい袋包を使用</a:t>
            </a:r>
            <a:endParaRPr lang="en-US" dirty="0" smtClean="0"/>
          </a:p>
          <a:p>
            <a:r>
              <a:rPr lang="ja-JP" altLang="en-US" dirty="0" smtClean="0"/>
              <a:t>より意欲的なパッケージがあれば購入意欲を促進できる</a:t>
            </a:r>
            <a:endParaRPr lang="en-US" dirty="0"/>
          </a:p>
        </p:txBody>
      </p:sp>
      <p:cxnSp>
        <p:nvCxnSpPr>
          <p:cNvPr id="16" name="Straight Connector 15"/>
          <p:cNvCxnSpPr/>
          <p:nvPr/>
        </p:nvCxnSpPr>
        <p:spPr>
          <a:xfrm>
            <a:off x="450379" y="4787331"/>
            <a:ext cx="9144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0379" y="3209303"/>
            <a:ext cx="9144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141584" y="890636"/>
            <a:ext cx="2476194" cy="231353"/>
          </a:xfrm>
          <a:prstGeom prst="rect">
            <a:avLst/>
          </a:prstGeom>
          <a:noFill/>
        </p:spPr>
        <p:txBody>
          <a:bodyPr wrap="square" lIns="0" tIns="0" rIns="0" bIns="0" rtlCol="0">
            <a:noAutofit/>
          </a:bodyPr>
          <a:lstStyle/>
          <a:p>
            <a:pPr marL="231775" indent="-231775" algn="ctr"/>
            <a:r>
              <a:rPr lang="ja-JP" altLang="en-US" sz="1400" b="1" dirty="0" smtClean="0"/>
              <a:t>対策するポイント</a:t>
            </a:r>
            <a:endParaRPr lang="en-US" sz="1400" b="1" dirty="0" smtClean="0"/>
          </a:p>
        </p:txBody>
      </p:sp>
      <p:sp>
        <p:nvSpPr>
          <p:cNvPr id="23" name="TextBox 22"/>
          <p:cNvSpPr txBox="1"/>
          <p:nvPr/>
        </p:nvSpPr>
        <p:spPr>
          <a:xfrm>
            <a:off x="7234182" y="1228046"/>
            <a:ext cx="787079" cy="334053"/>
          </a:xfrm>
          <a:prstGeom prst="rect">
            <a:avLst/>
          </a:prstGeom>
          <a:noFill/>
        </p:spPr>
        <p:txBody>
          <a:bodyPr wrap="square" lIns="0" tIns="0" rIns="0" bIns="0" rtlCol="0">
            <a:noAutofit/>
          </a:bodyPr>
          <a:lstStyle/>
          <a:p>
            <a:pPr algn="ctr"/>
            <a:r>
              <a:rPr lang="en-US" sz="1100" b="1" dirty="0" smtClean="0"/>
              <a:t>A2F</a:t>
            </a:r>
            <a:r>
              <a:rPr lang="ja-JP" altLang="en-US" sz="1100" b="1" dirty="0" smtClean="0"/>
              <a:t>／</a:t>
            </a:r>
            <a:r>
              <a:rPr lang="en-US" sz="1100" b="1" dirty="0" smtClean="0"/>
              <a:t> </a:t>
            </a:r>
            <a:r>
              <a:rPr lang="ja-JP" altLang="en-US" sz="1100" b="1" dirty="0" smtClean="0"/>
              <a:t>負担可能額</a:t>
            </a:r>
            <a:endParaRPr lang="en-US" sz="1100" b="1" dirty="0" smtClean="0"/>
          </a:p>
        </p:txBody>
      </p:sp>
      <p:sp>
        <p:nvSpPr>
          <p:cNvPr id="24" name="TextBox 23"/>
          <p:cNvSpPr txBox="1"/>
          <p:nvPr/>
        </p:nvSpPr>
        <p:spPr>
          <a:xfrm>
            <a:off x="7987742" y="1228046"/>
            <a:ext cx="787079" cy="167685"/>
          </a:xfrm>
          <a:prstGeom prst="rect">
            <a:avLst/>
          </a:prstGeom>
          <a:noFill/>
        </p:spPr>
        <p:txBody>
          <a:bodyPr wrap="square" lIns="0" tIns="0" rIns="0" bIns="0" rtlCol="0">
            <a:noAutofit/>
          </a:bodyPr>
          <a:lstStyle/>
          <a:p>
            <a:pPr algn="ctr"/>
            <a:r>
              <a:rPr lang="ja-JP" altLang="en-US" sz="1400" b="1" dirty="0" smtClean="0"/>
              <a:t>水の濁り</a:t>
            </a:r>
            <a:endParaRPr lang="en-US" sz="1400" b="1" dirty="0" smtClean="0"/>
          </a:p>
        </p:txBody>
      </p:sp>
      <p:sp>
        <p:nvSpPr>
          <p:cNvPr id="25" name="TextBox 24"/>
          <p:cNvSpPr txBox="1"/>
          <p:nvPr/>
        </p:nvSpPr>
        <p:spPr>
          <a:xfrm>
            <a:off x="8807300" y="1193320"/>
            <a:ext cx="927009" cy="368779"/>
          </a:xfrm>
          <a:prstGeom prst="rect">
            <a:avLst/>
          </a:prstGeom>
          <a:noFill/>
        </p:spPr>
        <p:txBody>
          <a:bodyPr wrap="square" lIns="0" tIns="0" rIns="0" bIns="0" rtlCol="0">
            <a:noAutofit/>
          </a:bodyPr>
          <a:lstStyle/>
          <a:p>
            <a:pPr algn="ctr"/>
            <a:r>
              <a:rPr lang="ja-JP" altLang="en-US" sz="1200" b="1" dirty="0" smtClean="0"/>
              <a:t>啓発／正しい使い方</a:t>
            </a:r>
            <a:endParaRPr lang="en-US" sz="1200" b="1" dirty="0" smtClean="0"/>
          </a:p>
        </p:txBody>
      </p:sp>
      <p:sp>
        <p:nvSpPr>
          <p:cNvPr id="26" name="TextBox 25"/>
          <p:cNvSpPr txBox="1"/>
          <p:nvPr/>
        </p:nvSpPr>
        <p:spPr>
          <a:xfrm>
            <a:off x="7500397" y="3784922"/>
            <a:ext cx="335666" cy="460858"/>
          </a:xfrm>
          <a:prstGeom prst="rect">
            <a:avLst/>
          </a:prstGeom>
          <a:noFill/>
        </p:spPr>
        <p:txBody>
          <a:bodyPr wrap="square" lIns="0" tIns="0" rIns="0" bIns="0" rtlCol="0" anchor="ctr">
            <a:noAutofit/>
          </a:bodyPr>
          <a:lstStyle/>
          <a:p>
            <a:pPr marL="231775" indent="-231775" algn="ctr"/>
            <a:r>
              <a:rPr lang="en-US" sz="2000" b="1" dirty="0" smtClean="0">
                <a:effectLst>
                  <a:outerShdw blurRad="38100" dist="38100" dir="2700000" algn="tl">
                    <a:srgbClr val="000000">
                      <a:alpha val="43137"/>
                    </a:srgbClr>
                  </a:outerShdw>
                </a:effectLst>
              </a:rPr>
              <a:t>x</a:t>
            </a:r>
          </a:p>
        </p:txBody>
      </p:sp>
      <p:sp>
        <p:nvSpPr>
          <p:cNvPr id="28" name="TextBox 27"/>
          <p:cNvSpPr txBox="1"/>
          <p:nvPr/>
        </p:nvSpPr>
        <p:spPr>
          <a:xfrm>
            <a:off x="8217631" y="5296618"/>
            <a:ext cx="335666" cy="460858"/>
          </a:xfrm>
          <a:prstGeom prst="rect">
            <a:avLst/>
          </a:prstGeom>
          <a:noFill/>
        </p:spPr>
        <p:txBody>
          <a:bodyPr wrap="square" lIns="0" tIns="0" rIns="0" bIns="0" rtlCol="0" anchor="ctr">
            <a:noAutofit/>
          </a:bodyPr>
          <a:lstStyle/>
          <a:p>
            <a:pPr marL="231775" indent="-231775" algn="ctr"/>
            <a:r>
              <a:rPr lang="en-US" sz="2000" b="1" dirty="0" smtClean="0">
                <a:effectLst>
                  <a:outerShdw blurRad="38100" dist="38100" dir="2700000" algn="tl">
                    <a:srgbClr val="000000">
                      <a:alpha val="43137"/>
                    </a:srgbClr>
                  </a:outerShdw>
                </a:effectLst>
              </a:rPr>
              <a:t>x</a:t>
            </a:r>
          </a:p>
        </p:txBody>
      </p:sp>
      <p:sp>
        <p:nvSpPr>
          <p:cNvPr id="29" name="TextBox 28"/>
          <p:cNvSpPr txBox="1"/>
          <p:nvPr/>
        </p:nvSpPr>
        <p:spPr>
          <a:xfrm>
            <a:off x="3382479" y="1042974"/>
            <a:ext cx="2476194" cy="231353"/>
          </a:xfrm>
          <a:prstGeom prst="rect">
            <a:avLst/>
          </a:prstGeom>
          <a:noFill/>
        </p:spPr>
        <p:txBody>
          <a:bodyPr wrap="square" lIns="0" tIns="0" rIns="0" bIns="0" rtlCol="0">
            <a:noAutofit/>
          </a:bodyPr>
          <a:lstStyle/>
          <a:p>
            <a:pPr marL="231775" indent="-231775" algn="ctr"/>
            <a:r>
              <a:rPr lang="ja-JP" altLang="en-US" sz="1400" b="1" dirty="0" smtClean="0"/>
              <a:t>詳細</a:t>
            </a:r>
            <a:endParaRPr lang="en-US" sz="1400" b="1" dirty="0" smtClean="0"/>
          </a:p>
        </p:txBody>
      </p:sp>
      <p:sp>
        <p:nvSpPr>
          <p:cNvPr id="31" name="TextBox 30"/>
          <p:cNvSpPr txBox="1"/>
          <p:nvPr/>
        </p:nvSpPr>
        <p:spPr>
          <a:xfrm>
            <a:off x="7234182" y="2072088"/>
            <a:ext cx="787079" cy="460858"/>
          </a:xfrm>
          <a:prstGeom prst="rect">
            <a:avLst/>
          </a:prstGeom>
          <a:noFill/>
        </p:spPr>
        <p:txBody>
          <a:bodyPr wrap="square" lIns="0" tIns="0" rIns="0" bIns="0" rtlCol="0" anchor="ctr">
            <a:noAutofit/>
          </a:bodyPr>
          <a:lstStyle/>
          <a:p>
            <a:pPr marL="231775" indent="-231775" algn="ctr"/>
            <a:r>
              <a:rPr lang="ja-JP" altLang="en-US" sz="2000" b="1" dirty="0">
                <a:effectLst>
                  <a:outerShdw blurRad="38100" dist="38100" dir="2700000" algn="tl">
                    <a:srgbClr val="000000">
                      <a:alpha val="43137"/>
                    </a:srgbClr>
                  </a:outerShdw>
                </a:effectLst>
              </a:rPr>
              <a:t>（</a:t>
            </a:r>
            <a:r>
              <a:rPr lang="en-US" sz="2000" b="1" dirty="0" smtClean="0">
                <a:effectLst>
                  <a:outerShdw blurRad="38100" dist="38100" dir="2700000" algn="tl">
                    <a:srgbClr val="000000">
                      <a:alpha val="43137"/>
                    </a:srgbClr>
                  </a:outerShdw>
                </a:effectLst>
              </a:rPr>
              <a:t>x</a:t>
            </a:r>
            <a:r>
              <a:rPr lang="ja-JP" altLang="en-US" sz="2000" b="1" dirty="0" smtClean="0">
                <a:effectLst>
                  <a:outerShdw blurRad="38100" dist="38100" dir="2700000" algn="tl">
                    <a:srgbClr val="000000">
                      <a:alpha val="43137"/>
                    </a:srgbClr>
                  </a:outerShdw>
                </a:effectLst>
              </a:rPr>
              <a:t>）</a:t>
            </a:r>
            <a:endParaRPr lang="en-US" sz="20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36723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0068"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ja-JP" altLang="en-US" dirty="0" smtClean="0"/>
              <a:t>オペレーションプランは、日研とポテンシャルパートナーのオペレーション能力はもちろん、財政的実行可能性への影響を考慮すべき</a:t>
            </a:r>
            <a:endParaRPr lang="en-US" dirty="0"/>
          </a:p>
        </p:txBody>
      </p:sp>
      <p:sp>
        <p:nvSpPr>
          <p:cNvPr id="10" name="Text Placeholder 9"/>
          <p:cNvSpPr>
            <a:spLocks noGrp="1"/>
          </p:cNvSpPr>
          <p:nvPr>
            <p:ph type="body" sz="quarter" idx="67"/>
          </p:nvPr>
        </p:nvSpPr>
        <p:spPr>
          <a:xfrm>
            <a:off x="2507794" y="4573040"/>
            <a:ext cx="4552763" cy="1480521"/>
          </a:xfrm>
        </p:spPr>
        <p:txBody>
          <a:bodyPr/>
          <a:lstStyle/>
          <a:p>
            <a:r>
              <a:rPr lang="en-US" dirty="0" smtClean="0"/>
              <a:t>BoP</a:t>
            </a:r>
            <a:r>
              <a:rPr lang="ja-JP" altLang="en-US" dirty="0" smtClean="0"/>
              <a:t>市場に加えてより裕福な層や機関の市場をターゲットにすることで、相互補助の可能性が開ける。次の物がこの市場に含まれる：ホテルおよびレストラン、</a:t>
            </a:r>
            <a:r>
              <a:rPr lang="en-US" dirty="0" smtClean="0"/>
              <a:t> </a:t>
            </a:r>
            <a:r>
              <a:rPr lang="ja-JP" altLang="en-US" dirty="0" smtClean="0"/>
              <a:t>人道支援組織、学校と病院</a:t>
            </a:r>
            <a:endParaRPr lang="en-US" dirty="0" smtClean="0"/>
          </a:p>
          <a:p>
            <a:r>
              <a:rPr lang="ja-JP" altLang="en-US" dirty="0" smtClean="0"/>
              <a:t>特色がある市場を</a:t>
            </a:r>
            <a:r>
              <a:rPr lang="en-US" altLang="ja-JP" dirty="0" smtClean="0"/>
              <a:t>1</a:t>
            </a:r>
            <a:r>
              <a:rPr lang="ja-JP" altLang="en-US" dirty="0" smtClean="0"/>
              <a:t>つ以上ターゲットにするには、日研もしくは現地パートナーに対して</a:t>
            </a:r>
            <a:r>
              <a:rPr lang="en-US" altLang="ja-JP" dirty="0" smtClean="0"/>
              <a:t>2</a:t>
            </a:r>
            <a:r>
              <a:rPr lang="ja-JP" altLang="en-US" dirty="0" err="1" smtClean="0"/>
              <a:t>つの</a:t>
            </a:r>
            <a:r>
              <a:rPr lang="ja-JP" altLang="en-US" dirty="0" smtClean="0"/>
              <a:t>特色ある販売マーケティング能力が要求される</a:t>
            </a:r>
            <a:endParaRPr lang="en-US" dirty="0"/>
          </a:p>
        </p:txBody>
      </p:sp>
      <p:sp>
        <p:nvSpPr>
          <p:cNvPr id="11" name="Text Placeholder 10"/>
          <p:cNvSpPr>
            <a:spLocks noGrp="1"/>
          </p:cNvSpPr>
          <p:nvPr>
            <p:ph type="body" sz="quarter" idx="68"/>
          </p:nvPr>
        </p:nvSpPr>
        <p:spPr>
          <a:xfrm>
            <a:off x="450586" y="1715853"/>
            <a:ext cx="1948448" cy="2560411"/>
          </a:xfrm>
        </p:spPr>
        <p:txBody>
          <a:bodyPr/>
          <a:lstStyle/>
          <a:p>
            <a:r>
              <a:rPr lang="ja-JP" altLang="en-US" dirty="0" smtClean="0"/>
              <a:t>生産モデル</a:t>
            </a:r>
            <a:endParaRPr lang="en-US" dirty="0"/>
          </a:p>
        </p:txBody>
      </p:sp>
      <p:sp>
        <p:nvSpPr>
          <p:cNvPr id="12" name="Text Placeholder 11"/>
          <p:cNvSpPr>
            <a:spLocks noGrp="1"/>
          </p:cNvSpPr>
          <p:nvPr>
            <p:ph type="body" sz="quarter" idx="69"/>
          </p:nvPr>
        </p:nvSpPr>
        <p:spPr>
          <a:xfrm>
            <a:off x="2507794" y="1693428"/>
            <a:ext cx="4726388" cy="2674073"/>
          </a:xfrm>
        </p:spPr>
        <p:txBody>
          <a:bodyPr/>
          <a:lstStyle/>
          <a:p>
            <a:r>
              <a:rPr lang="ja-JP" altLang="en-US" b="1" dirty="0" smtClean="0"/>
              <a:t>日本国内での生産</a:t>
            </a:r>
            <a:r>
              <a:rPr lang="ja-JP" altLang="en-US" dirty="0" smtClean="0"/>
              <a:t>は品質を担保できるがコストが高く、もし生産規模を拡大するなら日研は生産能力を拡大する必要がある</a:t>
            </a:r>
            <a:r>
              <a:rPr lang="en-US" dirty="0" smtClean="0"/>
              <a:t> </a:t>
            </a:r>
          </a:p>
          <a:p>
            <a:r>
              <a:rPr lang="ja-JP" altLang="en-US" dirty="0" smtClean="0"/>
              <a:t>ライセンシングするにしても</a:t>
            </a:r>
            <a:r>
              <a:rPr lang="en-US" altLang="ja-JP" dirty="0" smtClean="0"/>
              <a:t>B2B</a:t>
            </a:r>
            <a:r>
              <a:rPr lang="ja-JP" altLang="en-US" dirty="0" smtClean="0"/>
              <a:t>だとしても、</a:t>
            </a:r>
            <a:r>
              <a:rPr lang="ja-JP" altLang="en-US" b="1" dirty="0" smtClean="0"/>
              <a:t>現地生産</a:t>
            </a:r>
            <a:r>
              <a:rPr lang="ja-JP" altLang="en-US" dirty="0" smtClean="0"/>
              <a:t>すれば製造費と輸送費は削減される。これによって発注からの迅速さが求められる緊急時市場へ対応する道が開かれるかもしれない</a:t>
            </a:r>
            <a:endParaRPr lang="en-US" dirty="0" smtClean="0"/>
          </a:p>
          <a:p>
            <a:r>
              <a:rPr lang="ja-JP" altLang="en-US" b="1" dirty="0" smtClean="0"/>
              <a:t>ライセンシング</a:t>
            </a:r>
            <a:r>
              <a:rPr lang="ja-JP" altLang="en-US" dirty="0" smtClean="0"/>
              <a:t>にはロイヤリティの支払はもちろん、製品品質を担保するために信頼できるパートナーが必要だ</a:t>
            </a:r>
            <a:endParaRPr lang="en-US" dirty="0" smtClean="0"/>
          </a:p>
          <a:p>
            <a:r>
              <a:rPr lang="en-US" b="1" dirty="0" smtClean="0"/>
              <a:t>B</a:t>
            </a:r>
            <a:r>
              <a:rPr lang="en-US" altLang="ja-JP" b="1" dirty="0" smtClean="0"/>
              <a:t>2</a:t>
            </a:r>
            <a:r>
              <a:rPr lang="en-US" b="1" dirty="0" smtClean="0"/>
              <a:t>B</a:t>
            </a:r>
            <a:r>
              <a:rPr lang="ja-JP" altLang="en-US" b="1" dirty="0" smtClean="0"/>
              <a:t>ソリューション</a:t>
            </a:r>
            <a:r>
              <a:rPr lang="ja-JP" altLang="en-US" dirty="0" smtClean="0"/>
              <a:t>にも製品品質を担保するため信頼できるパートナーが必要だが、日研がコーティング素材の生産を続けるので必要度は下がる</a:t>
            </a:r>
            <a:endParaRPr lang="en-US" dirty="0"/>
          </a:p>
        </p:txBody>
      </p:sp>
      <p:cxnSp>
        <p:nvCxnSpPr>
          <p:cNvPr id="17" name="Straight Connector 16"/>
          <p:cNvCxnSpPr/>
          <p:nvPr/>
        </p:nvCxnSpPr>
        <p:spPr>
          <a:xfrm>
            <a:off x="450379" y="4424652"/>
            <a:ext cx="9144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141584" y="890636"/>
            <a:ext cx="2476194" cy="231353"/>
          </a:xfrm>
          <a:prstGeom prst="rect">
            <a:avLst/>
          </a:prstGeom>
          <a:noFill/>
        </p:spPr>
        <p:txBody>
          <a:bodyPr wrap="square" lIns="0" tIns="0" rIns="0" bIns="0" rtlCol="0">
            <a:noAutofit/>
          </a:bodyPr>
          <a:lstStyle/>
          <a:p>
            <a:pPr marL="231775" indent="-231775" algn="ctr"/>
            <a:r>
              <a:rPr lang="ja-JP" altLang="en-US" sz="1400" b="1" dirty="0" smtClean="0"/>
              <a:t>対策する</a:t>
            </a:r>
            <a:r>
              <a:rPr lang="ja-JP" altLang="en-US" sz="1400" b="1" dirty="0"/>
              <a:t>ポイント</a:t>
            </a:r>
            <a:endParaRPr lang="en-US" sz="1400" b="1" dirty="0" smtClean="0"/>
          </a:p>
        </p:txBody>
      </p:sp>
      <p:sp>
        <p:nvSpPr>
          <p:cNvPr id="23" name="TextBox 22"/>
          <p:cNvSpPr txBox="1"/>
          <p:nvPr/>
        </p:nvSpPr>
        <p:spPr>
          <a:xfrm>
            <a:off x="7234182" y="1228046"/>
            <a:ext cx="787079" cy="167685"/>
          </a:xfrm>
          <a:prstGeom prst="rect">
            <a:avLst/>
          </a:prstGeom>
          <a:noFill/>
        </p:spPr>
        <p:txBody>
          <a:bodyPr wrap="square" lIns="0" tIns="0" rIns="0" bIns="0" rtlCol="0">
            <a:noAutofit/>
          </a:bodyPr>
          <a:lstStyle/>
          <a:p>
            <a:pPr algn="ctr"/>
            <a:r>
              <a:rPr lang="en-US" altLang="ja-JP" sz="1100" b="1" dirty="0"/>
              <a:t>A2F</a:t>
            </a:r>
            <a:r>
              <a:rPr lang="ja-JP" altLang="en-US" sz="1100" b="1" dirty="0"/>
              <a:t>／</a:t>
            </a:r>
            <a:r>
              <a:rPr lang="en-US" altLang="ja-JP" sz="1100" b="1" dirty="0"/>
              <a:t> </a:t>
            </a:r>
            <a:r>
              <a:rPr lang="ja-JP" altLang="en-US" sz="1100" b="1" dirty="0"/>
              <a:t>負担可能額</a:t>
            </a:r>
            <a:endParaRPr lang="en-US" altLang="ja-JP" sz="1100" b="1" dirty="0"/>
          </a:p>
        </p:txBody>
      </p:sp>
      <p:sp>
        <p:nvSpPr>
          <p:cNvPr id="24" name="TextBox 23"/>
          <p:cNvSpPr txBox="1"/>
          <p:nvPr/>
        </p:nvSpPr>
        <p:spPr>
          <a:xfrm>
            <a:off x="7968692" y="1228046"/>
            <a:ext cx="787079" cy="167685"/>
          </a:xfrm>
          <a:prstGeom prst="rect">
            <a:avLst/>
          </a:prstGeom>
          <a:noFill/>
        </p:spPr>
        <p:txBody>
          <a:bodyPr wrap="square" lIns="0" tIns="0" rIns="0" bIns="0" rtlCol="0">
            <a:noAutofit/>
          </a:bodyPr>
          <a:lstStyle/>
          <a:p>
            <a:pPr algn="ctr"/>
            <a:r>
              <a:rPr lang="ja-JP" altLang="en-US" sz="1400" b="1" dirty="0" smtClean="0"/>
              <a:t>水の濁り</a:t>
            </a:r>
            <a:endParaRPr lang="en-US" sz="1400" b="1" dirty="0" smtClean="0"/>
          </a:p>
        </p:txBody>
      </p:sp>
      <p:sp>
        <p:nvSpPr>
          <p:cNvPr id="25" name="TextBox 24"/>
          <p:cNvSpPr txBox="1"/>
          <p:nvPr/>
        </p:nvSpPr>
        <p:spPr>
          <a:xfrm>
            <a:off x="8807300" y="1193321"/>
            <a:ext cx="927009" cy="202410"/>
          </a:xfrm>
          <a:prstGeom prst="rect">
            <a:avLst/>
          </a:prstGeom>
          <a:noFill/>
        </p:spPr>
        <p:txBody>
          <a:bodyPr wrap="square" lIns="0" tIns="0" rIns="0" bIns="0" rtlCol="0">
            <a:noAutofit/>
          </a:bodyPr>
          <a:lstStyle/>
          <a:p>
            <a:pPr algn="ctr"/>
            <a:r>
              <a:rPr lang="ja-JP" altLang="en-US" sz="1200" b="1" dirty="0"/>
              <a:t>啓発／正しい使い方</a:t>
            </a:r>
            <a:endParaRPr lang="en-US" altLang="ja-JP" sz="1200" b="1" dirty="0"/>
          </a:p>
        </p:txBody>
      </p:sp>
      <p:sp>
        <p:nvSpPr>
          <p:cNvPr id="26" name="TextBox 25"/>
          <p:cNvSpPr txBox="1"/>
          <p:nvPr/>
        </p:nvSpPr>
        <p:spPr>
          <a:xfrm>
            <a:off x="7500397" y="5000271"/>
            <a:ext cx="335666" cy="460858"/>
          </a:xfrm>
          <a:prstGeom prst="rect">
            <a:avLst/>
          </a:prstGeom>
          <a:noFill/>
        </p:spPr>
        <p:txBody>
          <a:bodyPr wrap="square" lIns="0" tIns="0" rIns="0" bIns="0" rtlCol="0" anchor="ctr">
            <a:noAutofit/>
          </a:bodyPr>
          <a:lstStyle/>
          <a:p>
            <a:pPr marL="231775" indent="-231775" algn="ctr"/>
            <a:r>
              <a:rPr lang="en-US" sz="2000" b="1" dirty="0" smtClean="0">
                <a:effectLst>
                  <a:outerShdw blurRad="38100" dist="38100" dir="2700000" algn="tl">
                    <a:srgbClr val="000000">
                      <a:alpha val="43137"/>
                    </a:srgbClr>
                  </a:outerShdw>
                </a:effectLst>
              </a:rPr>
              <a:t>x</a:t>
            </a:r>
          </a:p>
        </p:txBody>
      </p:sp>
      <p:sp>
        <p:nvSpPr>
          <p:cNvPr id="29" name="TextBox 28"/>
          <p:cNvSpPr txBox="1"/>
          <p:nvPr/>
        </p:nvSpPr>
        <p:spPr>
          <a:xfrm>
            <a:off x="3382479" y="1042974"/>
            <a:ext cx="2476194" cy="231353"/>
          </a:xfrm>
          <a:prstGeom prst="rect">
            <a:avLst/>
          </a:prstGeom>
          <a:noFill/>
        </p:spPr>
        <p:txBody>
          <a:bodyPr wrap="square" lIns="0" tIns="0" rIns="0" bIns="0" rtlCol="0">
            <a:noAutofit/>
          </a:bodyPr>
          <a:lstStyle/>
          <a:p>
            <a:pPr marL="231775" indent="-231775" algn="ctr"/>
            <a:r>
              <a:rPr lang="ja-JP" altLang="en-US" sz="1400" b="1" dirty="0" smtClean="0"/>
              <a:t>詳細</a:t>
            </a:r>
            <a:endParaRPr lang="en-US" sz="1400" b="1" dirty="0" smtClean="0"/>
          </a:p>
        </p:txBody>
      </p:sp>
      <p:sp>
        <p:nvSpPr>
          <p:cNvPr id="31" name="TextBox 30"/>
          <p:cNvSpPr txBox="1"/>
          <p:nvPr/>
        </p:nvSpPr>
        <p:spPr>
          <a:xfrm>
            <a:off x="7500397" y="2072088"/>
            <a:ext cx="335666" cy="460858"/>
          </a:xfrm>
          <a:prstGeom prst="rect">
            <a:avLst/>
          </a:prstGeom>
          <a:noFill/>
        </p:spPr>
        <p:txBody>
          <a:bodyPr wrap="square" lIns="0" tIns="0" rIns="0" bIns="0" rtlCol="0" anchor="ctr">
            <a:noAutofit/>
          </a:bodyPr>
          <a:lstStyle/>
          <a:p>
            <a:pPr marL="231775" indent="-231775" algn="ctr"/>
            <a:r>
              <a:rPr lang="en-US" sz="2000" b="1" dirty="0" smtClean="0">
                <a:effectLst>
                  <a:outerShdw blurRad="38100" dist="38100" dir="2700000" algn="tl">
                    <a:srgbClr val="000000">
                      <a:alpha val="43137"/>
                    </a:srgbClr>
                  </a:outerShdw>
                </a:effectLst>
              </a:rPr>
              <a:t>x</a:t>
            </a:r>
          </a:p>
        </p:txBody>
      </p:sp>
      <p:sp>
        <p:nvSpPr>
          <p:cNvPr id="3" name="Text Placeholder 2"/>
          <p:cNvSpPr>
            <a:spLocks noGrp="1"/>
          </p:cNvSpPr>
          <p:nvPr>
            <p:ph type="body" sz="quarter" idx="64"/>
          </p:nvPr>
        </p:nvSpPr>
        <p:spPr>
          <a:xfrm>
            <a:off x="450274" y="4545683"/>
            <a:ext cx="1948448" cy="1507878"/>
          </a:xfrm>
        </p:spPr>
        <p:txBody>
          <a:bodyPr/>
          <a:lstStyle/>
          <a:p>
            <a:r>
              <a:rPr lang="ja-JP" altLang="en-US" dirty="0" smtClean="0"/>
              <a:t>ターゲット市場</a:t>
            </a:r>
            <a:endParaRPr lang="en-US" dirty="0"/>
          </a:p>
        </p:txBody>
      </p:sp>
    </p:spTree>
    <p:extLst>
      <p:ext uri="{BB962C8B-B14F-4D97-AF65-F5344CB8AC3E}">
        <p14:creationId xmlns:p14="http://schemas.microsoft.com/office/powerpoint/2010/main" val="12941775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2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1088"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ja-JP" altLang="en-US" dirty="0" smtClean="0"/>
              <a:t>多くの</a:t>
            </a:r>
            <a:r>
              <a:rPr lang="en-US" altLang="ja-JP" dirty="0" smtClean="0"/>
              <a:t>BoP</a:t>
            </a:r>
            <a:r>
              <a:rPr lang="ja-JP" altLang="en-US" dirty="0" smtClean="0"/>
              <a:t>ビジネスと同様に、パートナーシップは成功するビジネスモデルの鍵である</a:t>
            </a:r>
            <a:endParaRPr lang="en-US" dirty="0"/>
          </a:p>
        </p:txBody>
      </p:sp>
      <p:sp>
        <p:nvSpPr>
          <p:cNvPr id="7" name="Text Placeholder 6"/>
          <p:cNvSpPr>
            <a:spLocks noGrp="1"/>
          </p:cNvSpPr>
          <p:nvPr>
            <p:ph type="body" sz="quarter" idx="64"/>
          </p:nvPr>
        </p:nvSpPr>
        <p:spPr>
          <a:xfrm>
            <a:off x="450586" y="4868722"/>
            <a:ext cx="1948448" cy="1370034"/>
          </a:xfrm>
        </p:spPr>
        <p:txBody>
          <a:bodyPr/>
          <a:lstStyle/>
          <a:p>
            <a:r>
              <a:rPr lang="ja-JP" altLang="en-US" dirty="0" smtClean="0"/>
              <a:t>啓発パートナー</a:t>
            </a:r>
            <a:endParaRPr lang="en-US" dirty="0"/>
          </a:p>
        </p:txBody>
      </p:sp>
      <p:sp>
        <p:nvSpPr>
          <p:cNvPr id="8" name="Text Placeholder 7"/>
          <p:cNvSpPr>
            <a:spLocks noGrp="1"/>
          </p:cNvSpPr>
          <p:nvPr>
            <p:ph type="body" sz="quarter" idx="65"/>
          </p:nvPr>
        </p:nvSpPr>
        <p:spPr>
          <a:xfrm>
            <a:off x="2507793" y="4926595"/>
            <a:ext cx="4865279" cy="1196413"/>
          </a:xfrm>
        </p:spPr>
        <p:txBody>
          <a:bodyPr/>
          <a:lstStyle/>
          <a:p>
            <a:r>
              <a:rPr lang="ja-JP" altLang="en-US" dirty="0"/>
              <a:t>流通パートナーでも同様か否かわからないが、多く</a:t>
            </a:r>
            <a:r>
              <a:rPr lang="ja-JP" altLang="en-US" dirty="0" smtClean="0"/>
              <a:t>の</a:t>
            </a:r>
            <a:r>
              <a:rPr lang="en-US" dirty="0" smtClean="0"/>
              <a:t>BoP</a:t>
            </a:r>
            <a:r>
              <a:rPr lang="ja-JP" altLang="en-US" dirty="0" smtClean="0"/>
              <a:t>製品は、啓発パートナーからしばしば</a:t>
            </a:r>
            <a:r>
              <a:rPr lang="ja-JP" altLang="en-US" dirty="0"/>
              <a:t>援助資金の恩恵を</a:t>
            </a:r>
            <a:r>
              <a:rPr lang="ja-JP" altLang="en-US" dirty="0" smtClean="0"/>
              <a:t>受ける。クリンカが健康に与える社会的</a:t>
            </a:r>
            <a:r>
              <a:rPr lang="ja-JP" altLang="en-US" dirty="0"/>
              <a:t>影響</a:t>
            </a:r>
            <a:r>
              <a:rPr lang="ja-JP" altLang="en-US" dirty="0" smtClean="0"/>
              <a:t>を考慮すると、日研は製品の正しい使い方はもちろん製品に関する啓発のために、そういったパートナーシップを模索すべきである</a:t>
            </a:r>
            <a:endParaRPr lang="en-US" dirty="0" smtClean="0"/>
          </a:p>
        </p:txBody>
      </p:sp>
      <p:sp>
        <p:nvSpPr>
          <p:cNvPr id="9" name="Text Placeholder 8"/>
          <p:cNvSpPr>
            <a:spLocks noGrp="1"/>
          </p:cNvSpPr>
          <p:nvPr>
            <p:ph type="body" sz="quarter" idx="66"/>
          </p:nvPr>
        </p:nvSpPr>
        <p:spPr>
          <a:xfrm>
            <a:off x="450586" y="3336280"/>
            <a:ext cx="1948448" cy="1370034"/>
          </a:xfrm>
        </p:spPr>
        <p:txBody>
          <a:bodyPr/>
          <a:lstStyle/>
          <a:p>
            <a:r>
              <a:rPr lang="ja-JP" altLang="en-US" dirty="0" smtClean="0"/>
              <a:t>流通パートナー</a:t>
            </a:r>
            <a:endParaRPr lang="en-US" dirty="0"/>
          </a:p>
        </p:txBody>
      </p:sp>
      <p:sp>
        <p:nvSpPr>
          <p:cNvPr id="10" name="Text Placeholder 9"/>
          <p:cNvSpPr>
            <a:spLocks noGrp="1"/>
          </p:cNvSpPr>
          <p:nvPr>
            <p:ph type="body" sz="quarter" idx="67"/>
          </p:nvPr>
        </p:nvSpPr>
        <p:spPr>
          <a:xfrm>
            <a:off x="2507794" y="3357691"/>
            <a:ext cx="4865278" cy="1368289"/>
          </a:xfrm>
        </p:spPr>
        <p:txBody>
          <a:bodyPr/>
          <a:lstStyle/>
          <a:p>
            <a:r>
              <a:rPr lang="ja-JP" altLang="en-US" dirty="0" smtClean="0"/>
              <a:t>クリンカはまだ売り込み製品である－つまり製品を訪問またはグループディスカッションで顧客に紹介する必要がある。多くの顧客に届けるためには既存のネットワークを有した流通パートナーが必要</a:t>
            </a:r>
            <a:endParaRPr lang="en-US" dirty="0" smtClean="0"/>
          </a:p>
          <a:p>
            <a:r>
              <a:rPr lang="ja-JP" altLang="en-US" dirty="0" smtClean="0"/>
              <a:t>流通パートナーは啓発／顧客モニタリングに参加してもよい</a:t>
            </a:r>
            <a:endParaRPr lang="en-US" dirty="0"/>
          </a:p>
        </p:txBody>
      </p:sp>
      <p:sp>
        <p:nvSpPr>
          <p:cNvPr id="11" name="Text Placeholder 10"/>
          <p:cNvSpPr>
            <a:spLocks noGrp="1"/>
          </p:cNvSpPr>
          <p:nvPr>
            <p:ph type="body" sz="quarter" idx="68"/>
          </p:nvPr>
        </p:nvSpPr>
        <p:spPr>
          <a:xfrm>
            <a:off x="450586" y="1715854"/>
            <a:ext cx="1948448" cy="1370034"/>
          </a:xfrm>
        </p:spPr>
        <p:txBody>
          <a:bodyPr/>
          <a:lstStyle/>
          <a:p>
            <a:r>
              <a:rPr lang="ja-JP" altLang="en-US" dirty="0" smtClean="0"/>
              <a:t>財政パートナー</a:t>
            </a:r>
            <a:endParaRPr lang="en-US" dirty="0"/>
          </a:p>
        </p:txBody>
      </p:sp>
      <p:sp>
        <p:nvSpPr>
          <p:cNvPr id="12" name="Text Placeholder 11"/>
          <p:cNvSpPr>
            <a:spLocks noGrp="1"/>
          </p:cNvSpPr>
          <p:nvPr>
            <p:ph type="body" sz="quarter" idx="69"/>
          </p:nvPr>
        </p:nvSpPr>
        <p:spPr>
          <a:xfrm>
            <a:off x="2507794" y="1607704"/>
            <a:ext cx="4865278" cy="1554596"/>
          </a:xfrm>
        </p:spPr>
        <p:txBody>
          <a:bodyPr/>
          <a:lstStyle/>
          <a:p>
            <a:r>
              <a:rPr lang="ja-JP" altLang="en-US" dirty="0" smtClean="0"/>
              <a:t>財政パートナーは</a:t>
            </a:r>
            <a:r>
              <a:rPr lang="en-US" altLang="ja-JP" dirty="0" smtClean="0"/>
              <a:t>1</a:t>
            </a:r>
            <a:r>
              <a:rPr lang="ja-JP" altLang="en-US" dirty="0" smtClean="0"/>
              <a:t>）</a:t>
            </a:r>
            <a:r>
              <a:rPr lang="ja-JP" altLang="en-US" dirty="0"/>
              <a:t>補助金に</a:t>
            </a:r>
            <a:r>
              <a:rPr lang="ja-JP" altLang="en-US" dirty="0" smtClean="0"/>
              <a:t>よるエンドユーザー価格減額もしくは</a:t>
            </a:r>
            <a:r>
              <a:rPr lang="en-US" altLang="ja-JP" dirty="0" smtClean="0"/>
              <a:t>2</a:t>
            </a:r>
            <a:r>
              <a:rPr lang="ja-JP" altLang="en-US" dirty="0" smtClean="0"/>
              <a:t>）日研もしくはパートナーに対する直接融資をサポートできる</a:t>
            </a:r>
            <a:r>
              <a:rPr lang="en-US" dirty="0" smtClean="0"/>
              <a:t> </a:t>
            </a:r>
            <a:r>
              <a:rPr lang="ja-JP" altLang="en-US" dirty="0" smtClean="0"/>
              <a:t>こと</a:t>
            </a:r>
            <a:endParaRPr lang="en-US" dirty="0" smtClean="0"/>
          </a:p>
          <a:p>
            <a:r>
              <a:rPr lang="ja-JP" altLang="en-US" dirty="0" smtClean="0"/>
              <a:t>政府、とくに現地生産を行う国の政府が補助金または価格／量の保障について議論の余地を持つこと</a:t>
            </a:r>
            <a:r>
              <a:rPr lang="en-US" dirty="0" smtClean="0"/>
              <a:t> </a:t>
            </a:r>
          </a:p>
          <a:p>
            <a:r>
              <a:rPr lang="ja-JP" altLang="en-US" dirty="0" smtClean="0"/>
              <a:t>ユニット価格が低いため、消費者金融は助けにならないだろう</a:t>
            </a:r>
            <a:endParaRPr lang="en-US" dirty="0"/>
          </a:p>
        </p:txBody>
      </p:sp>
      <p:cxnSp>
        <p:nvCxnSpPr>
          <p:cNvPr id="16" name="Straight Connector 15"/>
          <p:cNvCxnSpPr/>
          <p:nvPr/>
        </p:nvCxnSpPr>
        <p:spPr>
          <a:xfrm>
            <a:off x="450379" y="4787331"/>
            <a:ext cx="9144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0379" y="3209303"/>
            <a:ext cx="9144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141584" y="890636"/>
            <a:ext cx="2476194" cy="231353"/>
          </a:xfrm>
          <a:prstGeom prst="rect">
            <a:avLst/>
          </a:prstGeom>
          <a:noFill/>
        </p:spPr>
        <p:txBody>
          <a:bodyPr wrap="square" lIns="0" tIns="0" rIns="0" bIns="0" rtlCol="0">
            <a:noAutofit/>
          </a:bodyPr>
          <a:lstStyle/>
          <a:p>
            <a:pPr marL="231775" indent="-231775" algn="ctr"/>
            <a:r>
              <a:rPr lang="ja-JP" altLang="en-US" sz="1400" b="1" dirty="0" smtClean="0"/>
              <a:t>対策するポイント</a:t>
            </a:r>
            <a:endParaRPr lang="en-US" sz="1400" b="1" dirty="0" smtClean="0"/>
          </a:p>
        </p:txBody>
      </p:sp>
      <p:sp>
        <p:nvSpPr>
          <p:cNvPr id="23" name="TextBox 22"/>
          <p:cNvSpPr txBox="1"/>
          <p:nvPr/>
        </p:nvSpPr>
        <p:spPr>
          <a:xfrm>
            <a:off x="7234182" y="1228046"/>
            <a:ext cx="787079" cy="167685"/>
          </a:xfrm>
          <a:prstGeom prst="rect">
            <a:avLst/>
          </a:prstGeom>
          <a:noFill/>
        </p:spPr>
        <p:txBody>
          <a:bodyPr wrap="square" lIns="0" tIns="0" rIns="0" bIns="0" rtlCol="0">
            <a:noAutofit/>
          </a:bodyPr>
          <a:lstStyle/>
          <a:p>
            <a:pPr algn="ctr"/>
            <a:r>
              <a:rPr lang="en-US" altLang="ja-JP" sz="1100" b="1" dirty="0"/>
              <a:t>A2F</a:t>
            </a:r>
            <a:r>
              <a:rPr lang="ja-JP" altLang="en-US" sz="1100" b="1" dirty="0"/>
              <a:t>／</a:t>
            </a:r>
            <a:r>
              <a:rPr lang="en-US" altLang="ja-JP" sz="1100" b="1" dirty="0"/>
              <a:t> </a:t>
            </a:r>
            <a:r>
              <a:rPr lang="ja-JP" altLang="en-US" sz="1100" b="1" dirty="0"/>
              <a:t>負担可能額</a:t>
            </a:r>
            <a:endParaRPr lang="en-US" altLang="ja-JP" sz="1100" b="1" dirty="0"/>
          </a:p>
        </p:txBody>
      </p:sp>
      <p:sp>
        <p:nvSpPr>
          <p:cNvPr id="24" name="TextBox 23"/>
          <p:cNvSpPr txBox="1"/>
          <p:nvPr/>
        </p:nvSpPr>
        <p:spPr>
          <a:xfrm>
            <a:off x="7978217" y="1228046"/>
            <a:ext cx="787079" cy="167685"/>
          </a:xfrm>
          <a:prstGeom prst="rect">
            <a:avLst/>
          </a:prstGeom>
          <a:noFill/>
        </p:spPr>
        <p:txBody>
          <a:bodyPr wrap="square" lIns="0" tIns="0" rIns="0" bIns="0" rtlCol="0">
            <a:noAutofit/>
          </a:bodyPr>
          <a:lstStyle/>
          <a:p>
            <a:pPr algn="ctr"/>
            <a:r>
              <a:rPr lang="ja-JP" altLang="en-US" sz="1400" b="1" dirty="0" smtClean="0"/>
              <a:t>水の濁り</a:t>
            </a:r>
            <a:endParaRPr lang="en-US" sz="1400" b="1" dirty="0" smtClean="0"/>
          </a:p>
        </p:txBody>
      </p:sp>
      <p:sp>
        <p:nvSpPr>
          <p:cNvPr id="25" name="TextBox 24"/>
          <p:cNvSpPr txBox="1"/>
          <p:nvPr/>
        </p:nvSpPr>
        <p:spPr>
          <a:xfrm>
            <a:off x="8807300" y="1193321"/>
            <a:ext cx="927009" cy="202410"/>
          </a:xfrm>
          <a:prstGeom prst="rect">
            <a:avLst/>
          </a:prstGeom>
          <a:noFill/>
        </p:spPr>
        <p:txBody>
          <a:bodyPr wrap="square" lIns="0" tIns="0" rIns="0" bIns="0" rtlCol="0">
            <a:noAutofit/>
          </a:bodyPr>
          <a:lstStyle/>
          <a:p>
            <a:pPr algn="ctr"/>
            <a:r>
              <a:rPr lang="ja-JP" altLang="en-US" sz="1200" b="1" dirty="0"/>
              <a:t>啓発／正しい使い方</a:t>
            </a:r>
            <a:endParaRPr lang="en-US" altLang="ja-JP" sz="1200" b="1" dirty="0"/>
          </a:p>
        </p:txBody>
      </p:sp>
      <p:sp>
        <p:nvSpPr>
          <p:cNvPr id="26" name="TextBox 25"/>
          <p:cNvSpPr txBox="1"/>
          <p:nvPr/>
        </p:nvSpPr>
        <p:spPr>
          <a:xfrm>
            <a:off x="9102971" y="3767888"/>
            <a:ext cx="335666" cy="460858"/>
          </a:xfrm>
          <a:prstGeom prst="rect">
            <a:avLst/>
          </a:prstGeom>
          <a:noFill/>
        </p:spPr>
        <p:txBody>
          <a:bodyPr wrap="square" lIns="0" tIns="0" rIns="0" bIns="0" rtlCol="0" anchor="ctr">
            <a:noAutofit/>
          </a:bodyPr>
          <a:lstStyle/>
          <a:p>
            <a:pPr marL="231775" indent="-231775" algn="ctr"/>
            <a:r>
              <a:rPr lang="en-US" sz="2000" b="1" dirty="0" smtClean="0">
                <a:effectLst>
                  <a:outerShdw blurRad="38100" dist="38100" dir="2700000" algn="tl">
                    <a:srgbClr val="000000">
                      <a:alpha val="43137"/>
                    </a:srgbClr>
                  </a:outerShdw>
                </a:effectLst>
              </a:rPr>
              <a:t>x</a:t>
            </a:r>
          </a:p>
        </p:txBody>
      </p:sp>
      <p:sp>
        <p:nvSpPr>
          <p:cNvPr id="28" name="TextBox 27"/>
          <p:cNvSpPr txBox="1"/>
          <p:nvPr/>
        </p:nvSpPr>
        <p:spPr>
          <a:xfrm>
            <a:off x="9102971" y="5323310"/>
            <a:ext cx="335666" cy="460858"/>
          </a:xfrm>
          <a:prstGeom prst="rect">
            <a:avLst/>
          </a:prstGeom>
          <a:noFill/>
        </p:spPr>
        <p:txBody>
          <a:bodyPr wrap="square" lIns="0" tIns="0" rIns="0" bIns="0" rtlCol="0" anchor="ctr">
            <a:noAutofit/>
          </a:bodyPr>
          <a:lstStyle/>
          <a:p>
            <a:pPr marL="231775" indent="-231775" algn="ctr"/>
            <a:r>
              <a:rPr lang="en-US" sz="2000" b="1" dirty="0" smtClean="0">
                <a:effectLst>
                  <a:outerShdw blurRad="38100" dist="38100" dir="2700000" algn="tl">
                    <a:srgbClr val="000000">
                      <a:alpha val="43137"/>
                    </a:srgbClr>
                  </a:outerShdw>
                </a:effectLst>
              </a:rPr>
              <a:t>x</a:t>
            </a:r>
          </a:p>
        </p:txBody>
      </p:sp>
      <p:sp>
        <p:nvSpPr>
          <p:cNvPr id="29" name="TextBox 28"/>
          <p:cNvSpPr txBox="1"/>
          <p:nvPr/>
        </p:nvSpPr>
        <p:spPr>
          <a:xfrm>
            <a:off x="3382479" y="1042974"/>
            <a:ext cx="2476194" cy="231353"/>
          </a:xfrm>
          <a:prstGeom prst="rect">
            <a:avLst/>
          </a:prstGeom>
          <a:noFill/>
        </p:spPr>
        <p:txBody>
          <a:bodyPr wrap="square" lIns="0" tIns="0" rIns="0" bIns="0" rtlCol="0">
            <a:noAutofit/>
          </a:bodyPr>
          <a:lstStyle/>
          <a:p>
            <a:pPr marL="231775" indent="-231775" algn="ctr"/>
            <a:r>
              <a:rPr lang="ja-JP" altLang="en-US" sz="1400" b="1" dirty="0" smtClean="0"/>
              <a:t>詳細</a:t>
            </a:r>
            <a:endParaRPr lang="en-US" sz="1400" b="1" dirty="0" smtClean="0"/>
          </a:p>
        </p:txBody>
      </p:sp>
      <p:sp>
        <p:nvSpPr>
          <p:cNvPr id="31" name="TextBox 30"/>
          <p:cNvSpPr txBox="1"/>
          <p:nvPr/>
        </p:nvSpPr>
        <p:spPr>
          <a:xfrm>
            <a:off x="7500397" y="2072088"/>
            <a:ext cx="335666" cy="460858"/>
          </a:xfrm>
          <a:prstGeom prst="rect">
            <a:avLst/>
          </a:prstGeom>
          <a:noFill/>
        </p:spPr>
        <p:txBody>
          <a:bodyPr wrap="square" lIns="0" tIns="0" rIns="0" bIns="0" rtlCol="0" anchor="ctr">
            <a:noAutofit/>
          </a:bodyPr>
          <a:lstStyle/>
          <a:p>
            <a:pPr marL="231775" indent="-231775" algn="ctr"/>
            <a:r>
              <a:rPr lang="en-US" sz="2000" b="1" dirty="0" smtClean="0">
                <a:effectLst>
                  <a:outerShdw blurRad="38100" dist="38100" dir="2700000" algn="tl">
                    <a:srgbClr val="000000">
                      <a:alpha val="43137"/>
                    </a:srgbClr>
                  </a:outerShdw>
                </a:effectLst>
              </a:rPr>
              <a:t>x</a:t>
            </a:r>
          </a:p>
        </p:txBody>
      </p:sp>
    </p:spTree>
    <p:extLst>
      <p:ext uri="{BB962C8B-B14F-4D97-AF65-F5344CB8AC3E}">
        <p14:creationId xmlns:p14="http://schemas.microsoft.com/office/powerpoint/2010/main" val="1955517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目次</a:t>
            </a:r>
            <a:endParaRPr lang="en-US" dirty="0"/>
          </a:p>
        </p:txBody>
      </p:sp>
      <p:sp>
        <p:nvSpPr>
          <p:cNvPr id="7" name="Rectangle 6"/>
          <p:cNvSpPr>
            <a:spLocks noChangeArrowheads="1"/>
          </p:cNvSpPr>
          <p:nvPr>
            <p:custDataLst>
              <p:tags r:id="rId1"/>
            </p:custDataLst>
          </p:nvPr>
        </p:nvSpPr>
        <p:spPr bwMode="auto">
          <a:xfrm>
            <a:off x="1155783" y="1740877"/>
            <a:ext cx="6987920" cy="427724"/>
          </a:xfrm>
          <a:prstGeom prst="rect">
            <a:avLst/>
          </a:prstGeom>
          <a:solidFill>
            <a:srgbClr val="67103F"/>
          </a:solidFill>
          <a:ln w="12700" algn="ctr">
            <a:noFill/>
            <a:miter lim="800000"/>
            <a:headEnd/>
            <a:tailEnd/>
          </a:ln>
        </p:spPr>
        <p:txBody>
          <a:bodyPr lIns="77893" tIns="38947" rIns="77893" bIns="38947" anchor="ctr"/>
          <a:lstStyle/>
          <a:p>
            <a:pPr marL="97389" defTabSz="779842"/>
            <a:r>
              <a:rPr lang="en-US" sz="1600" b="1" dirty="0">
                <a:solidFill>
                  <a:schemeClr val="bg1"/>
                </a:solidFill>
                <a:latin typeface="Calibri" pitchFamily="34" charset="0"/>
              </a:rPr>
              <a:t>1. </a:t>
            </a:r>
            <a:r>
              <a:rPr lang="ja-JP" altLang="en-US" sz="1600" b="1" dirty="0" smtClean="0">
                <a:solidFill>
                  <a:schemeClr val="bg1"/>
                </a:solidFill>
                <a:latin typeface="Calibri" pitchFamily="34" charset="0"/>
              </a:rPr>
              <a:t>プロジェクトの目標</a:t>
            </a:r>
            <a:endParaRPr lang="en-US" sz="1600" b="1" dirty="0">
              <a:solidFill>
                <a:schemeClr val="bg1"/>
              </a:solidFill>
              <a:latin typeface="Calibri" pitchFamily="34" charset="0"/>
            </a:endParaRPr>
          </a:p>
        </p:txBody>
      </p:sp>
      <p:sp>
        <p:nvSpPr>
          <p:cNvPr id="6" name="Rectangle 5"/>
          <p:cNvSpPr>
            <a:spLocks noChangeArrowheads="1"/>
          </p:cNvSpPr>
          <p:nvPr>
            <p:custDataLst>
              <p:tags r:id="rId2"/>
            </p:custDataLst>
          </p:nvPr>
        </p:nvSpPr>
        <p:spPr bwMode="auto">
          <a:xfrm>
            <a:off x="1155783" y="2385981"/>
            <a:ext cx="6987920" cy="427724"/>
          </a:xfrm>
          <a:prstGeom prst="rect">
            <a:avLst/>
          </a:prstGeom>
          <a:noFill/>
          <a:ln w="12700" algn="ctr">
            <a:noFill/>
            <a:miter lim="800000"/>
            <a:headEnd/>
            <a:tailEnd/>
          </a:ln>
        </p:spPr>
        <p:txBody>
          <a:bodyPr lIns="77893" tIns="38947" rIns="77893" bIns="38947" anchor="ctr"/>
          <a:lstStyle/>
          <a:p>
            <a:pPr marL="97389" defTabSz="779842"/>
            <a:r>
              <a:rPr lang="en-US" sz="1600" dirty="0">
                <a:solidFill>
                  <a:srgbClr val="000000"/>
                </a:solidFill>
                <a:latin typeface="Calibri" pitchFamily="34" charset="0"/>
              </a:rPr>
              <a:t>2</a:t>
            </a:r>
            <a:r>
              <a:rPr lang="en-US" sz="1600" dirty="0" smtClean="0">
                <a:solidFill>
                  <a:srgbClr val="000000"/>
                </a:solidFill>
                <a:latin typeface="Calibri" pitchFamily="34" charset="0"/>
              </a:rPr>
              <a:t>.</a:t>
            </a:r>
            <a:r>
              <a:rPr lang="ja-JP" altLang="en-US" sz="1600" dirty="0">
                <a:solidFill>
                  <a:srgbClr val="000000"/>
                </a:solidFill>
                <a:latin typeface="Calibri" pitchFamily="34" charset="0"/>
              </a:rPr>
              <a:t>クリンカ製品が提供するもの</a:t>
            </a:r>
            <a:endParaRPr lang="en-GB" altLang="ja-JP" sz="1600" dirty="0">
              <a:solidFill>
                <a:srgbClr val="000000"/>
              </a:solidFill>
              <a:latin typeface="Calibri" pitchFamily="34" charset="0"/>
            </a:endParaRPr>
          </a:p>
        </p:txBody>
      </p:sp>
      <p:sp>
        <p:nvSpPr>
          <p:cNvPr id="5" name="Rectangle 4"/>
          <p:cNvSpPr>
            <a:spLocks noChangeArrowheads="1"/>
          </p:cNvSpPr>
          <p:nvPr>
            <p:custDataLst>
              <p:tags r:id="rId3"/>
            </p:custDataLst>
          </p:nvPr>
        </p:nvSpPr>
        <p:spPr bwMode="auto">
          <a:xfrm>
            <a:off x="1155783" y="3031085"/>
            <a:ext cx="6987920" cy="427724"/>
          </a:xfrm>
          <a:prstGeom prst="rect">
            <a:avLst/>
          </a:prstGeom>
          <a:noFill/>
          <a:ln w="12700" algn="ctr">
            <a:noFill/>
            <a:miter lim="800000"/>
            <a:headEnd/>
            <a:tailEnd/>
          </a:ln>
        </p:spPr>
        <p:txBody>
          <a:bodyPr lIns="77893" tIns="38947" rIns="77893" bIns="38947" anchor="ctr"/>
          <a:lstStyle/>
          <a:p>
            <a:pPr marL="97389" defTabSz="779842"/>
            <a:r>
              <a:rPr lang="en-US" sz="1600" dirty="0">
                <a:solidFill>
                  <a:srgbClr val="000000"/>
                </a:solidFill>
                <a:latin typeface="Calibri" pitchFamily="34" charset="0"/>
              </a:rPr>
              <a:t>3</a:t>
            </a:r>
            <a:r>
              <a:rPr lang="en-US" sz="1600" dirty="0" smtClean="0">
                <a:solidFill>
                  <a:srgbClr val="000000"/>
                </a:solidFill>
                <a:latin typeface="Calibri" pitchFamily="34" charset="0"/>
              </a:rPr>
              <a:t>. </a:t>
            </a:r>
            <a:r>
              <a:rPr lang="ja-JP" altLang="en-US" sz="1600" dirty="0" smtClean="0">
                <a:solidFill>
                  <a:srgbClr val="000000"/>
                </a:solidFill>
                <a:latin typeface="Calibri" pitchFamily="34" charset="0"/>
              </a:rPr>
              <a:t>ケニアの市場分析</a:t>
            </a:r>
            <a:endParaRPr lang="en-GB" sz="1600" dirty="0">
              <a:solidFill>
                <a:srgbClr val="000000"/>
              </a:solidFill>
              <a:latin typeface="Calibri" pitchFamily="34" charset="0"/>
            </a:endParaRPr>
          </a:p>
        </p:txBody>
      </p:sp>
      <p:sp>
        <p:nvSpPr>
          <p:cNvPr id="12" name="Rectangle 11"/>
          <p:cNvSpPr>
            <a:spLocks noChangeArrowheads="1"/>
          </p:cNvSpPr>
          <p:nvPr>
            <p:custDataLst>
              <p:tags r:id="rId4"/>
            </p:custDataLst>
          </p:nvPr>
        </p:nvSpPr>
        <p:spPr bwMode="auto">
          <a:xfrm>
            <a:off x="1155783" y="3676189"/>
            <a:ext cx="6987920" cy="427724"/>
          </a:xfrm>
          <a:prstGeom prst="rect">
            <a:avLst/>
          </a:prstGeom>
          <a:noFill/>
          <a:ln w="12700" algn="ctr">
            <a:noFill/>
            <a:miter lim="800000"/>
            <a:headEnd/>
            <a:tailEnd/>
          </a:ln>
        </p:spPr>
        <p:txBody>
          <a:bodyPr lIns="77893" tIns="38947" rIns="77893" bIns="38947" anchor="ctr"/>
          <a:lstStyle/>
          <a:p>
            <a:pPr marL="97389" defTabSz="779842"/>
            <a:r>
              <a:rPr lang="en-US" sz="1600" dirty="0" smtClean="0">
                <a:solidFill>
                  <a:srgbClr val="000000"/>
                </a:solidFill>
                <a:latin typeface="Calibri" pitchFamily="34" charset="0"/>
              </a:rPr>
              <a:t>4. </a:t>
            </a:r>
            <a:r>
              <a:rPr lang="ja-JP" altLang="en-US" sz="1600" dirty="0">
                <a:solidFill>
                  <a:srgbClr val="000000"/>
                </a:solidFill>
                <a:latin typeface="Calibri" pitchFamily="34" charset="0"/>
              </a:rPr>
              <a:t>参入</a:t>
            </a:r>
            <a:r>
              <a:rPr lang="ja-JP" altLang="en-US" sz="1600" dirty="0" smtClean="0">
                <a:solidFill>
                  <a:srgbClr val="000000"/>
                </a:solidFill>
                <a:latin typeface="Calibri" pitchFamily="34" charset="0"/>
              </a:rPr>
              <a:t>の可能性が見込めるビジネスモデル</a:t>
            </a:r>
            <a:endParaRPr lang="en-GB" sz="1600" dirty="0">
              <a:solidFill>
                <a:srgbClr val="000000"/>
              </a:solidFill>
              <a:latin typeface="Calibri" pitchFamily="34" charset="0"/>
            </a:endParaRPr>
          </a:p>
        </p:txBody>
      </p:sp>
      <p:sp>
        <p:nvSpPr>
          <p:cNvPr id="13" name="Rectangle 12"/>
          <p:cNvSpPr>
            <a:spLocks noChangeArrowheads="1"/>
          </p:cNvSpPr>
          <p:nvPr>
            <p:custDataLst>
              <p:tags r:id="rId5"/>
            </p:custDataLst>
          </p:nvPr>
        </p:nvSpPr>
        <p:spPr bwMode="auto">
          <a:xfrm>
            <a:off x="1155783" y="4321293"/>
            <a:ext cx="6987920" cy="427724"/>
          </a:xfrm>
          <a:prstGeom prst="rect">
            <a:avLst/>
          </a:prstGeom>
          <a:noFill/>
          <a:ln w="12700" algn="ctr">
            <a:noFill/>
            <a:miter lim="800000"/>
            <a:headEnd/>
            <a:tailEnd/>
          </a:ln>
        </p:spPr>
        <p:txBody>
          <a:bodyPr lIns="77893" tIns="38947" rIns="77893" bIns="38947" anchor="ctr"/>
          <a:lstStyle/>
          <a:p>
            <a:pPr marL="97389" defTabSz="779842"/>
            <a:r>
              <a:rPr lang="en-US" sz="1600" dirty="0" smtClean="0">
                <a:solidFill>
                  <a:srgbClr val="000000"/>
                </a:solidFill>
                <a:latin typeface="Calibri" pitchFamily="34" charset="0"/>
              </a:rPr>
              <a:t>5. </a:t>
            </a:r>
            <a:r>
              <a:rPr lang="ja-JP" altLang="en-US" sz="1600" dirty="0" smtClean="0">
                <a:solidFill>
                  <a:srgbClr val="000000"/>
                </a:solidFill>
                <a:latin typeface="Calibri" pitchFamily="34" charset="0"/>
              </a:rPr>
              <a:t>次の</a:t>
            </a:r>
            <a:r>
              <a:rPr lang="ja-JP" altLang="en-US" sz="1600" dirty="0">
                <a:solidFill>
                  <a:srgbClr val="000000"/>
                </a:solidFill>
                <a:latin typeface="Calibri" pitchFamily="34" charset="0"/>
              </a:rPr>
              <a:t>段階</a:t>
            </a:r>
            <a:endParaRPr lang="en-GB" sz="1600" dirty="0">
              <a:solidFill>
                <a:srgbClr val="000000"/>
              </a:solidFill>
              <a:latin typeface="Calibri" pitchFamily="34" charset="0"/>
            </a:endParaRPr>
          </a:p>
        </p:txBody>
      </p:sp>
    </p:spTree>
    <p:extLst>
      <p:ext uri="{BB962C8B-B14F-4D97-AF65-F5344CB8AC3E}">
        <p14:creationId xmlns:p14="http://schemas.microsoft.com/office/powerpoint/2010/main" val="1893367454"/>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パートナーシップ構築における注意点：ポテンシャルパートナーおよび顧客機関との協議を進めるには、追加的作業が必要になる</a:t>
            </a:r>
            <a:endParaRPr lang="en-US" dirty="0"/>
          </a:p>
        </p:txBody>
      </p:sp>
      <p:sp>
        <p:nvSpPr>
          <p:cNvPr id="3" name="Text Placeholder 2"/>
          <p:cNvSpPr>
            <a:spLocks noGrp="1"/>
          </p:cNvSpPr>
          <p:nvPr>
            <p:ph type="body" sz="quarter" idx="37"/>
          </p:nvPr>
        </p:nvSpPr>
        <p:spPr/>
        <p:txBody>
          <a:bodyPr/>
          <a:lstStyle/>
          <a:p>
            <a:r>
              <a:rPr lang="ja-JP" altLang="en-US" dirty="0"/>
              <a:t>出典：</a:t>
            </a:r>
            <a:r>
              <a:rPr lang="en-US" altLang="ja-JP" dirty="0"/>
              <a:t>2014</a:t>
            </a:r>
            <a:r>
              <a:rPr lang="ja-JP" altLang="en-US" dirty="0"/>
              <a:t>年オユギスにおけるダルバーグパイロット調査、ダルバーグ分析</a:t>
            </a:r>
            <a:endParaRPr lang="en-US" altLang="ja-JP" dirty="0"/>
          </a:p>
        </p:txBody>
      </p:sp>
      <p:sp>
        <p:nvSpPr>
          <p:cNvPr id="7" name="Text Placeholder 3"/>
          <p:cNvSpPr>
            <a:spLocks noGrp="1"/>
          </p:cNvSpPr>
          <p:nvPr>
            <p:ph type="body" sz="quarter" idx="10"/>
          </p:nvPr>
        </p:nvSpPr>
        <p:spPr>
          <a:xfrm>
            <a:off x="2913530" y="2970556"/>
            <a:ext cx="6542198" cy="954107"/>
          </a:xfrm>
        </p:spPr>
        <p:txBody>
          <a:bodyPr wrap="square">
            <a:spAutoFit/>
          </a:bodyPr>
          <a:lstStyle/>
          <a:p>
            <a:pPr>
              <a:spcBef>
                <a:spcPts val="0"/>
              </a:spcBef>
            </a:pPr>
            <a:r>
              <a:rPr lang="ja-JP" altLang="en-US" dirty="0" smtClean="0"/>
              <a:t>これらの組織が要求するのは</a:t>
            </a:r>
            <a:r>
              <a:rPr lang="en-US" dirty="0" smtClean="0"/>
              <a:t> </a:t>
            </a:r>
          </a:p>
          <a:p>
            <a:pPr lvl="1">
              <a:spcBef>
                <a:spcPts val="0"/>
              </a:spcBef>
            </a:pPr>
            <a:r>
              <a:rPr lang="ja-JP" altLang="en-US" dirty="0" smtClean="0"/>
              <a:t>異なる量と水における実験結果</a:t>
            </a:r>
            <a:endParaRPr lang="en-US" dirty="0" smtClean="0"/>
          </a:p>
          <a:p>
            <a:pPr lvl="1">
              <a:spcBef>
                <a:spcPts val="0"/>
              </a:spcBef>
            </a:pPr>
            <a:r>
              <a:rPr lang="ja-JP" altLang="en-US" dirty="0" smtClean="0"/>
              <a:t>水の濁りがクリンカの効果に及ぼす影響の解明</a:t>
            </a:r>
            <a:endParaRPr lang="en-US" altLang="ja-JP" dirty="0" smtClean="0"/>
          </a:p>
          <a:p>
            <a:pPr lvl="1">
              <a:spcBef>
                <a:spcPts val="0"/>
              </a:spcBef>
            </a:pPr>
            <a:r>
              <a:rPr lang="ja-JP" altLang="en-US" dirty="0" smtClean="0"/>
              <a:t>クリンカ（銀とイオン）と塩素系製品のネガティブな相互作用に関して、実験結果に裏付けされた解明</a:t>
            </a:r>
            <a:endParaRPr lang="en-US" dirty="0" smtClean="0"/>
          </a:p>
        </p:txBody>
      </p:sp>
      <p:sp>
        <p:nvSpPr>
          <p:cNvPr id="8" name="Rounded Rectangle 7"/>
          <p:cNvSpPr>
            <a:spLocks noChangeArrowheads="1"/>
          </p:cNvSpPr>
          <p:nvPr>
            <p:custDataLst>
              <p:tags r:id="rId1"/>
            </p:custDataLst>
          </p:nvPr>
        </p:nvSpPr>
        <p:spPr bwMode="auto">
          <a:xfrm>
            <a:off x="974709" y="3016500"/>
            <a:ext cx="1778576" cy="663096"/>
          </a:xfrm>
          <a:prstGeom prst="roundRect">
            <a:avLst/>
          </a:prstGeom>
          <a:solidFill>
            <a:schemeClr val="bg1">
              <a:lumMod val="85000"/>
            </a:schemeClr>
          </a:solidFill>
          <a:ln w="12700" algn="ctr">
            <a:noFill/>
            <a:miter lim="800000"/>
            <a:headEnd/>
            <a:tailEnd/>
          </a:ln>
        </p:spPr>
        <p:txBody>
          <a:bodyPr lIns="77893" tIns="38947" rIns="77893" bIns="38947" anchor="ctr"/>
          <a:lstStyle/>
          <a:p>
            <a:pPr marL="97389" algn="ctr" defTabSz="779842"/>
            <a:r>
              <a:rPr lang="ja-JP" altLang="en-US" sz="1400" b="1" i="1" dirty="0" smtClean="0">
                <a:latin typeface="Calibri" pitchFamily="34" charset="0"/>
              </a:rPr>
              <a:t>追加の検証</a:t>
            </a:r>
            <a:endParaRPr lang="en-US" sz="1400" b="1" i="1" dirty="0">
              <a:latin typeface="Calibri" pitchFamily="34" charset="0"/>
            </a:endParaRPr>
          </a:p>
        </p:txBody>
      </p:sp>
      <p:sp>
        <p:nvSpPr>
          <p:cNvPr id="9" name="Rounded Rectangle 8"/>
          <p:cNvSpPr>
            <a:spLocks noChangeArrowheads="1"/>
          </p:cNvSpPr>
          <p:nvPr>
            <p:custDataLst>
              <p:tags r:id="rId2"/>
            </p:custDataLst>
          </p:nvPr>
        </p:nvSpPr>
        <p:spPr bwMode="auto">
          <a:xfrm>
            <a:off x="974709" y="4107385"/>
            <a:ext cx="1778576" cy="663096"/>
          </a:xfrm>
          <a:prstGeom prst="roundRect">
            <a:avLst/>
          </a:prstGeom>
          <a:solidFill>
            <a:schemeClr val="bg1">
              <a:lumMod val="85000"/>
            </a:schemeClr>
          </a:solidFill>
          <a:ln w="12700" algn="ctr">
            <a:noFill/>
            <a:miter lim="800000"/>
            <a:headEnd/>
            <a:tailEnd/>
          </a:ln>
        </p:spPr>
        <p:txBody>
          <a:bodyPr lIns="77893" tIns="38947" rIns="77893" bIns="38947" anchor="ctr"/>
          <a:lstStyle/>
          <a:p>
            <a:pPr marL="97389" algn="ctr" defTabSz="779842"/>
            <a:r>
              <a:rPr lang="ja-JP" altLang="en-US" sz="1400" b="1" i="1" dirty="0" smtClean="0">
                <a:latin typeface="Calibri" pitchFamily="34" charset="0"/>
              </a:rPr>
              <a:t>財政的実行可能性の証明</a:t>
            </a:r>
            <a:endParaRPr lang="en-US" sz="1400" b="1" i="1" dirty="0">
              <a:latin typeface="Calibri" pitchFamily="34" charset="0"/>
            </a:endParaRPr>
          </a:p>
        </p:txBody>
      </p:sp>
      <p:sp>
        <p:nvSpPr>
          <p:cNvPr id="10" name="Rounded Rectangle 9"/>
          <p:cNvSpPr>
            <a:spLocks noChangeArrowheads="1"/>
          </p:cNvSpPr>
          <p:nvPr>
            <p:custDataLst>
              <p:tags r:id="rId3"/>
            </p:custDataLst>
          </p:nvPr>
        </p:nvSpPr>
        <p:spPr bwMode="auto">
          <a:xfrm>
            <a:off x="974709" y="2000793"/>
            <a:ext cx="1778576" cy="663096"/>
          </a:xfrm>
          <a:prstGeom prst="roundRect">
            <a:avLst/>
          </a:prstGeom>
          <a:solidFill>
            <a:schemeClr val="bg1">
              <a:lumMod val="85000"/>
            </a:schemeClr>
          </a:solidFill>
          <a:ln w="12700" algn="ctr">
            <a:noFill/>
            <a:miter lim="800000"/>
            <a:headEnd/>
            <a:tailEnd/>
          </a:ln>
        </p:spPr>
        <p:txBody>
          <a:bodyPr lIns="77893" tIns="38947" rIns="77893" bIns="38947" anchor="ctr"/>
          <a:lstStyle/>
          <a:p>
            <a:pPr marL="97389" algn="ctr" defTabSz="779842"/>
            <a:r>
              <a:rPr lang="ja-JP" altLang="en-US" sz="1400" b="1" i="1" dirty="0" smtClean="0">
                <a:latin typeface="Calibri" pitchFamily="34" charset="0"/>
              </a:rPr>
              <a:t>製品コンセプトの完成</a:t>
            </a:r>
            <a:endParaRPr lang="en-US" sz="1400" b="1" i="1" dirty="0">
              <a:latin typeface="Calibri" pitchFamily="34" charset="0"/>
            </a:endParaRPr>
          </a:p>
        </p:txBody>
      </p:sp>
      <p:sp>
        <p:nvSpPr>
          <p:cNvPr id="12" name="Oval 11"/>
          <p:cNvSpPr/>
          <p:nvPr/>
        </p:nvSpPr>
        <p:spPr>
          <a:xfrm>
            <a:off x="826120" y="2877565"/>
            <a:ext cx="297180" cy="274320"/>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B</a:t>
            </a:r>
          </a:p>
        </p:txBody>
      </p:sp>
      <p:sp>
        <p:nvSpPr>
          <p:cNvPr id="13" name="Oval 12"/>
          <p:cNvSpPr/>
          <p:nvPr/>
        </p:nvSpPr>
        <p:spPr>
          <a:xfrm>
            <a:off x="826120" y="3972313"/>
            <a:ext cx="297180" cy="274320"/>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a:t>
            </a:r>
          </a:p>
        </p:txBody>
      </p:sp>
      <p:sp>
        <p:nvSpPr>
          <p:cNvPr id="14" name="Oval 13"/>
          <p:cNvSpPr/>
          <p:nvPr/>
        </p:nvSpPr>
        <p:spPr>
          <a:xfrm>
            <a:off x="826120" y="1869584"/>
            <a:ext cx="297180" cy="274320"/>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A</a:t>
            </a:r>
          </a:p>
        </p:txBody>
      </p:sp>
      <p:sp>
        <p:nvSpPr>
          <p:cNvPr id="16" name="Text Placeholder 3"/>
          <p:cNvSpPr txBox="1">
            <a:spLocks/>
          </p:cNvSpPr>
          <p:nvPr/>
        </p:nvSpPr>
        <p:spPr>
          <a:xfrm>
            <a:off x="2913530" y="4130536"/>
            <a:ext cx="6542198" cy="646331"/>
          </a:xfrm>
          <a:prstGeom prst="rect">
            <a:avLst/>
          </a:prstGeom>
        </p:spPr>
        <p:txBody>
          <a:bodyPr wrap="square" lIns="0" tIns="0" rIns="0" bIns="0">
            <a:spAutoFit/>
          </a:bodyPr>
          <a:lstStyle>
            <a:lvl1pPr marL="173038" indent="-173038"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347663" indent="-174625"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509588" indent="-161925" algn="l" defTabSz="914293" rtl="0" eaLnBrk="1" latinLnBrk="0" hangingPunct="1">
              <a:spcBef>
                <a:spcPct val="20000"/>
              </a:spcBef>
              <a:buFont typeface="Courier New" pitchFamily="49" charset="0"/>
              <a:buChar char="o"/>
              <a:defRPr sz="1200" kern="1200">
                <a:solidFill>
                  <a:schemeClr val="tx1"/>
                </a:solidFill>
                <a:latin typeface="+mn-lt"/>
                <a:ea typeface="+mn-ea"/>
                <a:cs typeface="+mn-cs"/>
              </a:defRPr>
            </a:lvl3pPr>
            <a:lvl4pPr marL="682625" indent="-173038"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ja-JP" altLang="en-US" dirty="0" smtClean="0"/>
              <a:t>社会的企業や</a:t>
            </a:r>
            <a:r>
              <a:rPr lang="en-US" altLang="ja-JP" dirty="0" smtClean="0"/>
              <a:t>NGO</a:t>
            </a:r>
            <a:r>
              <a:rPr lang="ja-JP" altLang="en-US" dirty="0" smtClean="0"/>
              <a:t>といった流通のポテンシャルパートナーは、彼らの利益マージンを評価するため価格設定の明白化を必要とする；自身の持続可能性を保つためにより高い利益マージンの製品に移行する組織もある</a:t>
            </a:r>
            <a:endParaRPr lang="en-US" dirty="0" smtClean="0"/>
          </a:p>
        </p:txBody>
      </p:sp>
      <p:sp>
        <p:nvSpPr>
          <p:cNvPr id="17" name="Text Placeholder 3"/>
          <p:cNvSpPr txBox="1">
            <a:spLocks/>
          </p:cNvSpPr>
          <p:nvPr/>
        </p:nvSpPr>
        <p:spPr>
          <a:xfrm>
            <a:off x="2913530" y="2059024"/>
            <a:ext cx="6542198" cy="215444"/>
          </a:xfrm>
          <a:prstGeom prst="rect">
            <a:avLst/>
          </a:prstGeom>
        </p:spPr>
        <p:txBody>
          <a:bodyPr wrap="square" lIns="0" tIns="0" rIns="0" bIns="0">
            <a:spAutoFit/>
          </a:bodyPr>
          <a:lstStyle>
            <a:lvl1pPr marL="173038" indent="-173038"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347663" indent="-174625"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509588" indent="-161925" algn="l" defTabSz="914293" rtl="0" eaLnBrk="1" latinLnBrk="0" hangingPunct="1">
              <a:spcBef>
                <a:spcPct val="20000"/>
              </a:spcBef>
              <a:buFont typeface="Courier New" pitchFamily="49" charset="0"/>
              <a:buChar char="o"/>
              <a:defRPr sz="1200" kern="1200">
                <a:solidFill>
                  <a:schemeClr val="tx1"/>
                </a:solidFill>
                <a:latin typeface="+mn-lt"/>
                <a:ea typeface="+mn-ea"/>
                <a:cs typeface="+mn-cs"/>
              </a:defRPr>
            </a:lvl3pPr>
            <a:lvl4pPr marL="682625" indent="-173038"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ja-JP" altLang="en-US" dirty="0" smtClean="0"/>
              <a:t>これらの組織は、製品コンセプトが完成してからのみの参入を望む</a:t>
            </a:r>
            <a:endParaRPr lang="en-US" dirty="0" smtClean="0"/>
          </a:p>
        </p:txBody>
      </p:sp>
      <p:sp>
        <p:nvSpPr>
          <p:cNvPr id="15" name="Text Placeholder 11"/>
          <p:cNvSpPr txBox="1">
            <a:spLocks/>
          </p:cNvSpPr>
          <p:nvPr/>
        </p:nvSpPr>
        <p:spPr>
          <a:xfrm>
            <a:off x="400768" y="1009356"/>
            <a:ext cx="8870553" cy="888088"/>
          </a:xfrm>
          <a:prstGeom prst="rect">
            <a:avLst/>
          </a:prstGeom>
        </p:spPr>
        <p:txBody>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ja-JP" altLang="en-US" sz="1600" dirty="0" smtClean="0"/>
              <a:t>接触してきた社会的企業、</a:t>
            </a:r>
            <a:r>
              <a:rPr lang="en-US" altLang="ja-JP" sz="1600" dirty="0" smtClean="0"/>
              <a:t>NGO</a:t>
            </a:r>
            <a:r>
              <a:rPr lang="ja-JP" altLang="en-US" sz="1600" dirty="0" err="1" smtClean="0"/>
              <a:t>、</a:t>
            </a:r>
            <a:r>
              <a:rPr lang="ja-JP" altLang="en-US" sz="1600" dirty="0" smtClean="0"/>
              <a:t>顧客機関（例：国連機関）の中には、クリンカに対して多少の関心を寄せたところがある。しかし、さらなる参入に際しては次の要求がされた：</a:t>
            </a:r>
            <a:endParaRPr lang="en-US" sz="1600" dirty="0"/>
          </a:p>
        </p:txBody>
      </p:sp>
    </p:spTree>
    <p:extLst>
      <p:ext uri="{BB962C8B-B14F-4D97-AF65-F5344CB8AC3E}">
        <p14:creationId xmlns:p14="http://schemas.microsoft.com/office/powerpoint/2010/main" val="40577396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目次</a:t>
            </a:r>
            <a:endParaRPr lang="en-US" dirty="0"/>
          </a:p>
        </p:txBody>
      </p:sp>
      <p:sp>
        <p:nvSpPr>
          <p:cNvPr id="7" name="Rectangle 6"/>
          <p:cNvSpPr>
            <a:spLocks noChangeArrowheads="1"/>
          </p:cNvSpPr>
          <p:nvPr>
            <p:custDataLst>
              <p:tags r:id="rId1"/>
            </p:custDataLst>
          </p:nvPr>
        </p:nvSpPr>
        <p:spPr bwMode="auto">
          <a:xfrm>
            <a:off x="1155783" y="1740877"/>
            <a:ext cx="6987920" cy="427724"/>
          </a:xfrm>
          <a:prstGeom prst="rect">
            <a:avLst/>
          </a:prstGeom>
          <a:noFill/>
          <a:ln w="12700" algn="ctr">
            <a:noFill/>
            <a:miter lim="800000"/>
            <a:headEnd/>
            <a:tailEnd/>
          </a:ln>
        </p:spPr>
        <p:txBody>
          <a:bodyPr lIns="77893" tIns="38947" rIns="77893" bIns="38947" anchor="ctr"/>
          <a:lstStyle/>
          <a:p>
            <a:pPr marL="97389" defTabSz="779842"/>
            <a:r>
              <a:rPr lang="en-US" sz="1600" dirty="0">
                <a:solidFill>
                  <a:srgbClr val="000000"/>
                </a:solidFill>
                <a:latin typeface="Calibri" pitchFamily="34" charset="0"/>
              </a:rPr>
              <a:t>1. </a:t>
            </a:r>
            <a:r>
              <a:rPr lang="ja-JP" altLang="en-US" sz="1600" dirty="0" smtClean="0">
                <a:solidFill>
                  <a:srgbClr val="000000"/>
                </a:solidFill>
                <a:latin typeface="Calibri" pitchFamily="34" charset="0"/>
              </a:rPr>
              <a:t>プロジェクトの目標</a:t>
            </a:r>
            <a:endParaRPr lang="en-US" sz="1600" dirty="0">
              <a:solidFill>
                <a:srgbClr val="000000"/>
              </a:solidFill>
              <a:latin typeface="Calibri" pitchFamily="34" charset="0"/>
            </a:endParaRPr>
          </a:p>
        </p:txBody>
      </p:sp>
      <p:sp>
        <p:nvSpPr>
          <p:cNvPr id="6" name="Rectangle 5"/>
          <p:cNvSpPr>
            <a:spLocks noChangeArrowheads="1"/>
          </p:cNvSpPr>
          <p:nvPr>
            <p:custDataLst>
              <p:tags r:id="rId2"/>
            </p:custDataLst>
          </p:nvPr>
        </p:nvSpPr>
        <p:spPr bwMode="auto">
          <a:xfrm>
            <a:off x="1155783" y="2385981"/>
            <a:ext cx="6987920" cy="427724"/>
          </a:xfrm>
          <a:prstGeom prst="rect">
            <a:avLst/>
          </a:prstGeom>
          <a:noFill/>
          <a:ln w="12700" algn="ctr">
            <a:noFill/>
            <a:miter lim="800000"/>
            <a:headEnd/>
            <a:tailEnd/>
          </a:ln>
        </p:spPr>
        <p:txBody>
          <a:bodyPr lIns="77893" tIns="38947" rIns="77893" bIns="38947" anchor="ctr"/>
          <a:lstStyle/>
          <a:p>
            <a:pPr marL="97389" defTabSz="779842"/>
            <a:r>
              <a:rPr lang="en-US" sz="1600" dirty="0">
                <a:solidFill>
                  <a:srgbClr val="000000"/>
                </a:solidFill>
                <a:latin typeface="Calibri" pitchFamily="34" charset="0"/>
              </a:rPr>
              <a:t>2</a:t>
            </a:r>
            <a:r>
              <a:rPr lang="en-US" sz="1600" dirty="0" smtClean="0">
                <a:solidFill>
                  <a:srgbClr val="000000"/>
                </a:solidFill>
                <a:latin typeface="Calibri" pitchFamily="34" charset="0"/>
              </a:rPr>
              <a:t>.</a:t>
            </a:r>
            <a:r>
              <a:rPr lang="ja-JP" altLang="en-US" sz="1600" dirty="0">
                <a:solidFill>
                  <a:srgbClr val="000000"/>
                </a:solidFill>
                <a:latin typeface="Calibri" pitchFamily="34" charset="0"/>
              </a:rPr>
              <a:t>クリンカ製品が提供するもの</a:t>
            </a:r>
            <a:endParaRPr lang="en-GB" altLang="ja-JP" sz="1600" dirty="0">
              <a:solidFill>
                <a:srgbClr val="000000"/>
              </a:solidFill>
              <a:latin typeface="Calibri" pitchFamily="34" charset="0"/>
            </a:endParaRPr>
          </a:p>
        </p:txBody>
      </p:sp>
      <p:sp>
        <p:nvSpPr>
          <p:cNvPr id="5" name="Rectangle 4"/>
          <p:cNvSpPr>
            <a:spLocks noChangeArrowheads="1"/>
          </p:cNvSpPr>
          <p:nvPr>
            <p:custDataLst>
              <p:tags r:id="rId3"/>
            </p:custDataLst>
          </p:nvPr>
        </p:nvSpPr>
        <p:spPr bwMode="auto">
          <a:xfrm>
            <a:off x="1155783" y="3031085"/>
            <a:ext cx="6987920" cy="427724"/>
          </a:xfrm>
          <a:prstGeom prst="rect">
            <a:avLst/>
          </a:prstGeom>
          <a:noFill/>
          <a:ln w="12700" algn="ctr">
            <a:noFill/>
            <a:miter lim="800000"/>
            <a:headEnd/>
            <a:tailEnd/>
          </a:ln>
        </p:spPr>
        <p:txBody>
          <a:bodyPr lIns="77893" tIns="38947" rIns="77893" bIns="38947" anchor="ctr"/>
          <a:lstStyle/>
          <a:p>
            <a:pPr marL="97389" defTabSz="779842"/>
            <a:r>
              <a:rPr lang="en-US" sz="1600" dirty="0">
                <a:solidFill>
                  <a:srgbClr val="000000"/>
                </a:solidFill>
                <a:latin typeface="Calibri" pitchFamily="34" charset="0"/>
              </a:rPr>
              <a:t>3. </a:t>
            </a:r>
            <a:r>
              <a:rPr lang="ja-JP" altLang="en-US" sz="1600" dirty="0" smtClean="0">
                <a:solidFill>
                  <a:srgbClr val="000000"/>
                </a:solidFill>
                <a:latin typeface="Calibri" pitchFamily="34" charset="0"/>
              </a:rPr>
              <a:t>ケニアの市場分析</a:t>
            </a:r>
            <a:endParaRPr lang="en-GB" sz="1600" dirty="0">
              <a:solidFill>
                <a:srgbClr val="000000"/>
              </a:solidFill>
              <a:latin typeface="Calibri" pitchFamily="34" charset="0"/>
            </a:endParaRPr>
          </a:p>
        </p:txBody>
      </p:sp>
      <p:sp>
        <p:nvSpPr>
          <p:cNvPr id="12" name="Rectangle 11"/>
          <p:cNvSpPr>
            <a:spLocks noChangeArrowheads="1"/>
          </p:cNvSpPr>
          <p:nvPr>
            <p:custDataLst>
              <p:tags r:id="rId4"/>
            </p:custDataLst>
          </p:nvPr>
        </p:nvSpPr>
        <p:spPr bwMode="auto">
          <a:xfrm>
            <a:off x="1155783" y="3676189"/>
            <a:ext cx="6987920" cy="427724"/>
          </a:xfrm>
          <a:prstGeom prst="rect">
            <a:avLst/>
          </a:prstGeom>
          <a:noFill/>
          <a:ln w="12700" algn="ctr">
            <a:noFill/>
            <a:miter lim="800000"/>
            <a:headEnd/>
            <a:tailEnd/>
          </a:ln>
        </p:spPr>
        <p:txBody>
          <a:bodyPr lIns="77893" tIns="38947" rIns="77893" bIns="38947" anchor="ctr"/>
          <a:lstStyle/>
          <a:p>
            <a:pPr marL="97389" defTabSz="779842"/>
            <a:r>
              <a:rPr lang="en-US" sz="1600" dirty="0">
                <a:solidFill>
                  <a:srgbClr val="000000"/>
                </a:solidFill>
                <a:latin typeface="Calibri" pitchFamily="34" charset="0"/>
              </a:rPr>
              <a:t>4</a:t>
            </a:r>
            <a:r>
              <a:rPr lang="en-US" sz="1600" dirty="0" smtClean="0">
                <a:solidFill>
                  <a:srgbClr val="000000"/>
                </a:solidFill>
                <a:latin typeface="Calibri" pitchFamily="34" charset="0"/>
              </a:rPr>
              <a:t>.</a:t>
            </a:r>
            <a:r>
              <a:rPr lang="ja-JP" altLang="en-US" sz="1600" dirty="0">
                <a:solidFill>
                  <a:srgbClr val="000000"/>
                </a:solidFill>
                <a:latin typeface="Calibri" pitchFamily="34" charset="0"/>
              </a:rPr>
              <a:t>参入の可能性が見込めるビジネスモデル</a:t>
            </a:r>
            <a:endParaRPr lang="en-GB" altLang="ja-JP" sz="1600" dirty="0">
              <a:solidFill>
                <a:srgbClr val="000000"/>
              </a:solidFill>
              <a:latin typeface="Calibri" pitchFamily="34" charset="0"/>
            </a:endParaRPr>
          </a:p>
        </p:txBody>
      </p:sp>
      <p:sp>
        <p:nvSpPr>
          <p:cNvPr id="13" name="Rectangle 12"/>
          <p:cNvSpPr>
            <a:spLocks noChangeArrowheads="1"/>
          </p:cNvSpPr>
          <p:nvPr>
            <p:custDataLst>
              <p:tags r:id="rId5"/>
            </p:custDataLst>
          </p:nvPr>
        </p:nvSpPr>
        <p:spPr bwMode="auto">
          <a:xfrm>
            <a:off x="1155783" y="4321293"/>
            <a:ext cx="6987920" cy="427724"/>
          </a:xfrm>
          <a:prstGeom prst="rect">
            <a:avLst/>
          </a:prstGeom>
          <a:solidFill>
            <a:srgbClr val="67103F"/>
          </a:solidFill>
          <a:ln w="12700" algn="ctr">
            <a:noFill/>
            <a:miter lim="800000"/>
            <a:headEnd/>
            <a:tailEnd/>
          </a:ln>
        </p:spPr>
        <p:txBody>
          <a:bodyPr lIns="77893" tIns="38947" rIns="77893" bIns="38947" anchor="ctr"/>
          <a:lstStyle/>
          <a:p>
            <a:pPr marL="97389" defTabSz="779842"/>
            <a:r>
              <a:rPr lang="en-US" sz="1600" b="1" dirty="0">
                <a:solidFill>
                  <a:schemeClr val="bg1"/>
                </a:solidFill>
                <a:latin typeface="Calibri" pitchFamily="34" charset="0"/>
              </a:rPr>
              <a:t>5. </a:t>
            </a:r>
            <a:r>
              <a:rPr lang="ja-JP" altLang="en-US" sz="1600" b="1" dirty="0" smtClean="0">
                <a:solidFill>
                  <a:schemeClr val="bg1"/>
                </a:solidFill>
                <a:latin typeface="Calibri" pitchFamily="34" charset="0"/>
              </a:rPr>
              <a:t>次の段階</a:t>
            </a:r>
            <a:endParaRPr lang="en-GB" sz="1600" b="1" dirty="0">
              <a:solidFill>
                <a:schemeClr val="bg1"/>
              </a:solidFill>
              <a:latin typeface="Calibri" pitchFamily="34" charset="0"/>
            </a:endParaRPr>
          </a:p>
        </p:txBody>
      </p:sp>
    </p:spTree>
    <p:extLst>
      <p:ext uri="{BB962C8B-B14F-4D97-AF65-F5344CB8AC3E}">
        <p14:creationId xmlns:p14="http://schemas.microsoft.com/office/powerpoint/2010/main" val="1410248002"/>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次の段階</a:t>
            </a:r>
            <a:endParaRPr lang="en-IN" dirty="0"/>
          </a:p>
        </p:txBody>
      </p:sp>
      <p:sp>
        <p:nvSpPr>
          <p:cNvPr id="6" name="TextBox 5"/>
          <p:cNvSpPr txBox="1"/>
          <p:nvPr/>
        </p:nvSpPr>
        <p:spPr>
          <a:xfrm>
            <a:off x="554993" y="1268759"/>
            <a:ext cx="8900735" cy="4009297"/>
          </a:xfrm>
          <a:prstGeom prst="rect">
            <a:avLst/>
          </a:prstGeom>
          <a:noFill/>
        </p:spPr>
        <p:txBody>
          <a:bodyPr wrap="square" lIns="0" tIns="0" rIns="0" bIns="0" rtlCol="0">
            <a:noAutofit/>
          </a:bodyPr>
          <a:lstStyle/>
          <a:p>
            <a:pPr marL="231775" indent="-231775">
              <a:spcAft>
                <a:spcPts val="1200"/>
              </a:spcAft>
              <a:buFont typeface="Arial" panose="020B0604020202020204" pitchFamily="34" charset="0"/>
              <a:buChar char="•"/>
            </a:pPr>
            <a:r>
              <a:rPr lang="ja-JP" altLang="en-US" sz="1600" b="1" dirty="0" smtClean="0"/>
              <a:t>製品定義とパッケージングオプションを完成させる</a:t>
            </a:r>
            <a:endParaRPr lang="en-IN" sz="1600" b="1" dirty="0"/>
          </a:p>
          <a:p>
            <a:pPr marL="231775" indent="-231775">
              <a:spcAft>
                <a:spcPts val="1200"/>
              </a:spcAft>
              <a:buFont typeface="Arial" panose="020B0604020202020204" pitchFamily="34" charset="0"/>
              <a:buChar char="•"/>
            </a:pPr>
            <a:r>
              <a:rPr lang="ja-JP" altLang="en-US" sz="1600" b="1" dirty="0" smtClean="0"/>
              <a:t>生産コスト削減のため現地生産におけるライセンシングまたは</a:t>
            </a:r>
            <a:r>
              <a:rPr lang="en-US" altLang="ja-JP" sz="1600" b="1" dirty="0" smtClean="0"/>
              <a:t>B2B</a:t>
            </a:r>
            <a:r>
              <a:rPr lang="ja-JP" altLang="en-US" sz="1600" b="1" dirty="0" smtClean="0"/>
              <a:t>モデルを模索する。</a:t>
            </a:r>
            <a:r>
              <a:rPr lang="ja-JP" altLang="en-US" sz="1600" dirty="0" smtClean="0"/>
              <a:t>ケニアにおける現地生産は、もし日研が雇用創出のポテンシャルを証明できれば政府支援に関する好ましい議論を導くかもしれない</a:t>
            </a:r>
            <a:endParaRPr lang="en-IN" sz="1600" dirty="0" smtClean="0"/>
          </a:p>
          <a:p>
            <a:pPr marL="231775" indent="-231775">
              <a:spcAft>
                <a:spcPts val="1200"/>
              </a:spcAft>
              <a:buFont typeface="Arial" panose="020B0604020202020204" pitchFamily="34" charset="0"/>
              <a:buChar char="•"/>
            </a:pPr>
            <a:r>
              <a:rPr lang="ja-JP" altLang="en-US" sz="1600" dirty="0" smtClean="0"/>
              <a:t>パートナーシップ協議を開始させるために、製品ユニットコストおよび創出される雇用数を推定するための</a:t>
            </a:r>
            <a:r>
              <a:rPr lang="ja-JP" altLang="en-US" sz="1600" b="1" dirty="0" smtClean="0"/>
              <a:t>現地生産費を見積もる</a:t>
            </a:r>
            <a:endParaRPr lang="en-IN" sz="1600" dirty="0" smtClean="0"/>
          </a:p>
          <a:p>
            <a:pPr marL="231775" indent="-231775">
              <a:spcAft>
                <a:spcPts val="1200"/>
              </a:spcAft>
              <a:buFont typeface="Arial" panose="020B0604020202020204" pitchFamily="34" charset="0"/>
              <a:buChar char="•"/>
            </a:pPr>
            <a:r>
              <a:rPr lang="ja-JP" altLang="en-US" sz="1600" b="1" dirty="0" smtClean="0"/>
              <a:t>製品の国際的認可の取得を検討する；さらに</a:t>
            </a:r>
            <a:r>
              <a:rPr lang="ja-JP" altLang="en-US" sz="1600" dirty="0" smtClean="0"/>
              <a:t>パートナー候補および顧客機関との協議を円滑にするため、</a:t>
            </a:r>
            <a:r>
              <a:rPr lang="ja-JP" altLang="en-US" sz="1600" b="1" dirty="0" smtClean="0"/>
              <a:t>製品情報データを作成する</a:t>
            </a:r>
            <a:endParaRPr lang="en-IN" sz="1600" dirty="0" smtClean="0"/>
          </a:p>
          <a:p>
            <a:pPr marL="231775" indent="-231775">
              <a:spcAft>
                <a:spcPts val="1200"/>
              </a:spcAft>
              <a:buFont typeface="Arial" panose="020B0604020202020204" pitchFamily="34" charset="0"/>
              <a:buChar char="•"/>
            </a:pPr>
            <a:r>
              <a:rPr lang="ja-JP" altLang="en-US" sz="1600" b="1" dirty="0" smtClean="0"/>
              <a:t>関心を寄せたいくつかの組織に対し、</a:t>
            </a:r>
            <a:r>
              <a:rPr lang="ja-JP" altLang="en-US" sz="1600" dirty="0" smtClean="0"/>
              <a:t>決定した製品コンセプトや検証、その他情報データを</a:t>
            </a:r>
            <a:r>
              <a:rPr lang="ja-JP" altLang="en-US" sz="1600" b="1" dirty="0" smtClean="0"/>
              <a:t>回答する</a:t>
            </a:r>
            <a:r>
              <a:rPr lang="en-IN" sz="1600" dirty="0" smtClean="0"/>
              <a:t> </a:t>
            </a:r>
          </a:p>
          <a:p>
            <a:pPr marL="231775" indent="-231775">
              <a:spcAft>
                <a:spcPts val="1200"/>
              </a:spcAft>
              <a:buFont typeface="Arial" panose="020B0604020202020204" pitchFamily="34" charset="0"/>
              <a:buChar char="•"/>
            </a:pPr>
            <a:r>
              <a:rPr lang="ja-JP" altLang="en-US" sz="1600" dirty="0" smtClean="0"/>
              <a:t>国際開発／グローバル・ヘルス・コミュニティにおいてクリンカに関する啓発を行うのはもちろん、資金調達のため</a:t>
            </a:r>
            <a:r>
              <a:rPr lang="ja-JP" altLang="en-US" sz="1600" b="1" dirty="0" smtClean="0"/>
              <a:t>イノベーション創出チャレンジへの応募を検討する</a:t>
            </a:r>
            <a:endParaRPr lang="en-IN" sz="1600" dirty="0" smtClean="0"/>
          </a:p>
        </p:txBody>
      </p:sp>
    </p:spTree>
    <p:extLst>
      <p:ext uri="{BB962C8B-B14F-4D97-AF65-F5344CB8AC3E}">
        <p14:creationId xmlns:p14="http://schemas.microsoft.com/office/powerpoint/2010/main" val="18957868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8" name="Rectangle 7"/>
          <p:cNvSpPr>
            <a:spLocks noChangeArrowheads="1"/>
          </p:cNvSpPr>
          <p:nvPr>
            <p:custDataLst>
              <p:tags r:id="rId1"/>
            </p:custDataLst>
          </p:nvPr>
        </p:nvSpPr>
        <p:spPr bwMode="auto">
          <a:xfrm>
            <a:off x="0" y="2906103"/>
            <a:ext cx="9906000" cy="901968"/>
          </a:xfrm>
          <a:prstGeom prst="rect">
            <a:avLst/>
          </a:prstGeom>
          <a:solidFill>
            <a:srgbClr val="67103F"/>
          </a:solidFill>
          <a:ln w="12700" algn="ctr">
            <a:noFill/>
            <a:miter lim="800000"/>
            <a:headEnd/>
            <a:tailEnd/>
          </a:ln>
        </p:spPr>
        <p:txBody>
          <a:bodyPr lIns="77893" tIns="38947" rIns="77893" bIns="38947" anchor="ctr"/>
          <a:lstStyle/>
          <a:p>
            <a:pPr marL="97389" defTabSz="779842"/>
            <a:r>
              <a:rPr lang="ja-JP" altLang="en-US" sz="1600" b="1" dirty="0" smtClean="0">
                <a:solidFill>
                  <a:schemeClr val="bg1"/>
                </a:solidFill>
                <a:latin typeface="Calibri" pitchFamily="34" charset="0"/>
              </a:rPr>
              <a:t>別添</a:t>
            </a:r>
            <a:r>
              <a:rPr lang="en-US" altLang="ja-JP" sz="1600" b="1" dirty="0" smtClean="0">
                <a:solidFill>
                  <a:schemeClr val="bg1"/>
                </a:solidFill>
                <a:latin typeface="Calibri" pitchFamily="34" charset="0"/>
              </a:rPr>
              <a:t>1</a:t>
            </a:r>
            <a:r>
              <a:rPr lang="ja-JP" altLang="en-US" sz="1600" b="1" dirty="0" smtClean="0">
                <a:solidFill>
                  <a:schemeClr val="bg1"/>
                </a:solidFill>
                <a:latin typeface="Calibri" pitchFamily="34" charset="0"/>
              </a:rPr>
              <a:t>：キープレイヤーおよびケニアにおける水プログラムに関する報告</a:t>
            </a:r>
            <a:endParaRPr lang="en-GB" sz="1600" i="1" dirty="0">
              <a:solidFill>
                <a:schemeClr val="bg1"/>
              </a:solidFill>
              <a:latin typeface="Calibri" pitchFamily="34" charset="0"/>
            </a:endParaRPr>
          </a:p>
        </p:txBody>
      </p:sp>
      <p:sp>
        <p:nvSpPr>
          <p:cNvPr id="9" name="Rectangle 8"/>
          <p:cNvSpPr>
            <a:spLocks noChangeArrowheads="1"/>
          </p:cNvSpPr>
          <p:nvPr>
            <p:custDataLst>
              <p:tags r:id="rId2"/>
            </p:custDataLst>
          </p:nvPr>
        </p:nvSpPr>
        <p:spPr bwMode="auto">
          <a:xfrm>
            <a:off x="0" y="0"/>
            <a:ext cx="9906000" cy="1076446"/>
          </a:xfrm>
          <a:prstGeom prst="rect">
            <a:avLst/>
          </a:prstGeom>
          <a:solidFill>
            <a:schemeClr val="bg1"/>
          </a:solidFill>
          <a:ln w="12700" algn="ctr">
            <a:noFill/>
            <a:miter lim="800000"/>
            <a:headEnd/>
            <a:tailEnd/>
          </a:ln>
        </p:spPr>
        <p:txBody>
          <a:bodyPr lIns="77893" tIns="38947" rIns="77893" bIns="38947" anchor="ctr"/>
          <a:lstStyle/>
          <a:p>
            <a:pPr marL="97389" defTabSz="779842"/>
            <a:endParaRPr lang="en-GB" sz="1600" i="1" dirty="0">
              <a:solidFill>
                <a:schemeClr val="bg1"/>
              </a:solidFill>
              <a:latin typeface="Calibri" pitchFamily="34" charset="0"/>
            </a:endParaRPr>
          </a:p>
        </p:txBody>
      </p:sp>
    </p:spTree>
    <p:extLst>
      <p:ext uri="{BB962C8B-B14F-4D97-AF65-F5344CB8AC3E}">
        <p14:creationId xmlns:p14="http://schemas.microsoft.com/office/powerpoint/2010/main" val="161674846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292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ja-JP" altLang="en-US" dirty="0" smtClean="0"/>
              <a:t>ケニアでは飲料水処理技術の振興および流通で多様なプレイヤーが活動している</a:t>
            </a:r>
            <a:endParaRPr lang="en-US" dirty="0"/>
          </a:p>
        </p:txBody>
      </p:sp>
      <p:sp>
        <p:nvSpPr>
          <p:cNvPr id="3" name="Text Placeholder 2"/>
          <p:cNvSpPr>
            <a:spLocks noGrp="1"/>
          </p:cNvSpPr>
          <p:nvPr>
            <p:ph type="body" sz="quarter" idx="37"/>
          </p:nvPr>
        </p:nvSpPr>
        <p:spPr/>
        <p:txBody>
          <a:bodyPr/>
          <a:lstStyle/>
          <a:p>
            <a:r>
              <a:rPr lang="ja-JP" altLang="en-US" dirty="0" smtClean="0"/>
              <a:t>出典：専門家へのインタビュー、ダルバーグ調査および分析</a:t>
            </a:r>
            <a:endParaRPr lang="en-US" dirty="0"/>
          </a:p>
        </p:txBody>
      </p:sp>
      <p:sp>
        <p:nvSpPr>
          <p:cNvPr id="10" name="Rounded Rectangle 9"/>
          <p:cNvSpPr/>
          <p:nvPr/>
        </p:nvSpPr>
        <p:spPr>
          <a:xfrm>
            <a:off x="3855070" y="5173255"/>
            <a:ext cx="2078837" cy="4572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t>企業</a:t>
            </a:r>
            <a:endParaRPr lang="en-US" sz="1400" dirty="0"/>
          </a:p>
        </p:txBody>
      </p:sp>
      <p:sp>
        <p:nvSpPr>
          <p:cNvPr id="41" name="Rounded Rectangle 40"/>
          <p:cNvSpPr/>
          <p:nvPr/>
        </p:nvSpPr>
        <p:spPr>
          <a:xfrm>
            <a:off x="3855070" y="1524000"/>
            <a:ext cx="2078837" cy="4572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t>政府</a:t>
            </a:r>
            <a:endParaRPr lang="en-US" sz="1400" dirty="0"/>
          </a:p>
        </p:txBody>
      </p:sp>
      <p:sp>
        <p:nvSpPr>
          <p:cNvPr id="50" name="TextBox 49"/>
          <p:cNvSpPr txBox="1"/>
          <p:nvPr/>
        </p:nvSpPr>
        <p:spPr bwMode="auto">
          <a:xfrm>
            <a:off x="3812674" y="1019473"/>
            <a:ext cx="3731126" cy="24622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ja-JP" altLang="en-US" sz="1600" b="1" dirty="0" smtClean="0"/>
              <a:t>組織の種類</a:t>
            </a:r>
            <a:endParaRPr lang="en-US" sz="1600" b="1" dirty="0" smtClean="0"/>
          </a:p>
        </p:txBody>
      </p:sp>
      <p:cxnSp>
        <p:nvCxnSpPr>
          <p:cNvPr id="51" name="Straight Connector 50"/>
          <p:cNvCxnSpPr/>
          <p:nvPr/>
        </p:nvCxnSpPr>
        <p:spPr bwMode="auto">
          <a:xfrm>
            <a:off x="3810000" y="1295400"/>
            <a:ext cx="2103120" cy="0"/>
          </a:xfrm>
          <a:prstGeom prst="line">
            <a:avLst/>
          </a:prstGeom>
          <a:noFill/>
          <a:ln w="6350"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a:off x="6479674" y="1295400"/>
            <a:ext cx="2926080" cy="0"/>
          </a:xfrm>
          <a:prstGeom prst="line">
            <a:avLst/>
          </a:prstGeom>
          <a:noFill/>
          <a:ln w="6350" cap="flat" cmpd="sng" algn="ctr">
            <a:solidFill>
              <a:schemeClr val="tx1"/>
            </a:solidFill>
            <a:prstDash val="solid"/>
            <a:round/>
            <a:headEnd type="none" w="med" len="med"/>
            <a:tailEnd type="none" w="med" len="med"/>
          </a:ln>
          <a:effectLst/>
        </p:spPr>
      </p:cxnSp>
      <p:sp>
        <p:nvSpPr>
          <p:cNvPr id="54" name="TextBox 53"/>
          <p:cNvSpPr txBox="1"/>
          <p:nvPr/>
        </p:nvSpPr>
        <p:spPr bwMode="auto">
          <a:xfrm>
            <a:off x="6479674" y="1019473"/>
            <a:ext cx="3731126" cy="24622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ja-JP" altLang="en-US" sz="1600" b="1" dirty="0" smtClean="0"/>
              <a:t>ロゴによる紹介</a:t>
            </a:r>
            <a:endParaRPr lang="en-US" sz="1600" b="1" dirty="0" smtClean="0"/>
          </a:p>
        </p:txBody>
      </p:sp>
      <p:cxnSp>
        <p:nvCxnSpPr>
          <p:cNvPr id="77" name="Straight Connector 76"/>
          <p:cNvCxnSpPr/>
          <p:nvPr/>
        </p:nvCxnSpPr>
        <p:spPr>
          <a:xfrm flipV="1">
            <a:off x="3886200" y="2124635"/>
            <a:ext cx="5486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3855070" y="5903106"/>
            <a:ext cx="2078836" cy="4572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t>社会的企業</a:t>
            </a:r>
            <a:endParaRPr lang="en-US" sz="1400" dirty="0"/>
          </a:p>
        </p:txBody>
      </p:sp>
      <p:sp>
        <p:nvSpPr>
          <p:cNvPr id="49" name="Rounded Rectangle 48"/>
          <p:cNvSpPr/>
          <p:nvPr/>
        </p:nvSpPr>
        <p:spPr>
          <a:xfrm>
            <a:off x="3855070" y="3713553"/>
            <a:ext cx="2078836" cy="4572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NGO</a:t>
            </a:r>
            <a:endParaRPr lang="en-US" sz="1400" dirty="0"/>
          </a:p>
        </p:txBody>
      </p:sp>
      <p:cxnSp>
        <p:nvCxnSpPr>
          <p:cNvPr id="48" name="Straight Connector 47"/>
          <p:cNvCxnSpPr/>
          <p:nvPr/>
        </p:nvCxnSpPr>
        <p:spPr>
          <a:xfrm flipV="1">
            <a:off x="3886200" y="2841812"/>
            <a:ext cx="5486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5" name="Rounded Rectangle 64"/>
          <p:cNvSpPr/>
          <p:nvPr/>
        </p:nvSpPr>
        <p:spPr>
          <a:xfrm>
            <a:off x="3855070" y="4443404"/>
            <a:ext cx="2078837" cy="4572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t>学術機関</a:t>
            </a:r>
            <a:endParaRPr lang="en-US" altLang="ja-JP" sz="1400" dirty="0" smtClean="0"/>
          </a:p>
          <a:p>
            <a:pPr algn="ctr"/>
            <a:r>
              <a:rPr lang="ja-JP" altLang="en-US" sz="1400" dirty="0" smtClean="0"/>
              <a:t>／</a:t>
            </a:r>
            <a:r>
              <a:rPr lang="en-US" sz="1400" dirty="0" smtClean="0"/>
              <a:t>R</a:t>
            </a:r>
            <a:r>
              <a:rPr lang="ja-JP" altLang="en-US" sz="1400" dirty="0" smtClean="0"/>
              <a:t>＆</a:t>
            </a:r>
            <a:r>
              <a:rPr lang="en-US" sz="1400" dirty="0" smtClean="0"/>
              <a:t>D</a:t>
            </a:r>
            <a:r>
              <a:rPr lang="ja-JP" altLang="en-US" sz="1400" dirty="0" smtClean="0"/>
              <a:t>センター</a:t>
            </a:r>
            <a:endParaRPr lang="en-US" sz="1400" dirty="0"/>
          </a:p>
        </p:txBody>
      </p:sp>
      <p:sp>
        <p:nvSpPr>
          <p:cNvPr id="68" name="Rounded Rectangle 67"/>
          <p:cNvSpPr/>
          <p:nvPr/>
        </p:nvSpPr>
        <p:spPr>
          <a:xfrm>
            <a:off x="3855070" y="2983702"/>
            <a:ext cx="2078837" cy="4572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t>民間団体</a:t>
            </a:r>
            <a:endParaRPr lang="en-US" sz="1400" dirty="0"/>
          </a:p>
        </p:txBody>
      </p:sp>
      <p:sp>
        <p:nvSpPr>
          <p:cNvPr id="69" name="Rounded Rectangle 68"/>
          <p:cNvSpPr/>
          <p:nvPr/>
        </p:nvSpPr>
        <p:spPr>
          <a:xfrm>
            <a:off x="3864763" y="2253851"/>
            <a:ext cx="2078837" cy="4572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t>二国間／多国間組織</a:t>
            </a:r>
            <a:endParaRPr lang="en-US" sz="1400" dirty="0"/>
          </a:p>
        </p:txBody>
      </p:sp>
      <p:pic>
        <p:nvPicPr>
          <p:cNvPr id="75" name="Picture 74"/>
          <p:cNvPicPr>
            <a:picLocks noChangeAspect="1"/>
          </p:cNvPicPr>
          <p:nvPr/>
        </p:nvPicPr>
        <p:blipFill>
          <a:blip r:embed="rId6"/>
          <a:stretch>
            <a:fillRect/>
          </a:stretch>
        </p:blipFill>
        <p:spPr>
          <a:xfrm>
            <a:off x="6598870" y="5224221"/>
            <a:ext cx="705557" cy="429931"/>
          </a:xfrm>
          <a:prstGeom prst="rect">
            <a:avLst/>
          </a:prstGeom>
        </p:spPr>
      </p:pic>
      <p:pic>
        <p:nvPicPr>
          <p:cNvPr id="76" name="Picture 75"/>
          <p:cNvPicPr>
            <a:picLocks noChangeAspect="1"/>
          </p:cNvPicPr>
          <p:nvPr/>
        </p:nvPicPr>
        <p:blipFill>
          <a:blip r:embed="rId7"/>
          <a:stretch>
            <a:fillRect/>
          </a:stretch>
        </p:blipFill>
        <p:spPr>
          <a:xfrm>
            <a:off x="7380627" y="5181600"/>
            <a:ext cx="672678" cy="526939"/>
          </a:xfrm>
          <a:prstGeom prst="rect">
            <a:avLst/>
          </a:prstGeom>
        </p:spPr>
      </p:pic>
      <p:pic>
        <p:nvPicPr>
          <p:cNvPr id="79" name="Picture 78"/>
          <p:cNvPicPr>
            <a:picLocks noChangeAspect="1"/>
          </p:cNvPicPr>
          <p:nvPr/>
        </p:nvPicPr>
        <p:blipFill>
          <a:blip r:embed="rId8"/>
          <a:stretch>
            <a:fillRect/>
          </a:stretch>
        </p:blipFill>
        <p:spPr>
          <a:xfrm>
            <a:off x="6466227" y="2333572"/>
            <a:ext cx="941410" cy="271351"/>
          </a:xfrm>
          <a:prstGeom prst="rect">
            <a:avLst/>
          </a:prstGeom>
        </p:spPr>
      </p:pic>
      <p:pic>
        <p:nvPicPr>
          <p:cNvPr id="80" name="Picture 79"/>
          <p:cNvPicPr>
            <a:picLocks noChangeAspect="1"/>
          </p:cNvPicPr>
          <p:nvPr/>
        </p:nvPicPr>
        <p:blipFill>
          <a:blip r:embed="rId9"/>
          <a:stretch>
            <a:fillRect/>
          </a:stretch>
        </p:blipFill>
        <p:spPr>
          <a:xfrm>
            <a:off x="7424239" y="2319625"/>
            <a:ext cx="513968" cy="490788"/>
          </a:xfrm>
          <a:prstGeom prst="rect">
            <a:avLst/>
          </a:prstGeom>
        </p:spPr>
      </p:pic>
      <p:pic>
        <p:nvPicPr>
          <p:cNvPr id="81" name="Picture 22" descr="http://www.we-hub.org/wp-content/uploads/GNF.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01023" y="2971800"/>
            <a:ext cx="774575" cy="509844"/>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p:cNvPicPr>
            <a:picLocks noChangeAspect="1"/>
          </p:cNvPicPr>
          <p:nvPr/>
        </p:nvPicPr>
        <p:blipFill>
          <a:blip r:embed="rId11"/>
          <a:stretch>
            <a:fillRect/>
          </a:stretch>
        </p:blipFill>
        <p:spPr>
          <a:xfrm>
            <a:off x="6542427" y="3707335"/>
            <a:ext cx="662731" cy="486214"/>
          </a:xfrm>
          <a:prstGeom prst="rect">
            <a:avLst/>
          </a:prstGeom>
        </p:spPr>
      </p:pic>
      <p:pic>
        <p:nvPicPr>
          <p:cNvPr id="83" name="Picture 92" descr="http://dev.aquaya.org/wp-content/uploads/logo_Aquaya.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340338" y="4495800"/>
            <a:ext cx="1127262" cy="345843"/>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Connector 41"/>
          <p:cNvCxnSpPr/>
          <p:nvPr/>
        </p:nvCxnSpPr>
        <p:spPr>
          <a:xfrm flipV="1">
            <a:off x="3886200" y="3581400"/>
            <a:ext cx="5486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3886200" y="4303059"/>
            <a:ext cx="5486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886200" y="5030020"/>
            <a:ext cx="5486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886200" y="5765126"/>
            <a:ext cx="54864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13"/>
          <a:stretch>
            <a:fillRect/>
          </a:stretch>
        </p:blipFill>
        <p:spPr>
          <a:xfrm>
            <a:off x="8311311" y="4459881"/>
            <a:ext cx="470842" cy="512235"/>
          </a:xfrm>
          <a:prstGeom prst="rect">
            <a:avLst/>
          </a:prstGeom>
        </p:spPr>
      </p:pic>
      <p:pic>
        <p:nvPicPr>
          <p:cNvPr id="6" name="Picture 5"/>
          <p:cNvPicPr>
            <a:picLocks noChangeAspect="1"/>
          </p:cNvPicPr>
          <p:nvPr/>
        </p:nvPicPr>
        <p:blipFill>
          <a:blip r:embed="rId14"/>
          <a:stretch>
            <a:fillRect/>
          </a:stretch>
        </p:blipFill>
        <p:spPr>
          <a:xfrm>
            <a:off x="7313952" y="4552900"/>
            <a:ext cx="676275" cy="323900"/>
          </a:xfrm>
          <a:prstGeom prst="rect">
            <a:avLst/>
          </a:prstGeom>
        </p:spPr>
      </p:pic>
      <p:pic>
        <p:nvPicPr>
          <p:cNvPr id="57" name="Picture 5" descr="C:\Users\Dalberg\Documents\logo.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62289" y="5902922"/>
            <a:ext cx="661338" cy="57407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16"/>
          <a:stretch>
            <a:fillRect/>
          </a:stretch>
        </p:blipFill>
        <p:spPr>
          <a:xfrm>
            <a:off x="6618627" y="5951984"/>
            <a:ext cx="776797" cy="448816"/>
          </a:xfrm>
          <a:prstGeom prst="rect">
            <a:avLst/>
          </a:prstGeom>
        </p:spPr>
      </p:pic>
      <p:pic>
        <p:nvPicPr>
          <p:cNvPr id="9" name="Picture 8"/>
          <p:cNvPicPr>
            <a:picLocks noChangeAspect="1"/>
          </p:cNvPicPr>
          <p:nvPr/>
        </p:nvPicPr>
        <p:blipFill>
          <a:blip r:embed="rId17"/>
          <a:stretch>
            <a:fillRect/>
          </a:stretch>
        </p:blipFill>
        <p:spPr>
          <a:xfrm>
            <a:off x="7365920" y="3684488"/>
            <a:ext cx="469409" cy="568075"/>
          </a:xfrm>
          <a:prstGeom prst="rect">
            <a:avLst/>
          </a:prstGeom>
        </p:spPr>
      </p:pic>
      <p:pic>
        <p:nvPicPr>
          <p:cNvPr id="13" name="Picture 12"/>
          <p:cNvPicPr>
            <a:picLocks noChangeAspect="1"/>
          </p:cNvPicPr>
          <p:nvPr/>
        </p:nvPicPr>
        <p:blipFill>
          <a:blip r:embed="rId18"/>
          <a:stretch>
            <a:fillRect/>
          </a:stretch>
        </p:blipFill>
        <p:spPr>
          <a:xfrm>
            <a:off x="7996423" y="3685427"/>
            <a:ext cx="609600" cy="466725"/>
          </a:xfrm>
          <a:prstGeom prst="rect">
            <a:avLst/>
          </a:prstGeom>
        </p:spPr>
      </p:pic>
      <p:pic>
        <p:nvPicPr>
          <p:cNvPr id="61" name="Picture 60"/>
          <p:cNvPicPr>
            <a:picLocks noChangeAspect="1"/>
          </p:cNvPicPr>
          <p:nvPr/>
        </p:nvPicPr>
        <p:blipFill>
          <a:blip r:embed="rId19"/>
          <a:stretch>
            <a:fillRect/>
          </a:stretch>
        </p:blipFill>
        <p:spPr>
          <a:xfrm>
            <a:off x="7996423" y="2362200"/>
            <a:ext cx="809759" cy="242723"/>
          </a:xfrm>
          <a:prstGeom prst="rect">
            <a:avLst/>
          </a:prstGeom>
        </p:spPr>
      </p:pic>
      <p:pic>
        <p:nvPicPr>
          <p:cNvPr id="62" name="Picture 3" descr="C:\Users\Dalberg\Documents\images (4).jp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614408" y="3024008"/>
            <a:ext cx="1186609" cy="30512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p:cNvPicPr>
            <a:picLocks noChangeAspect="1"/>
          </p:cNvPicPr>
          <p:nvPr/>
        </p:nvPicPr>
        <p:blipFill>
          <a:blip r:embed="rId21"/>
          <a:stretch>
            <a:fillRect/>
          </a:stretch>
        </p:blipFill>
        <p:spPr>
          <a:xfrm>
            <a:off x="8142627" y="5140995"/>
            <a:ext cx="1012248" cy="521617"/>
          </a:xfrm>
          <a:prstGeom prst="rect">
            <a:avLst/>
          </a:prstGeom>
        </p:spPr>
      </p:pic>
      <p:pic>
        <p:nvPicPr>
          <p:cNvPr id="776194" name="Picture 2" descr="http://4.bp.blogspot.com/-u9e2N0yK67w/Tckl2IceAMI/AAAAAAAAAU0/Z9-zLn06RUQ/s1600/banner+MOPHS+Kenya.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506568" y="1486649"/>
            <a:ext cx="2468880" cy="411480"/>
          </a:xfrm>
          <a:prstGeom prst="rect">
            <a:avLst/>
          </a:prstGeom>
          <a:noFill/>
          <a:extLst>
            <a:ext uri="{909E8E84-426E-40DD-AFC4-6F175D3DCCD1}">
              <a14:hiddenFill xmlns:a14="http://schemas.microsoft.com/office/drawing/2010/main">
                <a:solidFill>
                  <a:srgbClr val="FFFFFF"/>
                </a:solidFill>
              </a14:hiddenFill>
            </a:ext>
          </a:extLst>
        </p:spPr>
      </p:pic>
      <p:sp>
        <p:nvSpPr>
          <p:cNvPr id="55" name="AutoShape 2"/>
          <p:cNvSpPr>
            <a:spLocks noChangeArrowheads="1"/>
          </p:cNvSpPr>
          <p:nvPr/>
        </p:nvSpPr>
        <p:spPr bwMode="gray">
          <a:xfrm rot="5400000">
            <a:off x="1421935" y="3689971"/>
            <a:ext cx="4021751" cy="297177"/>
          </a:xfrm>
          <a:prstGeom prst="triangle">
            <a:avLst>
              <a:gd name="adj" fmla="val 50000"/>
            </a:avLst>
          </a:prstGeom>
          <a:solidFill>
            <a:srgbClr val="67103F"/>
          </a:solidFill>
          <a:ln w="9525" algn="ctr">
            <a:noFill/>
            <a:round/>
            <a:headEnd/>
            <a:tailEnd/>
          </a:ln>
        </p:spPr>
        <p:txBody>
          <a:bodyPr lIns="72000" tIns="72000" rIns="72000" bIns="72000" anchor="ctr"/>
          <a:lstStyle/>
          <a:p>
            <a:pPr marL="109538" indent="-109538">
              <a:buFont typeface="Arial" charset="0"/>
              <a:buChar char="•"/>
              <a:defRPr/>
            </a:pPr>
            <a:endParaRPr lang="en-AU" sz="1200" b="1" dirty="0" smtClean="0">
              <a:solidFill>
                <a:schemeClr val="bg1"/>
              </a:solidFill>
              <a:latin typeface="Arial" pitchFamily="34" charset="0"/>
              <a:cs typeface="Arial" pitchFamily="34" charset="0"/>
            </a:endParaRPr>
          </a:p>
        </p:txBody>
      </p:sp>
      <p:pic>
        <p:nvPicPr>
          <p:cNvPr id="776196" name="Picture 4" descr="http://www.charitywater.org/POD/2010_08/pod0829.jp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91578" y="3290879"/>
            <a:ext cx="2145811" cy="1433521"/>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le 10"/>
          <p:cNvSpPr/>
          <p:nvPr/>
        </p:nvSpPr>
        <p:spPr>
          <a:xfrm>
            <a:off x="381000" y="1981200"/>
            <a:ext cx="2590800" cy="326825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dirty="0" smtClean="0">
                <a:solidFill>
                  <a:schemeClr val="tx1"/>
                </a:solidFill>
              </a:rPr>
              <a:t>ケニアにおける</a:t>
            </a:r>
            <a:endParaRPr lang="en-US" altLang="ja-JP" dirty="0" smtClean="0">
              <a:solidFill>
                <a:schemeClr val="tx1"/>
              </a:solidFill>
            </a:endParaRPr>
          </a:p>
          <a:p>
            <a:pPr algn="ctr"/>
            <a:r>
              <a:rPr lang="ja-JP" altLang="en-US" dirty="0" smtClean="0">
                <a:solidFill>
                  <a:schemeClr val="tx1"/>
                </a:solidFill>
              </a:rPr>
              <a:t>飲料水処理エコシステムのプレイヤー</a:t>
            </a:r>
            <a:endParaRPr lang="en-US" dirty="0">
              <a:solidFill>
                <a:schemeClr val="tx1"/>
              </a:solidFill>
            </a:endParaRPr>
          </a:p>
        </p:txBody>
      </p:sp>
    </p:spTree>
    <p:extLst>
      <p:ext uri="{BB962C8B-B14F-4D97-AF65-F5344CB8AC3E}">
        <p14:creationId xmlns:p14="http://schemas.microsoft.com/office/powerpoint/2010/main" val="16650349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837810"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ja-JP" altLang="en-US" dirty="0" smtClean="0"/>
              <a:t>コミュニティベースの組織（</a:t>
            </a:r>
            <a:r>
              <a:rPr lang="en-US" altLang="ja-JP" dirty="0" smtClean="0"/>
              <a:t>CBO</a:t>
            </a:r>
            <a:r>
              <a:rPr lang="ja-JP" altLang="en-US" dirty="0" smtClean="0"/>
              <a:t>）および民間起業家はケニアにおける水市場の重要なプレイヤー</a:t>
            </a:r>
            <a:endParaRPr lang="en-US" dirty="0"/>
          </a:p>
        </p:txBody>
      </p:sp>
      <p:sp>
        <p:nvSpPr>
          <p:cNvPr id="3" name="Text Placeholder 2"/>
          <p:cNvSpPr>
            <a:spLocks noGrp="1"/>
          </p:cNvSpPr>
          <p:nvPr>
            <p:ph type="body" sz="quarter" idx="37"/>
          </p:nvPr>
        </p:nvSpPr>
        <p:spPr/>
        <p:txBody>
          <a:bodyPr/>
          <a:lstStyle/>
          <a:p>
            <a:r>
              <a:rPr lang="ja-JP" altLang="en-US" dirty="0"/>
              <a:t>出典：専門家へのインタビュー、ダルバーグ調査および分析</a:t>
            </a:r>
            <a:endParaRPr lang="en-US" altLang="ja-JP" dirty="0"/>
          </a:p>
        </p:txBody>
      </p:sp>
      <p:sp>
        <p:nvSpPr>
          <p:cNvPr id="5" name="Rounded Rectangle 4"/>
          <p:cNvSpPr/>
          <p:nvPr/>
        </p:nvSpPr>
        <p:spPr>
          <a:xfrm>
            <a:off x="464130" y="1648541"/>
            <a:ext cx="1136288" cy="6096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t>パブリックセクター</a:t>
            </a:r>
            <a:endParaRPr lang="en-US" sz="1400" dirty="0"/>
          </a:p>
        </p:txBody>
      </p:sp>
      <p:sp>
        <p:nvSpPr>
          <p:cNvPr id="8" name="Rounded Rectangle 7"/>
          <p:cNvSpPr/>
          <p:nvPr/>
        </p:nvSpPr>
        <p:spPr>
          <a:xfrm>
            <a:off x="464129" y="3564152"/>
            <a:ext cx="1136287" cy="6096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smtClean="0"/>
              <a:t>プライベートセクター</a:t>
            </a:r>
            <a:endParaRPr lang="en-US" sz="1400" dirty="0"/>
          </a:p>
        </p:txBody>
      </p:sp>
      <p:cxnSp>
        <p:nvCxnSpPr>
          <p:cNvPr id="18" name="Elbow Connector 17"/>
          <p:cNvCxnSpPr>
            <a:stCxn id="8" idx="3"/>
            <a:endCxn id="10" idx="1"/>
          </p:cNvCxnSpPr>
          <p:nvPr/>
        </p:nvCxnSpPr>
        <p:spPr>
          <a:xfrm flipV="1">
            <a:off x="1600416" y="2958355"/>
            <a:ext cx="228384" cy="910599"/>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1828801" y="2729753"/>
            <a:ext cx="2078837" cy="4572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t>私的有限会社</a:t>
            </a:r>
            <a:endParaRPr lang="en-US" sz="1400" dirty="0"/>
          </a:p>
        </p:txBody>
      </p:sp>
      <p:sp>
        <p:nvSpPr>
          <p:cNvPr id="11" name="Rounded Rectangle 10"/>
          <p:cNvSpPr/>
          <p:nvPr/>
        </p:nvSpPr>
        <p:spPr>
          <a:xfrm>
            <a:off x="1828801" y="4675094"/>
            <a:ext cx="2078837" cy="4572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t>行商販売／水キオスク</a:t>
            </a:r>
            <a:endParaRPr lang="en-US" sz="1400" dirty="0"/>
          </a:p>
        </p:txBody>
      </p:sp>
      <p:sp>
        <p:nvSpPr>
          <p:cNvPr id="14" name="Rounded Rectangle 13"/>
          <p:cNvSpPr/>
          <p:nvPr/>
        </p:nvSpPr>
        <p:spPr>
          <a:xfrm>
            <a:off x="1828801" y="4015635"/>
            <a:ext cx="2078837" cy="4572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t>水タンカー／トラック</a:t>
            </a:r>
            <a:endParaRPr lang="en-US" sz="1400" dirty="0"/>
          </a:p>
        </p:txBody>
      </p:sp>
      <p:cxnSp>
        <p:nvCxnSpPr>
          <p:cNvPr id="22" name="Elbow Connector 21"/>
          <p:cNvCxnSpPr>
            <a:stCxn id="8" idx="3"/>
            <a:endCxn id="14" idx="1"/>
          </p:cNvCxnSpPr>
          <p:nvPr/>
        </p:nvCxnSpPr>
        <p:spPr>
          <a:xfrm>
            <a:off x="1600416" y="3868954"/>
            <a:ext cx="228384" cy="375283"/>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Elbow Connector 22"/>
          <p:cNvCxnSpPr>
            <a:stCxn id="8" idx="3"/>
            <a:endCxn id="11" idx="1"/>
          </p:cNvCxnSpPr>
          <p:nvPr/>
        </p:nvCxnSpPr>
        <p:spPr>
          <a:xfrm>
            <a:off x="1600418" y="3868952"/>
            <a:ext cx="228385" cy="1034742"/>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31"/>
          <p:cNvPicPr>
            <a:picLocks noChangeAspect="1"/>
          </p:cNvPicPr>
          <p:nvPr/>
        </p:nvPicPr>
        <p:blipFill>
          <a:blip r:embed="rId6"/>
          <a:stretch>
            <a:fillRect/>
          </a:stretch>
        </p:blipFill>
        <p:spPr>
          <a:xfrm>
            <a:off x="8340148" y="1222790"/>
            <a:ext cx="990600" cy="653500"/>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000" y="1222790"/>
            <a:ext cx="981541" cy="614160"/>
          </a:xfrm>
          <a:prstGeom prst="rect">
            <a:avLst/>
          </a:prstGeom>
        </p:spPr>
      </p:pic>
      <p:sp>
        <p:nvSpPr>
          <p:cNvPr id="41" name="Rounded Rectangle 40"/>
          <p:cNvSpPr/>
          <p:nvPr/>
        </p:nvSpPr>
        <p:spPr>
          <a:xfrm>
            <a:off x="1828801" y="1396906"/>
            <a:ext cx="2078837" cy="4572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t>水サービス委員会</a:t>
            </a:r>
            <a:endParaRPr lang="en-US" sz="1400" dirty="0"/>
          </a:p>
        </p:txBody>
      </p:sp>
      <p:pic>
        <p:nvPicPr>
          <p:cNvPr id="44" name="Picture 43"/>
          <p:cNvPicPr>
            <a:picLocks noChangeAspect="1"/>
          </p:cNvPicPr>
          <p:nvPr/>
        </p:nvPicPr>
        <p:blipFill>
          <a:blip r:embed="rId8"/>
          <a:stretch>
            <a:fillRect/>
          </a:stretch>
        </p:blipFill>
        <p:spPr>
          <a:xfrm>
            <a:off x="7240238" y="2759416"/>
            <a:ext cx="844177" cy="392470"/>
          </a:xfrm>
          <a:prstGeom prst="rect">
            <a:avLst/>
          </a:prstGeom>
        </p:spPr>
      </p:pic>
      <p:sp>
        <p:nvSpPr>
          <p:cNvPr id="50" name="TextBox 49"/>
          <p:cNvSpPr txBox="1"/>
          <p:nvPr/>
        </p:nvSpPr>
        <p:spPr bwMode="auto">
          <a:xfrm>
            <a:off x="398915" y="892380"/>
            <a:ext cx="3731126" cy="24622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ja-JP" altLang="en-US" sz="1600" b="1" dirty="0" smtClean="0"/>
              <a:t>水供給におけるキープレイヤー</a:t>
            </a:r>
            <a:endParaRPr lang="en-US" sz="1600" b="1" dirty="0" smtClean="0"/>
          </a:p>
        </p:txBody>
      </p:sp>
      <p:cxnSp>
        <p:nvCxnSpPr>
          <p:cNvPr id="51" name="Straight Connector 50"/>
          <p:cNvCxnSpPr/>
          <p:nvPr/>
        </p:nvCxnSpPr>
        <p:spPr bwMode="auto">
          <a:xfrm>
            <a:off x="381000" y="1168306"/>
            <a:ext cx="3474720" cy="0"/>
          </a:xfrm>
          <a:prstGeom prst="line">
            <a:avLst/>
          </a:prstGeom>
          <a:noFill/>
          <a:ln w="6350"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a:off x="4282586" y="1168306"/>
            <a:ext cx="5303520" cy="0"/>
          </a:xfrm>
          <a:prstGeom prst="line">
            <a:avLst/>
          </a:prstGeom>
          <a:noFill/>
          <a:ln w="6350" cap="flat" cmpd="sng" algn="ctr">
            <a:solidFill>
              <a:schemeClr val="tx1"/>
            </a:solidFill>
            <a:prstDash val="solid"/>
            <a:round/>
            <a:headEnd type="none" w="med" len="med"/>
            <a:tailEnd type="none" w="med" len="med"/>
          </a:ln>
          <a:effectLst/>
        </p:spPr>
      </p:cxnSp>
      <p:sp>
        <p:nvSpPr>
          <p:cNvPr id="54" name="TextBox 53"/>
          <p:cNvSpPr txBox="1"/>
          <p:nvPr/>
        </p:nvSpPr>
        <p:spPr bwMode="auto">
          <a:xfrm>
            <a:off x="4304512" y="892380"/>
            <a:ext cx="3731126" cy="24622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ja-JP" altLang="en-US" sz="1600" b="1" dirty="0" smtClean="0"/>
              <a:t>ロゴによる紹介</a:t>
            </a:r>
            <a:endParaRPr lang="en-US" sz="1600" b="1" dirty="0" smtClean="0"/>
          </a:p>
        </p:txBody>
      </p:sp>
      <p:sp>
        <p:nvSpPr>
          <p:cNvPr id="55" name="Rounded Rectangle 54"/>
          <p:cNvSpPr/>
          <p:nvPr/>
        </p:nvSpPr>
        <p:spPr>
          <a:xfrm>
            <a:off x="1828801" y="2043584"/>
            <a:ext cx="2078837" cy="4572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t>公的有限会社</a:t>
            </a:r>
            <a:endParaRPr lang="en-US" sz="1400" dirty="0"/>
          </a:p>
        </p:txBody>
      </p:sp>
      <p:cxnSp>
        <p:nvCxnSpPr>
          <p:cNvPr id="63" name="Elbow Connector 62"/>
          <p:cNvCxnSpPr>
            <a:stCxn id="5" idx="3"/>
            <a:endCxn id="41" idx="1"/>
          </p:cNvCxnSpPr>
          <p:nvPr/>
        </p:nvCxnSpPr>
        <p:spPr>
          <a:xfrm flipV="1">
            <a:off x="1600419" y="1625506"/>
            <a:ext cx="228383" cy="327835"/>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Elbow Connector 65"/>
          <p:cNvCxnSpPr>
            <a:stCxn id="5" idx="3"/>
            <a:endCxn id="55" idx="1"/>
          </p:cNvCxnSpPr>
          <p:nvPr/>
        </p:nvCxnSpPr>
        <p:spPr>
          <a:xfrm>
            <a:off x="1600419" y="1953343"/>
            <a:ext cx="228383" cy="318843"/>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380999" y="2616106"/>
            <a:ext cx="923544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380999" y="5257800"/>
            <a:ext cx="923544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9"/>
          <a:stretch>
            <a:fillRect/>
          </a:stretch>
        </p:blipFill>
        <p:spPr>
          <a:xfrm>
            <a:off x="7225146" y="3249302"/>
            <a:ext cx="1115002" cy="542386"/>
          </a:xfrm>
          <a:prstGeom prst="rect">
            <a:avLst/>
          </a:prstGeom>
        </p:spPr>
      </p:pic>
      <p:sp>
        <p:nvSpPr>
          <p:cNvPr id="40" name="Rounded Rectangle 39"/>
          <p:cNvSpPr/>
          <p:nvPr/>
        </p:nvSpPr>
        <p:spPr>
          <a:xfrm>
            <a:off x="464129" y="5583861"/>
            <a:ext cx="1136287" cy="6096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NGO</a:t>
            </a:r>
            <a:r>
              <a:rPr lang="ja-JP" altLang="en-US" sz="1400" dirty="0" smtClean="0"/>
              <a:t>／</a:t>
            </a:r>
            <a:r>
              <a:rPr lang="en-US" sz="1400" dirty="0" smtClean="0"/>
              <a:t>CBO</a:t>
            </a:r>
            <a:endParaRPr lang="en-US" sz="1400" dirty="0"/>
          </a:p>
        </p:txBody>
      </p:sp>
      <p:sp>
        <p:nvSpPr>
          <p:cNvPr id="47" name="Rounded Rectangle 46"/>
          <p:cNvSpPr/>
          <p:nvPr/>
        </p:nvSpPr>
        <p:spPr>
          <a:xfrm>
            <a:off x="1828800" y="5395309"/>
            <a:ext cx="2078837" cy="4572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t>コミュニティベースの組織（</a:t>
            </a:r>
            <a:r>
              <a:rPr lang="en-US" altLang="ja-JP" sz="1400" dirty="0" smtClean="0"/>
              <a:t>CBO</a:t>
            </a:r>
            <a:r>
              <a:rPr lang="ja-JP" altLang="en-US" sz="1400" dirty="0" smtClean="0"/>
              <a:t>）</a:t>
            </a:r>
            <a:endParaRPr lang="en-US" sz="1400" dirty="0"/>
          </a:p>
        </p:txBody>
      </p:sp>
      <p:sp>
        <p:nvSpPr>
          <p:cNvPr id="49" name="Rounded Rectangle 48"/>
          <p:cNvSpPr/>
          <p:nvPr/>
        </p:nvSpPr>
        <p:spPr>
          <a:xfrm>
            <a:off x="1828800" y="5970643"/>
            <a:ext cx="2078837" cy="4572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NGO</a:t>
            </a:r>
            <a:endParaRPr lang="en-US" sz="1400" dirty="0"/>
          </a:p>
        </p:txBody>
      </p:sp>
      <p:sp>
        <p:nvSpPr>
          <p:cNvPr id="16" name="TextBox 15"/>
          <p:cNvSpPr txBox="1"/>
          <p:nvPr/>
        </p:nvSpPr>
        <p:spPr>
          <a:xfrm>
            <a:off x="4288462" y="1339756"/>
            <a:ext cx="2929948" cy="574110"/>
          </a:xfrm>
          <a:prstGeom prst="rect">
            <a:avLst/>
          </a:prstGeom>
          <a:noFill/>
        </p:spPr>
        <p:txBody>
          <a:bodyPr wrap="square" lIns="0" tIns="0" rIns="0" bIns="0" rtlCol="0">
            <a:noAutofit/>
          </a:bodyPr>
          <a:lstStyle/>
          <a:p>
            <a:pPr marL="282575" indent="-282575">
              <a:lnSpc>
                <a:spcPts val="1200"/>
              </a:lnSpc>
              <a:buFont typeface="Arial" panose="020B0604020202020204" pitchFamily="34" charset="0"/>
              <a:buChar char="•"/>
            </a:pPr>
            <a:r>
              <a:rPr lang="ja-JP" altLang="en-US" sz="1200" dirty="0" smtClean="0"/>
              <a:t>アティ水サービス委員会</a:t>
            </a:r>
            <a:endParaRPr lang="en-US" altLang="ja-JP" sz="1200" dirty="0" smtClean="0"/>
          </a:p>
          <a:p>
            <a:pPr lvl="1">
              <a:lnSpc>
                <a:spcPts val="1200"/>
              </a:lnSpc>
            </a:pPr>
            <a:r>
              <a:rPr lang="ja-JP" altLang="en-US" sz="1200" dirty="0" smtClean="0"/>
              <a:t>（</a:t>
            </a:r>
            <a:r>
              <a:rPr lang="en-US" sz="1200" dirty="0" err="1" smtClean="0"/>
              <a:t>Athi</a:t>
            </a:r>
            <a:r>
              <a:rPr lang="en-US" sz="1200" dirty="0" smtClean="0"/>
              <a:t> water services Board</a:t>
            </a:r>
            <a:r>
              <a:rPr lang="ja-JP" altLang="en-US" sz="1200" dirty="0" smtClean="0"/>
              <a:t>）</a:t>
            </a:r>
            <a:endParaRPr lang="en-US" sz="1200" dirty="0" smtClean="0"/>
          </a:p>
          <a:p>
            <a:pPr marL="282575" indent="-282575">
              <a:lnSpc>
                <a:spcPts val="1200"/>
              </a:lnSpc>
              <a:spcBef>
                <a:spcPts val="600"/>
              </a:spcBef>
              <a:buFont typeface="Arial" panose="020B0604020202020204" pitchFamily="34" charset="0"/>
              <a:buChar char="•"/>
            </a:pPr>
            <a:r>
              <a:rPr lang="ja-JP" altLang="en-US" sz="1200" dirty="0" smtClean="0"/>
              <a:t>リフトバレーサービス委員会</a:t>
            </a:r>
            <a:endParaRPr lang="en-US" altLang="ja-JP" sz="1200" dirty="0" smtClean="0"/>
          </a:p>
          <a:p>
            <a:pPr lvl="1">
              <a:lnSpc>
                <a:spcPts val="1200"/>
              </a:lnSpc>
            </a:pPr>
            <a:r>
              <a:rPr lang="ja-JP" altLang="en-US" sz="1200" dirty="0" smtClean="0"/>
              <a:t>（</a:t>
            </a:r>
            <a:r>
              <a:rPr lang="en-US" sz="1200" dirty="0" smtClean="0"/>
              <a:t>Rift Valley services board</a:t>
            </a:r>
            <a:r>
              <a:rPr lang="ja-JP" altLang="en-US" sz="1200" dirty="0" smtClean="0"/>
              <a:t>）</a:t>
            </a:r>
            <a:endParaRPr lang="en-US" sz="1200" dirty="0" smtClean="0"/>
          </a:p>
          <a:p>
            <a:pPr marL="282575" indent="-282575">
              <a:buFont typeface="Arial" panose="020B0604020202020204" pitchFamily="34" charset="0"/>
              <a:buChar char="•"/>
            </a:pPr>
            <a:endParaRPr lang="en-US" sz="1200" dirty="0" smtClean="0"/>
          </a:p>
        </p:txBody>
      </p:sp>
      <p:sp>
        <p:nvSpPr>
          <p:cNvPr id="52" name="TextBox 51"/>
          <p:cNvSpPr txBox="1"/>
          <p:nvPr/>
        </p:nvSpPr>
        <p:spPr>
          <a:xfrm>
            <a:off x="4288462" y="2729753"/>
            <a:ext cx="2929948" cy="245262"/>
          </a:xfrm>
          <a:prstGeom prst="rect">
            <a:avLst/>
          </a:prstGeom>
          <a:noFill/>
        </p:spPr>
        <p:txBody>
          <a:bodyPr wrap="square" lIns="0" tIns="0" rIns="0" bIns="0" rtlCol="0">
            <a:noAutofit/>
          </a:bodyPr>
          <a:lstStyle/>
          <a:p>
            <a:pPr marL="282575" indent="-282575">
              <a:buFont typeface="Arial" panose="020B0604020202020204" pitchFamily="34" charset="0"/>
              <a:buChar char="•"/>
            </a:pPr>
            <a:r>
              <a:rPr lang="en-US" sz="1200" dirty="0" err="1"/>
              <a:t>Runda</a:t>
            </a:r>
            <a:r>
              <a:rPr lang="en-US" sz="1200" dirty="0"/>
              <a:t> </a:t>
            </a:r>
            <a:r>
              <a:rPr lang="en-US" sz="1200" dirty="0" smtClean="0"/>
              <a:t>water Ltd</a:t>
            </a:r>
            <a:endParaRPr lang="en-US" sz="1200" dirty="0"/>
          </a:p>
        </p:txBody>
      </p:sp>
      <p:sp>
        <p:nvSpPr>
          <p:cNvPr id="56" name="TextBox 55"/>
          <p:cNvSpPr txBox="1"/>
          <p:nvPr/>
        </p:nvSpPr>
        <p:spPr>
          <a:xfrm>
            <a:off x="4288462" y="4015635"/>
            <a:ext cx="2929948" cy="574110"/>
          </a:xfrm>
          <a:prstGeom prst="rect">
            <a:avLst/>
          </a:prstGeom>
          <a:noFill/>
        </p:spPr>
        <p:txBody>
          <a:bodyPr wrap="square" lIns="0" tIns="0" rIns="0" bIns="0" rtlCol="0">
            <a:noAutofit/>
          </a:bodyPr>
          <a:lstStyle/>
          <a:p>
            <a:pPr marL="285750" indent="-285750">
              <a:buFont typeface="Arial" panose="020B0604020202020204" pitchFamily="34" charset="0"/>
              <a:buChar char="•"/>
            </a:pPr>
            <a:r>
              <a:rPr lang="ja-JP" altLang="en-US" sz="1200" dirty="0" smtClean="0"/>
              <a:t>民間起業家（例：東キスム（</a:t>
            </a:r>
            <a:r>
              <a:rPr lang="en-US" altLang="ja-JP" sz="1200" dirty="0" smtClean="0"/>
              <a:t>Kisumu East</a:t>
            </a:r>
            <a:r>
              <a:rPr lang="ja-JP" altLang="en-US" sz="1200" dirty="0" smtClean="0"/>
              <a:t>）の</a:t>
            </a:r>
            <a:r>
              <a:rPr lang="en-US" sz="1200" dirty="0" err="1" smtClean="0"/>
              <a:t>Nyamasaria</a:t>
            </a:r>
            <a:r>
              <a:rPr lang="en-US" sz="1200" dirty="0" smtClean="0"/>
              <a:t> Water Works</a:t>
            </a:r>
            <a:r>
              <a:rPr lang="ja-JP" altLang="en-US" sz="1200" dirty="0" smtClean="0"/>
              <a:t>）</a:t>
            </a:r>
            <a:endParaRPr lang="en-US" sz="1200" dirty="0" smtClean="0"/>
          </a:p>
        </p:txBody>
      </p:sp>
      <p:sp>
        <p:nvSpPr>
          <p:cNvPr id="57" name="TextBox 56"/>
          <p:cNvSpPr txBox="1"/>
          <p:nvPr/>
        </p:nvSpPr>
        <p:spPr>
          <a:xfrm>
            <a:off x="4288462" y="4615966"/>
            <a:ext cx="2929948" cy="574110"/>
          </a:xfrm>
          <a:prstGeom prst="rect">
            <a:avLst/>
          </a:prstGeom>
          <a:noFill/>
        </p:spPr>
        <p:txBody>
          <a:bodyPr wrap="square" lIns="0" tIns="0" rIns="0" bIns="0" rtlCol="0">
            <a:noAutofit/>
          </a:bodyPr>
          <a:lstStyle/>
          <a:p>
            <a:pPr marL="285750" indent="-285750">
              <a:buFont typeface="Arial" panose="020B0604020202020204" pitchFamily="34" charset="0"/>
              <a:buChar char="•"/>
            </a:pPr>
            <a:r>
              <a:rPr lang="ja-JP" altLang="en-US" sz="1200" dirty="0" smtClean="0"/>
              <a:t>民間起業家（例：キスム中央（</a:t>
            </a:r>
            <a:r>
              <a:rPr lang="en-US" altLang="ja-JP" sz="1200" dirty="0"/>
              <a:t> Kisumu Central </a:t>
            </a:r>
            <a:r>
              <a:rPr lang="ja-JP" altLang="en-US" sz="1200" dirty="0" smtClean="0"/>
              <a:t>）の</a:t>
            </a:r>
            <a:r>
              <a:rPr lang="en-US" sz="1200" dirty="0" smtClean="0"/>
              <a:t>Mama Meg’s Kiosk</a:t>
            </a:r>
            <a:r>
              <a:rPr lang="ja-JP" altLang="en-US" sz="1200" dirty="0" smtClean="0"/>
              <a:t>）</a:t>
            </a:r>
            <a:endParaRPr lang="en-US" sz="1200" dirty="0" smtClean="0"/>
          </a:p>
        </p:txBody>
      </p:sp>
      <p:sp>
        <p:nvSpPr>
          <p:cNvPr id="58" name="TextBox 57"/>
          <p:cNvSpPr txBox="1"/>
          <p:nvPr/>
        </p:nvSpPr>
        <p:spPr>
          <a:xfrm>
            <a:off x="4288462" y="5395309"/>
            <a:ext cx="2929948" cy="574110"/>
          </a:xfrm>
          <a:prstGeom prst="rect">
            <a:avLst/>
          </a:prstGeom>
          <a:noFill/>
        </p:spPr>
        <p:txBody>
          <a:bodyPr wrap="square" lIns="0" tIns="0" rIns="0" bIns="0" rtlCol="0">
            <a:noAutofit/>
          </a:bodyPr>
          <a:lstStyle/>
          <a:p>
            <a:pPr marL="285750" indent="-285750">
              <a:buFont typeface="Arial" panose="020B0604020202020204" pitchFamily="34" charset="0"/>
              <a:buChar char="•"/>
            </a:pPr>
            <a:r>
              <a:rPr lang="en-US" sz="1200" dirty="0" err="1" smtClean="0"/>
              <a:t>Murugi</a:t>
            </a:r>
            <a:r>
              <a:rPr lang="en-US" sz="1200" dirty="0" smtClean="0"/>
              <a:t> </a:t>
            </a:r>
            <a:r>
              <a:rPr lang="en-US" sz="1200" dirty="0" err="1" smtClean="0"/>
              <a:t>Mugumango</a:t>
            </a:r>
            <a:r>
              <a:rPr lang="en-US" sz="1200" dirty="0" smtClean="0"/>
              <a:t> water society</a:t>
            </a:r>
          </a:p>
          <a:p>
            <a:pPr marL="285750" indent="-285750">
              <a:buFont typeface="Arial" panose="020B0604020202020204" pitchFamily="34" charset="0"/>
              <a:buChar char="•"/>
            </a:pPr>
            <a:r>
              <a:rPr lang="en-US" sz="1200" dirty="0" err="1" smtClean="0"/>
              <a:t>Kiamumbi</a:t>
            </a:r>
            <a:r>
              <a:rPr lang="en-US" sz="1200" dirty="0" smtClean="0"/>
              <a:t> water project</a:t>
            </a:r>
          </a:p>
          <a:p>
            <a:pPr marL="285750" indent="-285750">
              <a:buFont typeface="Arial" panose="020B0604020202020204" pitchFamily="34" charset="0"/>
              <a:buChar char="•"/>
            </a:pPr>
            <a:endParaRPr lang="en-US" sz="1200" dirty="0" smtClean="0"/>
          </a:p>
        </p:txBody>
      </p:sp>
      <p:sp>
        <p:nvSpPr>
          <p:cNvPr id="59" name="TextBox 58"/>
          <p:cNvSpPr txBox="1"/>
          <p:nvPr/>
        </p:nvSpPr>
        <p:spPr>
          <a:xfrm>
            <a:off x="4288462" y="5970643"/>
            <a:ext cx="2929948" cy="574110"/>
          </a:xfrm>
          <a:prstGeom prst="rect">
            <a:avLst/>
          </a:prstGeom>
          <a:noFill/>
        </p:spPr>
        <p:txBody>
          <a:bodyPr wrap="square" lIns="0" tIns="0" rIns="0" bIns="0" rtlCol="0">
            <a:noAutofit/>
          </a:bodyPr>
          <a:lstStyle/>
          <a:p>
            <a:pPr marL="285750" indent="-285750">
              <a:buFont typeface="Arial" panose="020B0604020202020204" pitchFamily="34" charset="0"/>
              <a:buChar char="•"/>
            </a:pPr>
            <a:r>
              <a:rPr lang="en-US" sz="1200" dirty="0" smtClean="0"/>
              <a:t>World Vision</a:t>
            </a:r>
          </a:p>
          <a:p>
            <a:pPr marL="285750" indent="-285750">
              <a:buFont typeface="Arial" panose="020B0604020202020204" pitchFamily="34" charset="0"/>
              <a:buChar char="•"/>
            </a:pPr>
            <a:r>
              <a:rPr lang="en-US" sz="1200" dirty="0" smtClean="0"/>
              <a:t>CARE</a:t>
            </a:r>
          </a:p>
          <a:p>
            <a:pPr marL="285750" indent="-285750">
              <a:buFont typeface="Arial" panose="020B0604020202020204" pitchFamily="34" charset="0"/>
              <a:buChar char="•"/>
            </a:pPr>
            <a:endParaRPr lang="en-US" sz="1200" dirty="0" smtClean="0"/>
          </a:p>
          <a:p>
            <a:endParaRPr lang="en-US" sz="1200" dirty="0" smtClean="0"/>
          </a:p>
          <a:p>
            <a:pPr marL="285750" indent="-285750">
              <a:buFont typeface="Arial" panose="020B0604020202020204" pitchFamily="34" charset="0"/>
              <a:buChar char="•"/>
            </a:pPr>
            <a:endParaRPr lang="en-US" sz="1200" dirty="0" smtClean="0"/>
          </a:p>
          <a:p>
            <a:pPr marL="285750" indent="-285750">
              <a:buFont typeface="Arial" panose="020B0604020202020204" pitchFamily="34" charset="0"/>
              <a:buChar char="•"/>
            </a:pPr>
            <a:endParaRPr lang="en-US" sz="1200" dirty="0" smtClean="0"/>
          </a:p>
        </p:txBody>
      </p:sp>
      <p:sp>
        <p:nvSpPr>
          <p:cNvPr id="60" name="TextBox 59"/>
          <p:cNvSpPr txBox="1"/>
          <p:nvPr/>
        </p:nvSpPr>
        <p:spPr>
          <a:xfrm>
            <a:off x="4288462" y="2100734"/>
            <a:ext cx="2929948" cy="574110"/>
          </a:xfrm>
          <a:prstGeom prst="rect">
            <a:avLst/>
          </a:prstGeom>
          <a:noFill/>
        </p:spPr>
        <p:txBody>
          <a:bodyPr wrap="square" lIns="0" tIns="0" rIns="0" bIns="0" rtlCol="0">
            <a:noAutofit/>
          </a:bodyPr>
          <a:lstStyle/>
          <a:p>
            <a:pPr marL="285750" indent="-285750">
              <a:buFont typeface="Arial" panose="020B0604020202020204" pitchFamily="34" charset="0"/>
              <a:buChar char="•"/>
            </a:pPr>
            <a:r>
              <a:rPr lang="en-US" sz="1200" dirty="0" smtClean="0"/>
              <a:t>Nairobi water and sewerage company</a:t>
            </a:r>
          </a:p>
          <a:p>
            <a:pPr marL="285750" indent="-285750">
              <a:buFont typeface="Arial" panose="020B0604020202020204" pitchFamily="34" charset="0"/>
              <a:buChar char="•"/>
            </a:pPr>
            <a:r>
              <a:rPr lang="en-US" sz="1200" dirty="0" smtClean="0"/>
              <a:t>Meru Water and Sewerage Services</a:t>
            </a:r>
          </a:p>
          <a:p>
            <a:pPr marL="285750" indent="-285750">
              <a:buFont typeface="Arial" panose="020B0604020202020204" pitchFamily="34" charset="0"/>
              <a:buChar char="•"/>
            </a:pPr>
            <a:endParaRPr lang="en-US" sz="1200" dirty="0" smtClean="0"/>
          </a:p>
        </p:txBody>
      </p:sp>
      <p:pic>
        <p:nvPicPr>
          <p:cNvPr id="20" name="Picture 19"/>
          <p:cNvPicPr>
            <a:picLocks noChangeAspect="1"/>
          </p:cNvPicPr>
          <p:nvPr/>
        </p:nvPicPr>
        <p:blipFill>
          <a:blip r:embed="rId10"/>
          <a:stretch>
            <a:fillRect/>
          </a:stretch>
        </p:blipFill>
        <p:spPr>
          <a:xfrm>
            <a:off x="7239000" y="3876823"/>
            <a:ext cx="981541" cy="627942"/>
          </a:xfrm>
          <a:prstGeom prst="rect">
            <a:avLst/>
          </a:prstGeom>
        </p:spPr>
      </p:pic>
      <p:pic>
        <p:nvPicPr>
          <p:cNvPr id="21" name="Picture 20"/>
          <p:cNvPicPr>
            <a:picLocks noChangeAspect="1"/>
          </p:cNvPicPr>
          <p:nvPr/>
        </p:nvPicPr>
        <p:blipFill>
          <a:blip r:embed="rId11"/>
          <a:stretch>
            <a:fillRect/>
          </a:stretch>
        </p:blipFill>
        <p:spPr>
          <a:xfrm>
            <a:off x="7239000" y="4572002"/>
            <a:ext cx="981541" cy="617553"/>
          </a:xfrm>
          <a:prstGeom prst="rect">
            <a:avLst/>
          </a:prstGeom>
        </p:spPr>
      </p:pic>
      <p:pic>
        <p:nvPicPr>
          <p:cNvPr id="24" name="Picture 23"/>
          <p:cNvPicPr>
            <a:picLocks noChangeAspect="1"/>
          </p:cNvPicPr>
          <p:nvPr/>
        </p:nvPicPr>
        <p:blipFill>
          <a:blip r:embed="rId12"/>
          <a:stretch>
            <a:fillRect/>
          </a:stretch>
        </p:blipFill>
        <p:spPr>
          <a:xfrm>
            <a:off x="8387459" y="2001796"/>
            <a:ext cx="863292" cy="517110"/>
          </a:xfrm>
          <a:prstGeom prst="rect">
            <a:avLst/>
          </a:prstGeom>
        </p:spPr>
      </p:pic>
      <p:cxnSp>
        <p:nvCxnSpPr>
          <p:cNvPr id="61" name="Elbow Connector 60"/>
          <p:cNvCxnSpPr>
            <a:stCxn id="40" idx="3"/>
            <a:endCxn id="47" idx="1"/>
          </p:cNvCxnSpPr>
          <p:nvPr/>
        </p:nvCxnSpPr>
        <p:spPr>
          <a:xfrm flipV="1">
            <a:off x="1600416" y="5623909"/>
            <a:ext cx="228384" cy="264752"/>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Elbow Connector 61"/>
          <p:cNvCxnSpPr>
            <a:stCxn id="40" idx="3"/>
            <a:endCxn id="49" idx="1"/>
          </p:cNvCxnSpPr>
          <p:nvPr/>
        </p:nvCxnSpPr>
        <p:spPr>
          <a:xfrm>
            <a:off x="1600416" y="5888661"/>
            <a:ext cx="228384" cy="310582"/>
          </a:xfrm>
          <a:prstGeom prst="bentConnector3">
            <a:avLst>
              <a:gd name="adj1"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13"/>
          <a:stretch>
            <a:fillRect/>
          </a:stretch>
        </p:blipFill>
        <p:spPr>
          <a:xfrm>
            <a:off x="8340150" y="5961872"/>
            <a:ext cx="1032452" cy="453607"/>
          </a:xfrm>
          <a:prstGeom prst="rect">
            <a:avLst/>
          </a:prstGeom>
        </p:spPr>
      </p:pic>
      <p:pic>
        <p:nvPicPr>
          <p:cNvPr id="26" name="Picture 25"/>
          <p:cNvPicPr>
            <a:picLocks noChangeAspect="1"/>
          </p:cNvPicPr>
          <p:nvPr/>
        </p:nvPicPr>
        <p:blipFill>
          <a:blip r:embed="rId14"/>
          <a:stretch>
            <a:fillRect/>
          </a:stretch>
        </p:blipFill>
        <p:spPr>
          <a:xfrm>
            <a:off x="7224708" y="5945244"/>
            <a:ext cx="995834" cy="470235"/>
          </a:xfrm>
          <a:prstGeom prst="rect">
            <a:avLst/>
          </a:prstGeom>
        </p:spPr>
      </p:pic>
      <p:pic>
        <p:nvPicPr>
          <p:cNvPr id="27" name="Picture 26"/>
          <p:cNvPicPr>
            <a:picLocks noChangeAspect="1"/>
          </p:cNvPicPr>
          <p:nvPr/>
        </p:nvPicPr>
        <p:blipFill>
          <a:blip r:embed="rId15"/>
          <a:stretch>
            <a:fillRect/>
          </a:stretch>
        </p:blipFill>
        <p:spPr>
          <a:xfrm>
            <a:off x="7239000" y="5370281"/>
            <a:ext cx="981541" cy="480328"/>
          </a:xfrm>
          <a:prstGeom prst="rect">
            <a:avLst/>
          </a:prstGeom>
        </p:spPr>
      </p:pic>
      <p:pic>
        <p:nvPicPr>
          <p:cNvPr id="28" name="Picture 27"/>
          <p:cNvPicPr>
            <a:picLocks noChangeAspect="1"/>
          </p:cNvPicPr>
          <p:nvPr/>
        </p:nvPicPr>
        <p:blipFill>
          <a:blip r:embed="rId16"/>
          <a:stretch>
            <a:fillRect/>
          </a:stretch>
        </p:blipFill>
        <p:spPr>
          <a:xfrm>
            <a:off x="7218409" y="2012822"/>
            <a:ext cx="866006" cy="524939"/>
          </a:xfrm>
          <a:prstGeom prst="rect">
            <a:avLst/>
          </a:prstGeom>
        </p:spPr>
      </p:pic>
      <p:sp>
        <p:nvSpPr>
          <p:cNvPr id="64" name="TextBox 63"/>
          <p:cNvSpPr txBox="1"/>
          <p:nvPr/>
        </p:nvSpPr>
        <p:spPr>
          <a:xfrm>
            <a:off x="4288462" y="3378200"/>
            <a:ext cx="2929948" cy="245262"/>
          </a:xfrm>
          <a:prstGeom prst="rect">
            <a:avLst/>
          </a:prstGeom>
          <a:noFill/>
        </p:spPr>
        <p:txBody>
          <a:bodyPr wrap="square" lIns="0" tIns="0" rIns="0" bIns="0" rtlCol="0">
            <a:noAutofit/>
          </a:bodyPr>
          <a:lstStyle/>
          <a:p>
            <a:pPr marL="285750" indent="-285750">
              <a:buFont typeface="Arial" panose="020B0604020202020204" pitchFamily="34" charset="0"/>
              <a:buChar char="•"/>
            </a:pPr>
            <a:r>
              <a:rPr lang="en-US" sz="1200" dirty="0"/>
              <a:t>Nairobi Bottlers Ltd</a:t>
            </a:r>
          </a:p>
        </p:txBody>
      </p:sp>
      <p:sp>
        <p:nvSpPr>
          <p:cNvPr id="48" name="Rounded Rectangle 47"/>
          <p:cNvSpPr/>
          <p:nvPr/>
        </p:nvSpPr>
        <p:spPr>
          <a:xfrm>
            <a:off x="1828801" y="3378200"/>
            <a:ext cx="2078837" cy="4572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t>水のボトリング会社</a:t>
            </a:r>
            <a:endParaRPr lang="en-US" sz="1400" dirty="0"/>
          </a:p>
        </p:txBody>
      </p:sp>
    </p:spTree>
    <p:extLst>
      <p:ext uri="{BB962C8B-B14F-4D97-AF65-F5344CB8AC3E}">
        <p14:creationId xmlns:p14="http://schemas.microsoft.com/office/powerpoint/2010/main" val="27252217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POU</a:t>
            </a:r>
            <a:r>
              <a:rPr lang="ja-JP" altLang="en-US" dirty="0" smtClean="0"/>
              <a:t>において塩素</a:t>
            </a:r>
            <a:r>
              <a:rPr lang="ja-JP" altLang="en-US" dirty="0"/>
              <a:t>系</a:t>
            </a:r>
            <a:r>
              <a:rPr lang="ja-JP" altLang="en-US" dirty="0" smtClean="0"/>
              <a:t>消毒剤の使用を促すためにケニアで行われている大規模プログラム</a:t>
            </a:r>
            <a:endParaRPr lang="en-US" dirty="0"/>
          </a:p>
        </p:txBody>
      </p:sp>
      <p:sp>
        <p:nvSpPr>
          <p:cNvPr id="3" name="Text Placeholder 2"/>
          <p:cNvSpPr>
            <a:spLocks noGrp="1"/>
          </p:cNvSpPr>
          <p:nvPr>
            <p:ph type="body" sz="quarter" idx="37"/>
          </p:nvPr>
        </p:nvSpPr>
        <p:spPr/>
        <p:txBody>
          <a:bodyPr/>
          <a:lstStyle/>
          <a:p>
            <a:r>
              <a:rPr lang="ja-JP" altLang="en-US" dirty="0" smtClean="0"/>
              <a:t>出典：</a:t>
            </a:r>
            <a:r>
              <a:rPr lang="en-US" dirty="0" smtClean="0">
                <a:hlinkClick r:id="rId2"/>
              </a:rPr>
              <a:t>http</a:t>
            </a:r>
            <a:r>
              <a:rPr lang="en-US" dirty="0">
                <a:hlinkClick r:id="rId2"/>
              </a:rPr>
              <a:t>://</a:t>
            </a:r>
            <a:r>
              <a:rPr lang="en-US" dirty="0" smtClean="0">
                <a:hlinkClick r:id="rId2"/>
              </a:rPr>
              <a:t>www.kwaho.org/technowells.php</a:t>
            </a:r>
            <a:r>
              <a:rPr lang="ja-JP" altLang="en-US" dirty="0" err="1" smtClean="0">
                <a:hlinkClick r:id="rId2"/>
              </a:rPr>
              <a:t>、</a:t>
            </a:r>
            <a:r>
              <a:rPr lang="en-US" dirty="0" smtClean="0">
                <a:hlinkClick r:id="rId2"/>
              </a:rPr>
              <a:t>http</a:t>
            </a:r>
            <a:r>
              <a:rPr lang="en-US" dirty="0">
                <a:hlinkClick r:id="rId2"/>
              </a:rPr>
              <a:t>://</a:t>
            </a:r>
            <a:r>
              <a:rPr lang="en-US" dirty="0" smtClean="0">
                <a:hlinkClick r:id="rId2"/>
              </a:rPr>
              <a:t>www.swapkenya.org/swap_annual_report_2013.pdf</a:t>
            </a:r>
            <a:r>
              <a:rPr lang="ja-JP" altLang="en-US" dirty="0" err="1" smtClean="0">
                <a:hlinkClick r:id="rId2"/>
              </a:rPr>
              <a:t>、</a:t>
            </a:r>
            <a:r>
              <a:rPr lang="en-US" dirty="0" smtClean="0">
                <a:hlinkClick r:id="rId2"/>
              </a:rPr>
              <a:t>http</a:t>
            </a:r>
            <a:r>
              <a:rPr lang="en-US" dirty="0">
                <a:hlinkClick r:id="rId2"/>
              </a:rPr>
              <a:t>://www.water.ox.ac.uk/lifestraw-carbon-for-water</a:t>
            </a:r>
            <a:r>
              <a:rPr lang="en-US" dirty="0" smtClean="0">
                <a:hlinkClick r:id="rId2"/>
              </a:rPr>
              <a:t>/</a:t>
            </a:r>
            <a:r>
              <a:rPr lang="ja-JP" altLang="en-US" dirty="0" err="1" smtClean="0"/>
              <a:t>、</a:t>
            </a:r>
            <a:r>
              <a:rPr lang="en-US" dirty="0" smtClean="0"/>
              <a:t> </a:t>
            </a:r>
            <a:r>
              <a:rPr lang="en-US" dirty="0" smtClean="0">
                <a:hlinkClick r:id="rId3"/>
              </a:rPr>
              <a:t>http</a:t>
            </a:r>
            <a:r>
              <a:rPr lang="en-US" dirty="0">
                <a:hlinkClick r:id="rId3"/>
              </a:rPr>
              <a:t>://</a:t>
            </a:r>
            <a:r>
              <a:rPr lang="en-US" dirty="0" smtClean="0">
                <a:hlinkClick r:id="rId3"/>
              </a:rPr>
              <a:t>www.cdc.gov/safewater/where_pages/where_kenya.htm</a:t>
            </a:r>
            <a:r>
              <a:rPr lang="ja-JP" altLang="en-US" dirty="0" err="1" smtClean="0"/>
              <a:t>、</a:t>
            </a:r>
            <a:r>
              <a:rPr lang="ja-JP" altLang="en-US" dirty="0" smtClean="0"/>
              <a:t>専門家へのインタビュー</a:t>
            </a:r>
            <a:endParaRPr lang="en-US" dirty="0" smtClean="0"/>
          </a:p>
        </p:txBody>
      </p:sp>
      <p:sp>
        <p:nvSpPr>
          <p:cNvPr id="4" name="Text Placeholder 3"/>
          <p:cNvSpPr>
            <a:spLocks noGrp="1"/>
          </p:cNvSpPr>
          <p:nvPr>
            <p:ph type="body" sz="quarter" idx="10"/>
          </p:nvPr>
        </p:nvSpPr>
        <p:spPr>
          <a:xfrm>
            <a:off x="442348" y="1008531"/>
            <a:ext cx="8991163" cy="5112869"/>
          </a:xfrm>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69923992"/>
              </p:ext>
            </p:extLst>
          </p:nvPr>
        </p:nvGraphicFramePr>
        <p:xfrm>
          <a:off x="442348" y="1008533"/>
          <a:ext cx="8991164" cy="5095658"/>
        </p:xfrm>
        <a:graphic>
          <a:graphicData uri="http://schemas.openxmlformats.org/drawingml/2006/table">
            <a:tbl>
              <a:tblPr firstRow="1" bandRow="1">
                <a:tableStyleId>{5C22544A-7EE6-4342-B048-85BDC9FD1C3A}</a:tableStyleId>
              </a:tblPr>
              <a:tblGrid>
                <a:gridCol w="687952"/>
                <a:gridCol w="2108604"/>
                <a:gridCol w="3771497"/>
                <a:gridCol w="1219200"/>
                <a:gridCol w="1203911"/>
              </a:tblGrid>
              <a:tr h="210667">
                <a:tc>
                  <a:txBody>
                    <a:bodyPr/>
                    <a:lstStyle/>
                    <a:p>
                      <a:pPr algn="just"/>
                      <a:endParaRPr lang="en-US" sz="1100" dirty="0">
                        <a:latin typeface="+mn-lt"/>
                      </a:endParaRPr>
                    </a:p>
                  </a:txBody>
                  <a:tcPr>
                    <a:solidFill>
                      <a:schemeClr val="tx2"/>
                    </a:solidFill>
                  </a:tcPr>
                </a:tc>
                <a:tc>
                  <a:txBody>
                    <a:bodyPr/>
                    <a:lstStyle/>
                    <a:p>
                      <a:pPr algn="just"/>
                      <a:r>
                        <a:rPr lang="ja-JP" altLang="en-US" sz="1100" dirty="0" smtClean="0">
                          <a:latin typeface="+mn-lt"/>
                        </a:rPr>
                        <a:t>組織</a:t>
                      </a:r>
                      <a:endParaRPr lang="en-US" sz="1100" dirty="0">
                        <a:latin typeface="+mn-lt"/>
                      </a:endParaRPr>
                    </a:p>
                  </a:txBody>
                  <a:tcPr>
                    <a:solidFill>
                      <a:schemeClr val="tx2"/>
                    </a:solidFill>
                  </a:tcPr>
                </a:tc>
                <a:tc>
                  <a:txBody>
                    <a:bodyPr/>
                    <a:lstStyle/>
                    <a:p>
                      <a:pPr algn="just"/>
                      <a:r>
                        <a:rPr lang="ja-JP" altLang="en-US" sz="1100" dirty="0" smtClean="0">
                          <a:latin typeface="+mn-lt"/>
                        </a:rPr>
                        <a:t>プログラム詳細</a:t>
                      </a:r>
                      <a:endParaRPr lang="en-US" sz="1100" dirty="0">
                        <a:latin typeface="+mn-lt"/>
                      </a:endParaRPr>
                    </a:p>
                  </a:txBody>
                  <a:tcPr>
                    <a:solidFill>
                      <a:schemeClr val="tx2"/>
                    </a:solidFill>
                  </a:tcPr>
                </a:tc>
                <a:tc>
                  <a:txBody>
                    <a:bodyPr/>
                    <a:lstStyle/>
                    <a:p>
                      <a:pPr algn="just"/>
                      <a:r>
                        <a:rPr lang="ja-JP" altLang="en-US" sz="1100" dirty="0" smtClean="0">
                          <a:latin typeface="+mn-lt"/>
                        </a:rPr>
                        <a:t>地域</a:t>
                      </a:r>
                      <a:endParaRPr lang="en-US" sz="1100" dirty="0">
                        <a:latin typeface="+mn-lt"/>
                      </a:endParaRPr>
                    </a:p>
                  </a:txBody>
                  <a:tcPr>
                    <a:solidFill>
                      <a:schemeClr val="tx2"/>
                    </a:solidFill>
                  </a:tcPr>
                </a:tc>
                <a:tc>
                  <a:txBody>
                    <a:bodyPr/>
                    <a:lstStyle/>
                    <a:p>
                      <a:pPr algn="just"/>
                      <a:r>
                        <a:rPr lang="ja-JP" altLang="en-US" sz="1100" dirty="0" smtClean="0">
                          <a:latin typeface="+mn-lt"/>
                        </a:rPr>
                        <a:t>規模</a:t>
                      </a:r>
                      <a:endParaRPr lang="en-US" sz="1100" dirty="0">
                        <a:latin typeface="+mn-lt"/>
                      </a:endParaRPr>
                    </a:p>
                  </a:txBody>
                  <a:tcPr>
                    <a:solidFill>
                      <a:schemeClr val="tx2"/>
                    </a:solidFill>
                  </a:tcPr>
                </a:tc>
              </a:tr>
              <a:tr h="1173667">
                <a:tc rowSpan="4">
                  <a:txBody>
                    <a:bodyPr/>
                    <a:lstStyle/>
                    <a:p>
                      <a:pPr algn="l"/>
                      <a:r>
                        <a:rPr lang="ja-JP" altLang="en-US" sz="1100" dirty="0" smtClean="0">
                          <a:latin typeface="+mn-lt"/>
                        </a:rPr>
                        <a:t>使用時点（</a:t>
                      </a:r>
                      <a:r>
                        <a:rPr lang="en-US" sz="1100" dirty="0" smtClean="0">
                          <a:latin typeface="+mn-lt"/>
                        </a:rPr>
                        <a:t>POU</a:t>
                      </a:r>
                      <a:r>
                        <a:rPr lang="ja-JP" altLang="en-US" sz="1100" dirty="0" smtClean="0">
                          <a:latin typeface="+mn-lt"/>
                        </a:rPr>
                        <a:t>）</a:t>
                      </a:r>
                      <a:endParaRPr lang="en-US" sz="1100" dirty="0">
                        <a:latin typeface="+mn-lt"/>
                      </a:endParaRPr>
                    </a:p>
                  </a:txBody>
                  <a:tcPr marL="36000" marR="36000"/>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altLang="ja-JP" sz="1100" dirty="0" smtClean="0">
                          <a:latin typeface="+mn-lt"/>
                        </a:rPr>
                        <a:t>CARE Kenya,</a:t>
                      </a:r>
                      <a:r>
                        <a:rPr lang="en-US" altLang="ja-JP" sz="1100" baseline="0" dirty="0" smtClean="0">
                          <a:latin typeface="+mn-lt"/>
                        </a:rPr>
                        <a:t> PAHO, CDC,USAID</a:t>
                      </a:r>
                      <a:endParaRPr lang="en-US" altLang="ja-JP" sz="1100" dirty="0" smtClean="0">
                        <a:latin typeface="+mn-lt"/>
                      </a:endParaRPr>
                    </a:p>
                    <a:p>
                      <a:pPr algn="l"/>
                      <a:r>
                        <a:rPr lang="ja-JP" altLang="en-US" sz="1100" dirty="0" smtClean="0">
                          <a:latin typeface="+mn-lt"/>
                        </a:rPr>
                        <a:t>とパートナーシップを結んでいる</a:t>
                      </a:r>
                      <a:r>
                        <a:rPr lang="en-US" sz="1100" dirty="0" smtClean="0">
                          <a:latin typeface="+mn-lt"/>
                        </a:rPr>
                        <a:t>Population</a:t>
                      </a:r>
                      <a:r>
                        <a:rPr lang="en-US" sz="1100" baseline="0" dirty="0" smtClean="0">
                          <a:latin typeface="+mn-lt"/>
                        </a:rPr>
                        <a:t> Services International</a:t>
                      </a:r>
                      <a:endParaRPr lang="en-US" sz="1100" dirty="0">
                        <a:latin typeface="+mn-lt"/>
                      </a:endParaRPr>
                    </a:p>
                  </a:txBody>
                  <a:tcPr marR="36000"/>
                </a:tc>
                <a:tc>
                  <a:txBody>
                    <a:bodyPr/>
                    <a:lstStyle/>
                    <a:p>
                      <a:pPr algn="just"/>
                      <a:r>
                        <a:rPr lang="en-US" sz="1100" b="1" dirty="0" smtClean="0">
                          <a:latin typeface="+mn-lt"/>
                        </a:rPr>
                        <a:t>Kenya Safe Water System project</a:t>
                      </a:r>
                      <a:r>
                        <a:rPr lang="ja-JP" altLang="en-US" sz="1100" b="0" dirty="0" smtClean="0">
                          <a:latin typeface="+mn-lt"/>
                        </a:rPr>
                        <a:t>－水処理ソリューション（</a:t>
                      </a:r>
                      <a:r>
                        <a:rPr lang="en-US" sz="1100" b="0" dirty="0" err="1" smtClean="0">
                          <a:latin typeface="+mn-lt"/>
                        </a:rPr>
                        <a:t>WaterGuard</a:t>
                      </a:r>
                      <a:r>
                        <a:rPr lang="ja-JP" altLang="en-US" sz="1100" b="0" dirty="0" err="1" smtClean="0">
                          <a:latin typeface="+mn-lt"/>
                        </a:rPr>
                        <a:t>、</a:t>
                      </a:r>
                      <a:r>
                        <a:rPr lang="en-US" sz="1100" b="0" dirty="0" err="1" smtClean="0">
                          <a:latin typeface="+mn-lt"/>
                        </a:rPr>
                        <a:t>Aquatabs</a:t>
                      </a:r>
                      <a:r>
                        <a:rPr lang="ja-JP" altLang="en-US" sz="1100" b="0" dirty="0" err="1" smtClean="0">
                          <a:latin typeface="+mn-lt"/>
                        </a:rPr>
                        <a:t>、</a:t>
                      </a:r>
                      <a:r>
                        <a:rPr lang="en-US" sz="1100" b="0" dirty="0" smtClean="0">
                          <a:latin typeface="+mn-lt"/>
                        </a:rPr>
                        <a:t>PUR</a:t>
                      </a:r>
                      <a:r>
                        <a:rPr lang="ja-JP" altLang="en-US" sz="1100" dirty="0" smtClean="0">
                          <a:latin typeface="+mn-lt"/>
                        </a:rPr>
                        <a:t>）、水を安全に保管するための容器、および世帯における水の扱いと衛生基準を改善するための教育素材</a:t>
                      </a:r>
                      <a:r>
                        <a:rPr lang="ja-JP" altLang="en-US" sz="1100" b="0" dirty="0" smtClean="0">
                          <a:latin typeface="+mn-lt"/>
                        </a:rPr>
                        <a:t>の提供</a:t>
                      </a:r>
                      <a:endParaRPr lang="en-US" sz="1100" b="0" dirty="0">
                        <a:latin typeface="+mn-lt"/>
                      </a:endParaRPr>
                    </a:p>
                  </a:txBody>
                  <a:tcPr/>
                </a:tc>
                <a:tc>
                  <a:txBody>
                    <a:bodyPr/>
                    <a:lstStyle/>
                    <a:p>
                      <a:pPr algn="just"/>
                      <a:r>
                        <a:rPr lang="ja-JP" altLang="en-US" sz="1100" dirty="0" smtClean="0">
                          <a:solidFill>
                            <a:schemeClr val="tx1"/>
                          </a:solidFill>
                          <a:latin typeface="+mn-lt"/>
                        </a:rPr>
                        <a:t>西部州</a:t>
                      </a:r>
                      <a:endParaRPr lang="en-US" sz="1100" dirty="0">
                        <a:latin typeface="+mn-lt"/>
                      </a:endParaRPr>
                    </a:p>
                  </a:txBody>
                  <a:tcPr/>
                </a:tc>
                <a:tc>
                  <a:txBody>
                    <a:bodyPr/>
                    <a:lstStyle/>
                    <a:p>
                      <a:pPr algn="l"/>
                      <a:r>
                        <a:rPr lang="ja-JP" altLang="en-US" sz="1100" dirty="0" smtClean="0">
                          <a:latin typeface="+mn-lt"/>
                        </a:rPr>
                        <a:t>プロジェクト開始後</a:t>
                      </a:r>
                      <a:r>
                        <a:rPr lang="en-US" altLang="ja-JP" sz="1100" dirty="0" smtClean="0">
                          <a:latin typeface="+mn-lt"/>
                        </a:rPr>
                        <a:t>3</a:t>
                      </a:r>
                      <a:r>
                        <a:rPr lang="ja-JP" altLang="en-US" sz="1100" dirty="0" smtClean="0">
                          <a:latin typeface="+mn-lt"/>
                        </a:rPr>
                        <a:t>カ月で</a:t>
                      </a:r>
                      <a:endParaRPr lang="en-US" altLang="ja-JP" sz="1100" dirty="0" smtClean="0">
                        <a:latin typeface="+mn-lt"/>
                      </a:endParaRPr>
                    </a:p>
                    <a:p>
                      <a:pPr algn="l"/>
                      <a:r>
                        <a:rPr lang="en-US" altLang="ja-JP" sz="1100" dirty="0" err="1" smtClean="0">
                          <a:latin typeface="+mn-lt"/>
                        </a:rPr>
                        <a:t>WaterGuard</a:t>
                      </a:r>
                      <a:r>
                        <a:rPr lang="ja-JP" altLang="en-US" sz="1100" dirty="0" smtClean="0">
                          <a:latin typeface="+mn-lt"/>
                        </a:rPr>
                        <a:t>を</a:t>
                      </a:r>
                      <a:r>
                        <a:rPr lang="en-US" altLang="ja-JP" sz="1100" dirty="0" smtClean="0">
                          <a:latin typeface="+mn-lt"/>
                        </a:rPr>
                        <a:t>6</a:t>
                      </a:r>
                      <a:r>
                        <a:rPr lang="ja-JP" altLang="en-US" sz="1100" dirty="0" smtClean="0">
                          <a:latin typeface="+mn-lt"/>
                        </a:rPr>
                        <a:t>万本以上を販売</a:t>
                      </a:r>
                      <a:endParaRPr lang="en-US" sz="1100" dirty="0">
                        <a:latin typeface="+mn-lt"/>
                      </a:endParaRPr>
                    </a:p>
                  </a:txBody>
                  <a:tcPr/>
                </a:tc>
              </a:tr>
              <a:tr h="1173667">
                <a:tc vMerge="1">
                  <a:txBody>
                    <a:bodyPr/>
                    <a:lstStyle/>
                    <a:p>
                      <a:pPr algn="just"/>
                      <a:endParaRPr lang="en-US" sz="1100" dirty="0">
                        <a:latin typeface="+mn-lt"/>
                      </a:endParaRPr>
                    </a:p>
                  </a:txBody>
                  <a:tcPr/>
                </a:tc>
                <a:tc>
                  <a:txBody>
                    <a:bodyPr/>
                    <a:lstStyle/>
                    <a:p>
                      <a:pPr marL="0" marR="0" indent="0" algn="just" defTabSz="914293" rtl="0" eaLnBrk="1" fontAlgn="auto" latinLnBrk="0" hangingPunct="1">
                        <a:lnSpc>
                          <a:spcPct val="100000"/>
                        </a:lnSpc>
                        <a:spcBef>
                          <a:spcPts val="0"/>
                        </a:spcBef>
                        <a:spcAft>
                          <a:spcPts val="0"/>
                        </a:spcAft>
                        <a:buClrTx/>
                        <a:buSzTx/>
                        <a:buFontTx/>
                        <a:buNone/>
                        <a:tabLst/>
                        <a:defRPr/>
                      </a:pPr>
                      <a:r>
                        <a:rPr lang="en-US" altLang="ja-JP" sz="1100" baseline="0" dirty="0" smtClean="0">
                          <a:latin typeface="+mn-lt"/>
                        </a:rPr>
                        <a:t>PATH</a:t>
                      </a:r>
                      <a:r>
                        <a:rPr lang="ja-JP" altLang="en-US" sz="1100" baseline="0" dirty="0" smtClean="0">
                          <a:latin typeface="+mn-lt"/>
                        </a:rPr>
                        <a:t>とパートナーシップを結んでいる</a:t>
                      </a:r>
                      <a:r>
                        <a:rPr lang="en-US" sz="1100" dirty="0" smtClean="0">
                          <a:latin typeface="+mn-lt"/>
                        </a:rPr>
                        <a:t>Safe Water</a:t>
                      </a:r>
                      <a:r>
                        <a:rPr lang="en-US" sz="1100" baseline="0" dirty="0" smtClean="0">
                          <a:latin typeface="+mn-lt"/>
                        </a:rPr>
                        <a:t> &amp; AIDS project </a:t>
                      </a:r>
                      <a:r>
                        <a:rPr lang="ja-JP" altLang="en-US" sz="1100" baseline="0" dirty="0" smtClean="0">
                          <a:latin typeface="+mn-lt"/>
                        </a:rPr>
                        <a:t>（</a:t>
                      </a:r>
                      <a:r>
                        <a:rPr lang="en-US" sz="1100" baseline="0" dirty="0" smtClean="0">
                          <a:latin typeface="+mn-lt"/>
                        </a:rPr>
                        <a:t>SWAP</a:t>
                      </a:r>
                      <a:r>
                        <a:rPr lang="ja-JP" altLang="en-US" sz="1100" baseline="0" dirty="0" smtClean="0">
                          <a:latin typeface="+mn-lt"/>
                        </a:rPr>
                        <a:t>）</a:t>
                      </a:r>
                      <a:endParaRPr lang="en-US" sz="1100" baseline="0" dirty="0" smtClean="0">
                        <a:latin typeface="+mn-lt"/>
                      </a:endParaRPr>
                    </a:p>
                    <a:p>
                      <a:pPr marL="0" marR="0" indent="0" algn="just" defTabSz="914293" rtl="0" eaLnBrk="1" fontAlgn="auto" latinLnBrk="0" hangingPunct="1">
                        <a:lnSpc>
                          <a:spcPct val="100000"/>
                        </a:lnSpc>
                        <a:spcBef>
                          <a:spcPts val="0"/>
                        </a:spcBef>
                        <a:spcAft>
                          <a:spcPts val="0"/>
                        </a:spcAft>
                        <a:buClrTx/>
                        <a:buSzTx/>
                        <a:buFontTx/>
                        <a:buNone/>
                        <a:tabLst/>
                        <a:defRPr/>
                      </a:pPr>
                      <a:endParaRPr lang="en-US" sz="1100" dirty="0">
                        <a:latin typeface="+mn-lt"/>
                      </a:endParaRPr>
                    </a:p>
                  </a:txBody>
                  <a:tcPr/>
                </a:tc>
                <a:tc>
                  <a:txBody>
                    <a:bodyPr/>
                    <a:lstStyle/>
                    <a:p>
                      <a:pPr marL="0" marR="0" indent="0" algn="just" defTabSz="914293" rtl="0" eaLnBrk="1" fontAlgn="auto" latinLnBrk="0" hangingPunct="1">
                        <a:lnSpc>
                          <a:spcPct val="100000"/>
                        </a:lnSpc>
                        <a:spcBef>
                          <a:spcPts val="0"/>
                        </a:spcBef>
                        <a:spcAft>
                          <a:spcPts val="0"/>
                        </a:spcAft>
                        <a:buClrTx/>
                        <a:buSzTx/>
                        <a:buFontTx/>
                        <a:buNone/>
                        <a:tabLst/>
                        <a:defRPr/>
                      </a:pPr>
                      <a:r>
                        <a:rPr lang="ja-JP" altLang="en-US" sz="1100" b="1" dirty="0" smtClean="0">
                          <a:latin typeface="+mn-lt"/>
                        </a:rPr>
                        <a:t>水処理製品</a:t>
                      </a:r>
                      <a:r>
                        <a:rPr lang="ja-JP" altLang="en-US" sz="1100" b="0" dirty="0" smtClean="0">
                          <a:latin typeface="+mn-lt"/>
                        </a:rPr>
                        <a:t>の流通－</a:t>
                      </a:r>
                      <a:r>
                        <a:rPr lang="en-US" sz="1100" dirty="0" err="1" smtClean="0">
                          <a:latin typeface="+mn-lt"/>
                        </a:rPr>
                        <a:t>WaterGuard</a:t>
                      </a:r>
                      <a:r>
                        <a:rPr lang="ja-JP" altLang="en-US" sz="1100" dirty="0" err="1" smtClean="0">
                          <a:latin typeface="+mn-lt"/>
                        </a:rPr>
                        <a:t>、</a:t>
                      </a:r>
                      <a:r>
                        <a:rPr lang="en-US" sz="1100" baseline="0" dirty="0" smtClean="0">
                          <a:latin typeface="+mn-lt"/>
                        </a:rPr>
                        <a:t>PUR</a:t>
                      </a:r>
                      <a:r>
                        <a:rPr lang="ja-JP" altLang="en-US" sz="1100" baseline="0" dirty="0" err="1" smtClean="0">
                          <a:latin typeface="+mn-lt"/>
                        </a:rPr>
                        <a:t>、</a:t>
                      </a:r>
                      <a:r>
                        <a:rPr lang="en-US" sz="1100" baseline="0" dirty="0" err="1" smtClean="0">
                          <a:latin typeface="+mn-lt"/>
                        </a:rPr>
                        <a:t>Aquatabs</a:t>
                      </a:r>
                      <a:r>
                        <a:rPr lang="ja-JP" altLang="en-US" sz="1100" baseline="0" dirty="0" smtClean="0">
                          <a:latin typeface="+mn-lt"/>
                        </a:rPr>
                        <a:t>および地元産のセラミックフィルター</a:t>
                      </a:r>
                      <a:endParaRPr lang="en-US" sz="1100" dirty="0">
                        <a:latin typeface="+mn-lt"/>
                      </a:endParaRPr>
                    </a:p>
                  </a:txBody>
                  <a:tcPr/>
                </a:tc>
                <a:tc>
                  <a:txBody>
                    <a:bodyPr/>
                    <a:lstStyle/>
                    <a:p>
                      <a:pPr algn="just"/>
                      <a:r>
                        <a:rPr lang="ja-JP" altLang="en-US" sz="1100" dirty="0" smtClean="0">
                          <a:solidFill>
                            <a:schemeClr val="tx1"/>
                          </a:solidFill>
                          <a:latin typeface="+mn-lt"/>
                        </a:rPr>
                        <a:t>西部州</a:t>
                      </a:r>
                      <a:endParaRPr lang="en-US" altLang="ja-JP" sz="1100" dirty="0">
                        <a:latin typeface="+mn-lt"/>
                      </a:endParaRPr>
                    </a:p>
                  </a:txBody>
                  <a:tcPr/>
                </a:tc>
                <a:tc>
                  <a:txBody>
                    <a:bodyPr/>
                    <a:lstStyle/>
                    <a:p>
                      <a:pPr algn="l"/>
                      <a:r>
                        <a:rPr lang="en-US" altLang="ja-JP" sz="1100" dirty="0" smtClean="0">
                          <a:latin typeface="+mn-lt"/>
                        </a:rPr>
                        <a:t>2013</a:t>
                      </a:r>
                      <a:r>
                        <a:rPr lang="ja-JP" altLang="en-US" sz="1100" dirty="0" smtClean="0">
                          <a:latin typeface="+mn-lt"/>
                        </a:rPr>
                        <a:t>年には</a:t>
                      </a:r>
                      <a:r>
                        <a:rPr lang="en-US" altLang="ja-JP" sz="1100" dirty="0" smtClean="0">
                          <a:latin typeface="+mn-lt"/>
                        </a:rPr>
                        <a:t>1</a:t>
                      </a:r>
                      <a:r>
                        <a:rPr lang="ja-JP" altLang="en-US" sz="1100" dirty="0" smtClean="0">
                          <a:latin typeface="+mn-lt"/>
                        </a:rPr>
                        <a:t>か月に</a:t>
                      </a:r>
                      <a:r>
                        <a:rPr lang="en-US" sz="1100" dirty="0" smtClean="0">
                          <a:latin typeface="+mn-lt"/>
                        </a:rPr>
                        <a:t>13,000</a:t>
                      </a:r>
                      <a:r>
                        <a:rPr lang="ja-JP" altLang="en-US" sz="1100" dirty="0" smtClean="0">
                          <a:latin typeface="+mn-lt"/>
                        </a:rPr>
                        <a:t>本の</a:t>
                      </a:r>
                      <a:r>
                        <a:rPr lang="en-US" sz="1100" dirty="0" err="1" smtClean="0">
                          <a:latin typeface="+mn-lt"/>
                        </a:rPr>
                        <a:t>WaterGuard</a:t>
                      </a:r>
                      <a:r>
                        <a:rPr lang="ja-JP" altLang="en-US" sz="1100" dirty="0" smtClean="0">
                          <a:latin typeface="+mn-lt"/>
                        </a:rPr>
                        <a:t>とセラミックフィルターを</a:t>
                      </a:r>
                      <a:r>
                        <a:rPr lang="en-US" altLang="ja-JP" sz="1100" dirty="0" smtClean="0">
                          <a:latin typeface="+mn-lt"/>
                        </a:rPr>
                        <a:t>150</a:t>
                      </a:r>
                      <a:r>
                        <a:rPr lang="ja-JP" altLang="en-US" sz="1100" dirty="0" smtClean="0">
                          <a:latin typeface="+mn-lt"/>
                        </a:rPr>
                        <a:t>個を販売</a:t>
                      </a:r>
                      <a:endParaRPr lang="en-US" sz="1100" dirty="0">
                        <a:latin typeface="+mn-lt"/>
                      </a:endParaRPr>
                    </a:p>
                  </a:txBody>
                  <a:tcPr/>
                </a:tc>
              </a:tr>
              <a:tr h="1173667">
                <a:tc vMerge="1">
                  <a:txBody>
                    <a:bodyPr/>
                    <a:lstStyle/>
                    <a:p>
                      <a:endParaRPr lang="en-US"/>
                    </a:p>
                  </a:txBody>
                  <a:tcPr/>
                </a:tc>
                <a:tc>
                  <a:txBody>
                    <a:bodyPr/>
                    <a:lstStyle/>
                    <a:p>
                      <a:pPr algn="l"/>
                      <a:r>
                        <a:rPr lang="ja-JP" altLang="en-US" sz="1100" dirty="0" smtClean="0">
                          <a:latin typeface="+mn-lt"/>
                        </a:rPr>
                        <a:t>ケニア政府とパートナーシップを結んでいるベスタガード・フランドセン社（</a:t>
                      </a:r>
                      <a:r>
                        <a:rPr lang="en-US" sz="1100" dirty="0" err="1" smtClean="0">
                          <a:latin typeface="+mn-lt"/>
                        </a:rPr>
                        <a:t>Vestergaard</a:t>
                      </a:r>
                      <a:r>
                        <a:rPr lang="en-US" sz="1100" dirty="0" smtClean="0">
                          <a:latin typeface="+mn-lt"/>
                        </a:rPr>
                        <a:t> </a:t>
                      </a:r>
                      <a:r>
                        <a:rPr lang="en-US" sz="1100" dirty="0" err="1" smtClean="0">
                          <a:latin typeface="+mn-lt"/>
                        </a:rPr>
                        <a:t>Frandsen</a:t>
                      </a:r>
                      <a:r>
                        <a:rPr lang="ja-JP" altLang="en-US" sz="1100" dirty="0" smtClean="0">
                          <a:latin typeface="+mn-lt"/>
                        </a:rPr>
                        <a:t>）</a:t>
                      </a:r>
                      <a:endParaRPr lang="en-US" sz="1100" dirty="0">
                        <a:latin typeface="+mn-lt"/>
                      </a:endParaRPr>
                    </a:p>
                  </a:txBody>
                  <a:tcPr marL="72000" marR="0"/>
                </a:tc>
                <a:tc>
                  <a:txBody>
                    <a:bodyPr/>
                    <a:lstStyle/>
                    <a:p>
                      <a:pPr algn="just"/>
                      <a:r>
                        <a:rPr lang="en-US" sz="1100" b="1" dirty="0" smtClean="0">
                          <a:latin typeface="+mn-lt"/>
                        </a:rPr>
                        <a:t>LifeStraw water filter project</a:t>
                      </a:r>
                      <a:r>
                        <a:rPr lang="ja-JP" altLang="en-US" sz="1100" b="1" dirty="0" smtClean="0">
                          <a:latin typeface="+mn-lt"/>
                        </a:rPr>
                        <a:t>－</a:t>
                      </a:r>
                      <a:r>
                        <a:rPr lang="en-US" sz="1100" dirty="0" err="1" smtClean="0">
                          <a:latin typeface="+mn-lt"/>
                        </a:rPr>
                        <a:t>LifeStraw</a:t>
                      </a:r>
                      <a:r>
                        <a:rPr lang="en-US" sz="1100" dirty="0" smtClean="0">
                          <a:latin typeface="+mn-lt"/>
                        </a:rPr>
                        <a:t> Family</a:t>
                      </a:r>
                      <a:r>
                        <a:rPr lang="ja-JP" altLang="en-US" sz="1100" dirty="0" smtClean="0">
                          <a:latin typeface="+mn-lt"/>
                        </a:rPr>
                        <a:t>ユニットの配布。このフィルターは中空ファイバーろ過技術を使用して汚染された水を処理している</a:t>
                      </a:r>
                      <a:endParaRPr lang="en-US" sz="1100" dirty="0">
                        <a:latin typeface="+mn-lt"/>
                      </a:endParaRPr>
                    </a:p>
                  </a:txBody>
                  <a:tcPr/>
                </a:tc>
                <a:tc>
                  <a:txBody>
                    <a:bodyPr/>
                    <a:lstStyle/>
                    <a:p>
                      <a:pPr algn="just"/>
                      <a:r>
                        <a:rPr lang="ja-JP" altLang="en-US" sz="1100" dirty="0" smtClean="0">
                          <a:solidFill>
                            <a:schemeClr val="tx1"/>
                          </a:solidFill>
                          <a:latin typeface="+mn-lt"/>
                        </a:rPr>
                        <a:t>西部州</a:t>
                      </a:r>
                      <a:endParaRPr lang="en-US" altLang="ja-JP" sz="1100" dirty="0">
                        <a:latin typeface="+mn-lt"/>
                      </a:endParaRPr>
                    </a:p>
                  </a:txBody>
                  <a:tcPr/>
                </a:tc>
                <a:tc>
                  <a:txBody>
                    <a:bodyPr/>
                    <a:lstStyle/>
                    <a:p>
                      <a:pPr algn="l"/>
                      <a:r>
                        <a:rPr lang="en-US" altLang="ja-JP" sz="1100" dirty="0" smtClean="0">
                          <a:latin typeface="+mn-lt"/>
                        </a:rPr>
                        <a:t>100</a:t>
                      </a:r>
                      <a:r>
                        <a:rPr lang="ja-JP" altLang="en-US" sz="1100" dirty="0" smtClean="0">
                          <a:latin typeface="+mn-lt"/>
                        </a:rPr>
                        <a:t>万人以上</a:t>
                      </a:r>
                      <a:endParaRPr lang="en-US" sz="1100" dirty="0">
                        <a:latin typeface="+mn-lt"/>
                      </a:endParaRPr>
                    </a:p>
                  </a:txBody>
                  <a:tcPr/>
                </a:tc>
              </a:tr>
              <a:tr h="1315577">
                <a:tc vMerge="1">
                  <a:txBody>
                    <a:bodyPr/>
                    <a:lstStyle/>
                    <a:p>
                      <a:endParaRPr lang="en-US" sz="1100" dirty="0">
                        <a:latin typeface="+mn-lt"/>
                      </a:endParaRPr>
                    </a:p>
                  </a:txBody>
                  <a:tcPr/>
                </a:tc>
                <a:tc>
                  <a:txBody>
                    <a:bodyPr/>
                    <a:lstStyle/>
                    <a:p>
                      <a:pPr algn="l"/>
                      <a:r>
                        <a:rPr lang="en-US" sz="1100" dirty="0" smtClean="0">
                          <a:latin typeface="+mn-lt"/>
                        </a:rPr>
                        <a:t>Kenya Water for Health Organization (KWAHO)</a:t>
                      </a:r>
                      <a:endParaRPr lang="en-US" sz="1100" dirty="0">
                        <a:latin typeface="+mn-lt"/>
                      </a:endParaRPr>
                    </a:p>
                  </a:txBody>
                  <a:tcPr marL="36000" marR="36000"/>
                </a:tc>
                <a:tc>
                  <a:txBody>
                    <a:bodyPr/>
                    <a:lstStyle/>
                    <a:p>
                      <a:pPr algn="just"/>
                      <a:r>
                        <a:rPr lang="en-US" sz="1100" b="1" dirty="0" smtClean="0">
                          <a:latin typeface="+mn-lt"/>
                        </a:rPr>
                        <a:t>SODIS project</a:t>
                      </a:r>
                      <a:r>
                        <a:rPr lang="ja-JP" altLang="en-US" sz="1100" b="0" dirty="0" smtClean="0">
                          <a:latin typeface="+mn-lt"/>
                        </a:rPr>
                        <a:t>は安価で実用的な水処理方法として太陽光殺菌（</a:t>
                      </a:r>
                      <a:r>
                        <a:rPr lang="en-US" altLang="ja-JP" sz="1100" b="0" dirty="0" smtClean="0">
                          <a:latin typeface="+mn-lt"/>
                        </a:rPr>
                        <a:t>Solar water disinfection</a:t>
                      </a:r>
                      <a:r>
                        <a:rPr lang="ja-JP" altLang="en-US" sz="1100" b="0" dirty="0" smtClean="0">
                          <a:latin typeface="+mn-lt"/>
                        </a:rPr>
                        <a:t>：</a:t>
                      </a:r>
                      <a:r>
                        <a:rPr lang="en-US" sz="1100" b="0" dirty="0" smtClean="0">
                          <a:latin typeface="+mn-lt"/>
                        </a:rPr>
                        <a:t>SODIS</a:t>
                      </a:r>
                      <a:r>
                        <a:rPr lang="ja-JP" altLang="en-US" sz="1100" b="0" dirty="0" smtClean="0">
                          <a:latin typeface="+mn-lt"/>
                        </a:rPr>
                        <a:t>）を推進</a:t>
                      </a:r>
                      <a:r>
                        <a:rPr lang="en-US" sz="1100" dirty="0" smtClean="0">
                          <a:latin typeface="+mn-lt"/>
                        </a:rPr>
                        <a:t> </a:t>
                      </a:r>
                      <a:endParaRPr lang="en-US" sz="1100" dirty="0">
                        <a:latin typeface="+mn-lt"/>
                      </a:endParaRPr>
                    </a:p>
                  </a:txBody>
                  <a:tcPr/>
                </a:tc>
                <a:tc>
                  <a:txBody>
                    <a:bodyPr/>
                    <a:lstStyle/>
                    <a:p>
                      <a:pPr algn="just"/>
                      <a:r>
                        <a:rPr lang="ja-JP" altLang="en-US" sz="1100" dirty="0" smtClean="0">
                          <a:latin typeface="+mn-lt"/>
                        </a:rPr>
                        <a:t>ナイロビ</a:t>
                      </a:r>
                      <a:endParaRPr lang="en-US" sz="1100" dirty="0">
                        <a:latin typeface="+mn-lt"/>
                      </a:endParaRPr>
                    </a:p>
                  </a:txBody>
                  <a:tcPr/>
                </a:tc>
                <a:tc>
                  <a:txBody>
                    <a:bodyPr/>
                    <a:lstStyle/>
                    <a:p>
                      <a:pPr algn="l"/>
                      <a:r>
                        <a:rPr lang="en-US" altLang="ja-JP" sz="1100" dirty="0" smtClean="0">
                          <a:latin typeface="+mn-lt"/>
                        </a:rPr>
                        <a:t>2</a:t>
                      </a:r>
                      <a:r>
                        <a:rPr lang="ja-JP" altLang="en-US" sz="1100" dirty="0" smtClean="0">
                          <a:latin typeface="+mn-lt"/>
                        </a:rPr>
                        <a:t>万世帯近く、</a:t>
                      </a:r>
                      <a:r>
                        <a:rPr lang="en-US" altLang="ja-JP" sz="1100" dirty="0" smtClean="0">
                          <a:latin typeface="+mn-lt"/>
                        </a:rPr>
                        <a:t>10</a:t>
                      </a:r>
                      <a:r>
                        <a:rPr lang="ja-JP" altLang="en-US" sz="1100" dirty="0" smtClean="0">
                          <a:latin typeface="+mn-lt"/>
                        </a:rPr>
                        <a:t>万人以下</a:t>
                      </a:r>
                      <a:endParaRPr lang="en-US" sz="1100" dirty="0">
                        <a:latin typeface="+mn-lt"/>
                      </a:endParaRPr>
                    </a:p>
                  </a:txBody>
                  <a:tcPr/>
                </a:tc>
              </a:tr>
            </a:tbl>
          </a:graphicData>
        </a:graphic>
      </p:graphicFrame>
      <p:pic>
        <p:nvPicPr>
          <p:cNvPr id="6" name="Picture 5"/>
          <p:cNvPicPr>
            <a:picLocks noChangeAspect="1"/>
          </p:cNvPicPr>
          <p:nvPr/>
        </p:nvPicPr>
        <p:blipFill>
          <a:blip r:embed="rId4"/>
          <a:stretch>
            <a:fillRect/>
          </a:stretch>
        </p:blipFill>
        <p:spPr>
          <a:xfrm>
            <a:off x="2072734" y="3031407"/>
            <a:ext cx="917979" cy="530087"/>
          </a:xfrm>
          <a:prstGeom prst="rect">
            <a:avLst/>
          </a:prstGeom>
        </p:spPr>
      </p:pic>
      <p:pic>
        <p:nvPicPr>
          <p:cNvPr id="8" name="Picture 7"/>
          <p:cNvPicPr>
            <a:picLocks noChangeAspect="1"/>
          </p:cNvPicPr>
          <p:nvPr/>
        </p:nvPicPr>
        <p:blipFill>
          <a:blip r:embed="rId5"/>
          <a:stretch>
            <a:fillRect/>
          </a:stretch>
        </p:blipFill>
        <p:spPr>
          <a:xfrm>
            <a:off x="2142364" y="4226112"/>
            <a:ext cx="933450" cy="481012"/>
          </a:xfrm>
          <a:prstGeom prst="rect">
            <a:avLst/>
          </a:prstGeom>
        </p:spPr>
      </p:pic>
      <p:pic>
        <p:nvPicPr>
          <p:cNvPr id="9" name="Picture 8"/>
          <p:cNvPicPr>
            <a:picLocks noChangeAspect="1"/>
          </p:cNvPicPr>
          <p:nvPr/>
        </p:nvPicPr>
        <p:blipFill>
          <a:blip r:embed="rId6"/>
          <a:stretch>
            <a:fillRect/>
          </a:stretch>
        </p:blipFill>
        <p:spPr>
          <a:xfrm>
            <a:off x="2190209" y="5347376"/>
            <a:ext cx="757980" cy="573028"/>
          </a:xfrm>
          <a:prstGeom prst="rect">
            <a:avLst/>
          </a:prstGeom>
        </p:spPr>
      </p:pic>
      <p:pic>
        <p:nvPicPr>
          <p:cNvPr id="10" name="Picture 9"/>
          <p:cNvPicPr>
            <a:picLocks noChangeAspect="1"/>
          </p:cNvPicPr>
          <p:nvPr/>
        </p:nvPicPr>
        <p:blipFill>
          <a:blip r:embed="rId7"/>
          <a:stretch>
            <a:fillRect/>
          </a:stretch>
        </p:blipFill>
        <p:spPr>
          <a:xfrm>
            <a:off x="2110210" y="1856043"/>
            <a:ext cx="917979" cy="517835"/>
          </a:xfrm>
          <a:prstGeom prst="rect">
            <a:avLst/>
          </a:prstGeom>
        </p:spPr>
      </p:pic>
    </p:spTree>
    <p:extLst>
      <p:ext uri="{BB962C8B-B14F-4D97-AF65-F5344CB8AC3E}">
        <p14:creationId xmlns:p14="http://schemas.microsoft.com/office/powerpoint/2010/main" val="1411528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POS</a:t>
            </a:r>
            <a:r>
              <a:rPr lang="ja-JP" altLang="en-US" dirty="0" smtClean="0"/>
              <a:t>または</a:t>
            </a:r>
            <a:r>
              <a:rPr lang="en-US" altLang="ja-JP" dirty="0" smtClean="0"/>
              <a:t>POC</a:t>
            </a:r>
            <a:r>
              <a:rPr lang="ja-JP" altLang="en-US" dirty="0" smtClean="0"/>
              <a:t>における飲料水処理をターゲットにしたプログラムにおいても、塩素処理は一般的な技術</a:t>
            </a:r>
            <a:endParaRPr lang="en-US" dirty="0"/>
          </a:p>
        </p:txBody>
      </p:sp>
      <p:sp>
        <p:nvSpPr>
          <p:cNvPr id="3" name="Text Placeholder 2"/>
          <p:cNvSpPr>
            <a:spLocks noGrp="1"/>
          </p:cNvSpPr>
          <p:nvPr>
            <p:ph type="body" sz="quarter" idx="37"/>
          </p:nvPr>
        </p:nvSpPr>
        <p:spPr/>
        <p:txBody>
          <a:bodyPr/>
          <a:lstStyle/>
          <a:p>
            <a:r>
              <a:rPr lang="ja-JP" altLang="en-US" dirty="0" smtClean="0"/>
              <a:t>出典：</a:t>
            </a:r>
            <a:r>
              <a:rPr lang="en-US" dirty="0" smtClean="0">
                <a:hlinkClick r:id="rId2"/>
              </a:rPr>
              <a:t>https</a:t>
            </a:r>
            <a:r>
              <a:rPr lang="en-US" dirty="0">
                <a:hlinkClick r:id="rId2"/>
              </a:rPr>
              <a:t>://</a:t>
            </a:r>
            <a:r>
              <a:rPr lang="en-US" dirty="0" smtClean="0">
                <a:hlinkClick r:id="rId2"/>
              </a:rPr>
              <a:t>www.youtube.com/watch?v=c0hxtui7tKs</a:t>
            </a:r>
            <a:r>
              <a:rPr lang="ja-JP" altLang="en-US" dirty="0" err="1" smtClean="0">
                <a:hlinkClick r:id="rId2"/>
              </a:rPr>
              <a:t>、</a:t>
            </a:r>
            <a:r>
              <a:rPr lang="en-US" dirty="0" smtClean="0">
                <a:hlinkClick r:id="rId2"/>
              </a:rPr>
              <a:t>http</a:t>
            </a:r>
            <a:r>
              <a:rPr lang="en-US" dirty="0">
                <a:hlinkClick r:id="rId2"/>
              </a:rPr>
              <a:t>://</a:t>
            </a:r>
            <a:r>
              <a:rPr lang="en-US" dirty="0" smtClean="0">
                <a:hlinkClick r:id="rId2"/>
              </a:rPr>
              <a:t>www.povertyactionlab.org/scale-ups/chlorine-dispensers-safe-water</a:t>
            </a:r>
            <a:r>
              <a:rPr lang="ja-JP" altLang="en-US" dirty="0" err="1" smtClean="0">
                <a:hlinkClick r:id="rId2"/>
              </a:rPr>
              <a:t>、</a:t>
            </a:r>
            <a:r>
              <a:rPr lang="en-US" dirty="0" smtClean="0">
                <a:hlinkClick r:id="rId2"/>
              </a:rPr>
              <a:t>http</a:t>
            </a:r>
            <a:r>
              <a:rPr lang="en-US" dirty="0">
                <a:hlinkClick r:id="rId2"/>
              </a:rPr>
              <a:t>://www.aquaya.org/tag/kenya</a:t>
            </a:r>
            <a:r>
              <a:rPr lang="en-US" dirty="0" smtClean="0">
                <a:hlinkClick r:id="rId2"/>
              </a:rPr>
              <a:t>/</a:t>
            </a:r>
            <a:r>
              <a:rPr lang="ja-JP" altLang="en-US" dirty="0" err="1" smtClean="0">
                <a:hlinkClick r:id="rId2"/>
              </a:rPr>
              <a:t>、</a:t>
            </a:r>
            <a:r>
              <a:rPr lang="en-US" dirty="0" smtClean="0">
                <a:hlinkClick r:id="rId2"/>
              </a:rPr>
              <a:t>http</a:t>
            </a:r>
            <a:r>
              <a:rPr lang="en-US" dirty="0">
                <a:hlinkClick r:id="rId2"/>
              </a:rPr>
              <a:t>://</a:t>
            </a:r>
            <a:r>
              <a:rPr lang="en-US" dirty="0" smtClean="0">
                <a:hlinkClick r:id="rId2"/>
              </a:rPr>
              <a:t>www.ideo.org/stories/smartlife-is-open-for-business-selling-pure-drinking-water</a:t>
            </a:r>
            <a:r>
              <a:rPr lang="ja-JP" altLang="en-US" dirty="0" err="1" smtClean="0"/>
              <a:t>、</a:t>
            </a:r>
            <a:r>
              <a:rPr lang="ja-JP" altLang="en-US" dirty="0" smtClean="0"/>
              <a:t>専門家へのインタビュー</a:t>
            </a:r>
            <a:endParaRPr lang="en-US" dirty="0"/>
          </a:p>
        </p:txBody>
      </p:sp>
      <p:sp>
        <p:nvSpPr>
          <p:cNvPr id="4" name="Text Placeholder 3"/>
          <p:cNvSpPr>
            <a:spLocks noGrp="1"/>
          </p:cNvSpPr>
          <p:nvPr>
            <p:ph type="body" sz="quarter" idx="10"/>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831709475"/>
              </p:ext>
            </p:extLst>
          </p:nvPr>
        </p:nvGraphicFramePr>
        <p:xfrm>
          <a:off x="457638" y="1008533"/>
          <a:ext cx="8991164" cy="4143692"/>
        </p:xfrm>
        <a:graphic>
          <a:graphicData uri="http://schemas.openxmlformats.org/drawingml/2006/table">
            <a:tbl>
              <a:tblPr firstRow="1" bandRow="1">
                <a:tableStyleId>{5C22544A-7EE6-4342-B048-85BDC9FD1C3A}</a:tableStyleId>
              </a:tblPr>
              <a:tblGrid>
                <a:gridCol w="776853"/>
                <a:gridCol w="2019703"/>
                <a:gridCol w="3771497"/>
                <a:gridCol w="1219200"/>
                <a:gridCol w="1203911"/>
              </a:tblGrid>
              <a:tr h="263020">
                <a:tc>
                  <a:txBody>
                    <a:bodyPr/>
                    <a:lstStyle/>
                    <a:p>
                      <a:pPr algn="just"/>
                      <a:endParaRPr lang="en-US" sz="1100" dirty="0">
                        <a:solidFill>
                          <a:schemeClr val="tx1"/>
                        </a:solidFill>
                        <a:latin typeface="+mn-lt"/>
                      </a:endParaRPr>
                    </a:p>
                  </a:txBody>
                  <a:tcPr>
                    <a:solidFill>
                      <a:schemeClr val="tx2"/>
                    </a:solidFill>
                  </a:tcPr>
                </a:tc>
                <a:tc>
                  <a:txBody>
                    <a:bodyPr/>
                    <a:lstStyle/>
                    <a:p>
                      <a:pPr algn="just"/>
                      <a:r>
                        <a:rPr lang="ja-JP" altLang="en-US" sz="1100" dirty="0" smtClean="0">
                          <a:solidFill>
                            <a:schemeClr val="bg1"/>
                          </a:solidFill>
                          <a:latin typeface="+mn-lt"/>
                        </a:rPr>
                        <a:t>組織</a:t>
                      </a:r>
                      <a:endParaRPr lang="en-US" sz="1100" dirty="0">
                        <a:solidFill>
                          <a:schemeClr val="bg1"/>
                        </a:solidFill>
                        <a:latin typeface="+mn-lt"/>
                      </a:endParaRPr>
                    </a:p>
                  </a:txBody>
                  <a:tcPr>
                    <a:solidFill>
                      <a:schemeClr val="tx2"/>
                    </a:solidFill>
                  </a:tcPr>
                </a:tc>
                <a:tc>
                  <a:txBody>
                    <a:bodyPr/>
                    <a:lstStyle/>
                    <a:p>
                      <a:pPr algn="just"/>
                      <a:r>
                        <a:rPr lang="ja-JP" altLang="en-US" sz="1100" dirty="0" smtClean="0">
                          <a:solidFill>
                            <a:schemeClr val="bg1"/>
                          </a:solidFill>
                          <a:latin typeface="+mn-lt"/>
                        </a:rPr>
                        <a:t>プログラム詳細</a:t>
                      </a:r>
                      <a:endParaRPr lang="en-US" sz="1100" dirty="0">
                        <a:solidFill>
                          <a:schemeClr val="bg1"/>
                        </a:solidFill>
                        <a:latin typeface="+mn-lt"/>
                      </a:endParaRPr>
                    </a:p>
                  </a:txBody>
                  <a:tcPr>
                    <a:solidFill>
                      <a:schemeClr val="tx2"/>
                    </a:solidFill>
                  </a:tcPr>
                </a:tc>
                <a:tc>
                  <a:txBody>
                    <a:bodyPr/>
                    <a:lstStyle/>
                    <a:p>
                      <a:pPr algn="just"/>
                      <a:r>
                        <a:rPr lang="ja-JP" altLang="en-US" sz="1100" dirty="0" smtClean="0">
                          <a:solidFill>
                            <a:schemeClr val="bg1"/>
                          </a:solidFill>
                          <a:latin typeface="+mn-lt"/>
                        </a:rPr>
                        <a:t>地域</a:t>
                      </a:r>
                      <a:endParaRPr lang="en-US" sz="1100" dirty="0">
                        <a:solidFill>
                          <a:schemeClr val="bg1"/>
                        </a:solidFill>
                        <a:latin typeface="+mn-lt"/>
                      </a:endParaRPr>
                    </a:p>
                  </a:txBody>
                  <a:tcPr>
                    <a:solidFill>
                      <a:schemeClr val="tx2"/>
                    </a:solidFill>
                  </a:tcPr>
                </a:tc>
                <a:tc>
                  <a:txBody>
                    <a:bodyPr/>
                    <a:lstStyle/>
                    <a:p>
                      <a:pPr algn="just"/>
                      <a:r>
                        <a:rPr lang="ja-JP" altLang="en-US" sz="1100" dirty="0" smtClean="0">
                          <a:solidFill>
                            <a:schemeClr val="bg1"/>
                          </a:solidFill>
                          <a:latin typeface="+mn-lt"/>
                        </a:rPr>
                        <a:t>規模</a:t>
                      </a:r>
                      <a:endParaRPr lang="en-US" sz="1100" dirty="0">
                        <a:solidFill>
                          <a:schemeClr val="bg1"/>
                        </a:solidFill>
                        <a:latin typeface="+mn-lt"/>
                      </a:endParaRPr>
                    </a:p>
                  </a:txBody>
                  <a:tcPr>
                    <a:solidFill>
                      <a:schemeClr val="tx2"/>
                    </a:solidFill>
                  </a:tcPr>
                </a:tc>
              </a:tr>
              <a:tr h="932674">
                <a:tc rowSpan="2">
                  <a:txBody>
                    <a:bodyPr/>
                    <a:lstStyle/>
                    <a:p>
                      <a:r>
                        <a:rPr lang="ja-JP" altLang="en-US" sz="1100" dirty="0" smtClean="0">
                          <a:latin typeface="+mn-lt"/>
                        </a:rPr>
                        <a:t>販売時点（</a:t>
                      </a:r>
                      <a:r>
                        <a:rPr lang="en-US" sz="1100" dirty="0" smtClean="0">
                          <a:latin typeface="+mn-lt"/>
                        </a:rPr>
                        <a:t>POS</a:t>
                      </a:r>
                      <a:r>
                        <a:rPr lang="ja-JP" altLang="en-US" sz="1100" dirty="0" smtClean="0">
                          <a:latin typeface="+mn-lt"/>
                        </a:rPr>
                        <a:t>）</a:t>
                      </a:r>
                      <a:endParaRPr lang="en-US" sz="1100" dirty="0" smtClean="0">
                        <a:latin typeface="+mn-lt"/>
                      </a:endParaRPr>
                    </a:p>
                    <a:p>
                      <a:pPr algn="just"/>
                      <a:endParaRPr lang="en-US" sz="1100" dirty="0">
                        <a:solidFill>
                          <a:schemeClr val="tx1"/>
                        </a:solidFill>
                        <a:latin typeface="+mn-lt"/>
                      </a:endParaRPr>
                    </a:p>
                  </a:txBody>
                  <a:tcPr/>
                </a:tc>
                <a:tc>
                  <a:txBody>
                    <a:bodyPr/>
                    <a:lstStyle/>
                    <a:p>
                      <a:pPr algn="just"/>
                      <a:r>
                        <a:rPr lang="en-US" altLang="ja-JP" sz="1100" dirty="0" smtClean="0">
                          <a:latin typeface="+mn-lt"/>
                        </a:rPr>
                        <a:t>Life force kiosks</a:t>
                      </a:r>
                      <a:r>
                        <a:rPr lang="ja-JP" altLang="en-US" sz="1100" dirty="0" smtClean="0">
                          <a:latin typeface="+mn-lt"/>
                        </a:rPr>
                        <a:t>とパートナーシップを結んでいる</a:t>
                      </a:r>
                      <a:r>
                        <a:rPr lang="en-US" sz="1100" dirty="0" smtClean="0">
                          <a:latin typeface="+mn-lt"/>
                        </a:rPr>
                        <a:t>Impact Carbon</a:t>
                      </a:r>
                      <a:endParaRPr lang="en-US" sz="1100" dirty="0">
                        <a:latin typeface="+mn-lt"/>
                      </a:endParaRPr>
                    </a:p>
                  </a:txBody>
                  <a:tcPr/>
                </a:tc>
                <a:tc>
                  <a:txBody>
                    <a:bodyPr/>
                    <a:lstStyle/>
                    <a:p>
                      <a:pPr algn="just"/>
                      <a:r>
                        <a:rPr lang="ja-JP" altLang="en-US" sz="1100" dirty="0" smtClean="0">
                          <a:latin typeface="+mn-lt"/>
                        </a:rPr>
                        <a:t>都市のスラム街で</a:t>
                      </a:r>
                      <a:r>
                        <a:rPr lang="ja-JP" altLang="en-US" sz="1100" b="1" dirty="0" smtClean="0">
                          <a:latin typeface="+mn-lt"/>
                        </a:rPr>
                        <a:t>化学的水処理業者のネットワーク</a:t>
                      </a:r>
                      <a:r>
                        <a:rPr lang="ja-JP" altLang="en-US" sz="1100" dirty="0" smtClean="0">
                          <a:latin typeface="+mn-lt"/>
                        </a:rPr>
                        <a:t>設立をサポート。彼らは毎日塩素を添加することで水の浄化を実施</a:t>
                      </a:r>
                      <a:endParaRPr lang="en-US" sz="1100" dirty="0">
                        <a:latin typeface="+mn-lt"/>
                      </a:endParaRPr>
                    </a:p>
                  </a:txBody>
                  <a:tcPr/>
                </a:tc>
                <a:tc>
                  <a:txBody>
                    <a:bodyPr/>
                    <a:lstStyle/>
                    <a:p>
                      <a:pPr algn="just"/>
                      <a:r>
                        <a:rPr lang="ja-JP" altLang="en-US" sz="1100" dirty="0" smtClean="0">
                          <a:latin typeface="+mn-lt"/>
                        </a:rPr>
                        <a:t>ケニア全土</a:t>
                      </a:r>
                      <a:endParaRPr lang="en-US" sz="1100" dirty="0">
                        <a:latin typeface="+mn-lt"/>
                      </a:endParaRPr>
                    </a:p>
                  </a:txBody>
                  <a:tcPr/>
                </a:tc>
                <a:tc>
                  <a:txBody>
                    <a:bodyPr/>
                    <a:lstStyle/>
                    <a:p>
                      <a:pPr algn="l"/>
                      <a:r>
                        <a:rPr lang="en-US" altLang="ja-JP" sz="1100" dirty="0" smtClean="0">
                          <a:latin typeface="+mn-lt"/>
                        </a:rPr>
                        <a:t>100</a:t>
                      </a:r>
                      <a:r>
                        <a:rPr lang="ja-JP" altLang="en-US" sz="1100" dirty="0" smtClean="0">
                          <a:latin typeface="+mn-lt"/>
                        </a:rPr>
                        <a:t>万リットル以上の水を浄化</a:t>
                      </a:r>
                      <a:endParaRPr lang="en-US" sz="1100" dirty="0">
                        <a:latin typeface="+mn-lt"/>
                      </a:endParaRPr>
                    </a:p>
                  </a:txBody>
                  <a:tcPr/>
                </a:tc>
              </a:tr>
              <a:tr h="943776">
                <a:tc vMerge="1">
                  <a:txBody>
                    <a:bodyPr/>
                    <a:lstStyle/>
                    <a:p>
                      <a:endParaRPr lang="en-US"/>
                    </a:p>
                  </a:txBody>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altLang="ja-JP" sz="1100" dirty="0" smtClean="0">
                          <a:latin typeface="+mn-lt"/>
                        </a:rPr>
                        <a:t>IFC</a:t>
                      </a:r>
                      <a:r>
                        <a:rPr lang="ja-JP" altLang="en-US" sz="1100" dirty="0" smtClean="0">
                          <a:latin typeface="+mn-lt"/>
                        </a:rPr>
                        <a:t>とパートナーシップを結んでいる</a:t>
                      </a:r>
                      <a:r>
                        <a:rPr lang="en-US" sz="1100" dirty="0" err="1" smtClean="0">
                          <a:latin typeface="+mn-lt"/>
                        </a:rPr>
                        <a:t>Aquaya</a:t>
                      </a:r>
                      <a:r>
                        <a:rPr lang="en-US" sz="1100" dirty="0" smtClean="0">
                          <a:latin typeface="+mn-lt"/>
                        </a:rPr>
                        <a:t> Institute</a:t>
                      </a:r>
                      <a:endParaRPr lang="en-US" sz="1100" dirty="0">
                        <a:latin typeface="+mn-lt"/>
                      </a:endParaRPr>
                    </a:p>
                  </a:txBody>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mn-lt"/>
                        </a:rPr>
                        <a:t>Water business kits program</a:t>
                      </a:r>
                      <a:r>
                        <a:rPr lang="ja-JP" altLang="en-US" sz="1100" b="1" dirty="0" smtClean="0">
                          <a:solidFill>
                            <a:schemeClr val="tx1"/>
                          </a:solidFill>
                          <a:latin typeface="+mn-lt"/>
                        </a:rPr>
                        <a:t>－</a:t>
                      </a:r>
                      <a:r>
                        <a:rPr lang="ja-JP" altLang="en-US" sz="1100" b="0" dirty="0" smtClean="0">
                          <a:solidFill>
                            <a:schemeClr val="tx1"/>
                          </a:solidFill>
                          <a:latin typeface="+mn-lt"/>
                        </a:rPr>
                        <a:t>都市部と農村部で水処理および販売ビジネスの立ち上げ。様々な技術で水処理を行う－例；紫外線放射、限外ろ過、塩素消毒</a:t>
                      </a:r>
                      <a:endParaRPr lang="en-US" sz="1100" dirty="0" smtClean="0">
                        <a:solidFill>
                          <a:schemeClr val="tx1"/>
                        </a:solidFill>
                        <a:latin typeface="+mn-lt"/>
                      </a:endParaRPr>
                    </a:p>
                  </a:txBody>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100" baseline="0" dirty="0" smtClean="0">
                          <a:latin typeface="+mn-lt"/>
                        </a:rPr>
                        <a:t>ナイロビ、</a:t>
                      </a:r>
                      <a:endParaRPr lang="en-US" altLang="ja-JP" sz="1100" baseline="0" dirty="0" smtClean="0">
                        <a:latin typeface="+mn-lt"/>
                      </a:endParaRPr>
                    </a:p>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100" baseline="0" dirty="0" smtClean="0">
                          <a:latin typeface="+mn-lt"/>
                        </a:rPr>
                        <a:t>ナイバシャ（</a:t>
                      </a:r>
                      <a:r>
                        <a:rPr lang="en-US" sz="1100" baseline="0" dirty="0" err="1" smtClean="0">
                          <a:latin typeface="+mn-lt"/>
                        </a:rPr>
                        <a:t>Naivasha</a:t>
                      </a:r>
                      <a:r>
                        <a:rPr lang="ja-JP" altLang="en-US" sz="1100" baseline="0" dirty="0" smtClean="0">
                          <a:latin typeface="+mn-lt"/>
                        </a:rPr>
                        <a:t>）、ニャンザ州</a:t>
                      </a:r>
                      <a:endParaRPr lang="en-US" sz="1100" dirty="0" smtClean="0">
                        <a:latin typeface="+mn-lt"/>
                      </a:endParaRPr>
                    </a:p>
                  </a:txBody>
                  <a:tcPr/>
                </a:tc>
                <a:tc>
                  <a:txBody>
                    <a:bodyPr/>
                    <a:lstStyle/>
                    <a:p>
                      <a:pPr algn="l"/>
                      <a:r>
                        <a:rPr lang="en-US" altLang="ja-JP" sz="1100" dirty="0" smtClean="0">
                          <a:latin typeface="+mn-lt"/>
                        </a:rPr>
                        <a:t>6</a:t>
                      </a:r>
                      <a:r>
                        <a:rPr lang="ja-JP" altLang="en-US" sz="1100" dirty="0" err="1" smtClean="0">
                          <a:latin typeface="+mn-lt"/>
                        </a:rPr>
                        <a:t>つの</a:t>
                      </a:r>
                      <a:r>
                        <a:rPr lang="ja-JP" altLang="en-US" sz="1100" dirty="0" smtClean="0">
                          <a:latin typeface="+mn-lt"/>
                        </a:rPr>
                        <a:t>ビジネスを立ち上げ、それらが他の町へと拡大した</a:t>
                      </a:r>
                      <a:endParaRPr lang="en-US" sz="1100" dirty="0">
                        <a:latin typeface="+mn-lt"/>
                      </a:endParaRPr>
                    </a:p>
                  </a:txBody>
                  <a:tcPr/>
                </a:tc>
              </a:tr>
              <a:tr h="1069578">
                <a:tc rowSpan="2">
                  <a:txBody>
                    <a:bodyPr/>
                    <a:lstStyle/>
                    <a:p>
                      <a:pPr algn="l"/>
                      <a:r>
                        <a:rPr lang="ja-JP" altLang="en-US" sz="1100" dirty="0" smtClean="0">
                          <a:solidFill>
                            <a:schemeClr val="tx1"/>
                          </a:solidFill>
                          <a:latin typeface="+mn-lt"/>
                        </a:rPr>
                        <a:t>取水時点（</a:t>
                      </a:r>
                      <a:r>
                        <a:rPr lang="en-US" altLang="ja-JP" sz="1100" dirty="0" smtClean="0">
                          <a:solidFill>
                            <a:schemeClr val="tx1"/>
                          </a:solidFill>
                          <a:latin typeface="+mn-lt"/>
                        </a:rPr>
                        <a:t>Point Of Collection </a:t>
                      </a:r>
                      <a:r>
                        <a:rPr lang="ja-JP" altLang="en-US" sz="1100" dirty="0" smtClean="0">
                          <a:solidFill>
                            <a:schemeClr val="tx1"/>
                          </a:solidFill>
                          <a:latin typeface="+mn-lt"/>
                        </a:rPr>
                        <a:t>：</a:t>
                      </a:r>
                      <a:r>
                        <a:rPr lang="en-US" sz="1100" dirty="0" smtClean="0">
                          <a:solidFill>
                            <a:schemeClr val="tx1"/>
                          </a:solidFill>
                          <a:latin typeface="+mn-lt"/>
                        </a:rPr>
                        <a:t>POC</a:t>
                      </a:r>
                      <a:r>
                        <a:rPr lang="ja-JP" altLang="en-US" sz="1100" dirty="0" smtClean="0">
                          <a:solidFill>
                            <a:schemeClr val="tx1"/>
                          </a:solidFill>
                          <a:latin typeface="+mn-lt"/>
                        </a:rPr>
                        <a:t>）</a:t>
                      </a:r>
                      <a:endParaRPr lang="en-US" sz="1100" dirty="0">
                        <a:solidFill>
                          <a:schemeClr val="tx1"/>
                        </a:solidFill>
                        <a:latin typeface="+mn-lt"/>
                      </a:endParaRPr>
                    </a:p>
                  </a:txBody>
                  <a:tcPr marL="72000" marR="72000"/>
                </a:tc>
                <a:tc>
                  <a:txBody>
                    <a:bodyPr/>
                    <a:lstStyle/>
                    <a:p>
                      <a:pPr algn="just"/>
                      <a:r>
                        <a:rPr lang="en-US" sz="1100" dirty="0" smtClean="0">
                          <a:solidFill>
                            <a:schemeClr val="tx1"/>
                          </a:solidFill>
                          <a:latin typeface="+mn-lt"/>
                        </a:rPr>
                        <a:t>Evidence Action</a:t>
                      </a:r>
                      <a:endParaRPr lang="en-US" sz="1100" dirty="0">
                        <a:solidFill>
                          <a:schemeClr val="tx1"/>
                        </a:solidFill>
                        <a:latin typeface="+mn-lt"/>
                      </a:endParaRPr>
                    </a:p>
                  </a:txBody>
                  <a:tcPr/>
                </a:tc>
                <a:tc>
                  <a:txBody>
                    <a:bodyPr/>
                    <a:lstStyle/>
                    <a:p>
                      <a:pPr marL="0" marR="0" indent="0" algn="just" defTabSz="914293" rtl="0" eaLnBrk="1" fontAlgn="auto" latinLnBrk="0" hangingPunct="1">
                        <a:lnSpc>
                          <a:spcPct val="100000"/>
                        </a:lnSpc>
                        <a:spcBef>
                          <a:spcPts val="0"/>
                        </a:spcBef>
                        <a:spcAft>
                          <a:spcPts val="0"/>
                        </a:spcAft>
                        <a:buClrTx/>
                        <a:buSzTx/>
                        <a:buFontTx/>
                        <a:buNone/>
                        <a:tabLst/>
                        <a:defRPr/>
                      </a:pPr>
                      <a:r>
                        <a:rPr lang="ja-JP" altLang="en-US" sz="1100" b="1" dirty="0" smtClean="0">
                          <a:solidFill>
                            <a:schemeClr val="tx1"/>
                          </a:solidFill>
                          <a:latin typeface="+mn-lt"/>
                        </a:rPr>
                        <a:t>安全な水プログラム（</a:t>
                      </a:r>
                      <a:r>
                        <a:rPr lang="en-US" altLang="ja-JP" sz="1100" b="1" dirty="0" smtClean="0">
                          <a:solidFill>
                            <a:schemeClr val="tx1"/>
                          </a:solidFill>
                          <a:latin typeface="+mn-lt"/>
                        </a:rPr>
                        <a:t>Safe Water program </a:t>
                      </a:r>
                      <a:r>
                        <a:rPr lang="ja-JP" altLang="en-US" sz="1100" b="1" dirty="0" smtClean="0">
                          <a:solidFill>
                            <a:schemeClr val="tx1"/>
                          </a:solidFill>
                          <a:latin typeface="+mn-lt"/>
                        </a:rPr>
                        <a:t>）のディスペンサー－</a:t>
                      </a:r>
                      <a:r>
                        <a:rPr lang="ja-JP" altLang="en-US" sz="1100" dirty="0" smtClean="0">
                          <a:solidFill>
                            <a:schemeClr val="tx1"/>
                          </a:solidFill>
                          <a:latin typeface="+mn-lt"/>
                        </a:rPr>
                        <a:t>塩素剤ディスペンサーを無償で設置し提供。塩素剤ディスペンサーは井戸や泉、深井戸（</a:t>
                      </a:r>
                      <a:r>
                        <a:rPr lang="en-US" altLang="ja-JP" sz="1100" dirty="0" smtClean="0">
                          <a:solidFill>
                            <a:schemeClr val="tx1"/>
                          </a:solidFill>
                          <a:latin typeface="+mn-lt"/>
                        </a:rPr>
                        <a:t>boreholes</a:t>
                      </a:r>
                      <a:r>
                        <a:rPr lang="ja-JP" altLang="en-US" sz="1100" dirty="0" smtClean="0">
                          <a:solidFill>
                            <a:schemeClr val="tx1"/>
                          </a:solidFill>
                          <a:latin typeface="+mn-lt"/>
                        </a:rPr>
                        <a:t>）といった水汲み場に設置</a:t>
                      </a:r>
                      <a:endParaRPr lang="en-US" sz="1100" dirty="0">
                        <a:solidFill>
                          <a:schemeClr val="tx1"/>
                        </a:solidFill>
                        <a:latin typeface="+mn-lt"/>
                      </a:endParaRPr>
                    </a:p>
                  </a:txBody>
                  <a:tcPr/>
                </a:tc>
                <a:tc>
                  <a:txBody>
                    <a:bodyPr/>
                    <a:lstStyle/>
                    <a:p>
                      <a:pPr algn="l"/>
                      <a:r>
                        <a:rPr lang="ja-JP" altLang="en-US" sz="1100" dirty="0" smtClean="0">
                          <a:solidFill>
                            <a:schemeClr val="tx1"/>
                          </a:solidFill>
                          <a:latin typeface="+mn-lt"/>
                        </a:rPr>
                        <a:t>西部州およびニャンザ州</a:t>
                      </a:r>
                      <a:endParaRPr lang="en-US" sz="1100" dirty="0">
                        <a:solidFill>
                          <a:schemeClr val="tx1"/>
                        </a:solidFill>
                        <a:latin typeface="+mn-lt"/>
                      </a:endParaRPr>
                    </a:p>
                  </a:txBody>
                  <a:tcPr/>
                </a:tc>
                <a:tc>
                  <a:txBody>
                    <a:bodyPr/>
                    <a:lstStyle/>
                    <a:p>
                      <a:pPr algn="l"/>
                      <a:r>
                        <a:rPr lang="en-US" altLang="ja-JP" sz="1100" dirty="0" smtClean="0">
                          <a:solidFill>
                            <a:schemeClr val="tx1"/>
                          </a:solidFill>
                          <a:latin typeface="+mn-lt"/>
                        </a:rPr>
                        <a:t>5,200</a:t>
                      </a:r>
                      <a:r>
                        <a:rPr lang="ja-JP" altLang="en-US" sz="1100" dirty="0" smtClean="0">
                          <a:solidFill>
                            <a:schemeClr val="tx1"/>
                          </a:solidFill>
                          <a:latin typeface="+mn-lt"/>
                        </a:rPr>
                        <a:t>個以上のディスペンサーによって</a:t>
                      </a:r>
                      <a:r>
                        <a:rPr lang="en-US" altLang="ja-JP" sz="1100" dirty="0" smtClean="0">
                          <a:solidFill>
                            <a:schemeClr val="tx1"/>
                          </a:solidFill>
                          <a:latin typeface="+mn-lt"/>
                        </a:rPr>
                        <a:t>120</a:t>
                      </a:r>
                      <a:r>
                        <a:rPr lang="ja-JP" altLang="en-US" sz="1100" dirty="0" smtClean="0">
                          <a:solidFill>
                            <a:schemeClr val="tx1"/>
                          </a:solidFill>
                          <a:latin typeface="+mn-lt"/>
                        </a:rPr>
                        <a:t>万人以上のケニア人</a:t>
                      </a:r>
                      <a:endParaRPr lang="en-US" sz="1100" dirty="0">
                        <a:solidFill>
                          <a:schemeClr val="tx1"/>
                        </a:solidFill>
                        <a:latin typeface="+mn-lt"/>
                      </a:endParaRPr>
                    </a:p>
                  </a:txBody>
                  <a:tcPr/>
                </a:tc>
              </a:tr>
              <a:tr h="934644">
                <a:tc vMerge="1">
                  <a:txBody>
                    <a:bodyPr/>
                    <a:lstStyle/>
                    <a:p>
                      <a:pPr algn="just"/>
                      <a:endParaRPr lang="en-US" sz="1100" dirty="0">
                        <a:solidFill>
                          <a:schemeClr val="tx1"/>
                        </a:solidFill>
                        <a:latin typeface="+mn-lt"/>
                      </a:endParaRPr>
                    </a:p>
                  </a:txBody>
                  <a:tcPr/>
                </a:tc>
                <a:tc>
                  <a:txBody>
                    <a:bodyPr/>
                    <a:lstStyle/>
                    <a:p>
                      <a:pPr algn="just"/>
                      <a:r>
                        <a:rPr lang="en-US" sz="1100" dirty="0" smtClean="0">
                          <a:solidFill>
                            <a:schemeClr val="tx1"/>
                          </a:solidFill>
                          <a:latin typeface="+mn-lt"/>
                        </a:rPr>
                        <a:t>World Vision</a:t>
                      </a:r>
                      <a:endParaRPr lang="en-US" sz="1100" dirty="0">
                        <a:solidFill>
                          <a:schemeClr val="tx1"/>
                        </a:solidFill>
                        <a:latin typeface="+mn-lt"/>
                      </a:endParaRPr>
                    </a:p>
                  </a:txBody>
                  <a:tcPr/>
                </a:tc>
                <a:tc>
                  <a:txBody>
                    <a:bodyPr/>
                    <a:lstStyle/>
                    <a:p>
                      <a:pPr algn="just"/>
                      <a:r>
                        <a:rPr lang="en-US" sz="1100" b="1" dirty="0" err="1" smtClean="0">
                          <a:solidFill>
                            <a:schemeClr val="tx1"/>
                          </a:solidFill>
                          <a:latin typeface="+mn-lt"/>
                        </a:rPr>
                        <a:t>Sangailu</a:t>
                      </a:r>
                      <a:r>
                        <a:rPr lang="en-US" sz="1100" b="1" dirty="0" smtClean="0">
                          <a:solidFill>
                            <a:schemeClr val="tx1"/>
                          </a:solidFill>
                          <a:latin typeface="+mn-lt"/>
                        </a:rPr>
                        <a:t> Water Project</a:t>
                      </a:r>
                      <a:r>
                        <a:rPr lang="ja-JP" altLang="en-US" sz="1100" b="1" dirty="0" err="1" smtClean="0">
                          <a:solidFill>
                            <a:schemeClr val="tx1"/>
                          </a:solidFill>
                          <a:latin typeface="+mn-lt"/>
                        </a:rPr>
                        <a:t>、</a:t>
                      </a:r>
                      <a:r>
                        <a:rPr lang="en-US" sz="1100" b="1" dirty="0" smtClean="0">
                          <a:solidFill>
                            <a:schemeClr val="tx1"/>
                          </a:solidFill>
                          <a:latin typeface="+mn-lt"/>
                        </a:rPr>
                        <a:t>Run for water initiative</a:t>
                      </a:r>
                      <a:r>
                        <a:rPr lang="ja-JP" altLang="en-US" sz="1100" b="1" dirty="0" err="1" smtClean="0">
                          <a:solidFill>
                            <a:schemeClr val="tx1"/>
                          </a:solidFill>
                          <a:latin typeface="+mn-lt"/>
                        </a:rPr>
                        <a:t>、</a:t>
                      </a:r>
                      <a:r>
                        <a:rPr lang="ja-JP" altLang="en-US" sz="1100" b="0" dirty="0" smtClean="0">
                          <a:solidFill>
                            <a:schemeClr val="tx1"/>
                          </a:solidFill>
                          <a:latin typeface="+mn-lt"/>
                        </a:rPr>
                        <a:t>または</a:t>
                      </a:r>
                      <a:r>
                        <a:rPr lang="en-US" sz="1100" b="0" dirty="0" smtClean="0">
                          <a:solidFill>
                            <a:schemeClr val="tx1"/>
                          </a:solidFill>
                          <a:latin typeface="+mn-lt"/>
                        </a:rPr>
                        <a:t>USAID</a:t>
                      </a:r>
                      <a:r>
                        <a:rPr lang="ja-JP" altLang="en-US" sz="1100" b="0" dirty="0" smtClean="0">
                          <a:solidFill>
                            <a:schemeClr val="tx1"/>
                          </a:solidFill>
                          <a:latin typeface="+mn-lt"/>
                        </a:rPr>
                        <a:t>出資の</a:t>
                      </a:r>
                      <a:r>
                        <a:rPr lang="en-US" sz="1100" b="1" baseline="0" dirty="0" smtClean="0">
                          <a:solidFill>
                            <a:schemeClr val="tx1"/>
                          </a:solidFill>
                          <a:latin typeface="+mn-lt"/>
                        </a:rPr>
                        <a:t>Global Water for Sustainability </a:t>
                      </a:r>
                      <a:r>
                        <a:rPr lang="ja-JP" altLang="en-US" sz="1100" b="1" baseline="0" dirty="0" smtClean="0">
                          <a:solidFill>
                            <a:schemeClr val="tx1"/>
                          </a:solidFill>
                          <a:latin typeface="+mn-lt"/>
                        </a:rPr>
                        <a:t>（</a:t>
                      </a:r>
                      <a:r>
                        <a:rPr lang="en-US" sz="1100" b="1" baseline="0" dirty="0" smtClean="0">
                          <a:solidFill>
                            <a:schemeClr val="tx1"/>
                          </a:solidFill>
                          <a:latin typeface="+mn-lt"/>
                        </a:rPr>
                        <a:t>GLOWS</a:t>
                      </a:r>
                      <a:r>
                        <a:rPr lang="ja-JP" altLang="en-US" sz="1100" b="1" baseline="0" dirty="0" smtClean="0">
                          <a:solidFill>
                            <a:schemeClr val="tx1"/>
                          </a:solidFill>
                          <a:latin typeface="+mn-lt"/>
                        </a:rPr>
                        <a:t>）</a:t>
                      </a:r>
                      <a:r>
                        <a:rPr lang="ja-JP" altLang="en-US" sz="1100" b="0" baseline="0" dirty="0" smtClean="0">
                          <a:solidFill>
                            <a:schemeClr val="tx1"/>
                          </a:solidFill>
                          <a:latin typeface="+mn-lt"/>
                        </a:rPr>
                        <a:t>といったプロジェクトを通して、安全な水への持続的アクセスを提供</a:t>
                      </a:r>
                      <a:endParaRPr lang="en-US" sz="1100" baseline="0" dirty="0" smtClean="0">
                        <a:solidFill>
                          <a:schemeClr val="tx1"/>
                        </a:solidFill>
                        <a:latin typeface="+mn-lt"/>
                      </a:endParaRPr>
                    </a:p>
                    <a:p>
                      <a:pPr algn="just"/>
                      <a:endParaRPr lang="en-US" sz="1100" baseline="0" dirty="0" smtClean="0">
                        <a:solidFill>
                          <a:schemeClr val="tx1"/>
                        </a:solidFill>
                        <a:latin typeface="+mn-lt"/>
                      </a:endParaRPr>
                    </a:p>
                  </a:txBody>
                  <a:tcPr/>
                </a:tc>
                <a:tc>
                  <a:txBody>
                    <a:bodyPr/>
                    <a:lstStyle/>
                    <a:p>
                      <a:pPr algn="just"/>
                      <a:r>
                        <a:rPr lang="ja-JP" altLang="en-US" sz="1100" dirty="0" smtClean="0">
                          <a:solidFill>
                            <a:schemeClr val="tx1"/>
                          </a:solidFill>
                          <a:latin typeface="+mn-lt"/>
                        </a:rPr>
                        <a:t>ケニア全土</a:t>
                      </a:r>
                      <a:endParaRPr lang="en-US" sz="1100" dirty="0">
                        <a:solidFill>
                          <a:schemeClr val="tx1"/>
                        </a:solidFill>
                        <a:latin typeface="+mn-lt"/>
                      </a:endParaRPr>
                    </a:p>
                  </a:txBody>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altLang="ja-JP" sz="1100" baseline="0" dirty="0" smtClean="0">
                          <a:solidFill>
                            <a:schemeClr val="tx1"/>
                          </a:solidFill>
                          <a:latin typeface="+mn-lt"/>
                        </a:rPr>
                        <a:t>10</a:t>
                      </a:r>
                      <a:r>
                        <a:rPr lang="ja-JP" altLang="en-US" sz="1100" baseline="0" dirty="0" smtClean="0">
                          <a:solidFill>
                            <a:schemeClr val="tx1"/>
                          </a:solidFill>
                          <a:latin typeface="+mn-lt"/>
                        </a:rPr>
                        <a:t>万人以上に提供</a:t>
                      </a:r>
                      <a:endParaRPr lang="en-US" sz="1100" b="0" dirty="0" smtClean="0">
                        <a:solidFill>
                          <a:schemeClr val="tx1"/>
                        </a:solidFill>
                        <a:latin typeface="+mn-lt"/>
                      </a:endParaRPr>
                    </a:p>
                  </a:txBody>
                  <a:tcPr/>
                </a:tc>
              </a:tr>
            </a:tbl>
          </a:graphicData>
        </a:graphic>
      </p:graphicFrame>
      <p:pic>
        <p:nvPicPr>
          <p:cNvPr id="6" name="Picture 39" descr="http://mereorthodoxy.com/wp-content/uploads/2014/03/WorldVision-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6862" y="4494552"/>
            <a:ext cx="1097280" cy="5555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stretch>
            <a:fillRect/>
          </a:stretch>
        </p:blipFill>
        <p:spPr>
          <a:xfrm>
            <a:off x="2020202" y="3423989"/>
            <a:ext cx="1068650" cy="641001"/>
          </a:xfrm>
          <a:prstGeom prst="rect">
            <a:avLst/>
          </a:prstGeom>
        </p:spPr>
      </p:pic>
      <p:pic>
        <p:nvPicPr>
          <p:cNvPr id="8" name="Picture 7"/>
          <p:cNvPicPr>
            <a:picLocks noChangeAspect="1"/>
          </p:cNvPicPr>
          <p:nvPr/>
        </p:nvPicPr>
        <p:blipFill>
          <a:blip r:embed="rId5"/>
          <a:stretch>
            <a:fillRect/>
          </a:stretch>
        </p:blipFill>
        <p:spPr>
          <a:xfrm>
            <a:off x="1959242" y="1797431"/>
            <a:ext cx="1129398" cy="313013"/>
          </a:xfrm>
          <a:prstGeom prst="rect">
            <a:avLst/>
          </a:prstGeom>
        </p:spPr>
      </p:pic>
      <p:pic>
        <p:nvPicPr>
          <p:cNvPr id="9" name="Picture 8"/>
          <p:cNvPicPr>
            <a:picLocks noChangeAspect="1"/>
          </p:cNvPicPr>
          <p:nvPr/>
        </p:nvPicPr>
        <p:blipFill>
          <a:blip r:embed="rId6"/>
          <a:stretch>
            <a:fillRect/>
          </a:stretch>
        </p:blipFill>
        <p:spPr>
          <a:xfrm>
            <a:off x="1888016" y="2641040"/>
            <a:ext cx="1068650" cy="378204"/>
          </a:xfrm>
          <a:prstGeom prst="rect">
            <a:avLst/>
          </a:prstGeom>
        </p:spPr>
      </p:pic>
    </p:spTree>
    <p:extLst>
      <p:ext uri="{BB962C8B-B14F-4D97-AF65-F5344CB8AC3E}">
        <p14:creationId xmlns:p14="http://schemas.microsoft.com/office/powerpoint/2010/main" val="22598727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smtClean="0"/>
              <a:t>POS</a:t>
            </a:r>
            <a:r>
              <a:rPr lang="ja-JP" altLang="en-US" dirty="0" smtClean="0"/>
              <a:t>および</a:t>
            </a:r>
            <a:r>
              <a:rPr lang="en-US" altLang="ja-JP" dirty="0" smtClean="0"/>
              <a:t>POU</a:t>
            </a:r>
            <a:r>
              <a:rPr lang="ja-JP" altLang="en-US" dirty="0" smtClean="0"/>
              <a:t>両方のモデルを専門とする組織を調査</a:t>
            </a:r>
            <a:endParaRPr lang="en-US" dirty="0"/>
          </a:p>
        </p:txBody>
      </p:sp>
      <p:pic>
        <p:nvPicPr>
          <p:cNvPr id="11" name="Picture 10"/>
          <p:cNvPicPr>
            <a:picLocks noChangeAspect="1"/>
          </p:cNvPicPr>
          <p:nvPr/>
        </p:nvPicPr>
        <p:blipFill>
          <a:blip r:embed="rId2"/>
          <a:stretch>
            <a:fillRect/>
          </a:stretch>
        </p:blipFill>
        <p:spPr>
          <a:xfrm>
            <a:off x="7730399" y="5366966"/>
            <a:ext cx="1189013" cy="290103"/>
          </a:xfrm>
          <a:prstGeom prst="rect">
            <a:avLst/>
          </a:prstGeom>
        </p:spPr>
      </p:pic>
      <p:sp>
        <p:nvSpPr>
          <p:cNvPr id="5" name="Rectangle 4"/>
          <p:cNvSpPr/>
          <p:nvPr/>
        </p:nvSpPr>
        <p:spPr>
          <a:xfrm>
            <a:off x="628650" y="1575388"/>
            <a:ext cx="1363029" cy="19019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販売時点</a:t>
            </a:r>
            <a:endParaRPr lang="en-US" altLang="ja-JP" dirty="0" smtClean="0"/>
          </a:p>
          <a:p>
            <a:pPr algn="ctr"/>
            <a:r>
              <a:rPr lang="ja-JP" altLang="en-US" dirty="0" smtClean="0"/>
              <a:t>モデル（</a:t>
            </a:r>
            <a:r>
              <a:rPr lang="en-US" altLang="ja-JP" dirty="0" smtClean="0"/>
              <a:t>POS</a:t>
            </a:r>
            <a:r>
              <a:rPr lang="ja-JP" altLang="en-US" dirty="0" smtClean="0"/>
              <a:t>）</a:t>
            </a:r>
            <a:endParaRPr lang="en-US" dirty="0"/>
          </a:p>
        </p:txBody>
      </p:sp>
      <p:sp>
        <p:nvSpPr>
          <p:cNvPr id="6" name="Rectangle 5"/>
          <p:cNvSpPr/>
          <p:nvPr/>
        </p:nvSpPr>
        <p:spPr>
          <a:xfrm>
            <a:off x="623013" y="3885644"/>
            <a:ext cx="1368666" cy="19055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使用時点</a:t>
            </a:r>
            <a:endParaRPr lang="en-US" altLang="ja-JP" dirty="0" smtClean="0"/>
          </a:p>
          <a:p>
            <a:pPr algn="ctr"/>
            <a:r>
              <a:rPr lang="ja-JP" altLang="en-US" dirty="0" smtClean="0"/>
              <a:t>モデル（</a:t>
            </a:r>
            <a:r>
              <a:rPr lang="en-US" dirty="0" smtClean="0"/>
              <a:t>POU</a:t>
            </a:r>
            <a:r>
              <a:rPr lang="ja-JP" altLang="en-US" dirty="0" smtClean="0"/>
              <a:t>）</a:t>
            </a:r>
            <a:endParaRPr lang="en-US" dirty="0"/>
          </a:p>
        </p:txBody>
      </p:sp>
      <p:sp>
        <p:nvSpPr>
          <p:cNvPr id="7" name="TextBox 6"/>
          <p:cNvSpPr txBox="1"/>
          <p:nvPr/>
        </p:nvSpPr>
        <p:spPr>
          <a:xfrm>
            <a:off x="2343147" y="3957080"/>
            <a:ext cx="4914898" cy="1834120"/>
          </a:xfrm>
          <a:prstGeom prst="rect">
            <a:avLst/>
          </a:prstGeom>
          <a:noFill/>
        </p:spPr>
        <p:txBody>
          <a:bodyPr wrap="square" lIns="0" tIns="0" rIns="0" bIns="0" rtlCol="0">
            <a:noAutofit/>
          </a:bodyPr>
          <a:lstStyle/>
          <a:p>
            <a:pPr marL="342900" indent="-342900">
              <a:buFont typeface="+mj-lt"/>
              <a:buAutoNum type="arabicPeriod"/>
            </a:pPr>
            <a:r>
              <a:rPr lang="ja-JP" altLang="en-US" sz="1600" dirty="0" smtClean="0"/>
              <a:t>小売店を通した流通モデル</a:t>
            </a:r>
            <a:endParaRPr lang="en-US" sz="1600" dirty="0" smtClean="0"/>
          </a:p>
          <a:p>
            <a:pPr marL="342900" indent="-342900">
              <a:buFont typeface="+mj-lt"/>
              <a:buAutoNum type="arabicPeriod"/>
            </a:pPr>
            <a:endParaRPr lang="en-US" sz="1600" dirty="0"/>
          </a:p>
          <a:p>
            <a:pPr marL="342900" indent="-342900">
              <a:buFont typeface="+mj-lt"/>
              <a:buAutoNum type="arabicPeriod"/>
            </a:pPr>
            <a:endParaRPr lang="en-US" sz="1600" dirty="0" smtClean="0"/>
          </a:p>
          <a:p>
            <a:pPr marL="342900" indent="-342900">
              <a:buFont typeface="+mj-lt"/>
              <a:buAutoNum type="arabicPeriod"/>
            </a:pPr>
            <a:r>
              <a:rPr lang="ja-JP" altLang="en-US" sz="1600" dirty="0" smtClean="0"/>
              <a:t>直接的な訪問販売モデル</a:t>
            </a:r>
            <a:endParaRPr lang="en-US" sz="1600" dirty="0" smtClean="0"/>
          </a:p>
          <a:p>
            <a:pPr marL="342900" indent="-342900">
              <a:buFont typeface="+mj-lt"/>
              <a:buAutoNum type="arabicPeriod"/>
            </a:pPr>
            <a:endParaRPr lang="en-US" sz="1600" dirty="0" smtClean="0"/>
          </a:p>
          <a:p>
            <a:pPr marL="342900" indent="-342900">
              <a:buFont typeface="+mj-lt"/>
              <a:buAutoNum type="arabicPeriod"/>
            </a:pPr>
            <a:endParaRPr lang="en-US" sz="1600" dirty="0" smtClean="0"/>
          </a:p>
          <a:p>
            <a:pPr marL="342900" indent="-342900">
              <a:buFont typeface="+mj-lt"/>
              <a:buAutoNum type="arabicPeriod"/>
            </a:pPr>
            <a:r>
              <a:rPr lang="ja-JP" altLang="en-US" sz="1600" dirty="0" smtClean="0"/>
              <a:t>コミュニティグループを通した流通モデル</a:t>
            </a:r>
            <a:endParaRPr lang="en-US" sz="1600" dirty="0" smtClean="0"/>
          </a:p>
        </p:txBody>
      </p:sp>
      <p:sp>
        <p:nvSpPr>
          <p:cNvPr id="8" name="TextBox 7"/>
          <p:cNvSpPr txBox="1"/>
          <p:nvPr/>
        </p:nvSpPr>
        <p:spPr>
          <a:xfrm>
            <a:off x="2343147" y="1885954"/>
            <a:ext cx="4914898" cy="1314446"/>
          </a:xfrm>
          <a:prstGeom prst="rect">
            <a:avLst/>
          </a:prstGeom>
          <a:noFill/>
        </p:spPr>
        <p:txBody>
          <a:bodyPr wrap="square" lIns="0" tIns="0" rIns="0" bIns="0" rtlCol="0">
            <a:noAutofit/>
          </a:bodyPr>
          <a:lstStyle/>
          <a:p>
            <a:pPr marL="342900" indent="-342900">
              <a:buFont typeface="+mj-lt"/>
              <a:buAutoNum type="arabicPeriod"/>
            </a:pPr>
            <a:r>
              <a:rPr lang="en-US" altLang="ja-JP" sz="1600" dirty="0" smtClean="0"/>
              <a:t>NGO</a:t>
            </a:r>
            <a:r>
              <a:rPr lang="ja-JP" altLang="en-US" sz="1600" dirty="0" smtClean="0"/>
              <a:t>および／または</a:t>
            </a:r>
            <a:r>
              <a:rPr lang="en-US" altLang="ja-JP" sz="1600" dirty="0" smtClean="0"/>
              <a:t>CBO</a:t>
            </a:r>
            <a:r>
              <a:rPr lang="ja-JP" altLang="en-US" sz="1600" dirty="0" smtClean="0"/>
              <a:t>とのパートナーシップ</a:t>
            </a:r>
            <a:endParaRPr lang="en-US" sz="1600" dirty="0" smtClean="0"/>
          </a:p>
          <a:p>
            <a:pPr marL="342900" indent="-342900">
              <a:buFont typeface="+mj-lt"/>
              <a:buAutoNum type="arabicPeriod"/>
            </a:pPr>
            <a:endParaRPr lang="en-US" sz="1600" dirty="0" smtClean="0"/>
          </a:p>
          <a:p>
            <a:pPr marL="342900" indent="-342900">
              <a:buFont typeface="+mj-lt"/>
              <a:buAutoNum type="arabicPeriod"/>
            </a:pPr>
            <a:endParaRPr lang="en-US" sz="1600" dirty="0" smtClean="0"/>
          </a:p>
          <a:p>
            <a:pPr marL="342900" indent="-342900">
              <a:buFont typeface="+mj-lt"/>
              <a:buAutoNum type="arabicPeriod"/>
            </a:pPr>
            <a:r>
              <a:rPr lang="ja-JP" altLang="en-US" sz="1600" dirty="0" smtClean="0"/>
              <a:t>営利目的ビジネスを行う起業家とのパートナーシップ</a:t>
            </a:r>
            <a:endParaRPr lang="en-US" sz="1600" dirty="0" smtClean="0"/>
          </a:p>
        </p:txBody>
      </p:sp>
      <p:sp>
        <p:nvSpPr>
          <p:cNvPr id="9" name="TextBox 8"/>
          <p:cNvSpPr txBox="1"/>
          <p:nvPr/>
        </p:nvSpPr>
        <p:spPr bwMode="auto">
          <a:xfrm>
            <a:off x="7433034" y="940240"/>
            <a:ext cx="2022694" cy="492443"/>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pPr algn="ctr"/>
            <a:r>
              <a:rPr lang="ja-JP" altLang="en-US" sz="1600" b="1" dirty="0" smtClean="0"/>
              <a:t>既存のモデルによるケーススタディ</a:t>
            </a:r>
            <a:endParaRPr lang="en-US" sz="1600" b="1" i="1" baseline="30000" dirty="0"/>
          </a:p>
        </p:txBody>
      </p:sp>
      <p:cxnSp>
        <p:nvCxnSpPr>
          <p:cNvPr id="10" name="Straight Connector 9"/>
          <p:cNvCxnSpPr/>
          <p:nvPr/>
        </p:nvCxnSpPr>
        <p:spPr bwMode="auto">
          <a:xfrm flipV="1">
            <a:off x="7486650" y="1416559"/>
            <a:ext cx="1939734" cy="0"/>
          </a:xfrm>
          <a:prstGeom prst="line">
            <a:avLst/>
          </a:prstGeom>
          <a:noFill/>
          <a:ln w="6350" cap="flat" cmpd="sng" algn="ctr">
            <a:solidFill>
              <a:schemeClr val="tx1"/>
            </a:solidFill>
            <a:prstDash val="solid"/>
            <a:round/>
            <a:headEnd type="none" w="med" len="med"/>
            <a:tailEnd type="none" w="med" len="med"/>
          </a:ln>
          <a:effectLst/>
        </p:spPr>
      </p:cxnSp>
      <p:pic>
        <p:nvPicPr>
          <p:cNvPr id="15" name="Picture 7" descr="C:\Users\Dalberg\Dropbox\Sasakawa Phase 2\Research Library\Research on Water Distribution, Use and Treatment in Kenya\510a78b2e4b03384be7294d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02480" y="2422525"/>
            <a:ext cx="959369" cy="62413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Dalberg\Documents\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2692" y="4448763"/>
            <a:ext cx="743743" cy="64561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Dalberg\Documents\images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58735" y="2438646"/>
            <a:ext cx="677879" cy="69079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6"/>
          <a:stretch>
            <a:fillRect/>
          </a:stretch>
        </p:blipFill>
        <p:spPr>
          <a:xfrm>
            <a:off x="7521853" y="1648385"/>
            <a:ext cx="776797" cy="448816"/>
          </a:xfrm>
          <a:prstGeom prst="rect">
            <a:avLst/>
          </a:prstGeom>
        </p:spPr>
      </p:pic>
      <p:pic>
        <p:nvPicPr>
          <p:cNvPr id="19" name="Picture 8" descr="C:\Users\Dalberg\Documents\images.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58735" y="3712225"/>
            <a:ext cx="677879" cy="42422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8"/>
          <a:stretch>
            <a:fillRect/>
          </a:stretch>
        </p:blipFill>
        <p:spPr>
          <a:xfrm>
            <a:off x="8335835" y="1669926"/>
            <a:ext cx="1226012" cy="368725"/>
          </a:xfrm>
          <a:prstGeom prst="rect">
            <a:avLst/>
          </a:prstGeom>
        </p:spPr>
      </p:pic>
    </p:spTree>
    <p:extLst>
      <p:ext uri="{BB962C8B-B14F-4D97-AF65-F5344CB8AC3E}">
        <p14:creationId xmlns:p14="http://schemas.microsoft.com/office/powerpoint/2010/main" val="2428763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日研がケニアにおける</a:t>
            </a:r>
            <a:r>
              <a:rPr lang="en-US" altLang="ja-JP" dirty="0" smtClean="0"/>
              <a:t>BoP</a:t>
            </a:r>
            <a:r>
              <a:rPr lang="ja-JP" altLang="en-US" dirty="0" smtClean="0"/>
              <a:t>飲料水市場に参入するにあたり、この文書は重要な戦略的質問への回答に役立つだろう</a:t>
            </a:r>
            <a:endParaRPr lang="en-US" dirty="0"/>
          </a:p>
        </p:txBody>
      </p:sp>
      <p:sp>
        <p:nvSpPr>
          <p:cNvPr id="7" name="Text Placeholder 3"/>
          <p:cNvSpPr>
            <a:spLocks noGrp="1"/>
          </p:cNvSpPr>
          <p:nvPr>
            <p:ph type="body" sz="quarter" idx="10"/>
          </p:nvPr>
        </p:nvSpPr>
        <p:spPr>
          <a:xfrm>
            <a:off x="2913530" y="1697332"/>
            <a:ext cx="6542198" cy="430887"/>
          </a:xfrm>
        </p:spPr>
        <p:txBody>
          <a:bodyPr wrap="square">
            <a:spAutoFit/>
          </a:bodyPr>
          <a:lstStyle/>
          <a:p>
            <a:pPr>
              <a:spcBef>
                <a:spcPts val="0"/>
              </a:spcBef>
            </a:pPr>
            <a:r>
              <a:rPr lang="ja-JP" altLang="en-US" dirty="0" smtClean="0"/>
              <a:t>クリンカのバリュー・プロポジションは何か？</a:t>
            </a:r>
            <a:endParaRPr lang="en-US" dirty="0" smtClean="0"/>
          </a:p>
          <a:p>
            <a:pPr>
              <a:spcBef>
                <a:spcPts val="0"/>
              </a:spcBef>
            </a:pPr>
            <a:r>
              <a:rPr lang="ja-JP" altLang="en-US" dirty="0"/>
              <a:t>ケ</a:t>
            </a:r>
            <a:r>
              <a:rPr lang="ja-JP" altLang="en-US" dirty="0" smtClean="0"/>
              <a:t>ニアに既存の水処理ソリューションとどのように比較するか？</a:t>
            </a:r>
            <a:endParaRPr lang="en-US" dirty="0" smtClean="0"/>
          </a:p>
        </p:txBody>
      </p:sp>
      <p:sp>
        <p:nvSpPr>
          <p:cNvPr id="8" name="Rounded Rectangle 7"/>
          <p:cNvSpPr>
            <a:spLocks noChangeArrowheads="1"/>
          </p:cNvSpPr>
          <p:nvPr>
            <p:custDataLst>
              <p:tags r:id="rId1"/>
            </p:custDataLst>
          </p:nvPr>
        </p:nvSpPr>
        <p:spPr bwMode="auto">
          <a:xfrm>
            <a:off x="974709" y="1581226"/>
            <a:ext cx="1778576" cy="663096"/>
          </a:xfrm>
          <a:prstGeom prst="roundRect">
            <a:avLst/>
          </a:prstGeom>
          <a:solidFill>
            <a:schemeClr val="bg1">
              <a:lumMod val="85000"/>
            </a:schemeClr>
          </a:solidFill>
          <a:ln w="12700" algn="ctr">
            <a:noFill/>
            <a:miter lim="800000"/>
            <a:headEnd/>
            <a:tailEnd/>
          </a:ln>
        </p:spPr>
        <p:txBody>
          <a:bodyPr lIns="0" tIns="38947" rIns="0" bIns="38947" anchor="ctr"/>
          <a:lstStyle/>
          <a:p>
            <a:pPr marL="97389" algn="ctr" defTabSz="779842"/>
            <a:r>
              <a:rPr lang="ja-JP" altLang="en-US" sz="1400" b="1" i="1" dirty="0" smtClean="0">
                <a:latin typeface="Calibri" pitchFamily="34" charset="0"/>
              </a:rPr>
              <a:t>製品について</a:t>
            </a:r>
            <a:r>
              <a:rPr lang="ja-JP" altLang="en-US" sz="1400" b="1" i="1" dirty="0">
                <a:latin typeface="Calibri" pitchFamily="34" charset="0"/>
              </a:rPr>
              <a:t>・</a:t>
            </a:r>
            <a:r>
              <a:rPr lang="ja-JP" altLang="en-US" sz="1400" b="1" i="1" dirty="0" smtClean="0">
                <a:latin typeface="Calibri" pitchFamily="34" charset="0"/>
              </a:rPr>
              <a:t>・</a:t>
            </a:r>
            <a:r>
              <a:rPr lang="ja-JP" altLang="en-US" sz="1400" b="1" i="1" dirty="0">
                <a:latin typeface="Calibri" pitchFamily="34" charset="0"/>
              </a:rPr>
              <a:t>・</a:t>
            </a:r>
            <a:endParaRPr lang="en-US" altLang="ja-JP" sz="1400" b="1" i="1" dirty="0" smtClean="0">
              <a:latin typeface="Calibri" pitchFamily="34" charset="0"/>
            </a:endParaRPr>
          </a:p>
        </p:txBody>
      </p:sp>
      <p:sp>
        <p:nvSpPr>
          <p:cNvPr id="9" name="Rounded Rectangle 8"/>
          <p:cNvSpPr>
            <a:spLocks noChangeArrowheads="1"/>
          </p:cNvSpPr>
          <p:nvPr>
            <p:custDataLst>
              <p:tags r:id="rId2"/>
            </p:custDataLst>
          </p:nvPr>
        </p:nvSpPr>
        <p:spPr bwMode="auto">
          <a:xfrm>
            <a:off x="974709" y="2672111"/>
            <a:ext cx="1778576" cy="663096"/>
          </a:xfrm>
          <a:prstGeom prst="roundRect">
            <a:avLst/>
          </a:prstGeom>
          <a:solidFill>
            <a:schemeClr val="bg1">
              <a:lumMod val="85000"/>
            </a:schemeClr>
          </a:solidFill>
          <a:ln w="12700" algn="ctr">
            <a:noFill/>
            <a:miter lim="800000"/>
            <a:headEnd/>
            <a:tailEnd/>
          </a:ln>
        </p:spPr>
        <p:txBody>
          <a:bodyPr lIns="0" tIns="38947" rIns="0" bIns="38947" anchor="ctr"/>
          <a:lstStyle/>
          <a:p>
            <a:pPr marL="97389" algn="ctr" defTabSz="779842"/>
            <a:r>
              <a:rPr lang="ja-JP" altLang="en-US" sz="1400" b="1" i="1" dirty="0" smtClean="0">
                <a:latin typeface="Calibri" pitchFamily="34" charset="0"/>
              </a:rPr>
              <a:t>市場について・・・</a:t>
            </a:r>
            <a:endParaRPr lang="en-US" sz="1400" b="1" i="1" dirty="0">
              <a:latin typeface="Calibri" pitchFamily="34" charset="0"/>
            </a:endParaRPr>
          </a:p>
        </p:txBody>
      </p:sp>
      <p:sp>
        <p:nvSpPr>
          <p:cNvPr id="10" name="Rounded Rectangle 9"/>
          <p:cNvSpPr>
            <a:spLocks noChangeArrowheads="1"/>
          </p:cNvSpPr>
          <p:nvPr>
            <p:custDataLst>
              <p:tags r:id="rId3"/>
            </p:custDataLst>
          </p:nvPr>
        </p:nvSpPr>
        <p:spPr bwMode="auto">
          <a:xfrm>
            <a:off x="974709" y="3762996"/>
            <a:ext cx="1778576" cy="663096"/>
          </a:xfrm>
          <a:prstGeom prst="roundRect">
            <a:avLst/>
          </a:prstGeom>
          <a:solidFill>
            <a:schemeClr val="bg1">
              <a:lumMod val="85000"/>
            </a:schemeClr>
          </a:solidFill>
          <a:ln w="12700" algn="ctr">
            <a:noFill/>
            <a:miter lim="800000"/>
            <a:headEnd/>
            <a:tailEnd/>
          </a:ln>
        </p:spPr>
        <p:txBody>
          <a:bodyPr lIns="77893" tIns="38947" rIns="77893" bIns="38947" anchor="ctr"/>
          <a:lstStyle/>
          <a:p>
            <a:pPr marL="97389" algn="ctr" defTabSz="779842"/>
            <a:r>
              <a:rPr lang="ja-JP" altLang="en-US" sz="1400" b="1" i="1" dirty="0" smtClean="0">
                <a:latin typeface="Calibri" pitchFamily="34" charset="0"/>
              </a:rPr>
              <a:t>ビジネスモデルについて・・・</a:t>
            </a:r>
            <a:endParaRPr lang="en-US" sz="1400" b="1" i="1" dirty="0">
              <a:latin typeface="Calibri" pitchFamily="34" charset="0"/>
            </a:endParaRPr>
          </a:p>
        </p:txBody>
      </p:sp>
      <p:sp>
        <p:nvSpPr>
          <p:cNvPr id="11" name="Rounded Rectangle 10"/>
          <p:cNvSpPr>
            <a:spLocks noChangeArrowheads="1"/>
          </p:cNvSpPr>
          <p:nvPr>
            <p:custDataLst>
              <p:tags r:id="rId4"/>
            </p:custDataLst>
          </p:nvPr>
        </p:nvSpPr>
        <p:spPr bwMode="auto">
          <a:xfrm>
            <a:off x="974709" y="4853882"/>
            <a:ext cx="1778576" cy="663096"/>
          </a:xfrm>
          <a:prstGeom prst="roundRect">
            <a:avLst/>
          </a:prstGeom>
          <a:solidFill>
            <a:schemeClr val="bg1">
              <a:lumMod val="85000"/>
            </a:schemeClr>
          </a:solidFill>
          <a:ln w="12700" algn="ctr">
            <a:noFill/>
            <a:miter lim="800000"/>
            <a:headEnd/>
            <a:tailEnd/>
          </a:ln>
        </p:spPr>
        <p:txBody>
          <a:bodyPr wrap="square" lIns="0" tIns="38947" rIns="0" bIns="38947" anchor="ctr"/>
          <a:lstStyle/>
          <a:p>
            <a:pPr marL="97389" algn="ctr" defTabSz="779842"/>
            <a:r>
              <a:rPr lang="ja-JP" altLang="en-US" sz="1400" b="1" i="1" dirty="0" smtClean="0">
                <a:latin typeface="Calibri" pitchFamily="34" charset="0"/>
              </a:rPr>
              <a:t>ポテンシャルのある</a:t>
            </a:r>
            <a:endParaRPr lang="en-US" altLang="ja-JP" sz="1400" b="1" i="1" dirty="0" smtClean="0">
              <a:latin typeface="Calibri" pitchFamily="34" charset="0"/>
            </a:endParaRPr>
          </a:p>
          <a:p>
            <a:pPr marL="97389" algn="ctr" defTabSz="779842"/>
            <a:r>
              <a:rPr lang="ja-JP" altLang="en-US" sz="1400" b="1" i="1" dirty="0" smtClean="0">
                <a:latin typeface="Calibri" pitchFamily="34" charset="0"/>
              </a:rPr>
              <a:t>機会について・・・</a:t>
            </a:r>
            <a:endParaRPr lang="en-US" sz="1400" b="1" i="1" dirty="0">
              <a:latin typeface="Calibri" pitchFamily="34" charset="0"/>
            </a:endParaRPr>
          </a:p>
        </p:txBody>
      </p:sp>
      <p:sp>
        <p:nvSpPr>
          <p:cNvPr id="12" name="Oval 11"/>
          <p:cNvSpPr/>
          <p:nvPr/>
        </p:nvSpPr>
        <p:spPr>
          <a:xfrm>
            <a:off x="826120" y="1442291"/>
            <a:ext cx="297180" cy="274320"/>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A</a:t>
            </a:r>
          </a:p>
        </p:txBody>
      </p:sp>
      <p:sp>
        <p:nvSpPr>
          <p:cNvPr id="13" name="Oval 12"/>
          <p:cNvSpPr/>
          <p:nvPr/>
        </p:nvSpPr>
        <p:spPr>
          <a:xfrm>
            <a:off x="826120" y="2537039"/>
            <a:ext cx="297180" cy="274320"/>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B</a:t>
            </a:r>
          </a:p>
        </p:txBody>
      </p:sp>
      <p:sp>
        <p:nvSpPr>
          <p:cNvPr id="14" name="Oval 13"/>
          <p:cNvSpPr/>
          <p:nvPr/>
        </p:nvSpPr>
        <p:spPr>
          <a:xfrm>
            <a:off x="826120" y="3631787"/>
            <a:ext cx="297180" cy="274320"/>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C</a:t>
            </a:r>
          </a:p>
        </p:txBody>
      </p:sp>
      <p:sp>
        <p:nvSpPr>
          <p:cNvPr id="15" name="Oval 14"/>
          <p:cNvSpPr/>
          <p:nvPr/>
        </p:nvSpPr>
        <p:spPr>
          <a:xfrm>
            <a:off x="826120" y="4726536"/>
            <a:ext cx="297180" cy="274320"/>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D</a:t>
            </a:r>
          </a:p>
        </p:txBody>
      </p:sp>
      <p:sp>
        <p:nvSpPr>
          <p:cNvPr id="16" name="Text Placeholder 3"/>
          <p:cNvSpPr txBox="1">
            <a:spLocks/>
          </p:cNvSpPr>
          <p:nvPr/>
        </p:nvSpPr>
        <p:spPr>
          <a:xfrm>
            <a:off x="2913530" y="2672112"/>
            <a:ext cx="6542198" cy="646331"/>
          </a:xfrm>
          <a:prstGeom prst="rect">
            <a:avLst/>
          </a:prstGeom>
        </p:spPr>
        <p:txBody>
          <a:bodyPr wrap="square" lIns="0" tIns="0" rIns="0" bIns="0">
            <a:spAutoFit/>
          </a:bodyPr>
          <a:lstStyle>
            <a:lvl1pPr marL="173038" indent="-173038"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347663" indent="-174625"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509588" indent="-161925" algn="l" defTabSz="914293" rtl="0" eaLnBrk="1" latinLnBrk="0" hangingPunct="1">
              <a:spcBef>
                <a:spcPct val="20000"/>
              </a:spcBef>
              <a:buFont typeface="Courier New" pitchFamily="49" charset="0"/>
              <a:buChar char="o"/>
              <a:defRPr sz="1200" kern="1200">
                <a:solidFill>
                  <a:schemeClr val="tx1"/>
                </a:solidFill>
                <a:latin typeface="+mn-lt"/>
                <a:ea typeface="+mn-ea"/>
                <a:cs typeface="+mn-cs"/>
              </a:defRPr>
            </a:lvl3pPr>
            <a:lvl4pPr marL="682625" indent="-173038"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ja-JP" altLang="en-US" dirty="0" smtClean="0"/>
              <a:t>ケニアにおける水処理の現状はどうか？</a:t>
            </a:r>
            <a:endParaRPr lang="en-US" dirty="0" smtClean="0"/>
          </a:p>
          <a:p>
            <a:pPr>
              <a:spcBef>
                <a:spcPts val="0"/>
              </a:spcBef>
            </a:pPr>
            <a:r>
              <a:rPr lang="ja-JP" altLang="en-US" dirty="0" smtClean="0"/>
              <a:t>ケニアの他の水処理関係プレーヤーの動向は？</a:t>
            </a:r>
            <a:endParaRPr lang="en-US" dirty="0" smtClean="0"/>
          </a:p>
          <a:p>
            <a:pPr>
              <a:spcBef>
                <a:spcPts val="0"/>
              </a:spcBef>
            </a:pPr>
            <a:r>
              <a:rPr lang="ja-JP" altLang="en-US" dirty="0" smtClean="0"/>
              <a:t>クリンカ</a:t>
            </a:r>
            <a:r>
              <a:rPr lang="en-US" altLang="ja-JP" dirty="0" smtClean="0"/>
              <a:t>205</a:t>
            </a:r>
            <a:r>
              <a:rPr lang="ja-JP" altLang="en-US" dirty="0" smtClean="0"/>
              <a:t>のポテンシャル市場は何か？</a:t>
            </a:r>
            <a:endParaRPr lang="en-US" dirty="0" smtClean="0"/>
          </a:p>
        </p:txBody>
      </p:sp>
      <p:sp>
        <p:nvSpPr>
          <p:cNvPr id="17" name="Text Placeholder 3"/>
          <p:cNvSpPr txBox="1">
            <a:spLocks/>
          </p:cNvSpPr>
          <p:nvPr/>
        </p:nvSpPr>
        <p:spPr>
          <a:xfrm>
            <a:off x="2913530" y="3879102"/>
            <a:ext cx="6542198" cy="430887"/>
          </a:xfrm>
          <a:prstGeom prst="rect">
            <a:avLst/>
          </a:prstGeom>
        </p:spPr>
        <p:txBody>
          <a:bodyPr wrap="square" lIns="0" tIns="0" rIns="0" bIns="0">
            <a:spAutoFit/>
          </a:bodyPr>
          <a:lstStyle>
            <a:lvl1pPr marL="173038" indent="-173038"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347663" indent="-174625"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509588" indent="-161925" algn="l" defTabSz="914293" rtl="0" eaLnBrk="1" latinLnBrk="0" hangingPunct="1">
              <a:spcBef>
                <a:spcPct val="20000"/>
              </a:spcBef>
              <a:buFont typeface="Courier New" pitchFamily="49" charset="0"/>
              <a:buChar char="o"/>
              <a:defRPr sz="1200" kern="1200">
                <a:solidFill>
                  <a:schemeClr val="tx1"/>
                </a:solidFill>
                <a:latin typeface="+mn-lt"/>
                <a:ea typeface="+mn-ea"/>
                <a:cs typeface="+mn-cs"/>
              </a:defRPr>
            </a:lvl3pPr>
            <a:lvl4pPr marL="682625" indent="-173038"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ja-JP" altLang="en-US" dirty="0" smtClean="0"/>
              <a:t>日研が採用すべき実行戦略と財務戦略は何か？</a:t>
            </a:r>
            <a:endParaRPr lang="en-US" dirty="0" smtClean="0"/>
          </a:p>
          <a:p>
            <a:pPr>
              <a:spcBef>
                <a:spcPts val="0"/>
              </a:spcBef>
            </a:pPr>
            <a:r>
              <a:rPr lang="ja-JP" altLang="en-US" dirty="0" smtClean="0"/>
              <a:t>市場のどのセグメントに日研は注力すべきか？</a:t>
            </a:r>
            <a:endParaRPr lang="en-US" dirty="0" smtClean="0"/>
          </a:p>
        </p:txBody>
      </p:sp>
      <p:sp>
        <p:nvSpPr>
          <p:cNvPr id="18" name="Text Placeholder 3"/>
          <p:cNvSpPr txBox="1">
            <a:spLocks/>
          </p:cNvSpPr>
          <p:nvPr/>
        </p:nvSpPr>
        <p:spPr>
          <a:xfrm>
            <a:off x="2913530" y="4853883"/>
            <a:ext cx="6542198" cy="646331"/>
          </a:xfrm>
          <a:prstGeom prst="rect">
            <a:avLst/>
          </a:prstGeom>
        </p:spPr>
        <p:txBody>
          <a:bodyPr wrap="square" lIns="0" tIns="0" rIns="0" bIns="0">
            <a:spAutoFit/>
          </a:bodyPr>
          <a:lstStyle>
            <a:lvl1pPr marL="173038" indent="-173038"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347663" indent="-174625"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509588" indent="-161925" algn="l" defTabSz="914293" rtl="0" eaLnBrk="1" latinLnBrk="0" hangingPunct="1">
              <a:spcBef>
                <a:spcPct val="20000"/>
              </a:spcBef>
              <a:buFont typeface="Courier New" pitchFamily="49" charset="0"/>
              <a:buChar char="o"/>
              <a:defRPr sz="1200" kern="1200">
                <a:solidFill>
                  <a:schemeClr val="tx1"/>
                </a:solidFill>
                <a:latin typeface="+mn-lt"/>
                <a:ea typeface="+mn-ea"/>
                <a:cs typeface="+mn-cs"/>
              </a:defRPr>
            </a:lvl3pPr>
            <a:lvl4pPr marL="682625" indent="-173038"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ja-JP" altLang="en-US" dirty="0" smtClean="0"/>
              <a:t>短期的に日研が追求できるポテンシャルの高い機会はあるか？</a:t>
            </a:r>
            <a:endParaRPr lang="en-US" dirty="0" smtClean="0"/>
          </a:p>
          <a:p>
            <a:pPr>
              <a:spcBef>
                <a:spcPts val="0"/>
              </a:spcBef>
            </a:pPr>
            <a:r>
              <a:rPr lang="ja-JP" altLang="en-US" dirty="0"/>
              <a:t>そう</a:t>
            </a:r>
            <a:r>
              <a:rPr lang="ja-JP" altLang="en-US" dirty="0" smtClean="0"/>
              <a:t>いったポテンシャルのあるビジネスチャンスを活かすために取るべき方策は？</a:t>
            </a:r>
            <a:endParaRPr lang="en-US" dirty="0" smtClean="0"/>
          </a:p>
        </p:txBody>
      </p:sp>
    </p:spTree>
    <p:extLst>
      <p:ext uri="{BB962C8B-B14F-4D97-AF65-F5344CB8AC3E}">
        <p14:creationId xmlns:p14="http://schemas.microsoft.com/office/powerpoint/2010/main" val="2828295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目次</a:t>
            </a:r>
            <a:endParaRPr lang="en-US" dirty="0"/>
          </a:p>
        </p:txBody>
      </p:sp>
      <p:sp>
        <p:nvSpPr>
          <p:cNvPr id="7" name="Rectangle 6"/>
          <p:cNvSpPr>
            <a:spLocks noChangeArrowheads="1"/>
          </p:cNvSpPr>
          <p:nvPr>
            <p:custDataLst>
              <p:tags r:id="rId1"/>
            </p:custDataLst>
          </p:nvPr>
        </p:nvSpPr>
        <p:spPr bwMode="auto">
          <a:xfrm>
            <a:off x="1155783" y="1740877"/>
            <a:ext cx="6987920" cy="427724"/>
          </a:xfrm>
          <a:prstGeom prst="rect">
            <a:avLst/>
          </a:prstGeom>
          <a:noFill/>
          <a:ln w="12700" algn="ctr">
            <a:noFill/>
            <a:miter lim="800000"/>
            <a:headEnd/>
            <a:tailEnd/>
          </a:ln>
        </p:spPr>
        <p:txBody>
          <a:bodyPr lIns="77893" tIns="38947" rIns="77893" bIns="38947" anchor="ctr"/>
          <a:lstStyle/>
          <a:p>
            <a:pPr marL="97389" defTabSz="779842"/>
            <a:r>
              <a:rPr lang="en-US" altLang="ja-JP" sz="1600" dirty="0">
                <a:latin typeface="Calibri" pitchFamily="34" charset="0"/>
              </a:rPr>
              <a:t>1. </a:t>
            </a:r>
            <a:r>
              <a:rPr lang="ja-JP" altLang="en-US" sz="1600" dirty="0">
                <a:latin typeface="Calibri" pitchFamily="34" charset="0"/>
              </a:rPr>
              <a:t>プロジェクトの目標</a:t>
            </a:r>
            <a:endParaRPr lang="en-US" altLang="ja-JP" sz="1600" dirty="0">
              <a:latin typeface="Calibri" pitchFamily="34" charset="0"/>
            </a:endParaRPr>
          </a:p>
        </p:txBody>
      </p:sp>
      <p:sp>
        <p:nvSpPr>
          <p:cNvPr id="6" name="Rectangle 5"/>
          <p:cNvSpPr>
            <a:spLocks noChangeArrowheads="1"/>
          </p:cNvSpPr>
          <p:nvPr>
            <p:custDataLst>
              <p:tags r:id="rId2"/>
            </p:custDataLst>
          </p:nvPr>
        </p:nvSpPr>
        <p:spPr bwMode="auto">
          <a:xfrm>
            <a:off x="1155783" y="2385981"/>
            <a:ext cx="6987920" cy="427724"/>
          </a:xfrm>
          <a:prstGeom prst="rect">
            <a:avLst/>
          </a:prstGeom>
          <a:solidFill>
            <a:srgbClr val="67103F"/>
          </a:solidFill>
          <a:ln w="12700" algn="ctr">
            <a:noFill/>
            <a:miter lim="800000"/>
            <a:headEnd/>
            <a:tailEnd/>
          </a:ln>
        </p:spPr>
        <p:txBody>
          <a:bodyPr lIns="77893" tIns="38947" rIns="77893" bIns="38947" anchor="ctr"/>
          <a:lstStyle/>
          <a:p>
            <a:pPr marL="97389" defTabSz="779842"/>
            <a:r>
              <a:rPr lang="en-US" sz="1600" b="1" dirty="0">
                <a:solidFill>
                  <a:schemeClr val="bg1"/>
                </a:solidFill>
                <a:latin typeface="Calibri" pitchFamily="34" charset="0"/>
              </a:rPr>
              <a:t>2. </a:t>
            </a:r>
            <a:r>
              <a:rPr lang="ja-JP" altLang="en-US" sz="1600" b="1" dirty="0" smtClean="0">
                <a:solidFill>
                  <a:schemeClr val="bg1"/>
                </a:solidFill>
                <a:latin typeface="Calibri" pitchFamily="34" charset="0"/>
              </a:rPr>
              <a:t>クリンカ製品が提供するもの</a:t>
            </a:r>
            <a:endParaRPr lang="en-GB" sz="1600" b="1" dirty="0">
              <a:solidFill>
                <a:schemeClr val="bg1"/>
              </a:solidFill>
              <a:latin typeface="Calibri" pitchFamily="34" charset="0"/>
            </a:endParaRPr>
          </a:p>
        </p:txBody>
      </p:sp>
      <p:sp>
        <p:nvSpPr>
          <p:cNvPr id="5" name="Rectangle 4"/>
          <p:cNvSpPr>
            <a:spLocks noChangeArrowheads="1"/>
          </p:cNvSpPr>
          <p:nvPr>
            <p:custDataLst>
              <p:tags r:id="rId3"/>
            </p:custDataLst>
          </p:nvPr>
        </p:nvSpPr>
        <p:spPr bwMode="auto">
          <a:xfrm>
            <a:off x="1155783" y="3031085"/>
            <a:ext cx="6987920" cy="427724"/>
          </a:xfrm>
          <a:prstGeom prst="rect">
            <a:avLst/>
          </a:prstGeom>
          <a:noFill/>
          <a:ln w="12700" algn="ctr">
            <a:noFill/>
            <a:miter lim="800000"/>
            <a:headEnd/>
            <a:tailEnd/>
          </a:ln>
        </p:spPr>
        <p:txBody>
          <a:bodyPr lIns="77893" tIns="38947" rIns="77893" bIns="38947" anchor="ctr"/>
          <a:lstStyle/>
          <a:p>
            <a:pPr marL="97389" defTabSz="779842"/>
            <a:r>
              <a:rPr lang="en-US" sz="1600" dirty="0">
                <a:solidFill>
                  <a:srgbClr val="000000"/>
                </a:solidFill>
                <a:latin typeface="Calibri" pitchFamily="34" charset="0"/>
              </a:rPr>
              <a:t>3</a:t>
            </a:r>
            <a:r>
              <a:rPr lang="en-US" sz="1600" dirty="0" smtClean="0">
                <a:solidFill>
                  <a:srgbClr val="000000"/>
                </a:solidFill>
                <a:latin typeface="Calibri" pitchFamily="34" charset="0"/>
              </a:rPr>
              <a:t>. </a:t>
            </a:r>
            <a:r>
              <a:rPr lang="ja-JP" altLang="en-US" sz="1600" dirty="0" smtClean="0">
                <a:solidFill>
                  <a:srgbClr val="000000"/>
                </a:solidFill>
                <a:latin typeface="Calibri" pitchFamily="34" charset="0"/>
              </a:rPr>
              <a:t>ケニアの市場分析</a:t>
            </a:r>
            <a:endParaRPr lang="en-GB" sz="1600" dirty="0">
              <a:solidFill>
                <a:srgbClr val="000000"/>
              </a:solidFill>
              <a:latin typeface="Calibri" pitchFamily="34" charset="0"/>
            </a:endParaRPr>
          </a:p>
        </p:txBody>
      </p:sp>
      <p:sp>
        <p:nvSpPr>
          <p:cNvPr id="12" name="Rectangle 11"/>
          <p:cNvSpPr>
            <a:spLocks noChangeArrowheads="1"/>
          </p:cNvSpPr>
          <p:nvPr>
            <p:custDataLst>
              <p:tags r:id="rId4"/>
            </p:custDataLst>
          </p:nvPr>
        </p:nvSpPr>
        <p:spPr bwMode="auto">
          <a:xfrm>
            <a:off x="1155783" y="3676189"/>
            <a:ext cx="6987920" cy="427724"/>
          </a:xfrm>
          <a:prstGeom prst="rect">
            <a:avLst/>
          </a:prstGeom>
          <a:noFill/>
          <a:ln w="12700" algn="ctr">
            <a:noFill/>
            <a:miter lim="800000"/>
            <a:headEnd/>
            <a:tailEnd/>
          </a:ln>
        </p:spPr>
        <p:txBody>
          <a:bodyPr lIns="77893" tIns="38947" rIns="77893" bIns="38947" anchor="ctr"/>
          <a:lstStyle/>
          <a:p>
            <a:pPr marL="97389" defTabSz="779842"/>
            <a:r>
              <a:rPr lang="en-US" sz="1600" dirty="0" smtClean="0">
                <a:solidFill>
                  <a:srgbClr val="000000"/>
                </a:solidFill>
                <a:latin typeface="Calibri" pitchFamily="34" charset="0"/>
              </a:rPr>
              <a:t>4.</a:t>
            </a:r>
            <a:r>
              <a:rPr lang="ja-JP" altLang="en-US" sz="1600" dirty="0">
                <a:solidFill>
                  <a:srgbClr val="000000"/>
                </a:solidFill>
                <a:latin typeface="Calibri" pitchFamily="34" charset="0"/>
              </a:rPr>
              <a:t>参入の可能性が見込めるビジネスモデル</a:t>
            </a:r>
            <a:endParaRPr lang="en-GB" altLang="ja-JP" sz="1600" dirty="0">
              <a:solidFill>
                <a:srgbClr val="000000"/>
              </a:solidFill>
              <a:latin typeface="Calibri" pitchFamily="34" charset="0"/>
            </a:endParaRPr>
          </a:p>
        </p:txBody>
      </p:sp>
      <p:sp>
        <p:nvSpPr>
          <p:cNvPr id="13" name="Rectangle 12"/>
          <p:cNvSpPr>
            <a:spLocks noChangeArrowheads="1"/>
          </p:cNvSpPr>
          <p:nvPr>
            <p:custDataLst>
              <p:tags r:id="rId5"/>
            </p:custDataLst>
          </p:nvPr>
        </p:nvSpPr>
        <p:spPr bwMode="auto">
          <a:xfrm>
            <a:off x="1155783" y="4321293"/>
            <a:ext cx="6987920" cy="427724"/>
          </a:xfrm>
          <a:prstGeom prst="rect">
            <a:avLst/>
          </a:prstGeom>
          <a:noFill/>
          <a:ln w="12700" algn="ctr">
            <a:noFill/>
            <a:miter lim="800000"/>
            <a:headEnd/>
            <a:tailEnd/>
          </a:ln>
        </p:spPr>
        <p:txBody>
          <a:bodyPr lIns="77893" tIns="38947" rIns="77893" bIns="38947" anchor="ctr"/>
          <a:lstStyle/>
          <a:p>
            <a:pPr marL="97389" defTabSz="779842"/>
            <a:r>
              <a:rPr lang="en-US" sz="1600" dirty="0" smtClean="0">
                <a:solidFill>
                  <a:srgbClr val="000000"/>
                </a:solidFill>
                <a:latin typeface="Calibri" pitchFamily="34" charset="0"/>
              </a:rPr>
              <a:t>5. </a:t>
            </a:r>
            <a:r>
              <a:rPr lang="ja-JP" altLang="en-US" sz="1600" dirty="0">
                <a:solidFill>
                  <a:srgbClr val="000000"/>
                </a:solidFill>
                <a:latin typeface="Calibri" pitchFamily="34" charset="0"/>
              </a:rPr>
              <a:t>次</a:t>
            </a:r>
            <a:r>
              <a:rPr lang="ja-JP" altLang="en-US" sz="1600" dirty="0" smtClean="0">
                <a:solidFill>
                  <a:srgbClr val="000000"/>
                </a:solidFill>
                <a:latin typeface="Calibri" pitchFamily="34" charset="0"/>
              </a:rPr>
              <a:t>の</a:t>
            </a:r>
            <a:r>
              <a:rPr lang="ja-JP" altLang="en-US" sz="1600" dirty="0">
                <a:solidFill>
                  <a:srgbClr val="000000"/>
                </a:solidFill>
                <a:latin typeface="Calibri" pitchFamily="34" charset="0"/>
              </a:rPr>
              <a:t>段階</a:t>
            </a:r>
            <a:endParaRPr lang="en-GB" sz="1600" dirty="0">
              <a:solidFill>
                <a:srgbClr val="000000"/>
              </a:solidFill>
              <a:latin typeface="Calibri" pitchFamily="34" charset="0"/>
            </a:endParaRPr>
          </a:p>
        </p:txBody>
      </p:sp>
    </p:spTree>
    <p:extLst>
      <p:ext uri="{BB962C8B-B14F-4D97-AF65-F5344CB8AC3E}">
        <p14:creationId xmlns:p14="http://schemas.microsoft.com/office/powerpoint/2010/main" val="257650495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クリンカ</a:t>
            </a:r>
            <a:r>
              <a:rPr lang="en-US" altLang="ja-JP" dirty="0" smtClean="0"/>
              <a:t>205</a:t>
            </a:r>
            <a:r>
              <a:rPr lang="ja-JP" altLang="en-US" dirty="0" smtClean="0"/>
              <a:t>は細菌汚染に対して試験済みの技術であり、最大</a:t>
            </a:r>
            <a:r>
              <a:rPr lang="en-US" altLang="ja-JP" dirty="0" smtClean="0"/>
              <a:t>2</a:t>
            </a:r>
            <a:r>
              <a:rPr lang="ja-JP" altLang="en-US" dirty="0" smtClean="0"/>
              <a:t>年間の継続的利用が可能</a:t>
            </a:r>
            <a:endParaRPr lang="en-US" dirty="0" smtClean="0"/>
          </a:p>
        </p:txBody>
      </p:sp>
      <p:sp>
        <p:nvSpPr>
          <p:cNvPr id="3" name="Text Placeholder 2"/>
          <p:cNvSpPr>
            <a:spLocks noGrp="1"/>
          </p:cNvSpPr>
          <p:nvPr>
            <p:ph type="body" sz="quarter" idx="37"/>
          </p:nvPr>
        </p:nvSpPr>
        <p:spPr>
          <a:xfrm>
            <a:off x="450275" y="6442748"/>
            <a:ext cx="8080115" cy="386679"/>
          </a:xfrm>
        </p:spPr>
        <p:txBody>
          <a:bodyPr/>
          <a:lstStyle/>
          <a:p>
            <a:r>
              <a:rPr lang="ja-JP" altLang="en-US" dirty="0" smtClean="0"/>
              <a:t>出典：日研株式会社、</a:t>
            </a:r>
            <a:r>
              <a:rPr lang="en-US" dirty="0" smtClean="0"/>
              <a:t>Indigenous People’s Health Association (IPHA) </a:t>
            </a:r>
            <a:r>
              <a:rPr lang="ja-JP" altLang="en-US" dirty="0" smtClean="0"/>
              <a:t>「クリンカ</a:t>
            </a:r>
            <a:r>
              <a:rPr lang="en-US" altLang="ja-JP" dirty="0" smtClean="0"/>
              <a:t>205</a:t>
            </a:r>
            <a:r>
              <a:rPr lang="ja-JP" altLang="en-US" dirty="0" smtClean="0"/>
              <a:t>ソリューションの効果検証プロジェクト（</a:t>
            </a:r>
            <a:r>
              <a:rPr lang="en-US" dirty="0" err="1" smtClean="0"/>
              <a:t>Clinca</a:t>
            </a:r>
            <a:r>
              <a:rPr lang="en-US" dirty="0" smtClean="0"/>
              <a:t> 205 Solution Efficiency Study Project</a:t>
            </a:r>
            <a:r>
              <a:rPr lang="ja-JP" altLang="en-US" dirty="0" smtClean="0"/>
              <a:t>）」（</a:t>
            </a:r>
            <a:r>
              <a:rPr lang="en-US" altLang="ja-JP" dirty="0" smtClean="0"/>
              <a:t>2013</a:t>
            </a:r>
            <a:r>
              <a:rPr lang="ja-JP" altLang="en-US" dirty="0" smtClean="0"/>
              <a:t>年</a:t>
            </a:r>
            <a:r>
              <a:rPr lang="en-US" altLang="ja-JP" dirty="0" smtClean="0"/>
              <a:t>1</a:t>
            </a:r>
            <a:r>
              <a:rPr lang="ja-JP" altLang="en-US" dirty="0" smtClean="0"/>
              <a:t>月）、</a:t>
            </a:r>
            <a:r>
              <a:rPr lang="en-US" dirty="0" smtClean="0"/>
              <a:t>Joyce </a:t>
            </a:r>
            <a:r>
              <a:rPr lang="en-US" dirty="0"/>
              <a:t>W. </a:t>
            </a:r>
            <a:r>
              <a:rPr lang="en-US" dirty="0" err="1" smtClean="0"/>
              <a:t>Njoba</a:t>
            </a:r>
            <a:r>
              <a:rPr lang="ja-JP" altLang="en-US" dirty="0" smtClean="0"/>
              <a:t>「</a:t>
            </a:r>
            <a:r>
              <a:rPr lang="en-US" dirty="0" smtClean="0"/>
              <a:t>TICAD-UNDP</a:t>
            </a:r>
            <a:r>
              <a:rPr lang="ja-JP" altLang="en-US" dirty="0" smtClean="0"/>
              <a:t>包括的な市場の開発（</a:t>
            </a:r>
            <a:r>
              <a:rPr lang="en-US" altLang="ja-JP" dirty="0" smtClean="0"/>
              <a:t>IMD</a:t>
            </a:r>
            <a:r>
              <a:rPr lang="ja-JP" altLang="en-US" dirty="0" smtClean="0"/>
              <a:t>）パイロットプロジェクト　最終報告」（</a:t>
            </a:r>
            <a:r>
              <a:rPr lang="en-US" altLang="ja-JP" dirty="0" smtClean="0"/>
              <a:t>2013</a:t>
            </a:r>
            <a:r>
              <a:rPr lang="ja-JP" altLang="en-US" dirty="0" smtClean="0"/>
              <a:t>年</a:t>
            </a:r>
            <a:r>
              <a:rPr lang="en-US" altLang="ja-JP" dirty="0" smtClean="0"/>
              <a:t>10</a:t>
            </a:r>
            <a:r>
              <a:rPr lang="ja-JP" altLang="en-US" dirty="0" smtClean="0"/>
              <a:t>月）</a:t>
            </a:r>
            <a:endParaRPr lang="en-US" dirty="0" smtClean="0"/>
          </a:p>
        </p:txBody>
      </p:sp>
      <p:sp>
        <p:nvSpPr>
          <p:cNvPr id="6" name="Text Placeholder 5"/>
          <p:cNvSpPr>
            <a:spLocks noGrp="1"/>
          </p:cNvSpPr>
          <p:nvPr>
            <p:ph type="body" sz="quarter" idx="10"/>
          </p:nvPr>
        </p:nvSpPr>
        <p:spPr>
          <a:xfrm>
            <a:off x="442349" y="2711956"/>
            <a:ext cx="4209863" cy="3446739"/>
          </a:xfrm>
        </p:spPr>
        <p:txBody>
          <a:bodyPr spcCol="0"/>
          <a:lstStyle/>
          <a:p>
            <a:pPr>
              <a:spcAft>
                <a:spcPts val="1200"/>
              </a:spcAft>
            </a:pPr>
            <a:r>
              <a:rPr lang="ja-JP" altLang="en-US" sz="1600" b="1" dirty="0" smtClean="0"/>
              <a:t>二酸化ケイ素、ケイ酸アルミニウム、銀イオン</a:t>
            </a:r>
            <a:r>
              <a:rPr lang="ja-JP" altLang="en-US" sz="1600" dirty="0" smtClean="0"/>
              <a:t>から成る砂状の製品</a:t>
            </a:r>
            <a:endParaRPr lang="en-US" sz="1600" dirty="0"/>
          </a:p>
          <a:p>
            <a:pPr>
              <a:spcAft>
                <a:spcPts val="1200"/>
              </a:spcAft>
            </a:pPr>
            <a:r>
              <a:rPr lang="ja-JP" altLang="en-US" sz="1600" dirty="0" smtClean="0"/>
              <a:t>水</a:t>
            </a:r>
            <a:r>
              <a:rPr lang="en-US" altLang="ja-JP" sz="1600" dirty="0" smtClean="0"/>
              <a:t>1</a:t>
            </a:r>
            <a:r>
              <a:rPr lang="ja-JP" altLang="en-US" sz="1600" dirty="0" smtClean="0"/>
              <a:t>リットル中に</a:t>
            </a:r>
            <a:r>
              <a:rPr lang="en-US" altLang="ja-JP" sz="1600" dirty="0" smtClean="0"/>
              <a:t>25</a:t>
            </a:r>
            <a:r>
              <a:rPr lang="ja-JP" altLang="en-US" sz="1600" dirty="0" smtClean="0"/>
              <a:t>グラムのクリンカを</a:t>
            </a:r>
            <a:r>
              <a:rPr lang="en-US" altLang="ja-JP" sz="1600" b="1" dirty="0" smtClean="0"/>
              <a:t>3</a:t>
            </a:r>
            <a:r>
              <a:rPr lang="ja-JP" altLang="en-US" sz="1600" b="1" dirty="0" smtClean="0"/>
              <a:t>時間以上</a:t>
            </a:r>
            <a:r>
              <a:rPr lang="ja-JP" altLang="en-US" sz="1600" dirty="0" smtClean="0"/>
              <a:t>浸漬することで浄化を行い、</a:t>
            </a:r>
            <a:r>
              <a:rPr lang="ja-JP" altLang="en-US" sz="1600" b="1" dirty="0" smtClean="0"/>
              <a:t>細菌類、ウィルス、さらにいくつかの原虫類を除去</a:t>
            </a:r>
            <a:r>
              <a:rPr lang="ja-JP" altLang="en-US" sz="1600" dirty="0" smtClean="0"/>
              <a:t>する</a:t>
            </a:r>
            <a:r>
              <a:rPr lang="en-US" sz="1600" dirty="0" smtClean="0"/>
              <a:t> </a:t>
            </a:r>
            <a:endParaRPr lang="en-US" sz="1600" b="1" dirty="0"/>
          </a:p>
          <a:p>
            <a:pPr marL="173038" lvl="2" indent="-173038">
              <a:spcAft>
                <a:spcPts val="1200"/>
              </a:spcAft>
              <a:buFont typeface="Arial" pitchFamily="34" charset="0"/>
              <a:buChar char="•"/>
            </a:pPr>
            <a:r>
              <a:rPr lang="ja-JP" altLang="en-US" sz="1600" b="1" dirty="0" smtClean="0"/>
              <a:t>過剰摂取に関連した副作用もなく</a:t>
            </a:r>
            <a:r>
              <a:rPr lang="ja-JP" altLang="en-US" sz="1600" dirty="0" smtClean="0"/>
              <a:t>、人体に無害</a:t>
            </a:r>
            <a:r>
              <a:rPr lang="en-US" sz="1600" dirty="0" smtClean="0"/>
              <a:t> </a:t>
            </a:r>
            <a:endParaRPr lang="en-US" sz="1600" b="1" dirty="0" smtClean="0"/>
          </a:p>
          <a:p>
            <a:pPr>
              <a:spcAft>
                <a:spcPts val="1200"/>
              </a:spcAft>
            </a:pPr>
            <a:r>
              <a:rPr lang="ja-JP" altLang="en-US" sz="1600" dirty="0" smtClean="0"/>
              <a:t>汚染のリスクなく</a:t>
            </a:r>
            <a:r>
              <a:rPr lang="en-US" altLang="ja-JP" sz="1600" b="1" dirty="0" smtClean="0"/>
              <a:t>1</a:t>
            </a:r>
            <a:r>
              <a:rPr lang="ja-JP" altLang="en-US" sz="1600" b="1" dirty="0" smtClean="0"/>
              <a:t>年から</a:t>
            </a:r>
            <a:r>
              <a:rPr lang="en-US" altLang="ja-JP" sz="1600" b="1" dirty="0" smtClean="0"/>
              <a:t>2</a:t>
            </a:r>
            <a:r>
              <a:rPr lang="ja-JP" altLang="en-US" sz="1600" b="1" dirty="0" smtClean="0"/>
              <a:t>年を限度に継続的に使用可能</a:t>
            </a:r>
            <a:endParaRPr lang="en-US" sz="1600" dirty="0"/>
          </a:p>
          <a:p>
            <a:pPr>
              <a:spcAft>
                <a:spcPts val="1200"/>
              </a:spcAft>
            </a:pPr>
            <a:r>
              <a:rPr lang="ja-JP" altLang="en-US" sz="1600" b="1" dirty="0" smtClean="0"/>
              <a:t>使用後に臭いや味への影響がない</a:t>
            </a:r>
            <a:endParaRPr lang="en-US" sz="1600" b="1" dirty="0" smtClean="0"/>
          </a:p>
        </p:txBody>
      </p:sp>
      <p:pic>
        <p:nvPicPr>
          <p:cNvPr id="8" name="Picture 7" descr="e-clinca_head_img.jpg"/>
          <p:cNvPicPr>
            <a:picLocks noChangeAspect="1"/>
          </p:cNvPicPr>
          <p:nvPr/>
        </p:nvPicPr>
        <p:blipFill rotWithShape="1">
          <a:blip r:embed="rId2"/>
          <a:srcRect l="43931"/>
          <a:stretch/>
        </p:blipFill>
        <p:spPr>
          <a:xfrm>
            <a:off x="600501" y="1469064"/>
            <a:ext cx="3419941" cy="1036517"/>
          </a:xfrm>
          <a:prstGeom prst="rect">
            <a:avLst/>
          </a:prstGeom>
        </p:spPr>
      </p:pic>
      <p:pic>
        <p:nvPicPr>
          <p:cNvPr id="9" name="Picture 8" descr="e-clinca_head_img.jpg"/>
          <p:cNvPicPr>
            <a:picLocks noChangeAspect="1"/>
          </p:cNvPicPr>
          <p:nvPr/>
        </p:nvPicPr>
        <p:blipFill rotWithShape="1">
          <a:blip r:embed="rId2"/>
          <a:srcRect l="-447" t="24983" r="77892" b="15766"/>
          <a:stretch/>
        </p:blipFill>
        <p:spPr>
          <a:xfrm>
            <a:off x="585073" y="1484757"/>
            <a:ext cx="1375715" cy="614151"/>
          </a:xfrm>
          <a:prstGeom prst="rect">
            <a:avLst/>
          </a:prstGeom>
        </p:spPr>
      </p:pic>
      <p:sp>
        <p:nvSpPr>
          <p:cNvPr id="10" name="Text Placeholder 5"/>
          <p:cNvSpPr txBox="1">
            <a:spLocks/>
          </p:cNvSpPr>
          <p:nvPr/>
        </p:nvSpPr>
        <p:spPr>
          <a:xfrm>
            <a:off x="5245866" y="2958082"/>
            <a:ext cx="4209863" cy="3023618"/>
          </a:xfrm>
          <a:prstGeom prst="rect">
            <a:avLst/>
          </a:prstGeom>
        </p:spPr>
        <p:txBody>
          <a:bodyPr lIns="0" tIns="0" rIns="0" bIns="0"/>
          <a:lstStyle>
            <a:lvl1pPr marL="173038" indent="-173038"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347663" indent="-174625"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509588" indent="-161925" algn="l" defTabSz="914293" rtl="0" eaLnBrk="1" latinLnBrk="0" hangingPunct="1">
              <a:spcBef>
                <a:spcPct val="20000"/>
              </a:spcBef>
              <a:buFont typeface="Courier New" pitchFamily="49" charset="0"/>
              <a:buChar char="o"/>
              <a:defRPr sz="1200" kern="1200">
                <a:solidFill>
                  <a:schemeClr val="tx1"/>
                </a:solidFill>
                <a:latin typeface="+mn-lt"/>
                <a:ea typeface="+mn-ea"/>
                <a:cs typeface="+mn-cs"/>
              </a:defRPr>
            </a:lvl3pPr>
            <a:lvl4pPr marL="682625" indent="-173038" algn="l" defTabSz="914293" rtl="0" eaLnBrk="1" latinLnBrk="0" hangingPunct="1">
              <a:spcBef>
                <a:spcPct val="20000"/>
              </a:spcBef>
              <a:buFont typeface="Arial" pitchFamily="34" charset="0"/>
              <a:buChar char="–"/>
              <a:defRPr sz="12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800"/>
              </a:spcAft>
            </a:pPr>
            <a:r>
              <a:rPr lang="ja-JP" altLang="en-US" sz="1600" b="1" dirty="0" smtClean="0"/>
              <a:t>日本食品分析センターの検査済み</a:t>
            </a:r>
            <a:endParaRPr lang="en-US" sz="1600" b="1" dirty="0" smtClean="0"/>
          </a:p>
          <a:p>
            <a:r>
              <a:rPr lang="ja-JP" altLang="en-US" sz="1600" dirty="0" smtClean="0"/>
              <a:t>ティカ川（</a:t>
            </a:r>
            <a:r>
              <a:rPr lang="en-US" altLang="ja-JP" sz="1600" dirty="0" err="1" smtClean="0"/>
              <a:t>Thika</a:t>
            </a:r>
            <a:r>
              <a:rPr lang="en-US" altLang="ja-JP" sz="1600" dirty="0" smtClean="0"/>
              <a:t> river</a:t>
            </a:r>
            <a:r>
              <a:rPr lang="ja-JP" altLang="en-US" sz="1600" dirty="0" smtClean="0"/>
              <a:t>）とヤッタ運河（</a:t>
            </a:r>
            <a:r>
              <a:rPr lang="en-US" altLang="ja-JP" sz="1600" dirty="0" err="1" smtClean="0"/>
              <a:t>Yatta</a:t>
            </a:r>
            <a:r>
              <a:rPr lang="en-US" altLang="ja-JP" sz="1600" dirty="0" smtClean="0"/>
              <a:t> canal</a:t>
            </a:r>
            <a:r>
              <a:rPr lang="ja-JP" altLang="en-US" sz="1600" dirty="0" smtClean="0"/>
              <a:t>）で採取したサンプルを用いて、</a:t>
            </a:r>
            <a:r>
              <a:rPr lang="ja-JP" altLang="en-US" sz="1600" b="1" dirty="0" smtClean="0"/>
              <a:t>ナイロビの</a:t>
            </a:r>
            <a:r>
              <a:rPr lang="en-US" altLang="ja-JP" sz="1600" b="1" dirty="0"/>
              <a:t>National Water Testing Laboratory </a:t>
            </a:r>
            <a:r>
              <a:rPr lang="ja-JP" altLang="en-US" sz="1600" dirty="0" smtClean="0"/>
              <a:t>によって認定された水処理特性</a:t>
            </a:r>
            <a:endParaRPr lang="en-US" sz="1600" b="1" dirty="0" smtClean="0"/>
          </a:p>
          <a:p>
            <a:endParaRPr lang="en-US" sz="1600" b="1" dirty="0" smtClean="0"/>
          </a:p>
          <a:p>
            <a:r>
              <a:rPr lang="ja-JP" altLang="en-US" sz="1600" b="1" dirty="0" smtClean="0"/>
              <a:t>ベトナムおよびカンボジア</a:t>
            </a:r>
            <a:r>
              <a:rPr lang="ja-JP" altLang="en-US" sz="1600" dirty="0" smtClean="0"/>
              <a:t>でも</a:t>
            </a:r>
            <a:r>
              <a:rPr lang="ja-JP" altLang="en-US" sz="1600" b="1" dirty="0" smtClean="0"/>
              <a:t>試験済み</a:t>
            </a:r>
            <a:endParaRPr lang="en-US" sz="1600" b="1" dirty="0" smtClean="0"/>
          </a:p>
          <a:p>
            <a:pPr lvl="1"/>
            <a:r>
              <a:rPr lang="ja-JP" altLang="en-US" sz="1400" dirty="0" smtClean="0"/>
              <a:t>クリンカ</a:t>
            </a:r>
            <a:r>
              <a:rPr lang="en-US" sz="1400" dirty="0" smtClean="0"/>
              <a:t>205</a:t>
            </a:r>
            <a:r>
              <a:rPr lang="ja-JP" altLang="en-US" sz="1400" dirty="0" smtClean="0"/>
              <a:t>は</a:t>
            </a:r>
            <a:r>
              <a:rPr lang="en-US" sz="1400" dirty="0" smtClean="0"/>
              <a:t> </a:t>
            </a:r>
            <a:r>
              <a:rPr lang="ja-JP" altLang="en-US" sz="1400" dirty="0" smtClean="0"/>
              <a:t>家庭での下痢性疾患発症率に著しい効果があり、平均的家庭で</a:t>
            </a:r>
            <a:r>
              <a:rPr lang="en-US" altLang="ja-JP" sz="1400" b="1" dirty="0" smtClean="0"/>
              <a:t>56.5</a:t>
            </a:r>
            <a:r>
              <a:rPr lang="ja-JP" altLang="en-US" sz="1400" b="1" dirty="0" smtClean="0"/>
              <a:t>％の下痢性疾患発症率低下</a:t>
            </a:r>
            <a:r>
              <a:rPr lang="ja-JP" altLang="en-US" sz="1400" dirty="0" smtClean="0"/>
              <a:t>がみられた</a:t>
            </a:r>
            <a:r>
              <a:rPr lang="en-US" sz="1400" dirty="0" smtClean="0"/>
              <a:t> </a:t>
            </a:r>
          </a:p>
          <a:p>
            <a:pPr lvl="1"/>
            <a:r>
              <a:rPr lang="ja-JP" altLang="en-US" sz="1400" dirty="0" smtClean="0"/>
              <a:t>クリンカ</a:t>
            </a:r>
            <a:r>
              <a:rPr lang="en-US" sz="1400" dirty="0" smtClean="0"/>
              <a:t>205</a:t>
            </a:r>
            <a:r>
              <a:rPr lang="ja-JP" altLang="en-US" sz="1400" dirty="0" err="1" smtClean="0"/>
              <a:t>は</a:t>
            </a:r>
            <a:r>
              <a:rPr lang="ja-JP" altLang="en-US" sz="1400" b="1" dirty="0" err="1" smtClean="0"/>
              <a:t>こど</a:t>
            </a:r>
            <a:r>
              <a:rPr lang="ja-JP" altLang="en-US" sz="1400" b="1" dirty="0" smtClean="0"/>
              <a:t>もの多い世帯であるほどより大きな効果</a:t>
            </a:r>
            <a:r>
              <a:rPr lang="ja-JP" altLang="en-US" sz="1400" dirty="0" smtClean="0"/>
              <a:t>をみせた</a:t>
            </a:r>
            <a:endParaRPr lang="en-US" sz="1400" b="1" dirty="0"/>
          </a:p>
          <a:p>
            <a:pPr marL="0" indent="0">
              <a:buNone/>
            </a:pPr>
            <a:endParaRPr lang="en-US" sz="1600" dirty="0"/>
          </a:p>
        </p:txBody>
      </p:sp>
      <p:sp>
        <p:nvSpPr>
          <p:cNvPr id="11" name="TextBox 10"/>
          <p:cNvSpPr txBox="1"/>
          <p:nvPr/>
        </p:nvSpPr>
        <p:spPr bwMode="auto">
          <a:xfrm>
            <a:off x="478854" y="1019475"/>
            <a:ext cx="3731126" cy="24622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ja-JP" altLang="en-US" sz="1600" b="1" dirty="0" smtClean="0"/>
              <a:t>製品</a:t>
            </a:r>
            <a:endParaRPr lang="en-US" sz="1600" b="1" dirty="0" smtClean="0"/>
          </a:p>
        </p:txBody>
      </p:sp>
      <p:cxnSp>
        <p:nvCxnSpPr>
          <p:cNvPr id="12" name="Straight Connector 11"/>
          <p:cNvCxnSpPr/>
          <p:nvPr/>
        </p:nvCxnSpPr>
        <p:spPr bwMode="auto">
          <a:xfrm>
            <a:off x="488235" y="1277429"/>
            <a:ext cx="3749040" cy="0"/>
          </a:xfrm>
          <a:prstGeom prst="line">
            <a:avLst/>
          </a:prstGeom>
          <a:noFill/>
          <a:ln w="6350" cap="flat" cmpd="sng" algn="ctr">
            <a:solidFill>
              <a:schemeClr val="tx1"/>
            </a:solidFill>
            <a:prstDash val="solid"/>
            <a:round/>
            <a:headEnd type="none" w="med" len="med"/>
            <a:tailEnd type="none" w="med" len="med"/>
          </a:ln>
          <a:effectLst/>
        </p:spPr>
      </p:cxnSp>
      <p:sp>
        <p:nvSpPr>
          <p:cNvPr id="13" name="TextBox 12"/>
          <p:cNvSpPr txBox="1"/>
          <p:nvPr/>
        </p:nvSpPr>
        <p:spPr bwMode="auto">
          <a:xfrm>
            <a:off x="5245865" y="1019475"/>
            <a:ext cx="3731126" cy="24622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ja-JP" altLang="en-US" sz="1600" b="1" dirty="0" smtClean="0"/>
              <a:t>試験</a:t>
            </a:r>
            <a:endParaRPr lang="en-US" sz="1600" b="1" dirty="0" smtClean="0"/>
          </a:p>
        </p:txBody>
      </p:sp>
      <p:cxnSp>
        <p:nvCxnSpPr>
          <p:cNvPr id="14" name="Straight Connector 13"/>
          <p:cNvCxnSpPr/>
          <p:nvPr/>
        </p:nvCxnSpPr>
        <p:spPr bwMode="auto">
          <a:xfrm>
            <a:off x="5255246" y="1277429"/>
            <a:ext cx="3749040" cy="0"/>
          </a:xfrm>
          <a:prstGeom prst="line">
            <a:avLst/>
          </a:prstGeom>
          <a:noFill/>
          <a:ln w="6350" cap="flat" cmpd="sng" algn="ctr">
            <a:solidFill>
              <a:schemeClr val="tx1"/>
            </a:solidFill>
            <a:prstDash val="solid"/>
            <a:round/>
            <a:headEnd type="none" w="med" len="med"/>
            <a:tailEnd type="none" w="med" len="med"/>
          </a:ln>
          <a:effectLst/>
        </p:spPr>
      </p:cxn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4378" y="1508185"/>
            <a:ext cx="1737360" cy="130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9246" y="1508185"/>
            <a:ext cx="1737360" cy="130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8064472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extLst>
              <p:ext uri="{D42A27DB-BD31-4B8C-83A1-F6EECF244321}">
                <p14:modId xmlns:p14="http://schemas.microsoft.com/office/powerpoint/2010/main" val="1006163132"/>
              </p:ex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791932" name="think-cell Slide" r:id="rId14" imgW="590" imgH="541" progId="TCLayout.ActiveDocument.1">
                  <p:embed/>
                </p:oleObj>
              </mc:Choice>
              <mc:Fallback>
                <p:oleObj name="think-cell Slide" r:id="rId14" imgW="590" imgH="541" progId="TCLayout.ActiveDocument.1">
                  <p:embed/>
                  <p:pic>
                    <p:nvPicPr>
                      <p:cNvPr id="0" name=""/>
                      <p:cNvPicPr/>
                      <p:nvPr/>
                    </p:nvPicPr>
                    <p:blipFill>
                      <a:blip r:embed="rId15"/>
                      <a:stretch>
                        <a:fillRect/>
                      </a:stretch>
                    </p:blipFill>
                    <p:spPr>
                      <a:xfrm>
                        <a:off x="1589" y="1590"/>
                        <a:ext cx="1587" cy="1587"/>
                      </a:xfrm>
                      <a:prstGeom prst="rect">
                        <a:avLst/>
                      </a:prstGeom>
                    </p:spPr>
                  </p:pic>
                </p:oleObj>
              </mc:Fallback>
            </mc:AlternateContent>
          </a:graphicData>
        </a:graphic>
      </p:graphicFrame>
      <p:sp>
        <p:nvSpPr>
          <p:cNvPr id="8" name="Rectangle 7" hidden="1"/>
          <p:cNvSpPr/>
          <p:nvPr>
            <p:custDataLst>
              <p:tags r:id="rId3"/>
            </p:custDataLst>
          </p:nvPr>
        </p:nvSpPr>
        <p:spPr bwMode="auto">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US" sz="1400">
              <a:sym typeface="+mn-lt"/>
            </a:endParaRPr>
          </a:p>
        </p:txBody>
      </p:sp>
      <p:sp>
        <p:nvSpPr>
          <p:cNvPr id="3" name="Text Placeholder 2"/>
          <p:cNvSpPr>
            <a:spLocks noGrp="1"/>
          </p:cNvSpPr>
          <p:nvPr>
            <p:ph type="body" sz="quarter" idx="37"/>
          </p:nvPr>
        </p:nvSpPr>
        <p:spPr/>
        <p:txBody>
          <a:bodyPr/>
          <a:lstStyle/>
          <a:p>
            <a:r>
              <a:rPr lang="en-US" baseline="30000" dirty="0" smtClean="0"/>
              <a:t>1</a:t>
            </a:r>
            <a:r>
              <a:rPr lang="ja-JP" altLang="en-US" dirty="0" smtClean="0"/>
              <a:t>製造者の利益マージンを含む。</a:t>
            </a:r>
            <a:r>
              <a:rPr lang="en-US" baseline="30000" dirty="0" smtClean="0"/>
              <a:t>2</a:t>
            </a:r>
            <a:r>
              <a:rPr lang="ja-JP" altLang="en-US" dirty="0" smtClean="0"/>
              <a:t>包装費は製造者提供の価格幅（</a:t>
            </a:r>
            <a:r>
              <a:rPr lang="en-US" altLang="ja-JP" dirty="0" smtClean="0"/>
              <a:t>2.95US</a:t>
            </a:r>
            <a:r>
              <a:rPr lang="ja-JP" altLang="en-US" dirty="0" smtClean="0"/>
              <a:t>ドルから</a:t>
            </a:r>
            <a:r>
              <a:rPr lang="en-US" altLang="ja-JP" dirty="0" smtClean="0"/>
              <a:t>4.90US</a:t>
            </a:r>
            <a:r>
              <a:rPr lang="ja-JP" altLang="en-US" dirty="0" smtClean="0"/>
              <a:t>ドル）を平均化した概算。</a:t>
            </a:r>
            <a:r>
              <a:rPr lang="en-US" baseline="30000" dirty="0" smtClean="0"/>
              <a:t>3</a:t>
            </a:r>
            <a:r>
              <a:rPr lang="en-US" dirty="0" smtClean="0"/>
              <a:t> </a:t>
            </a:r>
            <a:r>
              <a:rPr lang="ja-JP" altLang="en-US" dirty="0" smtClean="0"/>
              <a:t>概算は</a:t>
            </a:r>
            <a:r>
              <a:rPr lang="en-US" altLang="ja-JP" dirty="0" err="1"/>
              <a:t>Aeromarine</a:t>
            </a:r>
            <a:r>
              <a:rPr lang="en-US" altLang="ja-JP" dirty="0"/>
              <a:t> Shipping </a:t>
            </a:r>
            <a:r>
              <a:rPr lang="en-US" altLang="ja-JP" dirty="0" smtClean="0"/>
              <a:t>Company</a:t>
            </a:r>
            <a:r>
              <a:rPr lang="ja-JP" altLang="en-US" dirty="0" smtClean="0"/>
              <a:t>からの見積もりに基づく。</a:t>
            </a:r>
            <a:r>
              <a:rPr lang="en-US" altLang="ja-JP" dirty="0" smtClean="0"/>
              <a:t>125</a:t>
            </a:r>
            <a:r>
              <a:rPr lang="ja-JP" altLang="en-US" dirty="0" err="1" smtClean="0"/>
              <a:t>ｇ</a:t>
            </a:r>
            <a:r>
              <a:rPr lang="ja-JP" altLang="en-US" dirty="0" smtClean="0"/>
              <a:t>のクリンカ個包装</a:t>
            </a:r>
            <a:r>
              <a:rPr lang="en-US" altLang="ja-JP" dirty="0" smtClean="0"/>
              <a:t>2</a:t>
            </a:r>
            <a:r>
              <a:rPr lang="ja-JP" altLang="en-US" dirty="0" smtClean="0"/>
              <a:t>万個分が</a:t>
            </a:r>
            <a:r>
              <a:rPr lang="en-US" altLang="ja-JP" dirty="0" smtClean="0"/>
              <a:t>1</a:t>
            </a:r>
            <a:r>
              <a:rPr lang="ja-JP" altLang="en-US" dirty="0" smtClean="0"/>
              <a:t>㎥相当と仮定。</a:t>
            </a:r>
            <a:r>
              <a:rPr lang="en-US" baseline="30000" dirty="0" smtClean="0">
                <a:sym typeface="Calibri" panose="020F0502020204030204" pitchFamily="34" charset="0"/>
              </a:rPr>
              <a:t>4</a:t>
            </a:r>
            <a:r>
              <a:rPr lang="ja-JP" altLang="en-US" dirty="0" smtClean="0"/>
              <a:t>クリンカの価格に関税徴収額は含まない。</a:t>
            </a:r>
            <a:r>
              <a:rPr lang="en-US" baseline="30000" dirty="0" smtClean="0"/>
              <a:t>5</a:t>
            </a:r>
            <a:r>
              <a:rPr lang="en-US" dirty="0" smtClean="0"/>
              <a:t>WaterGuard</a:t>
            </a:r>
            <a:r>
              <a:rPr lang="ja-JP" altLang="en-US" dirty="0" smtClean="0"/>
              <a:t>はケニアでは大きな助成金を得ている</a:t>
            </a:r>
            <a:endParaRPr lang="en-US" dirty="0" smtClean="0"/>
          </a:p>
          <a:p>
            <a:r>
              <a:rPr lang="ja-JP" altLang="en-US" dirty="0" smtClean="0">
                <a:latin typeface="Calibri" panose="020F0502020204030204" pitchFamily="34" charset="0"/>
                <a:ea typeface="Calibri" panose="020F0502020204030204" pitchFamily="34" charset="0"/>
                <a:cs typeface="Times New Roman" panose="02020603050405020304" pitchFamily="18" charset="0"/>
              </a:rPr>
              <a:t>出典：日研株式会社、ダルバーグ分析、</a:t>
            </a:r>
            <a:r>
              <a:rPr lang="en-US" dirty="0" smtClean="0">
                <a:hlinkClick r:id="rId16"/>
              </a:rPr>
              <a:t>http</a:t>
            </a:r>
            <a:r>
              <a:rPr lang="en-US" dirty="0">
                <a:hlinkClick r:id="rId16"/>
              </a:rPr>
              <a:t>://www.kenyanceramics.org</a:t>
            </a:r>
            <a:r>
              <a:rPr lang="en-US" dirty="0" smtClean="0">
                <a:hlinkClick r:id="rId16"/>
              </a:rPr>
              <a:t>/</a:t>
            </a:r>
            <a:r>
              <a:rPr lang="ja-JP" altLang="en-US" dirty="0" err="1" smtClean="0"/>
              <a:t>、</a:t>
            </a:r>
            <a:r>
              <a:rPr lang="en-US" dirty="0" smtClean="0">
                <a:hlinkClick r:id="rId17"/>
              </a:rPr>
              <a:t>http</a:t>
            </a:r>
            <a:r>
              <a:rPr lang="en-US" dirty="0">
                <a:hlinkClick r:id="rId17"/>
              </a:rPr>
              <a:t>://</a:t>
            </a:r>
            <a:r>
              <a:rPr lang="en-US" dirty="0" smtClean="0">
                <a:hlinkClick r:id="rId17"/>
              </a:rPr>
              <a:t>waterinstitute.unc.edu/files/2007_nairobi/2007Nairobi_wanderi-psi_kenya.pdf</a:t>
            </a:r>
            <a:r>
              <a:rPr lang="en-US" dirty="0" smtClean="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p:txBody>
          <a:bodyPr/>
          <a:lstStyle/>
          <a:p>
            <a:r>
              <a:rPr lang="ja-JP" altLang="en-US" dirty="0" smtClean="0"/>
              <a:t>クリンカの価格は、市場における他の既存の水処理技術との比較において競争力がある</a:t>
            </a:r>
            <a:endParaRPr lang="en-US" dirty="0"/>
          </a:p>
        </p:txBody>
      </p:sp>
      <p:graphicFrame>
        <p:nvGraphicFramePr>
          <p:cNvPr id="21" name="Object 20"/>
          <p:cNvGraphicFramePr>
            <a:graphicFrameLocks/>
          </p:cNvGraphicFramePr>
          <p:nvPr>
            <p:custDataLst>
              <p:tags r:id="rId4"/>
            </p:custDataLst>
            <p:extLst>
              <p:ext uri="{D42A27DB-BD31-4B8C-83A1-F6EECF244321}">
                <p14:modId xmlns:p14="http://schemas.microsoft.com/office/powerpoint/2010/main" val="1208719212"/>
              </p:ext>
            </p:extLst>
          </p:nvPr>
        </p:nvGraphicFramePr>
        <p:xfrm>
          <a:off x="5791201" y="1409701"/>
          <a:ext cx="3752985" cy="3781335"/>
        </p:xfrm>
        <a:graphic>
          <a:graphicData uri="http://schemas.openxmlformats.org/presentationml/2006/ole">
            <mc:AlternateContent xmlns:mc="http://schemas.openxmlformats.org/markup-compatibility/2006">
              <mc:Choice xmlns:v="urn:schemas-microsoft-com:vml" Requires="v">
                <p:oleObj spid="_x0000_s791933" name="Chart" r:id="rId18" imgW="3752985" imgH="3781335" progId="MSGraph.Chart.8">
                  <p:embed followColorScheme="full"/>
                </p:oleObj>
              </mc:Choice>
              <mc:Fallback>
                <p:oleObj name="Chart" r:id="rId18" imgW="3752985" imgH="3781335" progId="MSGraph.Chart.8">
                  <p:embed followColorScheme="full"/>
                  <p:pic>
                    <p:nvPicPr>
                      <p:cNvPr id="0" name=""/>
                      <p:cNvPicPr/>
                      <p:nvPr/>
                    </p:nvPicPr>
                    <p:blipFill>
                      <a:blip r:embed="rId19"/>
                      <a:stretch>
                        <a:fillRect/>
                      </a:stretch>
                    </p:blipFill>
                    <p:spPr>
                      <a:xfrm>
                        <a:off x="5791201" y="1409701"/>
                        <a:ext cx="3752985" cy="3781335"/>
                      </a:xfrm>
                      <a:prstGeom prst="rect">
                        <a:avLst/>
                      </a:prstGeom>
                    </p:spPr>
                  </p:pic>
                </p:oleObj>
              </mc:Fallback>
            </mc:AlternateContent>
          </a:graphicData>
        </a:graphic>
      </p:graphicFrame>
      <p:sp>
        <p:nvSpPr>
          <p:cNvPr id="80" name="Text Placeholder 33"/>
          <p:cNvSpPr>
            <a:spLocks noGrp="1"/>
          </p:cNvSpPr>
          <p:nvPr>
            <p:custDataLst>
              <p:tags r:id="rId5"/>
            </p:custDataLst>
          </p:nvPr>
        </p:nvSpPr>
        <p:spPr bwMode="gray">
          <a:xfrm>
            <a:off x="7624763" y="3998914"/>
            <a:ext cx="919162" cy="212725"/>
          </a:xfrm>
          <a:prstGeom prst="rect">
            <a:avLst/>
          </a:prstGeom>
          <a:noFill/>
          <a:extLst>
            <a:ext uri="{909E8E84-426E-40DD-AFC4-6F175D3DCCD1}">
              <a14:hiddenFill xmlns:a14="http://schemas.microsoft.com/office/drawing/2010/main">
                <a:solidFill>
                  <a:scrgbClr r="0" g="0" b="0"/>
                </a:solidFill>
              </a14:hiddenFill>
            </a:ext>
          </a:extLst>
        </p:spPr>
        <p:txBody>
          <a:bodyPr wrap="none" lIns="25400" tIns="0" rIns="2540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r>
              <a:rPr lang="ja-JP" altLang="en-US" dirty="0" smtClean="0">
                <a:latin typeface="Calibri" panose="020F0502020204030204" pitchFamily="34" charset="0"/>
                <a:sym typeface="Calibri" panose="020F0502020204030204" pitchFamily="34" charset="0"/>
              </a:rPr>
              <a:t>クリンカ</a:t>
            </a:r>
            <a:r>
              <a:rPr lang="en-US" baseline="30000" dirty="0" smtClean="0">
                <a:sym typeface="Calibri" panose="020F0502020204030204" pitchFamily="34" charset="0"/>
              </a:rPr>
              <a:t>4</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77" name="Text Placeholder 31"/>
          <p:cNvSpPr>
            <a:spLocks noGrp="1"/>
          </p:cNvSpPr>
          <p:nvPr>
            <p:custDataLst>
              <p:tags r:id="rId6"/>
            </p:custDataLst>
          </p:nvPr>
        </p:nvSpPr>
        <p:spPr bwMode="gray">
          <a:xfrm>
            <a:off x="8732838" y="4360865"/>
            <a:ext cx="511175" cy="212725"/>
          </a:xfrm>
          <a:prstGeom prst="rect">
            <a:avLst/>
          </a:prstGeom>
          <a:noFill/>
          <a:extLst>
            <a:ext uri="{909E8E84-426E-40DD-AFC4-6F175D3DCCD1}">
              <a14:hiddenFill xmlns:a14="http://schemas.microsoft.com/office/drawing/2010/main">
                <a:solidFill>
                  <a:scrgbClr r="0" g="0" b="0"/>
                </a:solidFill>
              </a14:hiddenFill>
            </a:ext>
          </a:extLst>
        </p:spPr>
        <p:txBody>
          <a:bodyPr wrap="none" lIns="25400" tIns="0" rIns="2540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7E466E9E-B31A-4E1A-B6EF-362EA741676E}" type="datetime'''''''''''C''h''u''j''''''''''''''''i''''''o'''''''''''''">
              <a:rPr lang="en-US">
                <a:latin typeface="Calibri" panose="020F0502020204030204" pitchFamily="34" charset="0"/>
                <a:sym typeface="Calibri" panose="020F0502020204030204" pitchFamily="34" charset="0"/>
              </a:rPr>
              <a:pPr marL="0" indent="0">
                <a:spcBef>
                  <a:spcPct val="0"/>
                </a:spcBef>
                <a:spcAft>
                  <a:spcPct val="0"/>
                </a:spcAft>
                <a:buNone/>
              </a:pPr>
              <a:t>Chujio</a:t>
            </a:fld>
            <a:endParaRPr lang="en-US" dirty="0">
              <a:latin typeface="Calibri" panose="020F0502020204030204" pitchFamily="34" charset="0"/>
              <a:sym typeface="Calibri" panose="020F0502020204030204" pitchFamily="34" charset="0"/>
            </a:endParaRPr>
          </a:p>
        </p:txBody>
      </p:sp>
      <p:sp>
        <p:nvSpPr>
          <p:cNvPr id="82" name="Text Placeholder 34"/>
          <p:cNvSpPr>
            <a:spLocks noGrp="1"/>
          </p:cNvSpPr>
          <p:nvPr>
            <p:custDataLst>
              <p:tags r:id="rId7"/>
            </p:custDataLst>
          </p:nvPr>
        </p:nvSpPr>
        <p:spPr bwMode="auto">
          <a:xfrm>
            <a:off x="6719888" y="5040315"/>
            <a:ext cx="2430463" cy="212725"/>
          </a:xfrm>
          <a:prstGeom prst="rect">
            <a:avLst/>
          </a:prstGeom>
          <a:noFill/>
          <a:extLst>
            <a:ext uri="{909E8E84-426E-40DD-AFC4-6F175D3DCCD1}">
              <a14:hiddenFill xmlns:a14="http://schemas.microsoft.com/office/drawing/2010/main">
                <a:solidFill>
                  <a:scrgbClr r="0" g="0" b="0"/>
                </a:solidFill>
              </a14:hiddenFill>
            </a:ext>
          </a:extLst>
        </p:spPr>
        <p:txBody>
          <a:bodyPr wrap="none" lIns="0" tIns="0" rIns="0" bIns="0" numCol="1" spcCol="0" anchor="t"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dirty="0" smtClean="0"/>
              <a:t>製品の初期費用（</a:t>
            </a:r>
            <a:r>
              <a:rPr lang="en-US" altLang="ja-JP" dirty="0" smtClean="0"/>
              <a:t>US</a:t>
            </a:r>
            <a:r>
              <a:rPr lang="ja-JP" altLang="en-US" dirty="0" smtClean="0"/>
              <a:t>ドル）</a:t>
            </a:r>
            <a:endParaRPr lang="en-US" dirty="0">
              <a:sym typeface="+mn-lt"/>
            </a:endParaRPr>
          </a:p>
        </p:txBody>
      </p:sp>
      <p:sp>
        <p:nvSpPr>
          <p:cNvPr id="20" name="Text Placeholder 14"/>
          <p:cNvSpPr>
            <a:spLocks noGrp="1"/>
          </p:cNvSpPr>
          <p:nvPr>
            <p:custDataLst>
              <p:tags r:id="rId8"/>
            </p:custDataLst>
          </p:nvPr>
        </p:nvSpPr>
        <p:spPr bwMode="auto">
          <a:xfrm rot="10800000" flipV="1">
            <a:off x="5552158" y="1215154"/>
            <a:ext cx="237456" cy="4015660"/>
          </a:xfrm>
          <a:prstGeom prst="rect">
            <a:avLst/>
          </a:prstGeom>
          <a:noFill/>
          <a:extLst>
            <a:ext uri="{909E8E84-426E-40DD-AFC4-6F175D3DCCD1}">
              <a14:hiddenFill xmlns:a14="http://schemas.microsoft.com/office/drawing/2010/main">
                <a:solidFill>
                  <a:scrgbClr r="0" g="0" b="0"/>
                </a:solidFill>
              </a14:hiddenFill>
            </a:ext>
          </a:extLst>
        </p:spPr>
        <p:txBody>
          <a:bodyPr vert="wordArtVertRtl" wrap="none" lIns="0" tIns="0" rIns="0" bIns="0" numCol="1" spcCol="0" anchor="b"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ja-JP" altLang="en-US" sz="1300" dirty="0" smtClean="0"/>
              <a:t>水処理費（</a:t>
            </a:r>
            <a:r>
              <a:rPr lang="en-US" altLang="ja-JP" sz="1300" dirty="0" smtClean="0"/>
              <a:t>1ℓ</a:t>
            </a:r>
            <a:r>
              <a:rPr lang="ja-JP" altLang="en-US" sz="1300" dirty="0" smtClean="0"/>
              <a:t>の</a:t>
            </a:r>
            <a:r>
              <a:rPr lang="ja-JP" altLang="en-US" sz="1300" dirty="0"/>
              <a:t>処理</a:t>
            </a:r>
            <a:r>
              <a:rPr lang="ja-JP" altLang="en-US" sz="1300" dirty="0" smtClean="0"/>
              <a:t>水あたり）</a:t>
            </a:r>
            <a:endParaRPr lang="en-US" sz="1300" dirty="0">
              <a:sym typeface="+mn-lt"/>
            </a:endParaRPr>
          </a:p>
        </p:txBody>
      </p:sp>
      <p:sp>
        <p:nvSpPr>
          <p:cNvPr id="22" name="Text Placeholder 15"/>
          <p:cNvSpPr>
            <a:spLocks noGrp="1"/>
          </p:cNvSpPr>
          <p:nvPr>
            <p:custDataLst>
              <p:tags r:id="rId9"/>
            </p:custDataLst>
          </p:nvPr>
        </p:nvSpPr>
        <p:spPr bwMode="gray">
          <a:xfrm>
            <a:off x="6586538" y="4370390"/>
            <a:ext cx="1001713" cy="212725"/>
          </a:xfrm>
          <a:prstGeom prst="rect">
            <a:avLst/>
          </a:prstGeom>
          <a:noFill/>
          <a:extLst>
            <a:ext uri="{909E8E84-426E-40DD-AFC4-6F175D3DCCD1}">
              <a14:hiddenFill xmlns:a14="http://schemas.microsoft.com/office/drawing/2010/main">
                <a:solidFill>
                  <a:schemeClr val="accent1"/>
                </a:solidFill>
              </a14:hiddenFill>
            </a:ext>
          </a:extLst>
        </p:spPr>
        <p:txBody>
          <a:bodyPr wrap="none" lIns="25400" tIns="0" rIns="2540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1EEB8840-016A-41FF-AD69-4C0D13941C54}" type="datetime'''''W''a''''''''''t''er''''''''''''''''''''''''''Gua''rd'''''">
              <a:rPr lang="en-US" smtClean="0"/>
              <a:pPr/>
              <a:t>WaterGuard</a:t>
            </a:fld>
            <a:r>
              <a:rPr lang="en-US" baseline="30000" dirty="0"/>
              <a:t>5</a:t>
            </a:r>
            <a:endParaRPr lang="en-US" baseline="30000" dirty="0">
              <a:sym typeface="+mn-lt"/>
            </a:endParaRPr>
          </a:p>
        </p:txBody>
      </p:sp>
      <p:sp>
        <p:nvSpPr>
          <p:cNvPr id="23" name="Text Placeholder 16"/>
          <p:cNvSpPr>
            <a:spLocks noGrp="1"/>
          </p:cNvSpPr>
          <p:nvPr>
            <p:custDataLst>
              <p:tags r:id="rId10"/>
            </p:custDataLst>
          </p:nvPr>
        </p:nvSpPr>
        <p:spPr bwMode="gray">
          <a:xfrm>
            <a:off x="6556375" y="1754190"/>
            <a:ext cx="354013" cy="212725"/>
          </a:xfrm>
          <a:prstGeom prst="rect">
            <a:avLst/>
          </a:prstGeom>
          <a:noFill/>
          <a:extLst>
            <a:ext uri="{909E8E84-426E-40DD-AFC4-6F175D3DCCD1}">
              <a14:hiddenFill xmlns:a14="http://schemas.microsoft.com/office/drawing/2010/main">
                <a:solidFill>
                  <a:schemeClr val="accent1"/>
                </a:solidFill>
              </a14:hiddenFill>
            </a:ext>
          </a:extLst>
        </p:spPr>
        <p:txBody>
          <a:bodyPr wrap="none" lIns="25400" tIns="0" rIns="2540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522EC8DC-7ED7-4B7C-BCCB-890E95A9345B}" type="datetime'''PU''''''''''''''''''''''R'''''">
              <a:rPr lang="en-US"/>
              <a:pPr/>
              <a:t>PUR</a:t>
            </a:fld>
            <a:endParaRPr lang="en-US" dirty="0">
              <a:sym typeface="+mn-lt"/>
            </a:endParaRPr>
          </a:p>
        </p:txBody>
      </p:sp>
      <p:sp>
        <p:nvSpPr>
          <p:cNvPr id="75" name="Text Placeholder 29"/>
          <p:cNvSpPr>
            <a:spLocks noGrp="1"/>
          </p:cNvSpPr>
          <p:nvPr>
            <p:custDataLst>
              <p:tags r:id="rId11"/>
            </p:custDataLst>
          </p:nvPr>
        </p:nvSpPr>
        <p:spPr bwMode="gray">
          <a:xfrm>
            <a:off x="6548438" y="3960815"/>
            <a:ext cx="731838" cy="212725"/>
          </a:xfrm>
          <a:prstGeom prst="rect">
            <a:avLst/>
          </a:prstGeom>
          <a:noFill/>
          <a:extLst>
            <a:ext uri="{909E8E84-426E-40DD-AFC4-6F175D3DCCD1}">
              <a14:hiddenFill xmlns:a14="http://schemas.microsoft.com/office/drawing/2010/main">
                <a:solidFill>
                  <a:schemeClr val="accent1"/>
                </a:solidFill>
              </a14:hiddenFill>
            </a:ext>
          </a:extLst>
        </p:spPr>
        <p:txBody>
          <a:bodyPr wrap="none" lIns="25400" tIns="0" rIns="2540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3AAA81B4-82FF-4400-92A9-51083053C27D}" type="datetime'Aq''''u''''''''''''''''a''''''''t''''''''''a''b''''''''''''s'">
              <a:rPr lang="en-US">
                <a:latin typeface="Calibri" panose="020F0502020204030204" pitchFamily="34" charset="0"/>
                <a:sym typeface="Calibri" panose="020F0502020204030204" pitchFamily="34" charset="0"/>
              </a:rPr>
              <a:pPr marL="0" indent="0">
                <a:spcBef>
                  <a:spcPct val="0"/>
                </a:spcBef>
                <a:spcAft>
                  <a:spcPct val="0"/>
                </a:spcAft>
                <a:buNone/>
              </a:pPr>
              <a:t>Aquatabs</a:t>
            </a:fld>
            <a:endParaRPr lang="en-US" dirty="0">
              <a:latin typeface="Calibri" panose="020F0502020204030204" pitchFamily="34" charset="0"/>
              <a:sym typeface="Calibri" panose="020F0502020204030204" pitchFamily="34" charset="0"/>
            </a:endParaRPr>
          </a:p>
        </p:txBody>
      </p:sp>
      <p:sp>
        <p:nvSpPr>
          <p:cNvPr id="68" name="Text Placeholder 28"/>
          <p:cNvSpPr>
            <a:spLocks noGrp="1"/>
          </p:cNvSpPr>
          <p:nvPr>
            <p:custDataLst>
              <p:tags r:id="rId12"/>
            </p:custDataLst>
          </p:nvPr>
        </p:nvSpPr>
        <p:spPr bwMode="gray">
          <a:xfrm>
            <a:off x="7935913" y="4230690"/>
            <a:ext cx="741363" cy="212725"/>
          </a:xfrm>
          <a:prstGeom prst="rect">
            <a:avLst/>
          </a:prstGeom>
          <a:noFill/>
          <a:extLst>
            <a:ext uri="{909E8E84-426E-40DD-AFC4-6F175D3DCCD1}">
              <a14:hiddenFill xmlns:a14="http://schemas.microsoft.com/office/drawing/2010/main">
                <a:solidFill>
                  <a:schemeClr val="accent1"/>
                </a:solidFill>
              </a14:hiddenFill>
            </a:ext>
          </a:extLst>
        </p:spPr>
        <p:txBody>
          <a:bodyPr wrap="none" lIns="25400" tIns="0" rIns="25400" bIns="0" numCol="1" spcCol="0" anchor="ctr" anchorCtr="0">
            <a:noAutofit/>
          </a:bodyPr>
          <a:lstStyle>
            <a:lvl1pPr marL="207995" indent="-207995" algn="l" defTabSz="914293"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17415" indent="-209420"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2pPr>
            <a:lvl3pPr marL="612588" indent="-195174" algn="l" defTabSz="914293" rtl="0" eaLnBrk="1" latinLnBrk="0" hangingPunct="1">
              <a:spcBef>
                <a:spcPct val="20000"/>
              </a:spcBef>
              <a:buFont typeface="Courier New" pitchFamily="49" charset="0"/>
              <a:buChar char="o"/>
              <a:defRPr sz="1300" kern="1200">
                <a:solidFill>
                  <a:schemeClr val="tx1"/>
                </a:solidFill>
                <a:latin typeface="+mn-lt"/>
                <a:ea typeface="+mn-ea"/>
                <a:cs typeface="+mn-cs"/>
              </a:defRPr>
            </a:lvl3pPr>
            <a:lvl4pPr marL="820583" indent="-207995"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13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fld id="{21E74570-4600-4B67-8C5A-3C45D060215D}" type="datetime'Ce''''''''r''''a'''''''' M''''''''a''''''''''''j''''i'''">
              <a:rPr lang="en-US">
                <a:latin typeface="Calibri" panose="020F0502020204030204" pitchFamily="34" charset="0"/>
                <a:sym typeface="Calibri" panose="020F0502020204030204" pitchFamily="34" charset="0"/>
              </a:rPr>
              <a:pPr marL="0" indent="0">
                <a:spcBef>
                  <a:spcPct val="0"/>
                </a:spcBef>
                <a:spcAft>
                  <a:spcPct val="0"/>
                </a:spcAft>
                <a:buNone/>
              </a:pPr>
              <a:t>Cera Maji</a:t>
            </a:fld>
            <a:endParaRPr lang="en-US" dirty="0">
              <a:latin typeface="Calibri" panose="020F0502020204030204" pitchFamily="34" charset="0"/>
              <a:sym typeface="Calibri" panose="020F0502020204030204" pitchFamily="34" charset="0"/>
            </a:endParaRPr>
          </a:p>
        </p:txBody>
      </p:sp>
      <p:graphicFrame>
        <p:nvGraphicFramePr>
          <p:cNvPr id="95" name="Table 94"/>
          <p:cNvGraphicFramePr>
            <a:graphicFrameLocks noGrp="1"/>
          </p:cNvGraphicFramePr>
          <p:nvPr>
            <p:extLst>
              <p:ext uri="{D42A27DB-BD31-4B8C-83A1-F6EECF244321}">
                <p14:modId xmlns:p14="http://schemas.microsoft.com/office/powerpoint/2010/main" val="4074312138"/>
              </p:ext>
            </p:extLst>
          </p:nvPr>
        </p:nvGraphicFramePr>
        <p:xfrm>
          <a:off x="647702" y="1854485"/>
          <a:ext cx="3092780" cy="2714999"/>
        </p:xfrm>
        <a:graphic>
          <a:graphicData uri="http://schemas.openxmlformats.org/drawingml/2006/table">
            <a:tbl>
              <a:tblPr firstRow="1" bandRow="1">
                <a:tableStyleId>{5C22544A-7EE6-4342-B048-85BDC9FD1C3A}</a:tableStyleId>
              </a:tblPr>
              <a:tblGrid>
                <a:gridCol w="2416948"/>
                <a:gridCol w="675832"/>
              </a:tblGrid>
              <a:tr h="740911">
                <a:tc gridSpan="2">
                  <a:txBody>
                    <a:bodyPr/>
                    <a:lstStyle/>
                    <a:p>
                      <a:pPr marL="0" marR="0" algn="ctr">
                        <a:lnSpc>
                          <a:spcPct val="115000"/>
                        </a:lnSpc>
                        <a:spcBef>
                          <a:spcPts val="0"/>
                        </a:spcBef>
                        <a:spcAft>
                          <a:spcPts val="0"/>
                        </a:spcAft>
                      </a:pPr>
                      <a:r>
                        <a:rPr lang="ja-JP" altLang="en-US" sz="1400" dirty="0" smtClean="0">
                          <a:effectLst/>
                          <a:latin typeface="Calibri" panose="020F0502020204030204" pitchFamily="34" charset="0"/>
                          <a:ea typeface="Calibri" panose="020F0502020204030204" pitchFamily="34" charset="0"/>
                          <a:cs typeface="Times New Roman" panose="02020603050405020304" pitchFamily="18" charset="0"/>
                        </a:rPr>
                        <a:t>クリンカ</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125</a:t>
                      </a:r>
                      <a:r>
                        <a:rPr lang="ja-JP" altLang="en-US" sz="1400" dirty="0" err="1" smtClean="0">
                          <a:effectLst/>
                          <a:latin typeface="Calibri" panose="020F0502020204030204" pitchFamily="34" charset="0"/>
                          <a:ea typeface="Calibri" panose="020F0502020204030204" pitchFamily="34" charset="0"/>
                          <a:cs typeface="Times New Roman" panose="02020603050405020304" pitchFamily="18" charset="0"/>
                        </a:rPr>
                        <a:t>ｇ</a:t>
                      </a:r>
                      <a:r>
                        <a:rPr lang="ja-JP" altLang="en-US" sz="1400" dirty="0" smtClean="0">
                          <a:effectLst/>
                          <a:latin typeface="Calibri" panose="020F0502020204030204" pitchFamily="34" charset="0"/>
                          <a:ea typeface="Calibri" panose="020F0502020204030204" pitchFamily="34" charset="0"/>
                          <a:cs typeface="Times New Roman" panose="02020603050405020304" pitchFamily="18" charset="0"/>
                        </a:rPr>
                        <a:t>の価格</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ja-JP" altLang="en-US" sz="140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altLang="ja-JP" sz="1400" dirty="0" smtClean="0">
                          <a:effectLst/>
                          <a:latin typeface="Calibri" panose="020F0502020204030204" pitchFamily="34" charset="0"/>
                          <a:ea typeface="Calibri" panose="020F0502020204030204" pitchFamily="34" charset="0"/>
                          <a:cs typeface="Times New Roman" panose="02020603050405020304" pitchFamily="18" charset="0"/>
                        </a:rPr>
                        <a:t>5</a:t>
                      </a:r>
                      <a:r>
                        <a:rPr lang="ja-JP" altLang="en-US" sz="1400" dirty="0" smtClean="0">
                          <a:effectLst/>
                          <a:latin typeface="Calibri" panose="020F0502020204030204" pitchFamily="34" charset="0"/>
                          <a:ea typeface="Calibri" panose="020F0502020204030204" pitchFamily="34" charset="0"/>
                          <a:cs typeface="Times New Roman" panose="02020603050405020304" pitchFamily="18" charset="0"/>
                        </a:rPr>
                        <a:t>リットルの水を処理）</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solidFill>
                      <a:srgbClr val="6A103F"/>
                    </a:solidFill>
                  </a:tcPr>
                </a:tc>
                <a:tc hMerge="1">
                  <a:txBody>
                    <a:bodyPr/>
                    <a:lstStyle/>
                    <a:p>
                      <a:pPr marL="0" marR="0" algn="ctr" defTabSz="914293" rtl="0" eaLnBrk="1" latinLnBrk="0" hangingPunct="1">
                        <a:lnSpc>
                          <a:spcPct val="115000"/>
                        </a:lnSpc>
                        <a:spcBef>
                          <a:spcPts val="0"/>
                        </a:spcBef>
                        <a:spcAft>
                          <a:spcPts val="0"/>
                        </a:spcAft>
                      </a:pPr>
                      <a:endParaRPr lang="en-US" sz="1400" b="1"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370840">
                <a:tc>
                  <a:txBody>
                    <a:bodyPr/>
                    <a:lstStyle/>
                    <a:p>
                      <a:pPr marL="0" marR="0" algn="ctr">
                        <a:lnSpc>
                          <a:spcPct val="115000"/>
                        </a:lnSpc>
                        <a:spcBef>
                          <a:spcPts val="0"/>
                        </a:spcBef>
                        <a:spcAft>
                          <a:spcPts val="0"/>
                        </a:spcAft>
                      </a:pPr>
                      <a:r>
                        <a:rPr lang="ja-JP" altLang="en-US" sz="1400" b="1" dirty="0" smtClean="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費用カテゴリー</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2">
                        <a:lumMod val="75000"/>
                      </a:schemeClr>
                    </a:solidFill>
                  </a:tcPr>
                </a:tc>
                <a:tc>
                  <a:txBody>
                    <a:bodyPr/>
                    <a:lstStyle/>
                    <a:p>
                      <a:pPr marL="0" marR="0" algn="ctr" defTabSz="914293" rtl="0" eaLnBrk="1" latinLnBrk="0" hangingPunct="1">
                        <a:lnSpc>
                          <a:spcPct val="115000"/>
                        </a:lnSpc>
                        <a:spcBef>
                          <a:spcPts val="0"/>
                        </a:spcBef>
                        <a:spcAft>
                          <a:spcPts val="0"/>
                        </a:spcAft>
                      </a:pPr>
                      <a:r>
                        <a:rPr lang="en-US" sz="1400" b="1" kern="1200"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 US</a:t>
                      </a:r>
                      <a:r>
                        <a:rPr lang="ja-JP" altLang="en-US" sz="1400" b="1" kern="1200" dirty="0" smtClean="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ドル</a:t>
                      </a:r>
                      <a:endParaRPr lang="en-US" sz="1400" b="1" kern="12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6000" marR="36000" marT="0" marB="0" anchor="ctr">
                    <a:solidFill>
                      <a:schemeClr val="accent2">
                        <a:lumMod val="75000"/>
                      </a:schemeClr>
                    </a:solidFill>
                  </a:tcPr>
                </a:tc>
              </a:tr>
              <a:tr h="370840">
                <a:tc>
                  <a:txBody>
                    <a:bodyPr/>
                    <a:lstStyle/>
                    <a:p>
                      <a:pPr marL="0" marR="0">
                        <a:lnSpc>
                          <a:spcPct val="115000"/>
                        </a:lnSpc>
                        <a:spcBef>
                          <a:spcPts val="0"/>
                        </a:spcBef>
                        <a:spcAft>
                          <a:spcPts val="0"/>
                        </a:spcAft>
                      </a:pPr>
                      <a:r>
                        <a:rPr lang="ja-JP" altLang="en-US" sz="1400" dirty="0" smtClean="0">
                          <a:effectLst/>
                          <a:latin typeface="Calibri" panose="020F0502020204030204" pitchFamily="34" charset="0"/>
                          <a:ea typeface="Calibri" panose="020F0502020204030204" pitchFamily="34" charset="0"/>
                          <a:cs typeface="Times New Roman" panose="02020603050405020304" pitchFamily="18" charset="0"/>
                        </a:rPr>
                        <a:t>製造費</a:t>
                      </a:r>
                      <a:r>
                        <a:rPr lang="en-US" sz="1400" baseline="30000" dirty="0" smtClean="0"/>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400" dirty="0" smtClean="0"/>
                        <a:t>2.75</a:t>
                      </a:r>
                      <a:endParaRPr lang="en-US" sz="1400" dirty="0"/>
                    </a:p>
                  </a:txBody>
                  <a:tcPr marL="68580" marR="68580" marT="0" marB="0" anchor="ctr"/>
                </a:tc>
              </a:tr>
              <a:tr h="370840">
                <a:tc>
                  <a:txBody>
                    <a:bodyPr/>
                    <a:lstStyle/>
                    <a:p>
                      <a:pPr marL="0" marR="0">
                        <a:lnSpc>
                          <a:spcPct val="115000"/>
                        </a:lnSpc>
                        <a:spcBef>
                          <a:spcPts val="0"/>
                        </a:spcBef>
                        <a:spcAft>
                          <a:spcPts val="0"/>
                        </a:spcAft>
                      </a:pPr>
                      <a:r>
                        <a:rPr lang="ja-JP" altLang="en-US" sz="1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包装費</a:t>
                      </a:r>
                      <a:r>
                        <a:rPr lang="en-US" sz="1400" baseline="30000" dirty="0" smtClean="0"/>
                        <a:t>2</a:t>
                      </a:r>
                      <a:r>
                        <a:rPr lang="en-US" sz="1400" dirty="0" smtClean="0"/>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293" rtl="0" eaLnBrk="1" fontAlgn="auto" latinLnBrk="0" hangingPunct="1">
                        <a:lnSpc>
                          <a:spcPct val="100000"/>
                        </a:lnSpc>
                        <a:spcBef>
                          <a:spcPts val="0"/>
                        </a:spcBef>
                        <a:spcAft>
                          <a:spcPts val="0"/>
                        </a:spcAft>
                        <a:buClrTx/>
                        <a:buSzTx/>
                        <a:buFontTx/>
                        <a:buNone/>
                        <a:tabLst/>
                        <a:defRPr/>
                      </a:pPr>
                      <a:r>
                        <a:rPr lang="en-US" sz="1400" dirty="0" smtClean="0"/>
                        <a:t>3.92</a:t>
                      </a:r>
                      <a:endParaRPr lang="en-US" sz="1400" dirty="0"/>
                    </a:p>
                  </a:txBody>
                  <a:tcPr marL="68580" marR="68580" marT="0" marB="0" anchor="ctr"/>
                </a:tc>
              </a:tr>
              <a:tr h="0">
                <a:tc>
                  <a:txBody>
                    <a:bodyPr/>
                    <a:lstStyle/>
                    <a:p>
                      <a:pPr marL="0" marR="0" indent="0" algn="l" defTabSz="914293" rtl="0" eaLnBrk="1" fontAlgn="auto" latinLnBrk="0" hangingPunct="1">
                        <a:lnSpc>
                          <a:spcPct val="115000"/>
                        </a:lnSpc>
                        <a:spcBef>
                          <a:spcPts val="0"/>
                        </a:spcBef>
                        <a:spcAft>
                          <a:spcPts val="0"/>
                        </a:spcAft>
                        <a:buClrTx/>
                        <a:buSzTx/>
                        <a:buFontTx/>
                        <a:buNone/>
                        <a:tabLst/>
                        <a:defRPr/>
                      </a:pPr>
                      <a:r>
                        <a:rPr lang="ja-JP" altLang="en-US" sz="1400" dirty="0" smtClean="0">
                          <a:effectLst/>
                          <a:latin typeface="Calibri" panose="020F0502020204030204" pitchFamily="34" charset="0"/>
                          <a:ea typeface="Calibri" panose="020F0502020204030204" pitchFamily="34" charset="0"/>
                          <a:cs typeface="Times New Roman" panose="02020603050405020304" pitchFamily="18" charset="0"/>
                        </a:rPr>
                        <a:t>日本からナイロビへの製品輸入費</a:t>
                      </a:r>
                      <a:r>
                        <a:rPr lang="en-US" sz="1400" baseline="30000" dirty="0" smtClean="0">
                          <a:effectLst/>
                          <a:latin typeface="+mn-lt"/>
                          <a:ea typeface="+mn-ea"/>
                          <a:cs typeface="+mn-cs"/>
                        </a:rPr>
                        <a:t>3</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400" dirty="0" smtClean="0"/>
                        <a:t>0.85</a:t>
                      </a:r>
                      <a:endParaRPr lang="en-US" sz="1400" dirty="0"/>
                    </a:p>
                  </a:txBody>
                  <a:tcPr marL="68580" marR="68580" marT="0" marB="0" anchor="ctr"/>
                </a:tc>
              </a:tr>
              <a:tr h="370840">
                <a:tc>
                  <a:txBody>
                    <a:bodyPr/>
                    <a:lstStyle/>
                    <a:p>
                      <a:pPr marL="0" marR="0">
                        <a:lnSpc>
                          <a:spcPct val="115000"/>
                        </a:lnSpc>
                        <a:spcBef>
                          <a:spcPts val="0"/>
                        </a:spcBef>
                        <a:spcAft>
                          <a:spcPts val="0"/>
                        </a:spcAft>
                      </a:pPr>
                      <a:r>
                        <a:rPr lang="ja-JP" altLang="en-US" sz="1400" b="1" dirty="0" smtClean="0">
                          <a:effectLst/>
                          <a:latin typeface="Calibri" panose="020F0502020204030204" pitchFamily="34" charset="0"/>
                          <a:ea typeface="Times New Roman" panose="02020603050405020304" pitchFamily="18" charset="0"/>
                          <a:cs typeface="Times New Roman" panose="02020603050405020304" pitchFamily="18" charset="0"/>
                        </a:rPr>
                        <a:t>トータル価格</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r>
                        <a:rPr lang="en-US" sz="1400" dirty="0" smtClean="0"/>
                        <a:t>7.52</a:t>
                      </a:r>
                      <a:endParaRPr lang="en-US" sz="1400" dirty="0"/>
                    </a:p>
                  </a:txBody>
                  <a:tcPr marL="68580" marR="68580" marT="0" marB="0" anchor="ctr"/>
                </a:tc>
              </a:tr>
            </a:tbl>
          </a:graphicData>
        </a:graphic>
      </p:graphicFrame>
      <p:sp>
        <p:nvSpPr>
          <p:cNvPr id="108" name="Isosceles Triangle 107"/>
          <p:cNvSpPr/>
          <p:nvPr/>
        </p:nvSpPr>
        <p:spPr>
          <a:xfrm rot="5400000">
            <a:off x="2775962" y="3038080"/>
            <a:ext cx="4115592" cy="32543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p:cNvSpPr/>
          <p:nvPr/>
        </p:nvSpPr>
        <p:spPr>
          <a:xfrm>
            <a:off x="755345" y="5443322"/>
            <a:ext cx="8526234" cy="536649"/>
          </a:xfrm>
          <a:prstGeom prst="roundRect">
            <a:avLst/>
          </a:prstGeom>
          <a:solidFill>
            <a:schemeClr val="bg2"/>
          </a:solidFill>
          <a:ln w="3175">
            <a:solidFill>
              <a:srgbClr val="6A1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i="1" dirty="0" smtClean="0">
                <a:solidFill>
                  <a:schemeClr val="tx1"/>
                </a:solidFill>
              </a:rPr>
              <a:t>クリンカの初期費用は、塩素系の消毒剤よりは高いが、セラミックフィルターよりは低い。</a:t>
            </a:r>
            <a:r>
              <a:rPr lang="en-US" sz="1400" i="1" dirty="0" smtClean="0">
                <a:solidFill>
                  <a:schemeClr val="tx1"/>
                </a:solidFill>
              </a:rPr>
              <a:t> </a:t>
            </a:r>
          </a:p>
          <a:p>
            <a:pPr algn="ctr"/>
            <a:r>
              <a:rPr lang="ja-JP" altLang="en-US" sz="1400" i="1" dirty="0" smtClean="0">
                <a:solidFill>
                  <a:schemeClr val="tx1"/>
                </a:solidFill>
              </a:rPr>
              <a:t>耐久性を考慮するとランニングコストは低くなる（</a:t>
            </a:r>
            <a:r>
              <a:rPr lang="en-US" altLang="ja-JP" sz="1400" i="1" dirty="0" smtClean="0">
                <a:solidFill>
                  <a:schemeClr val="tx1"/>
                </a:solidFill>
              </a:rPr>
              <a:t>1</a:t>
            </a:r>
            <a:r>
              <a:rPr lang="ja-JP" altLang="en-US" sz="1400" i="1" dirty="0" smtClean="0">
                <a:solidFill>
                  <a:schemeClr val="tx1"/>
                </a:solidFill>
              </a:rPr>
              <a:t>リットルの処理水あたり）</a:t>
            </a:r>
            <a:endParaRPr lang="en-GB" sz="1400" i="1" dirty="0">
              <a:solidFill>
                <a:schemeClr val="tx1"/>
              </a:solidFill>
            </a:endParaRPr>
          </a:p>
        </p:txBody>
      </p:sp>
      <p:sp>
        <p:nvSpPr>
          <p:cNvPr id="24" name="Rounded Rectangle 23"/>
          <p:cNvSpPr/>
          <p:nvPr/>
        </p:nvSpPr>
        <p:spPr>
          <a:xfrm>
            <a:off x="7418039" y="3962019"/>
            <a:ext cx="1125886" cy="268215"/>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bwMode="auto">
          <a:xfrm>
            <a:off x="5552156" y="1100854"/>
            <a:ext cx="3731126" cy="24622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ja-JP" altLang="en-US" sz="1600" b="1" dirty="0" smtClean="0"/>
              <a:t>水処理製品の価格</a:t>
            </a:r>
            <a:endParaRPr lang="en-US" sz="1600" b="1" dirty="0" smtClean="0"/>
          </a:p>
        </p:txBody>
      </p:sp>
      <p:cxnSp>
        <p:nvCxnSpPr>
          <p:cNvPr id="26" name="Straight Connector 25"/>
          <p:cNvCxnSpPr/>
          <p:nvPr/>
        </p:nvCxnSpPr>
        <p:spPr bwMode="auto">
          <a:xfrm>
            <a:off x="5552157" y="1358808"/>
            <a:ext cx="2834640" cy="0"/>
          </a:xfrm>
          <a:prstGeom prst="line">
            <a:avLst/>
          </a:prstGeom>
          <a:noFill/>
          <a:ln w="6350" cap="flat" cmpd="sng" algn="ctr">
            <a:solidFill>
              <a:schemeClr val="tx1"/>
            </a:solidFill>
            <a:prstDash val="solid"/>
            <a:round/>
            <a:headEnd type="none" w="med" len="med"/>
            <a:tailEnd type="none" w="med" len="med"/>
          </a:ln>
          <a:effectLst/>
        </p:spPr>
      </p:cxnSp>
      <p:sp>
        <p:nvSpPr>
          <p:cNvPr id="55" name="TextBox 54"/>
          <p:cNvSpPr txBox="1"/>
          <p:nvPr/>
        </p:nvSpPr>
        <p:spPr bwMode="auto">
          <a:xfrm>
            <a:off x="611667" y="1100854"/>
            <a:ext cx="3731126" cy="246221"/>
          </a:xfrm>
          <a:prstGeom prst="rect">
            <a:avLst/>
          </a:prstGeom>
          <a:noFill/>
          <a:ln w="9525">
            <a:noFill/>
            <a:miter lim="800000"/>
            <a:headEnd/>
            <a:tailEnd/>
          </a:ln>
          <a:effectLst/>
        </p:spPr>
        <p:txBody>
          <a:bodyPr vert="horz" wrap="square" lIns="0" tIns="0" rIns="0" bIns="0" numCol="1" rtlCol="0" anchor="t" anchorCtr="0" compatLnSpc="1">
            <a:prstTxWarp prst="textNoShape">
              <a:avLst/>
            </a:prstTxWarp>
            <a:spAutoFit/>
          </a:bodyPr>
          <a:lstStyle/>
          <a:p>
            <a:r>
              <a:rPr lang="ja-JP" altLang="en-US" sz="1600" b="1" dirty="0" smtClean="0"/>
              <a:t>クリンカの価格内訳</a:t>
            </a:r>
            <a:endParaRPr lang="en-US" sz="1600" b="1" dirty="0" smtClean="0"/>
          </a:p>
        </p:txBody>
      </p:sp>
      <p:cxnSp>
        <p:nvCxnSpPr>
          <p:cNvPr id="56" name="Straight Connector 55"/>
          <p:cNvCxnSpPr/>
          <p:nvPr/>
        </p:nvCxnSpPr>
        <p:spPr bwMode="auto">
          <a:xfrm>
            <a:off x="611668" y="1358808"/>
            <a:ext cx="2834640" cy="0"/>
          </a:xfrm>
          <a:prstGeom prst="line">
            <a:avLst/>
          </a:prstGeom>
          <a:noFill/>
          <a:ln w="6350" cap="flat" cmpd="sng" algn="ctr">
            <a:solidFill>
              <a:schemeClr val="tx1"/>
            </a:solidFill>
            <a:prstDash val="solid"/>
            <a:round/>
            <a:headEnd type="none" w="med" len="med"/>
            <a:tailEnd type="none" w="med" len="med"/>
          </a:ln>
          <a:effectLst/>
        </p:spPr>
      </p:cxnSp>
      <p:sp>
        <p:nvSpPr>
          <p:cNvPr id="57" name="Rectangular Callout 56"/>
          <p:cNvSpPr/>
          <p:nvPr/>
        </p:nvSpPr>
        <p:spPr>
          <a:xfrm>
            <a:off x="7221625" y="2812053"/>
            <a:ext cx="2236699" cy="821862"/>
          </a:xfrm>
          <a:prstGeom prst="wedgeRectCallout">
            <a:avLst>
              <a:gd name="adj1" fmla="val -18165"/>
              <a:gd name="adj2" fmla="val 76918"/>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solidFill>
                  <a:schemeClr val="tx1"/>
                </a:solidFill>
                <a:latin typeface="+mj-lt"/>
              </a:rPr>
              <a:t>現地生産と安価な包装資材採用でさらなるコストダウンの検討余地あり</a:t>
            </a:r>
            <a:endParaRPr lang="en-IN" sz="1400" b="1" dirty="0">
              <a:solidFill>
                <a:schemeClr val="tx1"/>
              </a:solidFill>
              <a:latin typeface="+mj-lt"/>
            </a:endParaRPr>
          </a:p>
        </p:txBody>
      </p:sp>
    </p:spTree>
    <p:extLst>
      <p:ext uri="{BB962C8B-B14F-4D97-AF65-F5344CB8AC3E}">
        <p14:creationId xmlns:p14="http://schemas.microsoft.com/office/powerpoint/2010/main" val="3491501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smtClean="0"/>
              <a:t>クリンカの主な競合は塩素系の消毒剤</a:t>
            </a:r>
            <a:r>
              <a:rPr lang="en-US" dirty="0" err="1" smtClean="0"/>
              <a:t>WaterGuard</a:t>
            </a:r>
            <a:r>
              <a:rPr lang="ja-JP" altLang="en-US" dirty="0" smtClean="0"/>
              <a:t>であり、この製品はケニアにおける飲料水処理製品のマーケット・リーダーだ</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47461095"/>
              </p:ext>
            </p:extLst>
          </p:nvPr>
        </p:nvGraphicFramePr>
        <p:xfrm>
          <a:off x="254419" y="862149"/>
          <a:ext cx="9303329" cy="5394960"/>
        </p:xfrm>
        <a:graphic>
          <a:graphicData uri="http://schemas.openxmlformats.org/drawingml/2006/table">
            <a:tbl>
              <a:tblPr firstRow="1" bandRow="1">
                <a:tableStyleId>{5C22544A-7EE6-4342-B048-85BDC9FD1C3A}</a:tableStyleId>
              </a:tblPr>
              <a:tblGrid>
                <a:gridCol w="1495178"/>
                <a:gridCol w="1245981"/>
                <a:gridCol w="1329047"/>
                <a:gridCol w="1495178"/>
                <a:gridCol w="2076636"/>
                <a:gridCol w="1661309"/>
              </a:tblGrid>
              <a:tr h="248194">
                <a:tc>
                  <a:txBody>
                    <a:bodyPr/>
                    <a:lstStyle/>
                    <a:p>
                      <a:r>
                        <a:rPr lang="ja-JP" altLang="en-US" sz="1200" dirty="0" smtClean="0"/>
                        <a:t>水処理製品</a:t>
                      </a:r>
                      <a:endParaRPr lang="en-US" sz="1200" dirty="0"/>
                    </a:p>
                  </a:txBody>
                  <a:tcPr/>
                </a:tc>
                <a:tc>
                  <a:txBody>
                    <a:bodyPr/>
                    <a:lstStyle/>
                    <a:p>
                      <a:r>
                        <a:rPr lang="ja-JP" altLang="en-US" sz="1200" dirty="0" smtClean="0"/>
                        <a:t>技術</a:t>
                      </a:r>
                      <a:endParaRPr lang="en-US" sz="1200" dirty="0"/>
                    </a:p>
                  </a:txBody>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200" dirty="0" smtClean="0"/>
                        <a:t>価格</a:t>
                      </a:r>
                      <a:r>
                        <a:rPr lang="en-US" sz="1200" kern="1200" baseline="30000" dirty="0" smtClean="0">
                          <a:solidFill>
                            <a:schemeClr val="bg1"/>
                          </a:solidFill>
                          <a:latin typeface="+mn-lt"/>
                          <a:ea typeface="+mn-ea"/>
                          <a:cs typeface="+mn-cs"/>
                        </a:rPr>
                        <a:t>1</a:t>
                      </a:r>
                    </a:p>
                    <a:p>
                      <a:endParaRPr lang="en-US" sz="1200" dirty="0"/>
                    </a:p>
                  </a:txBody>
                  <a:tcPr/>
                </a:tc>
                <a:tc>
                  <a:txBody>
                    <a:bodyPr/>
                    <a:lstStyle/>
                    <a:p>
                      <a:r>
                        <a:rPr lang="ja-JP" altLang="en-US" sz="1200" dirty="0" smtClean="0"/>
                        <a:t>製造者</a:t>
                      </a:r>
                      <a:endParaRPr lang="en-US" sz="1200" dirty="0"/>
                    </a:p>
                  </a:txBody>
                  <a:tcPr/>
                </a:tc>
                <a:tc>
                  <a:txBody>
                    <a:bodyPr/>
                    <a:lstStyle/>
                    <a:p>
                      <a:r>
                        <a:rPr lang="ja-JP" altLang="en-US" sz="1200" dirty="0" smtClean="0"/>
                        <a:t>流通者</a:t>
                      </a:r>
                      <a:endParaRPr lang="en-US" sz="1200" dirty="0"/>
                    </a:p>
                  </a:txBody>
                  <a:tcPr/>
                </a:tc>
                <a:tc>
                  <a:txBody>
                    <a:bodyPr/>
                    <a:lstStyle/>
                    <a:p>
                      <a:pPr marL="0" marR="0" indent="0" algn="l" defTabSz="914293" rtl="0" eaLnBrk="1" fontAlgn="auto" latinLnBrk="0" hangingPunct="1">
                        <a:lnSpc>
                          <a:spcPct val="100000"/>
                        </a:lnSpc>
                        <a:spcBef>
                          <a:spcPts val="0"/>
                        </a:spcBef>
                        <a:spcAft>
                          <a:spcPts val="0"/>
                        </a:spcAft>
                        <a:buClrTx/>
                        <a:buSzTx/>
                        <a:buFont typeface="Arial"/>
                        <a:buNone/>
                        <a:tabLst/>
                        <a:defRPr/>
                      </a:pPr>
                      <a:r>
                        <a:rPr lang="ja-JP" altLang="en-US" sz="1200" kern="1200" dirty="0" smtClean="0">
                          <a:solidFill>
                            <a:schemeClr val="bg2"/>
                          </a:solidFill>
                          <a:latin typeface="+mn-lt"/>
                          <a:ea typeface="+mn-ea"/>
                          <a:cs typeface="+mn-cs"/>
                        </a:rPr>
                        <a:t>販売／流通ユニット数</a:t>
                      </a:r>
                      <a:endParaRPr lang="en-US" sz="1200" kern="1200" dirty="0">
                        <a:solidFill>
                          <a:schemeClr val="bg2"/>
                        </a:solidFill>
                        <a:latin typeface="+mn-lt"/>
                        <a:ea typeface="+mn-ea"/>
                        <a:cs typeface="+mn-cs"/>
                      </a:endParaRPr>
                    </a:p>
                  </a:txBody>
                  <a:tcPr marL="36000" marR="36000"/>
                </a:tc>
              </a:tr>
              <a:tr h="761293">
                <a:tc>
                  <a:txBody>
                    <a:bodyPr/>
                    <a:lstStyle/>
                    <a:p>
                      <a:pPr algn="r"/>
                      <a:r>
                        <a:rPr lang="en-US" sz="1200" dirty="0" err="1" smtClean="0"/>
                        <a:t>WaterGuard</a:t>
                      </a:r>
                      <a:endParaRPr lang="en-US" sz="1200" dirty="0"/>
                    </a:p>
                  </a:txBody>
                  <a:tcPr/>
                </a:tc>
                <a:tc>
                  <a:txBody>
                    <a:bodyPr/>
                    <a:lstStyle/>
                    <a:p>
                      <a:r>
                        <a:rPr lang="ja-JP" altLang="en-US" sz="1200" baseline="0" dirty="0" smtClean="0"/>
                        <a:t>塩素系の消毒剤</a:t>
                      </a:r>
                      <a:endParaRPr lang="en-US" sz="1200" dirty="0"/>
                    </a:p>
                  </a:txBody>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altLang="ja-JP" sz="1200" kern="1200" baseline="0" dirty="0" smtClean="0">
                          <a:solidFill>
                            <a:schemeClr val="tx1"/>
                          </a:solidFill>
                          <a:latin typeface="+mn-lt"/>
                          <a:ea typeface="+mn-ea"/>
                          <a:cs typeface="+mn-cs"/>
                        </a:rPr>
                        <a:t>1ℓ</a:t>
                      </a:r>
                      <a:r>
                        <a:rPr lang="ja-JP" altLang="en-US" sz="1200" kern="1200" baseline="0" dirty="0" smtClean="0">
                          <a:solidFill>
                            <a:schemeClr val="tx1"/>
                          </a:solidFill>
                          <a:latin typeface="+mn-lt"/>
                          <a:ea typeface="+mn-ea"/>
                          <a:cs typeface="+mn-cs"/>
                        </a:rPr>
                        <a:t>の水処理あたり</a:t>
                      </a:r>
                      <a:r>
                        <a:rPr lang="en-US" sz="1200" kern="1200" baseline="0" dirty="0" smtClean="0">
                          <a:solidFill>
                            <a:schemeClr val="tx1"/>
                          </a:solidFill>
                          <a:latin typeface="+mn-lt"/>
                          <a:ea typeface="+mn-ea"/>
                          <a:cs typeface="+mn-cs"/>
                        </a:rPr>
                        <a:t>0.0002</a:t>
                      </a:r>
                      <a:r>
                        <a:rPr lang="en-US" altLang="ja-JP" sz="1200" kern="1200" baseline="0" dirty="0" smtClean="0">
                          <a:solidFill>
                            <a:schemeClr val="tx1"/>
                          </a:solidFill>
                          <a:latin typeface="+mn-lt"/>
                          <a:ea typeface="+mn-ea"/>
                          <a:cs typeface="+mn-cs"/>
                        </a:rPr>
                        <a:t>US</a:t>
                      </a:r>
                      <a:r>
                        <a:rPr lang="ja-JP" altLang="en-US" sz="1200" kern="1200" baseline="0" dirty="0" smtClean="0">
                          <a:solidFill>
                            <a:schemeClr val="tx1"/>
                          </a:solidFill>
                          <a:latin typeface="+mn-lt"/>
                          <a:ea typeface="+mn-ea"/>
                          <a:cs typeface="+mn-cs"/>
                        </a:rPr>
                        <a:t>ドル</a:t>
                      </a:r>
                      <a:endParaRPr lang="en-US" sz="1200" kern="1200" baseline="0" dirty="0" smtClean="0">
                        <a:solidFill>
                          <a:schemeClr val="tx1"/>
                        </a:solidFill>
                        <a:latin typeface="+mn-lt"/>
                        <a:ea typeface="+mn-ea"/>
                        <a:cs typeface="+mn-cs"/>
                      </a:endParaRPr>
                    </a:p>
                    <a:p>
                      <a:endParaRPr lang="en-US" sz="1200" dirty="0"/>
                    </a:p>
                  </a:txBody>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Jet Chemical Kenya</a:t>
                      </a:r>
                    </a:p>
                    <a:p>
                      <a:endParaRPr lang="en-US" sz="1200" dirty="0"/>
                    </a:p>
                  </a:txBody>
                  <a:tcPr/>
                </a:tc>
                <a:tc rowSpan="4">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200" kern="1200" dirty="0" smtClean="0">
                          <a:solidFill>
                            <a:schemeClr val="tx1"/>
                          </a:solidFill>
                          <a:latin typeface="+mn-lt"/>
                          <a:ea typeface="+mn-ea"/>
                          <a:cs typeface="+mn-cs"/>
                        </a:rPr>
                        <a:t>営利的かつ</a:t>
                      </a:r>
                      <a:r>
                        <a:rPr lang="en-US" altLang="ja-JP" sz="1200" kern="1200" dirty="0" smtClean="0">
                          <a:solidFill>
                            <a:schemeClr val="tx1"/>
                          </a:solidFill>
                          <a:latin typeface="+mn-lt"/>
                          <a:ea typeface="+mn-ea"/>
                          <a:cs typeface="+mn-cs"/>
                        </a:rPr>
                        <a:t>NGO</a:t>
                      </a:r>
                      <a:r>
                        <a:rPr lang="ja-JP" altLang="en-US" sz="1200" kern="1200" dirty="0" smtClean="0">
                          <a:solidFill>
                            <a:schemeClr val="tx1"/>
                          </a:solidFill>
                          <a:latin typeface="+mn-lt"/>
                          <a:ea typeface="+mn-ea"/>
                          <a:cs typeface="+mn-cs"/>
                        </a:rPr>
                        <a:t>ベースの流通モデル</a:t>
                      </a:r>
                      <a:endParaRPr lang="en-US" altLang="ja-JP" sz="1200" kern="1200" dirty="0" smtClean="0">
                        <a:solidFill>
                          <a:schemeClr val="tx1"/>
                        </a:solidFill>
                        <a:latin typeface="+mn-lt"/>
                        <a:ea typeface="+mn-ea"/>
                        <a:cs typeface="+mn-cs"/>
                      </a:endParaRPr>
                    </a:p>
                    <a:p>
                      <a:pPr marL="0" marR="0" indent="0" algn="l" defTabSz="914293"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293"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PSI Kenya</a:t>
                      </a:r>
                      <a:r>
                        <a:rPr lang="ja-JP" altLang="en-US" sz="1200" kern="1200" dirty="0" smtClean="0">
                          <a:solidFill>
                            <a:schemeClr val="tx1"/>
                          </a:solidFill>
                          <a:latin typeface="+mn-lt"/>
                          <a:ea typeface="+mn-ea"/>
                          <a:cs typeface="+mn-cs"/>
                        </a:rPr>
                        <a:t>は塩素系製品の主要流通会社であり、その流通網で指定された流通者、卸売業者、小売店まで届ける（例：キオスク、スーパーマーケット、ガソリンスタンド、バー）</a:t>
                      </a:r>
                      <a:endParaRPr lang="en-US" sz="1200" kern="1200" dirty="0" smtClean="0">
                        <a:solidFill>
                          <a:schemeClr val="tx1"/>
                        </a:solidFill>
                        <a:latin typeface="+mn-lt"/>
                        <a:ea typeface="+mn-ea"/>
                        <a:cs typeface="+mn-cs"/>
                      </a:endParaRPr>
                    </a:p>
                  </a:txBody>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altLang="ja-JP" sz="1200" kern="1200" dirty="0" smtClean="0">
                          <a:solidFill>
                            <a:schemeClr val="tx1"/>
                          </a:solidFill>
                          <a:latin typeface="+mn-lt"/>
                          <a:ea typeface="+mn-ea"/>
                          <a:cs typeface="+mn-cs"/>
                        </a:rPr>
                        <a:t>2008</a:t>
                      </a:r>
                      <a:r>
                        <a:rPr lang="ja-JP" altLang="en-US" sz="1200" kern="1200" dirty="0" smtClean="0">
                          <a:solidFill>
                            <a:schemeClr val="tx1"/>
                          </a:solidFill>
                          <a:latin typeface="+mn-lt"/>
                          <a:ea typeface="+mn-ea"/>
                          <a:cs typeface="+mn-cs"/>
                        </a:rPr>
                        <a:t>年に</a:t>
                      </a:r>
                      <a:r>
                        <a:rPr lang="en-US" altLang="ja-JP" sz="1200" kern="1200" dirty="0" smtClean="0">
                          <a:solidFill>
                            <a:schemeClr val="tx1"/>
                          </a:solidFill>
                          <a:latin typeface="+mn-lt"/>
                          <a:ea typeface="+mn-ea"/>
                          <a:cs typeface="+mn-cs"/>
                        </a:rPr>
                        <a:t>160</a:t>
                      </a:r>
                      <a:r>
                        <a:rPr lang="ja-JP" altLang="en-US" sz="1200" kern="1200" dirty="0" smtClean="0">
                          <a:solidFill>
                            <a:schemeClr val="tx1"/>
                          </a:solidFill>
                          <a:latin typeface="+mn-lt"/>
                          <a:ea typeface="+mn-ea"/>
                          <a:cs typeface="+mn-cs"/>
                        </a:rPr>
                        <a:t>万ユニットの最高販売数を記録（</a:t>
                      </a:r>
                      <a:r>
                        <a:rPr lang="en-US" altLang="ja-JP" sz="1200" kern="1200" dirty="0" smtClean="0">
                          <a:solidFill>
                            <a:schemeClr val="tx1"/>
                          </a:solidFill>
                          <a:latin typeface="+mn-lt"/>
                          <a:ea typeface="+mn-ea"/>
                          <a:cs typeface="+mn-cs"/>
                        </a:rPr>
                        <a:t>1</a:t>
                      </a:r>
                      <a:r>
                        <a:rPr lang="ja-JP" altLang="en-US" sz="1200" kern="1200" dirty="0" smtClean="0">
                          <a:solidFill>
                            <a:schemeClr val="tx1"/>
                          </a:solidFill>
                          <a:latin typeface="+mn-lt"/>
                          <a:ea typeface="+mn-ea"/>
                          <a:cs typeface="+mn-cs"/>
                        </a:rPr>
                        <a:t>本あたり</a:t>
                      </a:r>
                      <a:r>
                        <a:rPr lang="en-US" altLang="ja-JP" sz="1200" kern="1200" dirty="0" smtClean="0">
                          <a:solidFill>
                            <a:schemeClr val="tx1"/>
                          </a:solidFill>
                          <a:latin typeface="+mn-lt"/>
                          <a:ea typeface="+mn-ea"/>
                          <a:cs typeface="+mn-cs"/>
                        </a:rPr>
                        <a:t>1000ℓ</a:t>
                      </a:r>
                      <a:r>
                        <a:rPr lang="ja-JP" altLang="en-US" sz="1200" kern="1200" dirty="0" smtClean="0">
                          <a:solidFill>
                            <a:schemeClr val="tx1"/>
                          </a:solidFill>
                          <a:latin typeface="+mn-lt"/>
                          <a:ea typeface="+mn-ea"/>
                          <a:cs typeface="+mn-cs"/>
                        </a:rPr>
                        <a:t>を処理）</a:t>
                      </a:r>
                      <a:endParaRPr lang="en-US" sz="1200" kern="1200" baseline="0" dirty="0" smtClean="0">
                        <a:solidFill>
                          <a:schemeClr val="tx1"/>
                        </a:solidFill>
                        <a:latin typeface="+mn-lt"/>
                        <a:ea typeface="+mn-ea"/>
                        <a:cs typeface="+mn-cs"/>
                      </a:endParaRPr>
                    </a:p>
                  </a:txBody>
                  <a:tcPr/>
                </a:tc>
              </a:tr>
              <a:tr h="649631">
                <a:tc rowSpan="2">
                  <a:txBody>
                    <a:bodyPr/>
                    <a:lstStyle/>
                    <a:p>
                      <a:pPr algn="r"/>
                      <a:r>
                        <a:rPr lang="en-US" sz="1200" dirty="0" smtClean="0"/>
                        <a:t>PUR</a:t>
                      </a:r>
                      <a:endParaRPr lang="en-US" sz="1200" dirty="0"/>
                    </a:p>
                  </a:txBody>
                  <a:tcPr/>
                </a:tc>
                <a:tc rowSpan="2">
                  <a:txBody>
                    <a:bodyPr/>
                    <a:lstStyle/>
                    <a:p>
                      <a:r>
                        <a:rPr lang="ja-JP" altLang="en-US" sz="1200" dirty="0" smtClean="0"/>
                        <a:t>凝集剤＋塩素系の消毒剤</a:t>
                      </a:r>
                      <a:endParaRPr lang="en-US" sz="1200" dirty="0"/>
                    </a:p>
                  </a:txBody>
                  <a:tcPr/>
                </a:tc>
                <a:tc rowSpan="2">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altLang="ja-JP" sz="1200" kern="1200" baseline="0" dirty="0" smtClean="0">
                          <a:solidFill>
                            <a:schemeClr val="tx1"/>
                          </a:solidFill>
                          <a:latin typeface="+mn-lt"/>
                          <a:ea typeface="+mn-ea"/>
                          <a:cs typeface="+mn-cs"/>
                        </a:rPr>
                        <a:t>1ℓ</a:t>
                      </a:r>
                      <a:r>
                        <a:rPr lang="ja-JP" altLang="en-US" sz="1200" kern="1200" baseline="0" dirty="0" smtClean="0">
                          <a:solidFill>
                            <a:schemeClr val="tx1"/>
                          </a:solidFill>
                          <a:latin typeface="+mn-lt"/>
                          <a:ea typeface="+mn-ea"/>
                          <a:cs typeface="+mn-cs"/>
                        </a:rPr>
                        <a:t>の水処理あたり</a:t>
                      </a:r>
                      <a:r>
                        <a:rPr lang="en-US" sz="1200" kern="1200" baseline="0" dirty="0" smtClean="0">
                          <a:solidFill>
                            <a:schemeClr val="tx1"/>
                          </a:solidFill>
                          <a:latin typeface="+mn-lt"/>
                          <a:ea typeface="+mn-ea"/>
                          <a:cs typeface="+mn-cs"/>
                        </a:rPr>
                        <a:t>0.008</a:t>
                      </a:r>
                      <a:r>
                        <a:rPr lang="en-US" altLang="ja-JP" sz="1200" kern="1200" baseline="0" dirty="0" smtClean="0">
                          <a:solidFill>
                            <a:schemeClr val="tx1"/>
                          </a:solidFill>
                          <a:latin typeface="+mn-lt"/>
                          <a:ea typeface="+mn-ea"/>
                          <a:cs typeface="+mn-cs"/>
                        </a:rPr>
                        <a:t>US</a:t>
                      </a:r>
                      <a:r>
                        <a:rPr lang="ja-JP" altLang="en-US" sz="1200" kern="1200" baseline="0" dirty="0" smtClean="0">
                          <a:solidFill>
                            <a:schemeClr val="tx1"/>
                          </a:solidFill>
                          <a:latin typeface="+mn-lt"/>
                          <a:ea typeface="+mn-ea"/>
                          <a:cs typeface="+mn-cs"/>
                        </a:rPr>
                        <a:t>ドル</a:t>
                      </a:r>
                      <a:endParaRPr lang="en-US" sz="1200" kern="1200" baseline="0" dirty="0" smtClean="0">
                        <a:solidFill>
                          <a:schemeClr val="tx1"/>
                        </a:solidFill>
                        <a:latin typeface="+mn-lt"/>
                        <a:ea typeface="+mn-ea"/>
                        <a:cs typeface="+mn-cs"/>
                      </a:endParaRPr>
                    </a:p>
                  </a:txBody>
                  <a:tcPr/>
                </a:tc>
                <a:tc rowSpan="2">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Procter &amp; Gamble</a:t>
                      </a:r>
                      <a:r>
                        <a:rPr lang="ja-JP" altLang="en-US" sz="1200" kern="1200" dirty="0" smtClean="0">
                          <a:solidFill>
                            <a:schemeClr val="tx1"/>
                          </a:solidFill>
                          <a:latin typeface="+mn-lt"/>
                          <a:ea typeface="+mn-ea"/>
                          <a:cs typeface="+mn-cs"/>
                        </a:rPr>
                        <a:t>（</a:t>
                      </a:r>
                      <a:r>
                        <a:rPr lang="en-US" altLang="ja-JP" sz="1200" kern="1200" dirty="0" smtClean="0">
                          <a:solidFill>
                            <a:schemeClr val="tx1"/>
                          </a:solidFill>
                          <a:latin typeface="+mn-lt"/>
                          <a:ea typeface="+mn-ea"/>
                          <a:cs typeface="+mn-cs"/>
                        </a:rPr>
                        <a:t>P&amp;G</a:t>
                      </a:r>
                      <a:r>
                        <a:rPr lang="ja-JP" altLang="en-US"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endParaRPr lang="en-US" sz="1200" dirty="0"/>
                    </a:p>
                  </a:txBody>
                  <a:tcPr/>
                </a:tc>
                <a:tc vMerge="1">
                  <a:txBody>
                    <a:bodyPr/>
                    <a:lstStyle/>
                    <a:p>
                      <a:endParaRPr lang="en-US"/>
                    </a:p>
                  </a:txBody>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altLang="ja-JP" sz="1200" dirty="0" smtClean="0"/>
                        <a:t>2003</a:t>
                      </a:r>
                      <a:r>
                        <a:rPr lang="ja-JP" altLang="en-US" sz="1200" dirty="0" smtClean="0"/>
                        <a:t>年から</a:t>
                      </a:r>
                      <a:r>
                        <a:rPr lang="en-US" altLang="ja-JP" sz="1200" dirty="0" smtClean="0"/>
                        <a:t>2006</a:t>
                      </a:r>
                      <a:r>
                        <a:rPr lang="ja-JP" altLang="en-US" sz="1200" dirty="0" smtClean="0"/>
                        <a:t>年に</a:t>
                      </a:r>
                      <a:r>
                        <a:rPr lang="en-US" altLang="ja-JP" sz="1200" dirty="0" smtClean="0"/>
                        <a:t>190</a:t>
                      </a:r>
                      <a:r>
                        <a:rPr lang="ja-JP" altLang="en-US" sz="1200" dirty="0" smtClean="0"/>
                        <a:t>万ユニットを販売（</a:t>
                      </a:r>
                      <a:r>
                        <a:rPr lang="en-US" altLang="ja-JP" sz="1200" dirty="0" smtClean="0"/>
                        <a:t>1</a:t>
                      </a:r>
                      <a:r>
                        <a:rPr lang="ja-JP" altLang="en-US" sz="1200" dirty="0" smtClean="0"/>
                        <a:t>包あたり</a:t>
                      </a:r>
                      <a:r>
                        <a:rPr lang="en-US" altLang="ja-JP" sz="1200" dirty="0" smtClean="0"/>
                        <a:t>10ℓ</a:t>
                      </a:r>
                      <a:r>
                        <a:rPr lang="ja-JP" altLang="en-US" sz="1200" dirty="0" smtClean="0"/>
                        <a:t>を処理）</a:t>
                      </a:r>
                      <a:endParaRPr lang="en-US" sz="1200" kern="1200" baseline="0" dirty="0" smtClean="0">
                        <a:solidFill>
                          <a:schemeClr val="tx1"/>
                        </a:solidFill>
                        <a:latin typeface="+mn-lt"/>
                        <a:ea typeface="+mn-ea"/>
                        <a:cs typeface="+mn-cs"/>
                      </a:endParaRPr>
                    </a:p>
                  </a:txBody>
                  <a:tcPr/>
                </a:tc>
              </a:tr>
              <a:tr h="0">
                <a:tc vMerge="1">
                  <a:txBody>
                    <a:bodyPr/>
                    <a:lstStyle/>
                    <a:p>
                      <a:pPr algn="r"/>
                      <a:endParaRPr lang="en-US" sz="1200" dirty="0"/>
                    </a:p>
                  </a:txBody>
                  <a:tcPr/>
                </a:tc>
                <a:tc vMerge="1">
                  <a:txBody>
                    <a:bodyPr/>
                    <a:lstStyle/>
                    <a:p>
                      <a:endParaRPr lang="en-US" altLang="ja-JP" sz="1200" dirty="0"/>
                    </a:p>
                  </a:txBody>
                  <a:tcPr/>
                </a:tc>
                <a:tc vMerge="1">
                  <a:txBody>
                    <a:bodyPr/>
                    <a:lstStyle/>
                    <a:p>
                      <a:pPr marL="0" marR="0" indent="0" algn="l" defTabSz="914293"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txBody>
                  <a:tcPr/>
                </a:tc>
                <a:tc vMerge="1">
                  <a:txBody>
                    <a:bodyPr/>
                    <a:lstStyle/>
                    <a:p>
                      <a:endParaRPr lang="en-US" sz="1200" dirty="0"/>
                    </a:p>
                  </a:txBody>
                  <a:tcPr/>
                </a:tc>
                <a:tc vMerge="1">
                  <a:txBody>
                    <a:bodyPr/>
                    <a:lstStyle/>
                    <a:p>
                      <a:endParaRPr lang="en-US"/>
                    </a:p>
                  </a:txBody>
                  <a:tcPr/>
                </a:tc>
                <a:tc rowSpan="2">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200" dirty="0" smtClean="0"/>
                        <a:t>発売開始から</a:t>
                      </a:r>
                      <a:r>
                        <a:rPr lang="en-US" altLang="ja-JP" sz="1200" dirty="0" smtClean="0"/>
                        <a:t>17</a:t>
                      </a:r>
                      <a:r>
                        <a:rPr lang="ja-JP" altLang="en-US" sz="1200" dirty="0" smtClean="0"/>
                        <a:t>か月間に</a:t>
                      </a:r>
                      <a:r>
                        <a:rPr lang="en-US" sz="1200" dirty="0" smtClean="0"/>
                        <a:t>69</a:t>
                      </a:r>
                      <a:r>
                        <a:rPr lang="en-US" altLang="ja-JP" sz="1200" dirty="0" smtClean="0"/>
                        <a:t>00</a:t>
                      </a:r>
                      <a:r>
                        <a:rPr lang="ja-JP" altLang="en-US" sz="1200" dirty="0" smtClean="0"/>
                        <a:t>万錠を販売（</a:t>
                      </a:r>
                      <a:r>
                        <a:rPr lang="en-US" sz="1200" dirty="0" smtClean="0"/>
                        <a:t> </a:t>
                      </a:r>
                      <a:r>
                        <a:rPr lang="en-US" altLang="ja-JP" sz="1200" dirty="0" smtClean="0"/>
                        <a:t>1</a:t>
                      </a:r>
                      <a:r>
                        <a:rPr lang="ja-JP" altLang="en-US" sz="1200" dirty="0" smtClean="0"/>
                        <a:t>錠あたり</a:t>
                      </a:r>
                      <a:r>
                        <a:rPr lang="en-US" sz="1200" kern="1200" baseline="0" dirty="0" smtClean="0">
                          <a:solidFill>
                            <a:schemeClr val="tx1"/>
                          </a:solidFill>
                          <a:latin typeface="+mn-lt"/>
                          <a:ea typeface="+mn-ea"/>
                          <a:cs typeface="+mn-cs"/>
                        </a:rPr>
                        <a:t>20</a:t>
                      </a:r>
                      <a:r>
                        <a:rPr lang="en-US" altLang="ja-JP" sz="1200" kern="1200" baseline="0" dirty="0" smtClean="0">
                          <a:solidFill>
                            <a:schemeClr val="tx1"/>
                          </a:solidFill>
                          <a:latin typeface="+mn-lt"/>
                          <a:ea typeface="+mn-ea"/>
                          <a:cs typeface="+mn-cs"/>
                        </a:rPr>
                        <a:t>ℓ</a:t>
                      </a:r>
                      <a:r>
                        <a:rPr lang="ja-JP" altLang="en-US" sz="1200" kern="1200" baseline="0" dirty="0" smtClean="0">
                          <a:solidFill>
                            <a:schemeClr val="tx1"/>
                          </a:solidFill>
                          <a:latin typeface="+mn-lt"/>
                          <a:ea typeface="+mn-ea"/>
                          <a:cs typeface="+mn-cs"/>
                        </a:rPr>
                        <a:t>を処理</a:t>
                      </a:r>
                      <a:endParaRPr lang="en-US" sz="1200" kern="1200" baseline="0" dirty="0" smtClean="0">
                        <a:solidFill>
                          <a:schemeClr val="tx1"/>
                        </a:solidFill>
                        <a:latin typeface="+mn-lt"/>
                        <a:ea typeface="+mn-ea"/>
                        <a:cs typeface="+mn-cs"/>
                      </a:endParaRPr>
                    </a:p>
                  </a:txBody>
                  <a:tcPr/>
                </a:tc>
              </a:tr>
              <a:tr h="661444">
                <a:tc>
                  <a:txBody>
                    <a:bodyPr/>
                    <a:lstStyle/>
                    <a:p>
                      <a:pPr algn="r"/>
                      <a:endParaRPr lang="en-US" sz="1200" dirty="0" smtClean="0"/>
                    </a:p>
                    <a:p>
                      <a:pPr algn="r"/>
                      <a:r>
                        <a:rPr lang="en-US" sz="1200" dirty="0" err="1" smtClean="0"/>
                        <a:t>Aquatabs</a:t>
                      </a:r>
                      <a:endParaRPr lang="en-US" sz="1200" dirty="0"/>
                    </a:p>
                  </a:txBody>
                  <a:tcPr/>
                </a:tc>
                <a:tc>
                  <a:txBody>
                    <a:bodyPr/>
                    <a:lstStyle/>
                    <a:p>
                      <a:r>
                        <a:rPr lang="ja-JP" altLang="en-US" sz="1200" baseline="0" dirty="0" smtClean="0"/>
                        <a:t>塩素系の消毒剤</a:t>
                      </a:r>
                      <a:endParaRPr lang="en-US" altLang="ja-JP" sz="1200" dirty="0"/>
                    </a:p>
                  </a:txBody>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altLang="ja-JP" sz="1200" kern="1200" baseline="0" dirty="0" smtClean="0">
                          <a:solidFill>
                            <a:schemeClr val="tx1"/>
                          </a:solidFill>
                          <a:latin typeface="+mn-lt"/>
                          <a:ea typeface="+mn-ea"/>
                          <a:cs typeface="+mn-cs"/>
                        </a:rPr>
                        <a:t>1ℓ</a:t>
                      </a:r>
                      <a:r>
                        <a:rPr lang="ja-JP" altLang="en-US" sz="1200" kern="1200" baseline="0" dirty="0" smtClean="0">
                          <a:solidFill>
                            <a:schemeClr val="tx1"/>
                          </a:solidFill>
                          <a:latin typeface="+mn-lt"/>
                          <a:ea typeface="+mn-ea"/>
                          <a:cs typeface="+mn-cs"/>
                        </a:rPr>
                        <a:t>の水処理あたり</a:t>
                      </a:r>
                      <a:r>
                        <a:rPr lang="en-US" sz="1200" kern="1200" baseline="0" dirty="0" smtClean="0">
                          <a:solidFill>
                            <a:schemeClr val="tx1"/>
                          </a:solidFill>
                          <a:latin typeface="+mn-lt"/>
                          <a:ea typeface="+mn-ea"/>
                          <a:cs typeface="+mn-cs"/>
                        </a:rPr>
                        <a:t>0.0015</a:t>
                      </a:r>
                      <a:r>
                        <a:rPr lang="en-US" altLang="ja-JP" sz="1200" kern="1200" baseline="0" dirty="0" smtClean="0">
                          <a:solidFill>
                            <a:schemeClr val="tx1"/>
                          </a:solidFill>
                          <a:latin typeface="+mn-lt"/>
                          <a:ea typeface="+mn-ea"/>
                          <a:cs typeface="+mn-cs"/>
                        </a:rPr>
                        <a:t>US</a:t>
                      </a:r>
                      <a:r>
                        <a:rPr lang="ja-JP" altLang="en-US" sz="1200" kern="1200" baseline="0" dirty="0" smtClean="0">
                          <a:solidFill>
                            <a:schemeClr val="tx1"/>
                          </a:solidFill>
                          <a:latin typeface="+mn-lt"/>
                          <a:ea typeface="+mn-ea"/>
                          <a:cs typeface="+mn-cs"/>
                        </a:rPr>
                        <a:t>ドル</a:t>
                      </a:r>
                      <a:endParaRPr lang="en-US" sz="1200" kern="1200" baseline="0" dirty="0" smtClean="0">
                        <a:solidFill>
                          <a:schemeClr val="tx1"/>
                        </a:solidFill>
                        <a:latin typeface="+mn-lt"/>
                        <a:ea typeface="+mn-ea"/>
                        <a:cs typeface="+mn-cs"/>
                      </a:endParaRPr>
                    </a:p>
                  </a:txBody>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Medentech</a:t>
                      </a:r>
                      <a:endParaRPr lang="en-US" sz="1200" kern="1200" dirty="0" smtClean="0">
                        <a:solidFill>
                          <a:schemeClr val="tx1"/>
                        </a:solidFill>
                        <a:latin typeface="+mn-lt"/>
                        <a:ea typeface="+mn-ea"/>
                        <a:cs typeface="+mn-cs"/>
                      </a:endParaRPr>
                    </a:p>
                    <a:p>
                      <a:endParaRPr lang="en-US" sz="1200" dirty="0"/>
                    </a:p>
                  </a:txBody>
                  <a:tcPr/>
                </a:tc>
                <a:tc vMerge="1">
                  <a:txBody>
                    <a:bodyPr/>
                    <a:lstStyle/>
                    <a:p>
                      <a:endParaRPr lang="en-US"/>
                    </a:p>
                  </a:txBody>
                  <a:tcPr/>
                </a:tc>
                <a:tc vMerge="1">
                  <a:txBody>
                    <a:bodyPr/>
                    <a:lstStyle/>
                    <a:p>
                      <a:pPr marL="0" marR="0" indent="0" algn="l" defTabSz="914293"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txBody>
                  <a:tcPr/>
                </a:tc>
              </a:tr>
              <a:tr h="687104">
                <a:tc>
                  <a:txBody>
                    <a:bodyPr/>
                    <a:lstStyle/>
                    <a:p>
                      <a:pPr algn="r"/>
                      <a:r>
                        <a:rPr lang="en-US" sz="1200" dirty="0" err="1" smtClean="0">
                          <a:solidFill>
                            <a:schemeClr val="tx1"/>
                          </a:solidFill>
                        </a:rPr>
                        <a:t>Chujio</a:t>
                      </a:r>
                      <a:r>
                        <a:rPr lang="en-US" sz="1200" dirty="0" smtClean="0">
                          <a:solidFill>
                            <a:schemeClr val="tx1"/>
                          </a:solidFill>
                        </a:rPr>
                        <a:t> </a:t>
                      </a:r>
                    </a:p>
                    <a:p>
                      <a:pPr algn="r"/>
                      <a:r>
                        <a:rPr lang="en-US" sz="1200" dirty="0" smtClean="0">
                          <a:solidFill>
                            <a:schemeClr val="tx1"/>
                          </a:solidFill>
                        </a:rPr>
                        <a:t>ceramic</a:t>
                      </a:r>
                    </a:p>
                    <a:p>
                      <a:pPr algn="r"/>
                      <a:r>
                        <a:rPr lang="en-US" sz="1200" dirty="0" smtClean="0">
                          <a:solidFill>
                            <a:schemeClr val="tx1"/>
                          </a:solidFill>
                        </a:rPr>
                        <a:t> filter</a:t>
                      </a:r>
                      <a:endParaRPr lang="en-US" sz="1200" dirty="0">
                        <a:solidFill>
                          <a:schemeClr val="tx1"/>
                        </a:solidFill>
                      </a:endParaRPr>
                    </a:p>
                  </a:txBody>
                  <a:tcPr/>
                </a:tc>
                <a:tc>
                  <a:txBody>
                    <a:bodyPr/>
                    <a:lstStyle/>
                    <a:p>
                      <a:r>
                        <a:rPr lang="ja-JP" altLang="en-US" sz="1200" dirty="0" smtClean="0"/>
                        <a:t>コロイド状銀の溶液に浸したセラミックフィルター</a:t>
                      </a:r>
                      <a:endParaRPr lang="en-US" sz="1200" dirty="0"/>
                    </a:p>
                  </a:txBody>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altLang="ja-JP" sz="1200" kern="1200" baseline="0" dirty="0" smtClean="0">
                          <a:solidFill>
                            <a:schemeClr val="tx1"/>
                          </a:solidFill>
                          <a:latin typeface="+mn-lt"/>
                          <a:ea typeface="+mn-ea"/>
                          <a:cs typeface="+mn-cs"/>
                        </a:rPr>
                        <a:t>1ℓ</a:t>
                      </a:r>
                      <a:r>
                        <a:rPr lang="ja-JP" altLang="en-US" sz="1200" kern="1200" baseline="0" dirty="0" smtClean="0">
                          <a:solidFill>
                            <a:schemeClr val="tx1"/>
                          </a:solidFill>
                          <a:latin typeface="+mn-lt"/>
                          <a:ea typeface="+mn-ea"/>
                          <a:cs typeface="+mn-cs"/>
                        </a:rPr>
                        <a:t>の水処理あたり</a:t>
                      </a:r>
                      <a:r>
                        <a:rPr lang="en-US" sz="1200" kern="1200" baseline="0" dirty="0" smtClean="0">
                          <a:solidFill>
                            <a:schemeClr val="tx1"/>
                          </a:solidFill>
                          <a:latin typeface="+mn-lt"/>
                          <a:ea typeface="+mn-ea"/>
                          <a:cs typeface="+mn-cs"/>
                        </a:rPr>
                        <a:t>0.0025</a:t>
                      </a:r>
                      <a:r>
                        <a:rPr lang="en-US" altLang="ja-JP" sz="1200" kern="1200" baseline="0" dirty="0" smtClean="0">
                          <a:solidFill>
                            <a:schemeClr val="tx1"/>
                          </a:solidFill>
                          <a:latin typeface="+mn-lt"/>
                          <a:ea typeface="+mn-ea"/>
                          <a:cs typeface="+mn-cs"/>
                        </a:rPr>
                        <a:t>US</a:t>
                      </a:r>
                      <a:r>
                        <a:rPr lang="ja-JP" altLang="en-US" sz="1200" kern="1200" baseline="0" dirty="0" smtClean="0">
                          <a:solidFill>
                            <a:schemeClr val="tx1"/>
                          </a:solidFill>
                          <a:latin typeface="+mn-lt"/>
                          <a:ea typeface="+mn-ea"/>
                          <a:cs typeface="+mn-cs"/>
                        </a:rPr>
                        <a:t>ドル</a:t>
                      </a:r>
                      <a:r>
                        <a:rPr lang="en-US" sz="1200" kern="1200" baseline="30000" dirty="0" smtClean="0">
                          <a:solidFill>
                            <a:schemeClr val="tx1"/>
                          </a:solidFill>
                          <a:latin typeface="+mn-lt"/>
                          <a:ea typeface="+mn-ea"/>
                          <a:cs typeface="+mn-cs"/>
                        </a:rPr>
                        <a:t>2</a:t>
                      </a:r>
                    </a:p>
                    <a:p>
                      <a:endParaRPr lang="en-US" sz="1200" dirty="0"/>
                    </a:p>
                  </a:txBody>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Chujio</a:t>
                      </a:r>
                      <a:r>
                        <a:rPr lang="en-US" sz="1200" kern="1200" dirty="0" smtClean="0">
                          <a:solidFill>
                            <a:schemeClr val="tx1"/>
                          </a:solidFill>
                          <a:latin typeface="+mn-lt"/>
                          <a:ea typeface="+mn-ea"/>
                          <a:cs typeface="+mn-cs"/>
                        </a:rPr>
                        <a:t> Ceramics</a:t>
                      </a:r>
                    </a:p>
                  </a:txBody>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200" kern="1200" dirty="0" smtClean="0">
                          <a:solidFill>
                            <a:schemeClr val="tx1"/>
                          </a:solidFill>
                          <a:latin typeface="+mn-lt"/>
                          <a:ea typeface="+mn-ea"/>
                          <a:cs typeface="+mn-cs"/>
                        </a:rPr>
                        <a:t>営利的かつ</a:t>
                      </a:r>
                      <a:r>
                        <a:rPr lang="en-US" altLang="ja-JP" sz="1200" kern="1200" dirty="0" smtClean="0">
                          <a:solidFill>
                            <a:schemeClr val="tx1"/>
                          </a:solidFill>
                          <a:latin typeface="+mn-lt"/>
                          <a:ea typeface="+mn-ea"/>
                          <a:cs typeface="+mn-cs"/>
                        </a:rPr>
                        <a:t>NGO</a:t>
                      </a:r>
                      <a:r>
                        <a:rPr lang="ja-JP" altLang="en-US" sz="1200" kern="1200" dirty="0" smtClean="0">
                          <a:solidFill>
                            <a:schemeClr val="tx1"/>
                          </a:solidFill>
                          <a:latin typeface="+mn-lt"/>
                          <a:ea typeface="+mn-ea"/>
                          <a:cs typeface="+mn-cs"/>
                        </a:rPr>
                        <a:t>ベースの流通モデル</a:t>
                      </a:r>
                      <a:endParaRPr lang="en-US" altLang="ja-JP" sz="1200" kern="1200" dirty="0" smtClean="0">
                        <a:solidFill>
                          <a:schemeClr val="tx1"/>
                        </a:solidFill>
                        <a:latin typeface="+mn-lt"/>
                        <a:ea typeface="+mn-ea"/>
                        <a:cs typeface="+mn-cs"/>
                      </a:endParaRPr>
                    </a:p>
                  </a:txBody>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altLang="ja-JP" sz="1200" baseline="0" dirty="0" smtClean="0"/>
                        <a:t>2006</a:t>
                      </a:r>
                      <a:r>
                        <a:rPr lang="ja-JP" altLang="en-US" sz="1200" baseline="0" dirty="0" smtClean="0"/>
                        <a:t>年～</a:t>
                      </a:r>
                      <a:r>
                        <a:rPr lang="en-US" altLang="ja-JP" sz="1200" baseline="0" dirty="0" smtClean="0"/>
                        <a:t>2009</a:t>
                      </a:r>
                      <a:r>
                        <a:rPr lang="ja-JP" altLang="en-US" sz="1200" baseline="0" dirty="0" smtClean="0"/>
                        <a:t>年の期間に</a:t>
                      </a:r>
                      <a:r>
                        <a:rPr lang="en-US" altLang="ja-JP" sz="1200" baseline="0" dirty="0" smtClean="0"/>
                        <a:t>3000</a:t>
                      </a:r>
                      <a:r>
                        <a:rPr lang="ja-JP" altLang="en-US" sz="1200" baseline="0" dirty="0" smtClean="0"/>
                        <a:t>ユニット以上を販売（容量</a:t>
                      </a:r>
                      <a:r>
                        <a:rPr lang="en-US" altLang="ja-JP" sz="1200" baseline="0" dirty="0" smtClean="0"/>
                        <a:t>20ℓ</a:t>
                      </a:r>
                      <a:r>
                        <a:rPr lang="ja-JP" altLang="en-US" sz="1200" baseline="0" dirty="0" smtClean="0"/>
                        <a:t>）</a:t>
                      </a:r>
                      <a:endParaRPr lang="en-US" sz="1200" kern="1200" baseline="0" dirty="0" smtClean="0">
                        <a:solidFill>
                          <a:schemeClr val="tx1"/>
                        </a:solidFill>
                        <a:latin typeface="+mn-lt"/>
                        <a:ea typeface="+mn-ea"/>
                        <a:cs typeface="+mn-cs"/>
                      </a:endParaRPr>
                    </a:p>
                  </a:txBody>
                  <a:tcPr/>
                </a:tc>
              </a:tr>
              <a:tr h="744583">
                <a:tc>
                  <a:txBody>
                    <a:bodyPr/>
                    <a:lstStyle/>
                    <a:p>
                      <a:pPr algn="r"/>
                      <a:r>
                        <a:rPr lang="en-US" sz="1200" dirty="0" err="1" smtClean="0"/>
                        <a:t>Cera</a:t>
                      </a:r>
                      <a:r>
                        <a:rPr lang="en-US" sz="1200" baseline="0" dirty="0" smtClean="0"/>
                        <a:t> </a:t>
                      </a:r>
                      <a:r>
                        <a:rPr lang="en-US" sz="1200" baseline="0" dirty="0" err="1" smtClean="0"/>
                        <a:t>Maji</a:t>
                      </a:r>
                      <a:endParaRPr lang="en-US" sz="1200" baseline="0" dirty="0" smtClean="0"/>
                    </a:p>
                    <a:p>
                      <a:pPr algn="r"/>
                      <a:r>
                        <a:rPr lang="en-US" sz="1200" baseline="0" dirty="0" smtClean="0"/>
                        <a:t> filter</a:t>
                      </a:r>
                      <a:endParaRPr lang="en-US" sz="1200" dirty="0"/>
                    </a:p>
                  </a:txBody>
                  <a:tcPr/>
                </a:tc>
                <a:tc>
                  <a:txBody>
                    <a:bodyPr/>
                    <a:lstStyle/>
                    <a:p>
                      <a:r>
                        <a:rPr lang="ja-JP" altLang="en-US" sz="1200" dirty="0" smtClean="0"/>
                        <a:t>コロイド状銀の溶液に浸したセラミックフィルター</a:t>
                      </a:r>
                      <a:endParaRPr lang="en-US" altLang="ja-JP" sz="1200" dirty="0"/>
                    </a:p>
                  </a:txBody>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altLang="ja-JP" sz="1200" kern="1200" baseline="0" dirty="0" smtClean="0">
                          <a:solidFill>
                            <a:schemeClr val="tx1"/>
                          </a:solidFill>
                          <a:latin typeface="+mn-lt"/>
                          <a:ea typeface="+mn-ea"/>
                          <a:cs typeface="+mn-cs"/>
                        </a:rPr>
                        <a:t>1ℓ</a:t>
                      </a:r>
                      <a:r>
                        <a:rPr lang="ja-JP" altLang="en-US" sz="1200" kern="1200" baseline="0" dirty="0" smtClean="0">
                          <a:solidFill>
                            <a:schemeClr val="tx1"/>
                          </a:solidFill>
                          <a:latin typeface="+mn-lt"/>
                          <a:ea typeface="+mn-ea"/>
                          <a:cs typeface="+mn-cs"/>
                        </a:rPr>
                        <a:t>の水処理あたり</a:t>
                      </a:r>
                      <a:r>
                        <a:rPr lang="en-US" sz="1200" kern="1200" baseline="0" dirty="0" smtClean="0">
                          <a:solidFill>
                            <a:schemeClr val="tx1"/>
                          </a:solidFill>
                          <a:latin typeface="+mn-lt"/>
                          <a:ea typeface="+mn-ea"/>
                          <a:cs typeface="+mn-cs"/>
                        </a:rPr>
                        <a:t>0.0016</a:t>
                      </a:r>
                      <a:r>
                        <a:rPr lang="en-US" altLang="ja-JP" sz="1200" kern="1200" baseline="0" dirty="0" smtClean="0">
                          <a:solidFill>
                            <a:schemeClr val="tx1"/>
                          </a:solidFill>
                          <a:latin typeface="+mn-lt"/>
                          <a:ea typeface="+mn-ea"/>
                          <a:cs typeface="+mn-cs"/>
                        </a:rPr>
                        <a:t>US</a:t>
                      </a:r>
                      <a:r>
                        <a:rPr lang="ja-JP" altLang="en-US" sz="1200" kern="1200" baseline="0" dirty="0" smtClean="0">
                          <a:solidFill>
                            <a:schemeClr val="tx1"/>
                          </a:solidFill>
                          <a:latin typeface="+mn-lt"/>
                          <a:ea typeface="+mn-ea"/>
                          <a:cs typeface="+mn-cs"/>
                        </a:rPr>
                        <a:t>ドル</a:t>
                      </a:r>
                      <a:r>
                        <a:rPr lang="en-US" sz="1200" kern="1200" baseline="30000" dirty="0" smtClean="0">
                          <a:solidFill>
                            <a:schemeClr val="tx1"/>
                          </a:solidFill>
                          <a:latin typeface="+mn-lt"/>
                          <a:ea typeface="+mn-ea"/>
                          <a:cs typeface="+mn-cs"/>
                        </a:rPr>
                        <a:t>2</a:t>
                      </a:r>
                    </a:p>
                  </a:txBody>
                  <a:tcPr/>
                </a:tc>
                <a:tc>
                  <a:txBody>
                    <a:bodyPr/>
                    <a:lstStyle/>
                    <a:p>
                      <a:r>
                        <a:rPr lang="en-US" sz="1200" kern="1200" dirty="0" smtClean="0">
                          <a:solidFill>
                            <a:schemeClr val="dk1"/>
                          </a:solidFill>
                          <a:latin typeface="+mn-lt"/>
                          <a:ea typeface="+mn-ea"/>
                          <a:cs typeface="+mn-cs"/>
                        </a:rPr>
                        <a:t>Kenya</a:t>
                      </a:r>
                      <a:r>
                        <a:rPr lang="en-US" sz="1200" kern="1200" baseline="0" dirty="0" smtClean="0">
                          <a:solidFill>
                            <a:schemeClr val="dk1"/>
                          </a:solidFill>
                          <a:latin typeface="+mn-lt"/>
                          <a:ea typeface="+mn-ea"/>
                          <a:cs typeface="+mn-cs"/>
                        </a:rPr>
                        <a:t> Ceramic Project</a:t>
                      </a:r>
                      <a:endParaRPr lang="en-US" sz="1200" kern="1200" dirty="0">
                        <a:solidFill>
                          <a:schemeClr val="dk1"/>
                        </a:solidFill>
                        <a:latin typeface="+mn-lt"/>
                        <a:ea typeface="+mn-ea"/>
                        <a:cs typeface="+mn-cs"/>
                      </a:endParaRPr>
                    </a:p>
                  </a:txBody>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200" kern="1200" dirty="0" smtClean="0">
                          <a:solidFill>
                            <a:schemeClr val="tx1"/>
                          </a:solidFill>
                          <a:latin typeface="+mn-lt"/>
                          <a:ea typeface="+mn-ea"/>
                          <a:cs typeface="+mn-cs"/>
                        </a:rPr>
                        <a:t>営利的かつ</a:t>
                      </a:r>
                      <a:r>
                        <a:rPr lang="en-US" altLang="ja-JP" sz="1200" kern="1200" dirty="0" smtClean="0">
                          <a:solidFill>
                            <a:schemeClr val="tx1"/>
                          </a:solidFill>
                          <a:latin typeface="+mn-lt"/>
                          <a:ea typeface="+mn-ea"/>
                          <a:cs typeface="+mn-cs"/>
                        </a:rPr>
                        <a:t>NGO</a:t>
                      </a:r>
                      <a:r>
                        <a:rPr lang="ja-JP" altLang="en-US" sz="1200" kern="1200" dirty="0" smtClean="0">
                          <a:solidFill>
                            <a:schemeClr val="tx1"/>
                          </a:solidFill>
                          <a:latin typeface="+mn-lt"/>
                          <a:ea typeface="+mn-ea"/>
                          <a:cs typeface="+mn-cs"/>
                        </a:rPr>
                        <a:t>ベースの流通モデル</a:t>
                      </a:r>
                      <a:endParaRPr lang="en-US" sz="1200" kern="1200" baseline="0" dirty="0" smtClean="0">
                        <a:solidFill>
                          <a:schemeClr val="tx1"/>
                        </a:solidFill>
                        <a:latin typeface="+mn-lt"/>
                        <a:ea typeface="+mn-ea"/>
                        <a:cs typeface="+mn-cs"/>
                      </a:endParaRPr>
                    </a:p>
                    <a:p>
                      <a:pPr marL="0" marR="0" indent="0" algn="l" defTabSz="914293" rtl="0" eaLnBrk="1" fontAlgn="auto" latinLnBrk="0" hangingPunct="1">
                        <a:lnSpc>
                          <a:spcPct val="100000"/>
                        </a:lnSpc>
                        <a:spcBef>
                          <a:spcPts val="0"/>
                        </a:spcBef>
                        <a:spcAft>
                          <a:spcPts val="0"/>
                        </a:spcAft>
                        <a:buClrTx/>
                        <a:buSzTx/>
                        <a:buFontTx/>
                        <a:buNone/>
                        <a:tabLst/>
                        <a:defRPr/>
                      </a:pPr>
                      <a:endParaRPr lang="en-US" sz="1200" dirty="0"/>
                    </a:p>
                  </a:txBody>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en-US" altLang="ja-JP" sz="1200" dirty="0" smtClean="0"/>
                        <a:t>2011</a:t>
                      </a:r>
                      <a:r>
                        <a:rPr lang="ja-JP" altLang="en-US" sz="1200" dirty="0" smtClean="0"/>
                        <a:t>年に</a:t>
                      </a:r>
                      <a:r>
                        <a:rPr lang="en-US" altLang="ja-JP" sz="1200" dirty="0" smtClean="0"/>
                        <a:t>1500</a:t>
                      </a:r>
                      <a:r>
                        <a:rPr lang="ja-JP" altLang="en-US" sz="1200" dirty="0" smtClean="0"/>
                        <a:t>フィルター以上を販売（容量</a:t>
                      </a:r>
                      <a:r>
                        <a:rPr lang="en-US" altLang="ja-JP" sz="1200" dirty="0" smtClean="0"/>
                        <a:t>20ℓ</a:t>
                      </a:r>
                      <a:r>
                        <a:rPr lang="ja-JP" altLang="en-US" sz="1200" dirty="0" smtClean="0"/>
                        <a:t>）</a:t>
                      </a:r>
                      <a:endParaRPr lang="en-US" sz="1200" kern="1200" baseline="0" dirty="0" smtClean="0">
                        <a:solidFill>
                          <a:schemeClr val="tx1"/>
                        </a:solidFill>
                        <a:latin typeface="+mn-lt"/>
                        <a:ea typeface="+mn-ea"/>
                        <a:cs typeface="+mn-cs"/>
                      </a:endParaRPr>
                    </a:p>
                  </a:txBody>
                  <a:tcPr/>
                </a:tc>
              </a:tr>
              <a:tr h="770709">
                <a:tc>
                  <a:txBody>
                    <a:bodyPr/>
                    <a:lstStyle/>
                    <a:p>
                      <a:pPr algn="r"/>
                      <a:r>
                        <a:rPr lang="en-US" sz="1200" dirty="0" err="1" smtClean="0"/>
                        <a:t>Life</a:t>
                      </a:r>
                      <a:r>
                        <a:rPr lang="en-US" sz="1200" baseline="0" dirty="0" err="1" smtClean="0"/>
                        <a:t>Straw</a:t>
                      </a:r>
                      <a:r>
                        <a:rPr lang="en-US" sz="1200" baseline="0" dirty="0" smtClean="0"/>
                        <a:t> </a:t>
                      </a:r>
                    </a:p>
                    <a:p>
                      <a:pPr algn="r"/>
                      <a:r>
                        <a:rPr lang="en-US" sz="1200" baseline="0" dirty="0" smtClean="0"/>
                        <a:t>Family </a:t>
                      </a:r>
                    </a:p>
                  </a:txBody>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200" dirty="0" smtClean="0"/>
                        <a:t>限外ろ過</a:t>
                      </a:r>
                      <a:endParaRPr lang="en-US" sz="1200" dirty="0" smtClean="0"/>
                    </a:p>
                    <a:p>
                      <a:endParaRPr lang="en-US" sz="1200" dirty="0"/>
                    </a:p>
                  </a:txBody>
                  <a:tcPr/>
                </a:tc>
                <a:tc>
                  <a:txBody>
                    <a:bodyPr/>
                    <a:lstStyle/>
                    <a:p>
                      <a:r>
                        <a:rPr lang="ja-JP" altLang="en-US" sz="1200" dirty="0" smtClean="0"/>
                        <a:t>ケニアで無料配布</a:t>
                      </a:r>
                      <a:endParaRPr lang="en-US" sz="1200" baseline="0" dirty="0" smtClean="0"/>
                    </a:p>
                    <a:p>
                      <a:endParaRPr lang="en-US" sz="1200" dirty="0"/>
                    </a:p>
                  </a:txBody>
                  <a:tcPr/>
                </a:tc>
                <a:tc>
                  <a:txBody>
                    <a:bodyPr/>
                    <a:lstStyle/>
                    <a:p>
                      <a:r>
                        <a:rPr lang="ja-JP" altLang="en-US" sz="1200" dirty="0" smtClean="0"/>
                        <a:t>ベスタガード・フランセン社（</a:t>
                      </a:r>
                      <a:r>
                        <a:rPr lang="en-US" sz="1200" dirty="0" err="1" smtClean="0"/>
                        <a:t>Vestergaard</a:t>
                      </a:r>
                      <a:r>
                        <a:rPr lang="en-US" sz="1200" dirty="0" smtClean="0"/>
                        <a:t> </a:t>
                      </a:r>
                      <a:r>
                        <a:rPr lang="en-US" sz="1200" kern="1200" dirty="0" err="1" smtClean="0">
                          <a:solidFill>
                            <a:schemeClr val="dk1"/>
                          </a:solidFill>
                          <a:latin typeface="+mn-lt"/>
                          <a:ea typeface="+mn-ea"/>
                          <a:cs typeface="+mn-cs"/>
                        </a:rPr>
                        <a:t>Frandsen</a:t>
                      </a:r>
                      <a:r>
                        <a:rPr lang="ja-JP" altLang="en-US" sz="1200" kern="1200" dirty="0" smtClean="0">
                          <a:solidFill>
                            <a:schemeClr val="dk1"/>
                          </a:solidFill>
                          <a:latin typeface="+mn-lt"/>
                          <a:ea typeface="+mn-ea"/>
                          <a:cs typeface="+mn-cs"/>
                        </a:rPr>
                        <a:t>）</a:t>
                      </a:r>
                      <a:endParaRPr lang="en-US" sz="1200" kern="1200" dirty="0">
                        <a:solidFill>
                          <a:schemeClr val="dk1"/>
                        </a:solidFill>
                        <a:latin typeface="+mn-lt"/>
                        <a:ea typeface="+mn-ea"/>
                        <a:cs typeface="+mn-cs"/>
                      </a:endParaRPr>
                    </a:p>
                  </a:txBody>
                  <a:tcPr/>
                </a:tc>
                <a:tc>
                  <a:txBody>
                    <a:bodyPr/>
                    <a:lstStyle/>
                    <a:p>
                      <a:pPr marL="0" marR="0" indent="0" algn="l" defTabSz="914293" rtl="0" eaLnBrk="1" fontAlgn="auto" latinLnBrk="0" hangingPunct="1">
                        <a:lnSpc>
                          <a:spcPct val="100000"/>
                        </a:lnSpc>
                        <a:spcBef>
                          <a:spcPts val="0"/>
                        </a:spcBef>
                        <a:spcAft>
                          <a:spcPts val="0"/>
                        </a:spcAft>
                        <a:buClrTx/>
                        <a:buSzTx/>
                        <a:buFontTx/>
                        <a:buNone/>
                        <a:tabLst/>
                        <a:defRPr/>
                      </a:pPr>
                      <a:r>
                        <a:rPr lang="ja-JP" altLang="en-US" sz="1200" dirty="0" smtClean="0"/>
                        <a:t>西部州において保健省とのパートナーシップに基づきベスタガード・フランセン社によって流通</a:t>
                      </a:r>
                      <a:endParaRPr lang="en-US" sz="1200" dirty="0"/>
                    </a:p>
                  </a:txBody>
                  <a:tcPr/>
                </a:tc>
                <a:tc>
                  <a:txBody>
                    <a:bodyPr/>
                    <a:lstStyle/>
                    <a:p>
                      <a:r>
                        <a:rPr lang="en-US" altLang="ja-JP" sz="1200" dirty="0" smtClean="0"/>
                        <a:t>2011</a:t>
                      </a:r>
                      <a:r>
                        <a:rPr lang="ja-JP" altLang="en-US" sz="1200" dirty="0" smtClean="0"/>
                        <a:t>年</a:t>
                      </a:r>
                      <a:r>
                        <a:rPr lang="en-US" altLang="ja-JP" sz="1200" dirty="0" smtClean="0"/>
                        <a:t>4</a:t>
                      </a:r>
                      <a:r>
                        <a:rPr lang="ja-JP" altLang="en-US" sz="1200" dirty="0" smtClean="0"/>
                        <a:t>月と</a:t>
                      </a:r>
                      <a:r>
                        <a:rPr lang="en-US" altLang="ja-JP" sz="1200" dirty="0" smtClean="0"/>
                        <a:t>5</a:t>
                      </a:r>
                      <a:r>
                        <a:rPr lang="ja-JP" altLang="en-US" sz="1200" dirty="0" smtClean="0"/>
                        <a:t>月で</a:t>
                      </a:r>
                      <a:r>
                        <a:rPr lang="en-US" altLang="ja-JP" sz="1200" dirty="0" smtClean="0"/>
                        <a:t>90</a:t>
                      </a:r>
                      <a:r>
                        <a:rPr lang="ja-JP" altLang="en-US" sz="1200" dirty="0" smtClean="0"/>
                        <a:t>万個の</a:t>
                      </a:r>
                      <a:r>
                        <a:rPr lang="en-US" sz="1200" dirty="0" err="1" smtClean="0"/>
                        <a:t>LifeStraws</a:t>
                      </a:r>
                      <a:r>
                        <a:rPr lang="ja-JP" altLang="en-US" sz="1200" dirty="0" smtClean="0"/>
                        <a:t>を配布（ストロー</a:t>
                      </a:r>
                      <a:r>
                        <a:rPr lang="en-US" altLang="ja-JP" sz="1200" dirty="0" smtClean="0"/>
                        <a:t>1</a:t>
                      </a:r>
                      <a:r>
                        <a:rPr lang="ja-JP" altLang="en-US" sz="1200" dirty="0" smtClean="0"/>
                        <a:t>本あたり</a:t>
                      </a:r>
                      <a:r>
                        <a:rPr lang="en-US" sz="1200" baseline="0" dirty="0" smtClean="0"/>
                        <a:t>18,000</a:t>
                      </a:r>
                      <a:r>
                        <a:rPr lang="en-US" altLang="ja-JP" sz="1200" baseline="0" dirty="0" smtClean="0"/>
                        <a:t>ℓ</a:t>
                      </a:r>
                      <a:r>
                        <a:rPr lang="ja-JP" altLang="en-US" sz="1200" baseline="0" dirty="0" smtClean="0"/>
                        <a:t>を処理）</a:t>
                      </a:r>
                      <a:endParaRPr lang="en-US" sz="1200" dirty="0"/>
                    </a:p>
                  </a:txBody>
                  <a:tcPr/>
                </a:tc>
              </a:tr>
            </a:tbl>
          </a:graphicData>
        </a:graphic>
      </p:graphicFrame>
      <p:pic>
        <p:nvPicPr>
          <p:cNvPr id="6" name="Picture 4"/>
          <p:cNvPicPr>
            <a:picLocks noChangeAspect="1" noChangeArrowheads="1"/>
          </p:cNvPicPr>
          <p:nvPr/>
        </p:nvPicPr>
        <p:blipFill>
          <a:blip r:embed="rId3" cstate="print"/>
          <a:srcRect/>
          <a:stretch>
            <a:fillRect/>
          </a:stretch>
        </p:blipFill>
        <p:spPr bwMode="auto">
          <a:xfrm>
            <a:off x="423829" y="1407342"/>
            <a:ext cx="295698" cy="640080"/>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404485" y="2315419"/>
            <a:ext cx="334389" cy="548640"/>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rcRect/>
          <a:stretch>
            <a:fillRect/>
          </a:stretch>
        </p:blipFill>
        <p:spPr bwMode="auto">
          <a:xfrm>
            <a:off x="316086" y="3248777"/>
            <a:ext cx="621985" cy="349612"/>
          </a:xfrm>
          <a:prstGeom prst="rect">
            <a:avLst/>
          </a:prstGeom>
          <a:noFill/>
          <a:ln w="9525">
            <a:noFill/>
            <a:miter lim="800000"/>
            <a:headEnd/>
            <a:tailEnd/>
          </a:ln>
        </p:spPr>
      </p:pic>
      <p:pic>
        <p:nvPicPr>
          <p:cNvPr id="10" name="Picture 9"/>
          <p:cNvPicPr>
            <a:picLocks noChangeAspect="1"/>
          </p:cNvPicPr>
          <p:nvPr/>
        </p:nvPicPr>
        <p:blipFill>
          <a:blip r:embed="rId6"/>
          <a:stretch>
            <a:fillRect/>
          </a:stretch>
        </p:blipFill>
        <p:spPr>
          <a:xfrm>
            <a:off x="410329" y="3974569"/>
            <a:ext cx="309199" cy="426909"/>
          </a:xfrm>
          <a:prstGeom prst="rect">
            <a:avLst/>
          </a:prstGeom>
        </p:spPr>
      </p:pic>
      <p:pic>
        <p:nvPicPr>
          <p:cNvPr id="779266" name="Picture 2" descr="http://www.kenyanceramics.org/images/uploads/Kampala%20Exhibition%202012/CeraMaji%20Filter.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3830" y="4780347"/>
            <a:ext cx="370575" cy="467079"/>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1"/>
          <p:cNvSpPr>
            <a:spLocks noGrp="1"/>
          </p:cNvSpPr>
          <p:nvPr>
            <p:ph type="body" sz="quarter" idx="37"/>
          </p:nvPr>
        </p:nvSpPr>
        <p:spPr>
          <a:xfrm>
            <a:off x="450587" y="6346372"/>
            <a:ext cx="8159974" cy="447606"/>
          </a:xfrm>
        </p:spPr>
        <p:txBody>
          <a:bodyPr/>
          <a:lstStyle/>
          <a:p>
            <a:pPr>
              <a:spcBef>
                <a:spcPts val="0"/>
              </a:spcBef>
              <a:defRPr/>
            </a:pPr>
            <a:r>
              <a:rPr lang="en-US" baseline="30000" dirty="0" smtClean="0"/>
              <a:t> 1</a:t>
            </a:r>
            <a:r>
              <a:rPr lang="en-US" dirty="0" smtClean="0"/>
              <a:t> </a:t>
            </a:r>
            <a:r>
              <a:rPr lang="ja-JP" altLang="en-US" dirty="0" smtClean="0"/>
              <a:t>これらの製品の</a:t>
            </a:r>
            <a:r>
              <a:rPr lang="ja-JP" altLang="en-US" dirty="0"/>
              <a:t>中に</a:t>
            </a:r>
            <a:r>
              <a:rPr lang="ja-JP" altLang="en-US" dirty="0" smtClean="0"/>
              <a:t>は補助金を得て価格設定され販売している物もある、</a:t>
            </a:r>
            <a:r>
              <a:rPr lang="en-US" baseline="30000" dirty="0" smtClean="0"/>
              <a:t>2</a:t>
            </a:r>
            <a:r>
              <a:rPr lang="en-US" dirty="0" smtClean="0"/>
              <a:t> </a:t>
            </a:r>
            <a:r>
              <a:rPr lang="ja-JP" altLang="en-US" dirty="0" smtClean="0"/>
              <a:t>製品寿命を</a:t>
            </a:r>
            <a:r>
              <a:rPr lang="en-US" altLang="ja-JP" dirty="0" smtClean="0"/>
              <a:t>3</a:t>
            </a:r>
            <a:r>
              <a:rPr lang="ja-JP" altLang="en-US" dirty="0" smtClean="0"/>
              <a:t>年と仮定する</a:t>
            </a:r>
            <a:endParaRPr lang="en-US" dirty="0" smtClean="0"/>
          </a:p>
          <a:p>
            <a:pPr>
              <a:spcBef>
                <a:spcPts val="0"/>
              </a:spcBef>
              <a:defRPr/>
            </a:pPr>
            <a:r>
              <a:rPr lang="ja-JP" altLang="en-US" dirty="0" smtClean="0"/>
              <a:t>出典：</a:t>
            </a:r>
            <a:r>
              <a:rPr lang="en-US" dirty="0" smtClean="0">
                <a:hlinkClick r:id="rId8"/>
              </a:rPr>
              <a:t>https</a:t>
            </a:r>
            <a:r>
              <a:rPr lang="en-US" dirty="0">
                <a:hlinkClick r:id="rId8"/>
              </a:rPr>
              <a:t>://</a:t>
            </a:r>
            <a:r>
              <a:rPr lang="en-US" dirty="0" smtClean="0">
                <a:hlinkClick r:id="rId8"/>
              </a:rPr>
              <a:t>unfccc.int/secretariat/momentum_for_change/items/7100.php</a:t>
            </a:r>
            <a:r>
              <a:rPr lang="ja-JP" altLang="en-US" dirty="0" err="1" smtClean="0">
                <a:hlinkClick r:id="rId8"/>
              </a:rPr>
              <a:t>、</a:t>
            </a:r>
            <a:r>
              <a:rPr lang="en-US" dirty="0" smtClean="0">
                <a:hlinkClick r:id="rId8"/>
              </a:rPr>
              <a:t>http</a:t>
            </a:r>
            <a:r>
              <a:rPr lang="en-US" dirty="0">
                <a:hlinkClick r:id="rId8"/>
              </a:rPr>
              <a:t>://</a:t>
            </a:r>
            <a:r>
              <a:rPr lang="en-US" dirty="0" smtClean="0">
                <a:hlinkClick r:id="rId8"/>
              </a:rPr>
              <a:t>rehydrate.org/zinc/pdf/Kenya_FINAL%20for%20web.pdf</a:t>
            </a:r>
            <a:r>
              <a:rPr lang="ja-JP" altLang="en-US" dirty="0" err="1" smtClean="0">
                <a:hlinkClick r:id="rId8"/>
              </a:rPr>
              <a:t>、</a:t>
            </a:r>
            <a:r>
              <a:rPr lang="en-US" dirty="0" smtClean="0">
                <a:hlinkClick r:id="rId8"/>
              </a:rPr>
              <a:t>http</a:t>
            </a:r>
            <a:r>
              <a:rPr lang="en-US" dirty="0">
                <a:hlinkClick r:id="rId8"/>
              </a:rPr>
              <a:t>://</a:t>
            </a:r>
            <a:r>
              <a:rPr lang="en-US" dirty="0" smtClean="0">
                <a:hlinkClick r:id="rId8"/>
              </a:rPr>
              <a:t>aquaya.org/wp-content/uploads/Mbogo_Bunyi.pdf</a:t>
            </a:r>
            <a:r>
              <a:rPr lang="ja-JP" altLang="en-US" dirty="0" err="1" smtClean="0"/>
              <a:t>、</a:t>
            </a:r>
            <a:r>
              <a:rPr lang="ja-JP" altLang="en-US" dirty="0" smtClean="0"/>
              <a:t>ダルバーグ調査および分析</a:t>
            </a:r>
            <a:endParaRPr lang="en-US" dirty="0"/>
          </a:p>
        </p:txBody>
      </p:sp>
      <p:pic>
        <p:nvPicPr>
          <p:cNvPr id="785410" name="Picture 2" descr="productpagefamily"/>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7965" y="5513539"/>
            <a:ext cx="467426" cy="702697"/>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209645" y="1319481"/>
            <a:ext cx="9392878" cy="795830"/>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27401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23&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m/%#d/%Y&lt;/m_strFormatTime&gt;&lt;/m_precDefaultDate&gt;&lt;m_precDefaultYear/&gt;&lt;m_precDefaultQuarter/&gt;&lt;m_precDefaultMonth/&gt;&lt;m_precDefaultWeek/&gt;&lt;m_precDefaultDay/&gt;&lt;m_mruColor&gt;&lt;m_vecMRU length=&quot;24&quot;&gt;&lt;elem m_fUsage=&quot;2.52464752680703080000E+000&quot;&gt;&lt;m_msothmcolidx val=&quot;0&quot;/&gt;&lt;m_rgb r=&quot;55&quot; g=&quot;55&quot; b=&quot;5f&quot;/&gt;&lt;m_ppcolschidx tagver0=&quot;23004&quot; tagname0=&quot;m_ppcolschidxUNRECOGNIZED&quot; val=&quot;0&quot;/&gt;&lt;m_nBrightness val=&quot;0&quot;/&gt;&lt;/elem&gt;&lt;elem m_fUsage=&quot;1.40049000000000000000E+000&quot;&gt;&lt;m_msothmcolidx val=&quot;0&quot;/&gt;&lt;m_rgb r=&quot;3a&quot; g=&quot;c0&quot; b=&quot;ed&quot;/&gt;&lt;m_ppcolschidx tagver0=&quot;23004&quot; tagname0=&quot;m_ppcolschidxUNRECOGNIZED&quot; val=&quot;0&quot;/&gt;&lt;m_nBrightness val=&quot;0&quot;/&gt;&lt;/elem&gt;&lt;elem m_fUsage=&quot;1.00000000000000000000E+000&quot;&gt;&lt;m_msothmcolidx val=&quot;0&quot;/&gt;&lt;m_rgb r=&quot;0&quot; g=&quot;70&quot; b=&quot;c0&quot;/&gt;&lt;m_ppcolschidx tagver0=&quot;23004&quot; tagname0=&quot;m_ppcolschidxUNRECOGNIZED&quot; val=&quot;0&quot;/&gt;&lt;m_nBrightness val=&quot;0&quot;/&gt;&lt;/elem&gt;&lt;elem m_fUsage=&quot;9.00000000000000020000E-001&quot;&gt;&lt;m_msothmcolidx val=&quot;0&quot;/&gt;&lt;m_rgb r=&quot;6b&quot; g=&quot;c2&quot; b=&quot;ed&quot;/&gt;&lt;m_ppcolschidx tagver0=&quot;23004&quot; tagname0=&quot;m_ppcolschidxUNRECOGNIZED&quot; val=&quot;0&quot;/&gt;&lt;m_nBrightness val=&quot;0&quot;/&gt;&lt;/elem&gt;&lt;elem m_fUsage=&quot;8.20655485050240000000E-001&quot;&gt;&lt;m_msothmcolidx val=&quot;0&quot;/&gt;&lt;m_rgb r=&quot;bb&quot; g=&quot;bb&quot; b=&quot;bf&quot;/&gt;&lt;m_ppcolschidx tagver0=&quot;23004&quot; tagname0=&quot;m_ppcolschidxUNRECOGNIZED&quot; val=&quot;0&quot;/&gt;&lt;m_nBrightness val=&quot;0&quot;/&gt;&lt;/elem&gt;&lt;elem m_fUsage=&quot;7.29000000000000090000E-001&quot;&gt;&lt;m_msothmcolidx val=&quot;0&quot;/&gt;&lt;m_rgb r=&quot;84&quot; g=&quot;dc&quot; b=&quot;ec&quot;/&gt;&lt;m_ppcolschidx tagver0=&quot;23004&quot; tagname0=&quot;m_ppcolschidxUNRECOGNIZED&quot; val=&quot;0&quot;/&gt;&lt;m_nBrightness val=&quot;0&quot;/&gt;&lt;/elem&gt;&lt;elem m_fUsage=&quot;6.56100000000000130000E-001&quot;&gt;&lt;m_msothmcolidx val=&quot;0&quot;/&gt;&lt;m_rgb r=&quot;7c&quot; g=&quot;d6&quot; b=&quot;f3&quot;/&gt;&lt;m_ppcolschidx tagver0=&quot;23004&quot; tagname0=&quot;m_ppcolschidxUNRECOGNIZED&quot; val=&quot;0&quot;/&gt;&lt;m_nBrightness val=&quot;0&quot;/&gt;&lt;/elem&gt;&lt;elem m_fUsage=&quot;5.31441000000000160000E-001&quot;&gt;&lt;m_msothmcolidx val=&quot;0&quot;/&gt;&lt;m_rgb r=&quot;f8&quot; g=&quot;d2&quot; b=&quot;1&quot;/&gt;&lt;m_ppcolschidx tagver0=&quot;23004&quot; tagname0=&quot;m_ppcolschidxUNRECOGNIZED&quot; val=&quot;0&quot;/&gt;&lt;m_nBrightness val=&quot;0&quot;/&gt;&lt;/elem&gt;&lt;elem m_fUsage=&quot;4.78296900000000140000E-001&quot;&gt;&lt;m_msothmcolidx val=&quot;0&quot;/&gt;&lt;m_rgb r=&quot;f0&quot; g=&quot;83&quot; b=&quot;15&quot;/&gt;&lt;m_ppcolschidx tagver0=&quot;23004&quot; tagname0=&quot;m_ppcolschidxUNRECOGNIZED&quot; val=&quot;0&quot;/&gt;&lt;m_nBrightness val=&quot;0&quot;/&gt;&lt;/elem&gt;&lt;elem m_fUsage=&quot;4.30467210000000160000E-001&quot;&gt;&lt;m_msothmcolidx val=&quot;0&quot;/&gt;&lt;m_rgb r=&quot;fc&quot; g=&quot;e6&quot; b=&quot;d1&quot;/&gt;&lt;m_ppcolschidx tagver0=&quot;23004&quot; tagname0=&quot;m_ppcolschidxUNRECOGNIZED&quot; val=&quot;0&quot;/&gt;&lt;m_nBrightness val=&quot;0&quot;/&gt;&lt;/elem&gt;&lt;elem m_fUsage=&quot;1.80647056994985790000E-001&quot;&gt;&lt;m_msothmcolidx val=&quot;0&quot;/&gt;&lt;m_rgb r=&quot;dd&quot; g=&quot;dd&quot; b=&quot;df&quot;/&gt;&lt;m_ppcolschidx tagver0=&quot;23004&quot; tagname0=&quot;m_ppcolschidxUNRECOGNIZED&quot; val=&quot;0&quot;/&gt;&lt;m_nBrightness val=&quot;0&quot;/&gt;&lt;/elem&gt;&lt;elem m_fUsage=&quot;1.35724913612316030000E-001&quot;&gt;&lt;m_msothmcolidx val=&quot;0&quot;/&gt;&lt;m_rgb r=&quot;99&quot; g=&quot;99&quot; b=&quot;9f&quot;/&gt;&lt;m_ppcolschidx tagver0=&quot;23004&quot; tagname0=&quot;m_ppcolschidxUNRECOGNIZED&quot; val=&quot;0&quot;/&gt;&lt;m_nBrightness val=&quot;0&quot;/&gt;&lt;/elem&gt;&lt;elem m_fUsage=&quot;1.22152422251084430000E-001&quot;&gt;&lt;m_msothmcolidx val=&quot;0&quot;/&gt;&lt;m_rgb r=&quot;77&quot; g=&quot;77&quot; b=&quot;7f&quot;/&gt;&lt;m_ppcolschidx tagver0=&quot;23004&quot; tagname0=&quot;m_ppcolschidxUNRECOGNIZED&quot; val=&quot;0&quot;/&gt;&lt;m_nBrightness val=&quot;0&quot;/&gt;&lt;/elem&gt;&lt;elem m_fUsage=&quot;7.97682995968740930000E-002&quot;&gt;&lt;m_msothmcolidx val=&quot;0&quot;/&gt;&lt;m_rgb r=&quot;67&quot; g=&quot;10&quot; b=&quot;3f&quot;/&gt;&lt;m_ppcolschidx tagver0=&quot;23004&quot; tagname0=&quot;m_ppcolschidxUNRECOGNIZED&quot; val=&quot;0&quot;/&gt;&lt;m_nBrightness val=&quot;0&quot;/&gt;&lt;/elem&gt;&lt;elem m_fUsage=&quot;2.58685841601144490000E-003&quot;&gt;&lt;m_msothmcolidx val=&quot;0&quot;/&gt;&lt;m_rgb r=&quot;c0&quot; g=&quot;ce&quot; b=&quot;df&quot;/&gt;&lt;m_ppcolschidx tagver0=&quot;23004&quot; tagname0=&quot;m_ppcolschidxUNRECOGNIZED&quot; val=&quot;0&quot;/&gt;&lt;m_nBrightness val=&quot;0&quot;/&gt;&lt;/elem&gt;&lt;elem m_fUsage=&quot;2.20963300311612660000E-003&quot;&gt;&lt;m_msothmcolidx val=&quot;0&quot;/&gt;&lt;m_rgb r=&quot;9e&quot; g=&quot;b4&quot; b=&quot;ce&quot;/&gt;&lt;m_ppcolschidx tagver0=&quot;23004&quot; tagname0=&quot;m_ppcolschidxUNRECOGNIZED&quot; val=&quot;0&quot;/&gt;&lt;m_nBrightness val=&quot;0&quot;/&gt;&lt;/elem&gt;&lt;elem m_fUsage=&quot;1.98866970280451400000E-003&quot;&gt;&lt;m_msothmcolidx val=&quot;0&quot;/&gt;&lt;m_rgb r=&quot;7d&quot; g=&quot;9a&quot; b=&quot;be&quot;/&gt;&lt;m_ppcolschidx tagver0=&quot;23004&quot; tagname0=&quot;m_ppcolschidxUNRECOGNIZED&quot; val=&quot;0&quot;/&gt;&lt;m_nBrightness val=&quot;0&quot;/&gt;&lt;/elem&gt;&lt;elem m_fUsage=&quot;1.78980273252406270000E-003&quot;&gt;&lt;m_msothmcolidx val=&quot;0&quot;/&gt;&lt;m_rgb r=&quot;5b&quot; g=&quot;80&quot; b=&quot;ad&quot;/&gt;&lt;m_ppcolschidx tagver0=&quot;23004&quot; tagname0=&quot;m_ppcolschidxUNRECOGNIZED&quot; val=&quot;0&quot;/&gt;&lt;m_nBrightness val=&quot;0&quot;/&gt;&lt;/elem&gt;&lt;elem m_fUsage=&quot;1.74119660652812540000E-003&quot;&gt;&lt;m_msothmcolidx val=&quot;0&quot;/&gt;&lt;m_rgb r=&quot;3a&quot; g=&quot;66&quot; b=&quot;9c&quot;/&gt;&lt;m_ppcolschidx tagver0=&quot;23004&quot; tagname0=&quot;m_ppcolschidxUNRECOGNIZED&quot; val=&quot;0&quot;/&gt;&lt;m_nBrightness val=&quot;0&quot;/&gt;&lt;/elem&gt;&lt;elem m_fUsage=&quot;6.32587310783500080000E-005&quot;&gt;&lt;m_msothmcolidx val=&quot;0&quot;/&gt;&lt;m_rgb r=&quot;b1&quot; g=&quot;cf&quot; b=&quot;c5&quot;/&gt;&lt;m_ppcolschidx tagver0=&quot;23004&quot; tagname0=&quot;m_ppcolschidxUNRECOGNIZED&quot; val=&quot;0&quot;/&gt;&lt;m_nBrightness val=&quot;0&quot;/&gt;&lt;/elem&gt;&lt;elem m_fUsage=&quot;5.47697474430742750000E-005&quot;&gt;&lt;m_msothmcolidx val=&quot;0&quot;/&gt;&lt;m_rgb r=&quot;88&quot; g=&quot;b6&quot; b=&quot;a7&quot;/&gt;&lt;m_ppcolschidx tagver0=&quot;23004&quot; tagname0=&quot;m_ppcolschidxUNRECOGNIZED&quot; val=&quot;0&quot;/&gt;&lt;m_nBrightness val=&quot;0&quot;/&gt;&lt;/elem&gt;&lt;elem m_fUsage=&quot;4.92927389545421840000E-005&quot;&gt;&lt;m_msothmcolidx val=&quot;0&quot;/&gt;&lt;m_rgb r=&quot;5f&quot; g=&quot;9d&quot; b=&quot;88&quot;/&gt;&lt;m_ppcolschidx tagver0=&quot;23004&quot; tagname0=&quot;m_ppcolschidxUNRECOGNIZED&quot; val=&quot;0&quot;/&gt;&lt;m_nBrightness val=&quot;0&quot;/&gt;&lt;/elem&gt;&lt;elem m_fUsage=&quot;4.43642489567666850000E-005&quot;&gt;&lt;m_msothmcolidx val=&quot;0&quot;/&gt;&lt;m_rgb r=&quot;35&quot; g=&quot;83&quot; b=&quot;6a&quot;/&gt;&lt;m_ppcolschidx tagver0=&quot;23004&quot; tagname0=&quot;m_ppcolschidxUNRECOGNIZED&quot; val=&quot;0&quot;/&gt;&lt;m_nBrightness val=&quot;0&quot;/&gt;&lt;/elem&gt;&lt;elem m_fUsage=&quot;4.24039569770620750000E-005&quot;&gt;&lt;m_msothmcolidx val=&quot;0&quot;/&gt;&lt;m_rgb r=&quot;c&quot; g=&quot;6a&quot; b=&quot;4b&quot;/&gt;&lt;m_ppcolschidx tagver0=&quot;23004&quot; tagname0=&quot;m_ppcolschidxUNRECOGNIZED&quot; val=&quot;0&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Jd3TmkOQ1UeMbYmyy139v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FTaV1JfQHkmXAnbgzQuUJ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0ud7UTEME0KDAWjHY9lEd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MSrLvUHbq06QVAh.KTU.e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ig1T6mNYhk.JGa.7IkIzl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vNQrdaAP_UmjVSErQPjcA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pff0cu.eYUSbcI8JsNm6d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ytxvQzSPzEmSafMLqyw10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tFG56cUBlE.IzQOGjlN59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E_rGfM0drked3cxp.kiUx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IR_dSBeKckSFhqV7pUpvm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cVtXT3PN.keNhmVF4GPGo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E5GbAMb2L0i6Lo7OopvVd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AON1gzLcx065ecbc7xTRO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tYQ_xA5BBE.1eHdZb8780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bgqEys5mnUG4Xf7g3zzgt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SQTjg7XnN0CdajeASc4LI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BP4ozpr4jEu8mqLAG2UHt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8208NuXHv0O.NUpt.bpWa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pXn5iyLyrkCj42RQVeid_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_T2PedoMjUWGU4r.GOlke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k82Lxr_fp0iSaVzuvustf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hEiYE8MIo0mvuPH4JRy.o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okavlHYEJ02yVqoEvCm6F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vCsjgAtiWkO0u5TaaWzBD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Z68Oz5w.rUy478FGW6b9t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fp0sw24Qt0KLMhcg8oHbz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QegYy4yI7ky0RS8CgMrlA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Whm22oGXQkCNGrQ39XvJc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eLnppd1K0ECRTGBIrsJTk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3US4YlT_gEqs9YSwKaNYF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xPRaQYwGREiKED2qkaHoR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pPeen5Q7lkyjJy3AtP4t.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LyPrEfLWlUWbMbARpmuSZ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L9zwOaMgUEGRbTiwHoJEXg"/>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YlG0zOeKjEOYhEU.PvSFH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3xvx2YiuD0m.EVkYrUVW.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Ug4dA_kX2kqAI.rNMRbi8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b6w33rPZ0EaT5DQxGDAOU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RWW5yVoEuE6o_APTZx_MM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TOFIBE2H1Ey7ICbfzCiF4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tuiV_ZiEw0CwU60aghSFl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dRSHt7zNcUyawDykR6G1t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TU67Ch4tWkytLpYs2tHTv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4JT9AwsW3EiwQe4TDx.e3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YgajPv7500a4YIjifOBDP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lYZnDSV1I0qzi_mXskCYX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F8K1tJ4OmUOXmRA4iRp4H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BsUp2e3Ox0u3G0_ipuwP7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kax8Xmc0oU6OhVf6K_8Iyg"/>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NYDA9i7s10qKqWZ4RxxjR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9O_6Pr1ZBEKFa6trDQ71Kg"/>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FqqZl06TH0eoQexCNPj5N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WTkwf8OZc0uQG8fCMBw3e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HElpqOyoZUm_sl_iOnorew"/>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WJHOUZ9uTkqZNOkGc_rRL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gdVjRZzDl02BwBGVaCPUs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ugEh9z3yFU2e_3B4wTQlU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4CU7c83cikOKfC89WUlOJ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sk1aWC8d4UaxrSp6ufcGs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cT5ddf.HXEGy1HPXfUA2t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QG5.gU8OdEqMihh5qH2vJ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eSYxwtn79k6A8sD1KVDVL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J1SuEoUs3kSWLmTI7DAAMg"/>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Hc4MhLSVC0m2XGdIwVeh5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1WmrEgWXyUCGqkjGPRyrT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AFj2_GbriECsnMMfZ3Png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f3BOoN9fvEGBhDZptBmSP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Hc4MhLSVC0m2XGdIwVeh5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nEBpP7GZOUmcqolHp28ie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V7w3rIYe6kWZgR3N03Voi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6WhCQdkUikSpW64WcTVjY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n5e6L1Z7_0uqs7G6pAEm3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6qEdVV._ykuNcPAb4uG2D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eMgowm7kvkWlnAJS_8Hn1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Wju7JrJZ9kag0gxS3zZ5o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YaZspdNNg0CpQEV_KNA8S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OjDA9lF9ZkCUnudRAe5c1Q"/>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X013NPt5mUqP_w3Th6NxP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T9ODYAcb0E6axlnkuUb4L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Hc4MhLSVC0m2XGdIwVeh5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9RZPJTmKYEmWjJtVykypMA"/>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g68JZLEa.USz9LOCIZ.6H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NWXX8TczZkWrfkbjR_LDzw"/>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RNP93u1k2U2.dkpCelnUT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2a.NxOzeeku.eXuE075cj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lhWiO09WDk.YPcXCGV.Up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V.pnkunsTUqAOtXzn.sp.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3cCWyI4isEKET1tP4jF31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5wR.hYJe2UarQlqbTuTHf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KlnxX3eK0kGKtHu5r4_N9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uAHk9YiCRUuKnAIuQpxNg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xSN.Pg4ByUCW5dSALGGMt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XiKPyaTraE61MQa60RqLG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Hc4MhLSVC0m2XGdIwVeh5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ylSc0Dm1bEuUaqX7sNJey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ygCBQ6yi00.NJZdglMbEz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8eSfGKSUT0.LcGLvY7HBH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YSMVXbzXxEKlYR98TVDEI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Qmhy3jYZbEq5FpEhuKOLS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P1WqKiQVl06aFtQ0c9AeY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A3gU3OfxZk6v95mUFDn.p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5V3mLTaSNkuChrwTaYOka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09xl2JSeFUiuV8dyCgWrq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U.tjOT6mKUCDViteIpnmN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khmCb1D.iEilfpGMu8FeD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niQSP8wFhUW1cdBDCGF2I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Zb0P8qjvwkmkEZdk8JNoL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nJjZUqchoE2dJdH44CXyW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Hc4MhLSVC0m2XGdIwVeh5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fkGc0OHt3EaNaOIUrZm0b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oxfFreuQlU24ksepkDrbq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8S9_gDT4j0.ErI8DpryhT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Sknr5jJpB0KgyILdY7wHK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dp3TKSZaS0.ORE3zkj88l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DPaCM6OUT0qnfAOKH_ywQ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QIlozFWQZEGtXertcG5gq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Hc4MhLSVC0m2XGdIwVeh5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yb1uX8iv1EWkvugvL2WHB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prCho6xVKUWA52BYIJ8rh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lQx1ovI8j0.x_2ALZPO1P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diuIyEXiIUGhhEG9R6CEz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fSNx3Txd0US.IP5QEPqy2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mQylNlewdEKWxvKTcbHzM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ydyeAvELzkGbN2PQ_s4ncw"/>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Hc4MhLSVC0m2XGdIwVeh5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_gB4SJ6vGEOnGxuHGZd93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_zAzC58eBUW4Bkn1.hFb8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6NezAnCX7Ee1tdu3IPhxz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Hc4MhLSVC0m2XGdIwVeh5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4R7pNFxiJEqx9gflANDx_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wJB008Qtn0OwNu3Be4yqy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XqWoLdYAs0WKCW5.EDivZw"/>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BsTk_nKiV0OS0_NI0X9Zgg"/>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gJMwhW_KIU6t3GpoaFwU8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DsLxqQghD0SMICHxGu7f2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w5Aes_.x_UWbX8FamW2_j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NdM28AaozUCrcs8wbsTnf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ogawHJoq8kC.RgZuN10kg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V458GD33o02sI_pRpZme2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zz9CsbPxL02YqV.tRj4XI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zRaetoJ5UUuAK_l1d_ULG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zRaetoJ5UUuAK_l1d_ULG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gy3.virRC0Sh_pQaf0gKY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iPoaPNX78Ey6pE624VAgdg"/>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gy3.virRC0Sh_pQaf0gKY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nSrzYgi_tkun7liLBFJkk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iPoaPNX78Ey6pE624VAgdg"/>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gy3.virRC0Sh_pQaf0gKY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iPoaPNX78Ey6pE624VAgd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zRaetoJ5UUuAK_l1d_ULG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sx3xStIu0.o3scNQdxee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gy3.virRC0Sh_pQaf0gKY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iPoaPNX78Ey6pE624VAgd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sx3xStIu0.o3scNQdxee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gy3.virRC0Sh_pQaf0gKY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iPoaPNX78Ey6pE624VAgd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zRaetoJ5UUuAK_l1d_ULG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zRaetoJ5UUuAK_l1d_ULGw"/>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zRaetoJ5UUuAK_l1d_ULG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zRaetoJ5UUuAK_l1d_ULG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zRaetoJ5UUuAK_l1d_ULGw"/>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gy3.virRC0Sh_pQaf0gKY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iPoaPNX78Ey6pE624VAgd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gy3.virRC0Sh_pQaf0gKYg"/>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iPoaPNX78Ey6pE624VAgdg"/>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gy3.virRC0Sh_pQaf0gKY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p3Oy8bljlU6XwnNl8VlZ.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iPoaPNX78Ey6pE624VAgd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gy3.virRC0Sh_pQaf0gKY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iPoaPNX78Ey6pE624VAgd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zRaetoJ5UUuAK_l1d_ULGw"/>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7DGYxEPtLEedKOEWEsb_R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Lu_nJaNI.kqKrUfFepANr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sx3xStIu0.o3scNQdxee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7DGYxEPtLEedKOEWEsb_R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Lu_nJaNI.kqKrUfFepANr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gy3.virRC0Sh_pQaf0gKY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9kutdahOGkmmrQ8fv_i2m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iPoaPNX78Ey6pE624VAgd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zRaetoJ5UUuAK_l1d_ULG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gy3.virRC0Sh_pQaf0gKY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iPoaPNX78Ey6pE624VAgdg"/>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7DGYxEPtLEedKOEWEsb_R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Lu_nJaNI.kqKrUfFepANr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sx3xStIu0.o3scNQdxee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o6.Zy8bArUKmsY9mgSqNo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h8eFQ.hLVUqfEc2ph_rQe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1yCJDE1TFECkyI6MD8mK.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iFEaJXnCUCQuiqE03grk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7Ii19.j0PEam__kVgGHkJ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Yh3EVqj_k2WtAo.FGm2N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CAkZP5FCw0qE3mbWrbj3Bw"/>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qbjdH_QvHECheDjwXSQ2X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_tc0tJNvwkeU0oqp4LUde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86SCsZojBESKFbFccwgnN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VXn..CpwV0.S8eiGg.reS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6.9ZJjtYCUSlCLu1m_eXZ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G3XCA1EiVEWD4xpIKsZy1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89_r9csRUkewzOG7KiJv8g"/>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bMFXihI5O0C.7GbdHeBTp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llAJf.wp_U.90RtNBKXWzA"/>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vPz3Gt.7GUSjiSFm7SDuUg"/>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6UAv2yXNiUmp27Y4y5mqd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9rrEXhJ0BEauXpI4Brr5a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b_td9yU53k.WXqd1IgoY3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srnFrwL.YEG8NY.cdj2dy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yjsjk9YQ8UmazfsAEtl4Kw"/>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q6Hj6bIZ7UWq.ILoOcI9y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HTszs_UQakOrsb8Wzglwi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OE4FhKZ8Vkq5XGowRlvmk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4FnvtfqGEU.JW1Ow3ywbI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86ADF_Q2UyoEmqhUf4UXg"/>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sYscW3p4lUaKkHnVa4wYbw"/>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GhUlmuSBu0S_9sc1PZOPT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COcGYr5ubE2yGFzJoFWbY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bhktQ0_a8EGSfuS0XpB60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gQ6P1R8AZE2k9aRqKYqTi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6K7GSDYGskqBfv15wkejP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cHIlUXeHYU29qXvBfHtsf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Acuu2T9rwEKNQB2No7Z0a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dnJTDv9wq06teM49l4JAPg"/>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rLXEiG6lxE61A0q.0gwcQ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0S72xqRVak2stbpw1O0T.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WvpIO9hHZ0KteFeAAyP6Tg"/>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7894F.i0C0OoRJf.aii7H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2qGFd6YL0kiwV_7CZ61zP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zhkTBYsCX0yZF6UTaFOUz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SsbHsbBsaUuFlFa01ZUEB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sv3CBPYLhESoGyPzL6.DB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i5XB70sc4UqrRKUZZwcVm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VLLZY.OFd021Z_QpK44YE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Gu2Ojkcjs0.BxoqKZuhf.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qbwwD5Nq.EWnamk_hw71f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VD2dYC6V2UK5bqKwTneQzg"/>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oxFHBCOj2EWuzowAyz8HS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4iqQqpa8906rCzcRhkTDF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_7vVSiFAfEGA0QEksGANrA"/>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2vzdGc_Kpk.JtNZceAQS0A"/>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JrbAUu22p0K5KO.XnEdGQ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zqIGtVxhkUCxtqkrucmqe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Fwn7NcSCTkqbMC9KVA.DwQ"/>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eA3kxzYg6kShyeweX13PzQ"/>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T6WWz3gDekSJCkssyEgIb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wg_nBTSfnEOPOTpG2RpHk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kyfch4H.8Eu6mh8NdKNG.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d4Gs.G8IZkqJ34sSicvXw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csodQnHcj0iR2zRYNk_4P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7eiWywyzCUeC26gRU5lSXw"/>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zqIGtVxhkUCxtqkrucmqeg"/>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Fwn7NcSCTkqbMC9KVA.DwQ"/>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wg_nBTSfnEOPOTpG2RpHkQ"/>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eA3kxzYg6kShyeweX13PzQ"/>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T6WWz3gDekSJCkssyEgIbQ"/>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d4Gs.G8IZkqJ34sSicvXw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gkmP63QCckG2xpf2Hr_K8w"/>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vaDyvuqPD0yI1LBVyO4ts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zqIGtVxhkUCxtqkrucmqe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WqLaXX4j70WgLwQ33aaS3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XoMfvJWOGU.S0II2NYUHcA"/>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dUqRCQ.pwUGQDu_nFPJtNw"/>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hQqiTN0_DUiCGZETSqEHFg"/>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1eH8gjAAjEe8E6XQAjpC4A"/>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ylJRjXBRVkSVTNSNGjaffw"/>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mIBBYVj8Akm4HwJMrj33o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35rJVDCo0k2_Vzs99qcWd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SRAU2z8nsk.Duu4qtoLc.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maD8iTntESUnZBFqssxfw"/>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lqI18g3bJEuYKL3F5ADAk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qUpoWcIbS0KI1OEfKk9sD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gYRAHLfd60KCYc7rxWWwd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Sm6IgBXIvk2I6bRsRHAr_w"/>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EzgV4S_GjEWkxnPK5_3qZQ"/>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8nCbcyhh1EKgwFl65RJF.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ju71m6xK.ESjwsqBNtCnGQ"/>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VVOpM2clOEm6veo3ydbOaA"/>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PwrFJYWkp0.tHadwsQAGfg"/>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gao2FRb1pEawHzVmh6RHVA"/>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Lv2DS0XcO0.WPlKMhmdsCg"/>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HVfOUfC7VkuWS1D4L3GwHw"/>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uaFR5xlqEEOo59cLFgyaO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4PiqwfpBmEqgs79EMn0Z9w"/>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wXIs1.tKvkyA46CmzOPgBw"/>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EBRFspuD7Eie8BeqVZEB3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rEi3H__IWEONRK.dOXxWyQ"/>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ykpJo3_cnEevHmGUfWCHNQ"/>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QgHpQbCzlU.IKlBCej85u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BrjuO6NPdUKJZRwdfc_JV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Ufij2NQNykCbGZOQuxAgi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WlKdpD1Wxk.0BX8pmIb26A"/>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0PLckg1fSU6YLa5WfRGHgw"/>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ccF.vIM8kk.xv.ElB9MkDQ"/>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RuVXi0D1aU.7s_6aW6l8Tg"/>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liBe1zh1DEKJKWqTG8yGt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Mm.t_lUCZkuIrSfFHHTqM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XvIJiWWIG0aVKQpdeN2WRg"/>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fUmzlAqpMECV624BhQgNU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S5As9UzyYUaTSWc_9P1GY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WNgjzqlzhkWJxYn38bnLw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OS.mmohA7kmwXUKBYjKAHg"/>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OfzBNule8EauG0T1KctNh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nBxSoNsPrE6n00vKV0WDOg"/>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mKrkuMzUTEy0QgUXhMn8TQ"/>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_6W6p7qskE2Avz67z5Z3ug"/>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QPQD4zlpHEKgnpjIyx.i6A"/>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lqI18g3bJEuYKL3F5ADAk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gao2FRb1pEawHzVmh6RHVA"/>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0Xzvpick3ka8k0wXFJm0QA"/>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1FJqWgiAsEO31EUhMm1j9Q"/>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YRkLNQsSTUykb02YOxmjQg"/>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kQeVZh0oXkmKHze_c6WQvQ"/>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324k.y3k7USma7QvUEtT1w"/>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2R9hTudVIUeQHcwpIVTJ1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Gl.YYLF9FUG5mAOQDbYwag"/>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58mu_hhLJ0aArEop.68Ha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v9aJ554dWEyNoBcg2wPC8g"/>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X9hj0xgkXkWZhTahLDTI.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jbyNIJ8Av0OxZpHQSRaCCw"/>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UCnWjsMv_Eqv.C4iVybAtw"/>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vOdJXIZWB0uow2cM1gW7Lw"/>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1QQAsHROJkGiJB0yCZW0Og"/>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lqI18g3bJEuYKL3F5ADAkw"/>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VGxkTE27sEGxjaI5pJTNSQ"/>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bn1_8klwJ0ai5KzuGiAcdQ"/>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gao2FRb1pEawHzVmh6RHV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ebkMM4eTXkmM3zqmBpMddA"/>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QgHpQbCzlU.IKlBCej85u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r2GNni0umkuHVwtw5BqYK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WlKdpD1Wxk.0BX8pmIb26A"/>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X9hj0xgkXkWZhTahLDTI.g"/>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jbyNIJ8Av0OxZpHQSRaCCw"/>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liBe1zh1DEKJKWqTG8yGtA"/>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h.E9Y7AuxUK0YdgWYJWheg"/>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s2u5Nvmha0S.nMteb1yQnA"/>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z5M_v6ZVREiJNJVbLtmmmw"/>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PS5whrKs5kGqykeQTOr1Z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h2CqqMJP0C_lfe2MUljVA"/>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jd8YTFXDKEWha8NMO.XhsA"/>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nEvH4DyVEUK2aJ8no1ZC4A"/>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_zy_RmPJR0OxVXEZT.Zgfw"/>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fUmzlAqpMECV624BhQgNUA"/>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aGyTtE2ZEirLCyDiM373Q"/>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vy.Vp4d_p0uOzS8sl7.vOg"/>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OS.mmohA7kmwXUKBYjKAHg"/>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VnwkqUGQjEiYg5HI5vlJs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3jozEdpQZE6V3_Ij86_.2g"/>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hH9LI8g_Iku07TViRz8lN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ncp9ENoe3E.3aPPjX5DAcQ"/>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jmtL6bCNTEm.2kqVT_N7Hw"/>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OEOnWxg8Akup_GypuYkl9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CZSWQoKJQkyqHeyLzPdmzg"/>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wNHmsFH7.kGN4D33E5J4kA"/>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qZX9k1qoiUehhKcuyDPPIA"/>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S63N4UkWM0aXKawzimOsoA"/>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5SIdSkf6fUOlaXBNrpmQSA"/>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lqI18g3bJEuYKL3F5ADAkw"/>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AWefNLD0qUqDhcxPfTQFH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612HqYoOwkOG4hO8D.dWIg"/>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d50GxDOqMkSKFc7yc.xtNQ"/>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flBfmPweMEu9E4s6483aP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qOh4XzWx1Um8UV27P_apm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fUmzlAqpMECV624BhQgNUA"/>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OXnOdmcDq0aJ8V_Tst4ge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JATUa.BHUUaNuG1dXlndAw"/>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5SIdSkf6fUOlaXBNrpmQSA"/>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OS.mmohA7kmwXUKBYjKAHg"/>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vy.Vp4d_p0uOzS8sl7.vOg"/>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f5789OS.90arl_.Z.iWYM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OG8BwPDvoEqg3p5hRCG_6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jsAuqpy07ki8hoW1Al9Acg"/>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RcndXby5TEeYp1Cx7BEbWA"/>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ZhU72rSxZEqx4tZ4oPR.EA"/>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Usn.z977g0mZBvOuIyyzBw"/>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kiyYm82MGEWVFqRgPsyf1w"/>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CZSWQoKJQkyqHeyLzPdmzg"/>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M23scMl3aEmNE.fBDFzF5g"/>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xmvYoi3vTUGlyyJQ_ftRV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BSaIz7EaNkerY16MYBLuQw"/>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lcw0MmsHAEGQCbMZFyOnW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9t727TcMUE6cchQhM3JUs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4zZtV3X9_EO0tytfTIkADA"/>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DvB0Osz0zUOeB3ewWTMNSA"/>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ZHICCpBU.Uyn8BxxOmiIJ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eV4zUfQ.n0mSG2z5yPLty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RipUtKJeiU.JT8iFz7pOsg"/>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2EEzAqSxLUiBYPakh76riw"/>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lqI18g3bJEuYKL3F5ADAkw"/>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A.jali8FvUOhuxvbBsUu7Q"/>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yqgsqWYUE0abA6yuayOy.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DzRfOhrJHEqf1dQrdfYAnQ"/>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w9gpS71zXECGkqpOmV15pA"/>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fuyq7iYhyEahY5AW0Exif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pZuE9JpblkSDyrUmKTtV7w"/>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YCo7egF.5kq42y2gMJfLMg"/>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H2lfAu5RJEayyNa1WsqQrg"/>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GFC8GoNXqkumMYFAy6j5YA"/>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CjSawoRO2ki47zmADz4mEw"/>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9LWkjMmyUUOypDFtZih3Dg"/>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0IfNSjDILEGm8Ml6jwarh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WlOMx_vCIEKnjGpp.vIjj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KNY.M14YPkqyDvn.bmY1Gw"/>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7i5Ew4va3UyOfJV5enJ_2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8r_fhG0.d0uGz8HfPBfZP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KC0X9DSme0KXv98YTbTisg"/>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CSG_KD4OJ0qWOTFwYh.GyQ"/>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GkWu0ZCUA0CZbmQOecYxRg"/>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uOl.u_GLGUmZKClrbqjqYA"/>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3QRUkMwJ5kaQQimCbPlun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dWb_C0ZkO0yGV11C_eiaXw"/>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sxNdO1iRkkC6ruGqGcxA_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ar57fb.VMkOK7K5X0RcYD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gy3.virRC0Sh_pQaf0gKYg"/>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iPoaPNX78Ey6pE624VAgdg"/>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gy3.virRC0Sh_pQaf0gKYg"/>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iPoaPNX78Ey6pE624VAgdg"/>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gy3.virRC0Sh_pQaf0gKYg"/>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iPoaPNX78Ey6pE624VAgd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etyAiXcbiEunBv9RYFbkAA"/>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gy3.virRC0Sh_pQaf0gKYg"/>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iPoaPNX78Ey6pE624VAgdg"/>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gy3.virRC0Sh_pQaf0gKYg"/>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iPoaPNX78Ey6pE624VAgdg"/>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gy3.virRC0Sh_pQaf0gKYg"/>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iPoaPNX78Ey6pE624VAgdg"/>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b_byxj7Klk2T_UwTRANC9g"/>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zlUPRtsn90KDBrh8G1mr0w"/>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pcLt7FpIok0OmWTeSDP_p1Q"/>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FxzPcfYzwU2eEgXhuXP8W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H4LLhkQzLEyia_ZmsD.2k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TBnAIkm6kEKGIo6raww.u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1oDmTR.OcEO2nbylzmOn8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InDT_THTx0SeHEOp9pLob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XdUj8Ia_5UCx84nUL3PDQ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iz2lAoeMFUi8cKjgsS.zY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O6mG4oC8hEeoL.guHICe0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50vyPiZ2L0CexF_BHjt5i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qR5gaKiSTESZXiXKRZ6cC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VjRRxQd74Ue9hUrX9G7_L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MFSpzSPKn0m6pXygEG8Bv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gV6wfj7wh0.h.rzffFdph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DrfX0m5tfkC9URL163IIW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tBk8ZpnA1Em510goyG6BY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qB7iRqueCUaKRc3A0VFQc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2eQ.NjiPK0.5zJ4Oe8nVh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XhdtGSinyUGMqvZ3Q2SrW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5LWwUHCEqEiujgssCeBZ5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eCbtSGa6DE.55L6fwUOtS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XGtzD542wUKdKOPg555.T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ZvXKeqEp5EW4XNV6ulYyO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RRiu_aNQYk2TkwjSGBGMC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Mw1PZP4aSEiKJW1uyBkxV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rAL4jQhLzkymqE9BppSYy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n_36ea.xMUKuc5uH5rL1k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Uy6nM5DmwESkA89EfpVAo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MhxlFuoUTEiRl2nAVECHt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SprdXQ1f90myg3IwWldH0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XbiS6V_LnUi2VKgFp5hGf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VzHeC.D340.ooBLAHE_fg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oDZu9n9JxEKziSxYD8V8Y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tJr_REPOX0apHAMQLqnqi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VIeX83.APEKgvvLtSiDBK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vZfQmBP9SkGswJ8RwWfrl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sjm.oLrQZUypx4wrQOiT3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5CxlAy6I6UeVBhN8qtmnZ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pXbI9pN9UkWskgI.4Lk_vg"/>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0f3iAd9KXki4KIvZcPp6Qg"/>
</p:tagLst>
</file>

<file path=ppt/theme/theme1.xml><?xml version="1.0" encoding="utf-8"?>
<a:theme xmlns:a="http://schemas.openxmlformats.org/drawingml/2006/main" name="blank">
  <a:themeElements>
    <a:clrScheme name="Custom 1">
      <a:dk1>
        <a:srgbClr val="000000"/>
      </a:dk1>
      <a:lt1>
        <a:srgbClr val="FFFFFF"/>
      </a:lt1>
      <a:dk2>
        <a:srgbClr val="67103F"/>
      </a:dk2>
      <a:lt2>
        <a:srgbClr val="FFFFFF"/>
      </a:lt2>
      <a:accent1>
        <a:srgbClr val="55555F"/>
      </a:accent1>
      <a:accent2>
        <a:srgbClr val="BBBBBF"/>
      </a:accent2>
      <a:accent3>
        <a:srgbClr val="3A669C"/>
      </a:accent3>
      <a:accent4>
        <a:srgbClr val="0C6A4B"/>
      </a:accent4>
      <a:accent5>
        <a:srgbClr val="9EB4CE"/>
      </a:accent5>
      <a:accent6>
        <a:srgbClr val="88B6A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andard / Deliverable">
  <a:themeElements>
    <a:clrScheme name="Board Level1">
      <a:dk1>
        <a:srgbClr val="000000"/>
      </a:dk1>
      <a:lt1>
        <a:srgbClr val="FFFFFF"/>
      </a:lt1>
      <a:dk2>
        <a:srgbClr val="67103F"/>
      </a:dk2>
      <a:lt2>
        <a:srgbClr val="FFFFFF"/>
      </a:lt2>
      <a:accent1>
        <a:srgbClr val="55555F"/>
      </a:accent1>
      <a:accent2>
        <a:srgbClr val="BBBBBF"/>
      </a:accent2>
      <a:accent3>
        <a:srgbClr val="3A669C"/>
      </a:accent3>
      <a:accent4>
        <a:srgbClr val="0C6A4B"/>
      </a:accent4>
      <a:accent5>
        <a:srgbClr val="9EB4CE"/>
      </a:accent5>
      <a:accent6>
        <a:srgbClr val="88B6A7"/>
      </a:accent6>
      <a:hlink>
        <a:srgbClr val="0000FF"/>
      </a:hlink>
      <a:folHlink>
        <a:srgbClr val="800080"/>
      </a:folHlink>
    </a:clrScheme>
    <a:fontScheme name="Proposal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231775" indent="-231775">
          <a:defRPr sz="1600" dirty="0" smtClean="0"/>
        </a:defPPr>
      </a:lstStyle>
    </a:txDef>
  </a:objectDefaults>
  <a:extraClrSchemeLst/>
</a:theme>
</file>

<file path=ppt/theme/theme3.xml><?xml version="1.0" encoding="utf-8"?>
<a:theme xmlns:a="http://schemas.openxmlformats.org/drawingml/2006/main" name="Board Cover, Navigation">
  <a:themeElements>
    <a:clrScheme name="Custom 1">
      <a:dk1>
        <a:srgbClr val="000000"/>
      </a:dk1>
      <a:lt1>
        <a:srgbClr val="FFFFFF"/>
      </a:lt1>
      <a:dk2>
        <a:srgbClr val="67103F"/>
      </a:dk2>
      <a:lt2>
        <a:srgbClr val="FFFFFF"/>
      </a:lt2>
      <a:accent1>
        <a:srgbClr val="55555F"/>
      </a:accent1>
      <a:accent2>
        <a:srgbClr val="BBBBBF"/>
      </a:accent2>
      <a:accent3>
        <a:srgbClr val="3A669C"/>
      </a:accent3>
      <a:accent4>
        <a:srgbClr val="0C6A4B"/>
      </a:accent4>
      <a:accent5>
        <a:srgbClr val="9EB4CE"/>
      </a:accent5>
      <a:accent6>
        <a:srgbClr val="88B6A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oard">
  <a:themeElements>
    <a:clrScheme name="Custom 1">
      <a:dk1>
        <a:srgbClr val="000000"/>
      </a:dk1>
      <a:lt1>
        <a:srgbClr val="FFFFFF"/>
      </a:lt1>
      <a:dk2>
        <a:srgbClr val="67103F"/>
      </a:dk2>
      <a:lt2>
        <a:srgbClr val="FFFFFF"/>
      </a:lt2>
      <a:accent1>
        <a:srgbClr val="55555F"/>
      </a:accent1>
      <a:accent2>
        <a:srgbClr val="BBBBBF"/>
      </a:accent2>
      <a:accent3>
        <a:srgbClr val="3A669C"/>
      </a:accent3>
      <a:accent4>
        <a:srgbClr val="0C6A4B"/>
      </a:accent4>
      <a:accent5>
        <a:srgbClr val="9EB4CE"/>
      </a:accent5>
      <a:accent6>
        <a:srgbClr val="88B6A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BBBB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dirty="0" smtClean="0"/>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8900</Words>
  <Application>Microsoft Office PowerPoint</Application>
  <PresentationFormat>A4 210 x 297 mm</PresentationFormat>
  <Paragraphs>886</Paragraphs>
  <Slides>48</Slides>
  <Notes>12</Notes>
  <HiddenSlides>0</HiddenSlides>
  <MMClips>0</MMClips>
  <ScaleCrop>false</ScaleCrop>
  <HeadingPairs>
    <vt:vector size="6" baseType="variant">
      <vt:variant>
        <vt:lpstr>テーマ</vt:lpstr>
      </vt:variant>
      <vt:variant>
        <vt:i4>4</vt:i4>
      </vt:variant>
      <vt:variant>
        <vt:lpstr>埋め込まれた OLE サーバー</vt:lpstr>
      </vt:variant>
      <vt:variant>
        <vt:i4>2</vt:i4>
      </vt:variant>
      <vt:variant>
        <vt:lpstr>スライド タイトル</vt:lpstr>
      </vt:variant>
      <vt:variant>
        <vt:i4>48</vt:i4>
      </vt:variant>
    </vt:vector>
  </HeadingPairs>
  <TitlesOfParts>
    <vt:vector size="54" baseType="lpstr">
      <vt:lpstr>blank</vt:lpstr>
      <vt:lpstr>Standard / Deliverable</vt:lpstr>
      <vt:lpstr>Board Cover, Navigation</vt:lpstr>
      <vt:lpstr>Board</vt:lpstr>
      <vt:lpstr>think-cell Slide</vt:lpstr>
      <vt:lpstr>Chart</vt:lpstr>
      <vt:lpstr>笹川BoP実現可能性報告　概要　－　第2フェーズ</vt:lpstr>
      <vt:lpstr>概要</vt:lpstr>
      <vt:lpstr>概要</vt:lpstr>
      <vt:lpstr>目次</vt:lpstr>
      <vt:lpstr>日研がケニアにおけるBoP飲料水市場に参入するにあたり、この文書は重要な戦略的質問への回答に役立つだろう</vt:lpstr>
      <vt:lpstr>目次</vt:lpstr>
      <vt:lpstr>クリンカ205は細菌汚染に対して試験済みの技術であり、最大2年間の継続的利用が可能</vt:lpstr>
      <vt:lpstr>クリンカの価格は、市場における他の既存の水処理技術との比較において競争力がある</vt:lpstr>
      <vt:lpstr>クリンカの主な競合は塩素系の消毒剤WaterGuardであり、この製品はケニアにおける飲料水処理製品のマーケット・リーダーだ</vt:lpstr>
      <vt:lpstr>クリンカの強みは、負担可能な価格と使いやすさ、そして過剰摂取のリスクがなく無味無臭であること</vt:lpstr>
      <vt:lpstr>さらにクリンカは消費者に二つの重要な利点を提供する</vt:lpstr>
      <vt:lpstr>目次</vt:lpstr>
      <vt:lpstr>40％のケニア人は飲料水を“改善されていない”水源から得ている；60％の人もまた危険にさらされている：改善された水源は安全な水の意味ではない</vt:lpstr>
      <vt:lpstr>著しい地域差が存在するが、ケニアの大半の州は水処理製品を必要としており、クリンカのよいターゲット市場になるだろう</vt:lpstr>
      <vt:lpstr>都市部では水道水普及率が高いが、低所得者層は安全でない水へのアクセスしか持たないことが多いため、よい参入市場になる</vt:lpstr>
      <vt:lpstr>私たちは二つの異なるビジネスモデル：POUとPOSの実行可能性を評価した</vt:lpstr>
      <vt:lpstr>目次</vt:lpstr>
      <vt:lpstr>POSに関しては、ターゲットを対象としたインタビューを通して個人経営の水販売者とのパートナーシップの実行可能性を調査した</vt:lpstr>
      <vt:lpstr>クリンカの高い初期費用と水業者が守るぎりぎりの利益マージンのため、POS流通は実現可能ではないかもしれない</vt:lpstr>
      <vt:lpstr>これらのパートナーシップのポテンシャルは限定的；水業者と流通業者は水処理を行わず、彼らは水処理は顧客の責任だと信じている</vt:lpstr>
      <vt:lpstr>ケース1：水流通業者は水をオンデマンドで仕入れ販売するため、水処理は顧客の責任だと考える</vt:lpstr>
      <vt:lpstr>ケース2：大規模水業者は総保管水量の処理に必要なクリンカの初期費用に困るだろう</vt:lpstr>
      <vt:lpstr>ケース3：水の需要と他業者の価格によって水の売り上げ量が変動する中で、水業者はぎりぎりの利益マージンを守る</vt:lpstr>
      <vt:lpstr>目次</vt:lpstr>
      <vt:lpstr>製品受け入れ度と購入意欲を調べ、ビジネスモデルの選択肢を報告するため、家庭向けクリンカ配布パイロットを実施した</vt:lpstr>
      <vt:lpstr>パイロットの結果によると、ケニアにおける製品受け入れ度は非常に高い：90％以上の世帯はクリンカへの高い満足度を示し、使用に前向き</vt:lpstr>
      <vt:lpstr>参加世帯のうち95％以上が、パイロット期間が終わるまでクリンカの使用を継続し、製品のパフォーマンスに対する高い満足度を示した</vt:lpstr>
      <vt:lpstr>パイロットデータによると、人々の製品購入意欲にもかかわらず、純粋な利益モデルの財政的な持続可能は難しいかもしれない‥‥</vt:lpstr>
      <vt:lpstr>‥‥融資が提供されない限り</vt:lpstr>
      <vt:lpstr>クリンカの包装代とフィルタータンク代を負担する意欲は高いが、コストに見合うほどではない</vt:lpstr>
      <vt:lpstr>半分の世帯は取り扱い説明に従わなかったため、異なる水量を処理するために必要な処理時間について明確なガイドラインが必要である</vt:lpstr>
      <vt:lpstr>パイロットを通して、リスクの可能性と課題も明らかになった</vt:lpstr>
      <vt:lpstr>私たちはPOUモデルに関して、水セクターの内外問わずケニアで活動している主要流通団体とのパートナーシップを模索した</vt:lpstr>
      <vt:lpstr>現在水を専門とするNGO、地理的に広範囲に及ぶ流通網をもつCBOと私企業がポテンシャルの高い組織に含まれる</vt:lpstr>
      <vt:lpstr>目次</vt:lpstr>
      <vt:lpstr>ビジネスモデルの検討は3要素に細分化できる</vt:lpstr>
      <vt:lpstr>もし日研が最終製品を生産するのであれば、製品コンセプトを完成させる必要がある</vt:lpstr>
      <vt:lpstr>オペレーションプランは、日研とポテンシャルパートナーのオペレーション能力はもちろん、財政的実行可能性への影響を考慮すべき</vt:lpstr>
      <vt:lpstr>多くのBoPビジネスと同様に、パートナーシップは成功するビジネスモデルの鍵である</vt:lpstr>
      <vt:lpstr>パートナーシップ構築における注意点：ポテンシャルパートナーおよび顧客機関との協議を進めるには、追加的作業が必要になる</vt:lpstr>
      <vt:lpstr>目次</vt:lpstr>
      <vt:lpstr>次の段階</vt:lpstr>
      <vt:lpstr>Agenda</vt:lpstr>
      <vt:lpstr>ケニアでは飲料水処理技術の振興および流通で多様なプレイヤーが活動している</vt:lpstr>
      <vt:lpstr>コミュニティベースの組織（CBO）および民間起業家はケニアにおける水市場の重要なプレイヤー</vt:lpstr>
      <vt:lpstr>POUにおいて塩素系消毒剤の使用を促すためにケニアで行われている大規模プログラム</vt:lpstr>
      <vt:lpstr>POSまたはPOCにおける飲料水処理をターゲットにしたプログラムにおいても、塩素処理は一般的な技術</vt:lpstr>
      <vt:lpstr>POSおよびPOU両方のモデルを専門とする組織を調査</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2015-03-05T09:56:39Z</dcterms:created>
  <dcterms:modified xsi:type="dcterms:W3CDTF">2015-03-16T06:36:57Z</dcterms:modified>
</cp:coreProperties>
</file>