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4" r:id="rId2"/>
    <p:sldId id="271" r:id="rId3"/>
    <p:sldId id="292" r:id="rId4"/>
    <p:sldId id="276" r:id="rId5"/>
    <p:sldId id="289" r:id="rId6"/>
    <p:sldId id="288" r:id="rId7"/>
    <p:sldId id="287" r:id="rId8"/>
    <p:sldId id="278" r:id="rId9"/>
    <p:sldId id="277" r:id="rId10"/>
    <p:sldId id="279" r:id="rId11"/>
    <p:sldId id="280" r:id="rId12"/>
    <p:sldId id="290" r:id="rId13"/>
    <p:sldId id="281" r:id="rId14"/>
    <p:sldId id="293" r:id="rId15"/>
    <p:sldId id="285" r:id="rId16"/>
    <p:sldId id="291" r:id="rId17"/>
    <p:sldId id="286"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4472C4"/>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38" autoAdjust="0"/>
  </p:normalViewPr>
  <p:slideViewPr>
    <p:cSldViewPr snapToGrid="0">
      <p:cViewPr varScale="1">
        <p:scale>
          <a:sx n="103" d="100"/>
          <a:sy n="103" d="100"/>
        </p:scale>
        <p:origin x="138" y="234"/>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D6A77-8397-4F65-97AA-91EC0147B3BC}" type="datetimeFigureOut">
              <a:rPr kumimoji="1" lang="ja-JP" altLang="en-US" smtClean="0"/>
              <a:t>2020/5/18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DBF57-D1A6-4FDD-91C6-D68293B30113}" type="slidenum">
              <a:rPr kumimoji="1" lang="ja-JP" altLang="en-US" smtClean="0"/>
              <a:t>‹#›</a:t>
            </a:fld>
            <a:endParaRPr kumimoji="1" lang="ja-JP" altLang="en-US"/>
          </a:p>
        </p:txBody>
      </p:sp>
    </p:spTree>
    <p:extLst>
      <p:ext uri="{BB962C8B-B14F-4D97-AF65-F5344CB8AC3E}">
        <p14:creationId xmlns:p14="http://schemas.microsoft.com/office/powerpoint/2010/main" val="33431991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海洋白書から読み解く洋上風力発電と題して、</a:t>
            </a:r>
            <a:endParaRPr kumimoji="1" lang="en-US" altLang="ja-JP" sz="1800" dirty="0" smtClean="0"/>
          </a:p>
          <a:p>
            <a:r>
              <a:rPr kumimoji="1" lang="ja-JP" altLang="en-US" sz="1800" dirty="0" smtClean="0"/>
              <a:t>主に日本の洋上風力発電の状況について紹介したいと思います。</a:t>
            </a:r>
            <a:endParaRPr kumimoji="1" lang="en-US" altLang="ja-JP" sz="1800" dirty="0" smtClean="0"/>
          </a:p>
          <a:p>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a:t>
            </a:fld>
            <a:endParaRPr kumimoji="1" lang="ja-JP" altLang="en-US"/>
          </a:p>
        </p:txBody>
      </p:sp>
    </p:spTree>
    <p:extLst>
      <p:ext uri="{BB962C8B-B14F-4D97-AF65-F5344CB8AC3E}">
        <p14:creationId xmlns:p14="http://schemas.microsoft.com/office/powerpoint/2010/main" val="243175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smtClean="0">
                <a:solidFill>
                  <a:schemeClr val="bg1"/>
                </a:solidFill>
                <a:latin typeface="Meiryo UI" panose="020B0604030504040204" pitchFamily="50" charset="-128"/>
                <a:ea typeface="Meiryo UI" panose="020B0604030504040204" pitchFamily="50" charset="-128"/>
              </a:rPr>
              <a:t>次に法制度面ですが、その前に、洋上風力発電のウィンドファームが、どのくらいの海域を利用するのか、</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見てみたいと思います。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この写真は</a:t>
            </a:r>
            <a:r>
              <a:rPr lang="en-US" altLang="ja-JP" sz="1800" dirty="0" smtClean="0">
                <a:solidFill>
                  <a:schemeClr val="bg1"/>
                </a:solidFill>
                <a:latin typeface="Meiryo UI" panose="020B0604030504040204" pitchFamily="50" charset="-128"/>
                <a:ea typeface="Meiryo UI" panose="020B0604030504040204" pitchFamily="50" charset="-128"/>
              </a:rPr>
              <a:t>2002</a:t>
            </a:r>
            <a:r>
              <a:rPr lang="ja-JP" altLang="en-US" sz="1800" dirty="0" smtClean="0">
                <a:solidFill>
                  <a:schemeClr val="bg1"/>
                </a:solidFill>
                <a:latin typeface="Meiryo UI" panose="020B0604030504040204" pitchFamily="50" charset="-128"/>
                <a:ea typeface="Meiryo UI" panose="020B0604030504040204" pitchFamily="50" charset="-128"/>
              </a:rPr>
              <a:t>年にデンマーク沖に設置されたウィンドファームの写真です。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風車を密集させると、効率よく風を受けることが出来ないため、間隔を大きくとって</a:t>
            </a:r>
            <a:r>
              <a:rPr lang="en-US" altLang="ja-JP" sz="1800" dirty="0" smtClean="0">
                <a:solidFill>
                  <a:schemeClr val="bg1"/>
                </a:solidFill>
                <a:latin typeface="Meiryo UI" panose="020B0604030504040204" pitchFamily="50" charset="-128"/>
                <a:ea typeface="Meiryo UI" panose="020B0604030504040204" pitchFamily="50" charset="-128"/>
              </a:rPr>
              <a:t>80</a:t>
            </a:r>
            <a:r>
              <a:rPr lang="ja-JP" altLang="en-US" sz="1800" dirty="0" smtClean="0">
                <a:solidFill>
                  <a:schemeClr val="bg1"/>
                </a:solidFill>
                <a:latin typeface="Meiryo UI" panose="020B0604030504040204" pitchFamily="50" charset="-128"/>
                <a:ea typeface="Meiryo UI" panose="020B0604030504040204" pitchFamily="50" charset="-128"/>
              </a:rPr>
              <a:t>基の風車が設置されています。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実際の地図だとこのようになり、</a:t>
            </a:r>
            <a:r>
              <a:rPr lang="en-US" altLang="ja-JP" sz="1800" dirty="0" smtClean="0">
                <a:solidFill>
                  <a:schemeClr val="bg1"/>
                </a:solidFill>
                <a:latin typeface="Meiryo UI" panose="020B0604030504040204" pitchFamily="50" charset="-128"/>
                <a:ea typeface="Meiryo UI" panose="020B0604030504040204" pitchFamily="50" charset="-128"/>
              </a:rPr>
              <a:t>5</a:t>
            </a:r>
            <a:r>
              <a:rPr lang="ja-JP" altLang="en-US" sz="1800" dirty="0" smtClean="0">
                <a:solidFill>
                  <a:schemeClr val="bg1"/>
                </a:solidFill>
                <a:latin typeface="Meiryo UI" panose="020B0604030504040204" pitchFamily="50" charset="-128"/>
                <a:ea typeface="Meiryo UI" panose="020B0604030504040204" pitchFamily="50" charset="-128"/>
              </a:rPr>
              <a:t>㎞四方で概ね東京ドーム</a:t>
            </a:r>
            <a:r>
              <a:rPr lang="en-US" altLang="ja-JP" sz="1800" dirty="0" smtClean="0">
                <a:solidFill>
                  <a:schemeClr val="bg1"/>
                </a:solidFill>
                <a:latin typeface="Meiryo UI" panose="020B0604030504040204" pitchFamily="50" charset="-128"/>
                <a:ea typeface="Meiryo UI" panose="020B0604030504040204" pitchFamily="50" charset="-128"/>
              </a:rPr>
              <a:t>500</a:t>
            </a:r>
            <a:r>
              <a:rPr lang="ja-JP" altLang="en-US" sz="1800" dirty="0" smtClean="0">
                <a:solidFill>
                  <a:schemeClr val="bg1"/>
                </a:solidFill>
                <a:latin typeface="Meiryo UI" panose="020B0604030504040204" pitchFamily="50" charset="-128"/>
                <a:ea typeface="Meiryo UI" panose="020B0604030504040204" pitchFamily="50" charset="-128"/>
              </a:rPr>
              <a:t>個分くらいの広大な面積を必要とします。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左上が最近のものですが、新しいウィンドファームでは、</a:t>
            </a:r>
            <a:r>
              <a:rPr kumimoji="1" lang="ja-JP" altLang="ja-JP" sz="1200" kern="1200" dirty="0" smtClean="0">
                <a:solidFill>
                  <a:schemeClr val="tx1"/>
                </a:solidFill>
                <a:effectLst/>
                <a:latin typeface="+mn-lt"/>
                <a:ea typeface="+mn-ea"/>
                <a:cs typeface="+mn-cs"/>
              </a:rPr>
              <a:t>一つ一つの風車が大きいため、</a:t>
            </a:r>
          </a:p>
          <a:p>
            <a:r>
              <a:rPr kumimoji="1" lang="ja-JP" altLang="ja-JP" sz="1200" kern="1200" dirty="0" smtClean="0">
                <a:solidFill>
                  <a:schemeClr val="tx1"/>
                </a:solidFill>
                <a:effectLst/>
                <a:latin typeface="+mn-lt"/>
                <a:ea typeface="+mn-ea"/>
                <a:cs typeface="+mn-cs"/>
              </a:rPr>
              <a:t>間隔を大きくとり、より広大な海域が利用されます。</a:t>
            </a:r>
            <a:endParaRPr lang="en-US" altLang="ja-JP" sz="1800" dirty="0" smtClean="0">
              <a:solidFill>
                <a:schemeClr val="bg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10</a:t>
            </a:fld>
            <a:endParaRPr kumimoji="1" lang="ja-JP" altLang="en-US"/>
          </a:p>
        </p:txBody>
      </p:sp>
    </p:spTree>
    <p:extLst>
      <p:ext uri="{BB962C8B-B14F-4D97-AF65-F5344CB8AC3E}">
        <p14:creationId xmlns:p14="http://schemas.microsoft.com/office/powerpoint/2010/main" val="1682036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そこで、このような広大な海域の利用調整をすることが大きな課題となります。</a:t>
            </a:r>
            <a:endParaRPr kumimoji="1" lang="en-US" altLang="ja-JP" sz="1800" dirty="0" smtClean="0"/>
          </a:p>
          <a:p>
            <a:r>
              <a:rPr kumimoji="1" lang="ja-JP" altLang="en-US" sz="1800" dirty="0" smtClean="0"/>
              <a:t>海域は、洋上風力発電所のためだけにある訳ではありません。</a:t>
            </a:r>
            <a:endParaRPr kumimoji="1" lang="en-US" altLang="ja-JP" sz="1800" dirty="0" smtClean="0"/>
          </a:p>
          <a:p>
            <a:r>
              <a:rPr kumimoji="1" lang="ja-JP" altLang="en-US" sz="1800" dirty="0" smtClean="0"/>
              <a:t>既に漁業、海運、レジャーなど、さまざまな用途で利用されており、国立公園のような環境保全が重要な海域もあります。</a:t>
            </a:r>
            <a:endParaRPr kumimoji="1" lang="en-US" altLang="ja-JP" sz="1800" dirty="0" smtClean="0"/>
          </a:p>
          <a:p>
            <a:r>
              <a:rPr kumimoji="1" lang="ja-JP" altLang="en-US" sz="1800" dirty="0" smtClean="0"/>
              <a:t>関係者と話し合って、どこに設置できるか調整をしていくことが大切です。</a:t>
            </a:r>
            <a:endParaRPr kumimoji="1" lang="en-US" altLang="ja-JP" sz="1800" dirty="0" smtClean="0"/>
          </a:p>
          <a:p>
            <a:endParaRPr kumimoji="1"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11</a:t>
            </a:fld>
            <a:endParaRPr kumimoji="1" lang="ja-JP" altLang="en-US"/>
          </a:p>
        </p:txBody>
      </p:sp>
    </p:spTree>
    <p:extLst>
      <p:ext uri="{BB962C8B-B14F-4D97-AF65-F5344CB8AC3E}">
        <p14:creationId xmlns:p14="http://schemas.microsoft.com/office/powerpoint/2010/main" val="1113403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例えばドイツでは、様々な海の状況を踏まえて、海洋空間計画という手法を使って、洋上風力発電の設置海域を決めました。</a:t>
            </a:r>
            <a:endParaRPr kumimoji="1" lang="en-US" altLang="ja-JP" sz="1800" dirty="0" smtClean="0"/>
          </a:p>
          <a:p>
            <a:r>
              <a:rPr kumimoji="1" lang="ja-JP" altLang="en-US" sz="1800" dirty="0" smtClean="0"/>
              <a:t>その際、排他的経済水域での海鳥の分野や、船の航跡などのマップを利用し、それらに影響しないように調整がされました。</a:t>
            </a:r>
            <a:endParaRPr kumimoji="1" lang="en-US" altLang="ja-JP" sz="1800" dirty="0" smtClean="0"/>
          </a:p>
          <a:p>
            <a:r>
              <a:rPr kumimoji="1" lang="ja-JP" altLang="en-US" sz="1800" dirty="0" smtClean="0"/>
              <a:t>このように、様々な利用を調整しつつ海域を管理することを海洋の総合的管理と呼び、持続可能な開発の観点からも重要な取組みです。</a:t>
            </a:r>
            <a:endParaRPr kumimoji="1"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12</a:t>
            </a:fld>
            <a:endParaRPr kumimoji="1" lang="ja-JP" altLang="en-US"/>
          </a:p>
        </p:txBody>
      </p:sp>
    </p:spTree>
    <p:extLst>
      <p:ext uri="{BB962C8B-B14F-4D97-AF65-F5344CB8AC3E}">
        <p14:creationId xmlns:p14="http://schemas.microsoft.com/office/powerpoint/2010/main" val="1171161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そして、日本でも、一般海域の利用調整を行う法律が</a:t>
            </a:r>
            <a:r>
              <a:rPr kumimoji="1" lang="en-US" altLang="ja-JP" sz="1800" dirty="0" smtClean="0"/>
              <a:t>2019</a:t>
            </a:r>
            <a:r>
              <a:rPr kumimoji="1" lang="ja-JP" altLang="en-US" sz="1800" dirty="0" smtClean="0"/>
              <a:t>年に施行されました。</a:t>
            </a:r>
            <a:endParaRPr kumimoji="1" lang="en-US" altLang="ja-JP" sz="1800" dirty="0" smtClean="0"/>
          </a:p>
          <a:p>
            <a:r>
              <a:rPr kumimoji="1" lang="ja-JP" altLang="en-US" sz="1800" dirty="0" smtClean="0"/>
              <a:t>この法律のもと、最初の候補地として</a:t>
            </a:r>
            <a:r>
              <a:rPr kumimoji="1" lang="en-US" altLang="ja-JP" sz="1800" dirty="0" smtClean="0"/>
              <a:t>11</a:t>
            </a:r>
            <a:r>
              <a:rPr kumimoji="1" lang="ja-JP" altLang="en-US" sz="1800" dirty="0" smtClean="0"/>
              <a:t>の海域が国から発表されており、特に</a:t>
            </a:r>
            <a:r>
              <a:rPr kumimoji="1" lang="en-US" altLang="ja-JP" sz="1800" dirty="0" smtClean="0"/>
              <a:t>4</a:t>
            </a:r>
            <a:r>
              <a:rPr kumimoji="1" lang="ja-JP" altLang="en-US" sz="1800" dirty="0" err="1" smtClean="0"/>
              <a:t>つの</a:t>
            </a:r>
            <a:r>
              <a:rPr kumimoji="1" lang="ja-JP" altLang="en-US" sz="1800" dirty="0" smtClean="0"/>
              <a:t>海域は有望海域とされています。</a:t>
            </a:r>
            <a:endParaRPr kumimoji="1" lang="en-US" altLang="ja-JP" sz="1800" dirty="0" smtClean="0"/>
          </a:p>
          <a:p>
            <a:r>
              <a:rPr kumimoji="1" lang="ja-JP" altLang="en-US" sz="1800" dirty="0" smtClean="0"/>
              <a:t>このような海域で、今後、風力発電事業者の公募が行われます。</a:t>
            </a:r>
            <a:endParaRPr kumimoji="1" lang="en-US" altLang="ja-JP" sz="1800" dirty="0" smtClean="0"/>
          </a:p>
          <a:p>
            <a:r>
              <a:rPr kumimoji="1" lang="ja-JP" altLang="en-US" sz="1800" dirty="0" smtClean="0"/>
              <a:t>公募で選ばれた事業者は、風車の耐用年数</a:t>
            </a:r>
            <a:r>
              <a:rPr kumimoji="1" lang="en-US" altLang="ja-JP" sz="1800" dirty="0" smtClean="0"/>
              <a:t>15</a:t>
            </a:r>
            <a:r>
              <a:rPr kumimoji="1" lang="ja-JP" altLang="en-US" sz="1800" dirty="0" smtClean="0"/>
              <a:t>年を超える</a:t>
            </a:r>
            <a:r>
              <a:rPr kumimoji="1" lang="en-US" altLang="ja-JP" sz="1800" dirty="0" smtClean="0"/>
              <a:t>20</a:t>
            </a:r>
            <a:r>
              <a:rPr kumimoji="1" lang="ja-JP" altLang="en-US" sz="1800" dirty="0" smtClean="0"/>
              <a:t>年という期間、その海域を利用できるようになります。</a:t>
            </a:r>
            <a:endParaRPr kumimoji="1" lang="en-US" altLang="ja-JP" sz="1800" dirty="0" smtClean="0"/>
          </a:p>
          <a:p>
            <a:r>
              <a:rPr kumimoji="1" lang="ja-JP" altLang="en-US" sz="1800" dirty="0" smtClean="0"/>
              <a:t>この法律により、いよいよ日本でも洋上風力発電の設置が本格化することが</a:t>
            </a:r>
            <a:r>
              <a:rPr kumimoji="1" lang="ja-JP" altLang="en-US" sz="1800" dirty="0" smtClean="0">
                <a:solidFill>
                  <a:schemeClr val="bg1"/>
                </a:solidFill>
                <a:latin typeface="Meiryo UI" panose="020B0604030504040204" pitchFamily="50" charset="-128"/>
                <a:ea typeface="Meiryo UI" panose="020B0604030504040204" pitchFamily="50" charset="-128"/>
              </a:rPr>
              <a:t>期待されています。</a:t>
            </a:r>
            <a:endParaRPr kumimoji="1" lang="en-US" altLang="ja-JP" sz="1800" dirty="0" smtClean="0">
              <a:solidFill>
                <a:schemeClr val="bg1"/>
              </a:solidFill>
              <a:latin typeface="Meiryo UI" panose="020B0604030504040204" pitchFamily="50" charset="-128"/>
              <a:ea typeface="Meiryo UI" panose="020B0604030504040204" pitchFamily="50" charset="-128"/>
            </a:endParaRPr>
          </a:p>
          <a:p>
            <a:r>
              <a:rPr kumimoji="1" lang="en-US" altLang="ja-JP" sz="1800" dirty="0" smtClean="0">
                <a:solidFill>
                  <a:schemeClr val="bg1"/>
                </a:solidFill>
                <a:latin typeface="Meiryo UI" panose="020B0604030504040204" pitchFamily="50" charset="-128"/>
                <a:ea typeface="Meiryo UI" panose="020B0604030504040204" pitchFamily="50" charset="-128"/>
              </a:rPr>
              <a:t>※</a:t>
            </a:r>
            <a:r>
              <a:rPr kumimoji="1" lang="ja-JP" altLang="en-US" sz="1800" dirty="0" smtClean="0">
                <a:solidFill>
                  <a:schemeClr val="bg1"/>
                </a:solidFill>
                <a:latin typeface="Meiryo UI" panose="020B0604030504040204" pitchFamily="50" charset="-128"/>
                <a:ea typeface="Meiryo UI" panose="020B0604030504040204" pitchFamily="50" charset="-128"/>
              </a:rPr>
              <a:t>実際には、この法律に先立って、港湾区域での洋上風力発電の設置に関して港湾法が改正されており、いち早く、</a:t>
            </a:r>
            <a:endParaRPr kumimoji="1" lang="en-US" altLang="ja-JP" sz="1800" dirty="0" smtClean="0">
              <a:solidFill>
                <a:schemeClr val="bg1"/>
              </a:solidFill>
              <a:latin typeface="Meiryo UI" panose="020B0604030504040204" pitchFamily="50" charset="-128"/>
              <a:ea typeface="Meiryo UI" panose="020B0604030504040204" pitchFamily="50" charset="-128"/>
            </a:endParaRPr>
          </a:p>
          <a:p>
            <a:r>
              <a:rPr kumimoji="1" lang="ja-JP" altLang="en-US" sz="1800" dirty="0" smtClean="0">
                <a:solidFill>
                  <a:schemeClr val="bg1"/>
                </a:solidFill>
                <a:latin typeface="Meiryo UI" panose="020B0604030504040204" pitchFamily="50" charset="-128"/>
                <a:ea typeface="Meiryo UI" panose="020B0604030504040204" pitchFamily="50" charset="-128"/>
              </a:rPr>
              <a:t>　北九州港の沖合で、洋上風力発電の検討が進んでいます。</a:t>
            </a:r>
            <a:endParaRPr kumimoji="1" lang="en-US" altLang="ja-JP" sz="1800" dirty="0" smtClean="0">
              <a:solidFill>
                <a:schemeClr val="bg1"/>
              </a:solidFill>
              <a:latin typeface="Meiryo UI" panose="020B0604030504040204" pitchFamily="50" charset="-128"/>
              <a:ea typeface="Meiryo UI" panose="020B0604030504040204" pitchFamily="50" charset="-128"/>
            </a:endParaRPr>
          </a:p>
          <a:p>
            <a:r>
              <a:rPr kumimoji="1" lang="ja-JP" altLang="en-US" sz="1800" dirty="0" smtClean="0">
                <a:solidFill>
                  <a:schemeClr val="bg1"/>
                </a:solidFill>
                <a:latin typeface="Meiryo UI" panose="020B0604030504040204" pitchFamily="50" charset="-128"/>
                <a:ea typeface="Meiryo UI" panose="020B0604030504040204" pitchFamily="50" charset="-128"/>
              </a:rPr>
              <a:t>　（「海洋白書</a:t>
            </a:r>
            <a:r>
              <a:rPr kumimoji="1" lang="en-US" altLang="ja-JP" sz="1800" dirty="0" smtClean="0">
                <a:solidFill>
                  <a:schemeClr val="bg1"/>
                </a:solidFill>
                <a:latin typeface="Meiryo UI" panose="020B0604030504040204" pitchFamily="50" charset="-128"/>
                <a:ea typeface="Meiryo UI" panose="020B0604030504040204" pitchFamily="50" charset="-128"/>
              </a:rPr>
              <a:t>2018</a:t>
            </a:r>
            <a:r>
              <a:rPr kumimoji="1" lang="ja-JP" altLang="en-US" sz="1800" dirty="0" smtClean="0">
                <a:solidFill>
                  <a:schemeClr val="bg1"/>
                </a:solidFill>
                <a:latin typeface="Meiryo UI" panose="020B0604030504040204" pitchFamily="50" charset="-128"/>
                <a:ea typeface="Meiryo UI" panose="020B0604030504040204" pitchFamily="50" charset="-128"/>
              </a:rPr>
              <a:t>」の第</a:t>
            </a:r>
            <a:r>
              <a:rPr kumimoji="1" lang="en-US" altLang="ja-JP" sz="1800" dirty="0" smtClean="0">
                <a:solidFill>
                  <a:schemeClr val="bg1"/>
                </a:solidFill>
                <a:latin typeface="Meiryo UI" panose="020B0604030504040204" pitchFamily="50" charset="-128"/>
                <a:ea typeface="Meiryo UI" panose="020B0604030504040204" pitchFamily="50" charset="-128"/>
              </a:rPr>
              <a:t>4</a:t>
            </a:r>
            <a:r>
              <a:rPr kumimoji="1" lang="ja-JP" altLang="en-US" sz="1800" dirty="0" smtClean="0">
                <a:solidFill>
                  <a:schemeClr val="bg1"/>
                </a:solidFill>
                <a:latin typeface="Meiryo UI" panose="020B0604030504040204" pitchFamily="50" charset="-128"/>
                <a:ea typeface="Meiryo UI" panose="020B0604030504040204" pitchFamily="50" charset="-128"/>
              </a:rPr>
              <a:t>章を参照）</a:t>
            </a:r>
            <a:endParaRPr lang="en-US" altLang="ja-JP" sz="1800" dirty="0" smtClean="0">
              <a:solidFill>
                <a:schemeClr val="bg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13</a:t>
            </a:fld>
            <a:endParaRPr kumimoji="1" lang="ja-JP" altLang="en-US"/>
          </a:p>
        </p:txBody>
      </p:sp>
    </p:spTree>
    <p:extLst>
      <p:ext uri="{BB962C8B-B14F-4D97-AF65-F5344CB8AC3E}">
        <p14:creationId xmlns:p14="http://schemas.microsoft.com/office/powerpoint/2010/main" val="1171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smtClean="0"/>
              <a:t>最後に、日本の強みを活かせる新技術について紹介します。</a:t>
            </a:r>
            <a:endParaRPr lang="en-US" altLang="ja-JP" sz="1800" dirty="0" smtClean="0"/>
          </a:p>
          <a:p>
            <a:r>
              <a:rPr lang="ja-JP" altLang="en-US" sz="1800" dirty="0" smtClean="0"/>
              <a:t>実は、洋上風力発電には着床式と浮体式の</a:t>
            </a:r>
            <a:r>
              <a:rPr lang="en-US" altLang="ja-JP" sz="1800" dirty="0" smtClean="0"/>
              <a:t>2</a:t>
            </a:r>
            <a:r>
              <a:rPr lang="ja-JP" altLang="en-US" sz="1800" dirty="0" smtClean="0"/>
              <a:t>種類があり、これまでは、主に着床式という</a:t>
            </a:r>
            <a:endParaRPr lang="en-US" altLang="ja-JP" sz="1800" dirty="0" smtClean="0"/>
          </a:p>
          <a:p>
            <a:r>
              <a:rPr lang="ja-JP" altLang="en-US" sz="1800" dirty="0" smtClean="0"/>
              <a:t>洋上風車の土台がしっかりと海底に設置される方式を紹介してきました。</a:t>
            </a:r>
            <a:endParaRPr lang="en-US" altLang="ja-JP" sz="1800" dirty="0" smtClean="0"/>
          </a:p>
          <a:p>
            <a:r>
              <a:rPr lang="ja-JP" altLang="en-US" sz="1800" dirty="0" smtClean="0"/>
              <a:t>ここでは、新技術として将来の導入が期待される浮体式の洋上風車について紹介します。</a:t>
            </a:r>
            <a:endParaRPr lang="en-US" altLang="ja-JP" sz="1800" dirty="0" smtClean="0"/>
          </a:p>
          <a:p>
            <a:r>
              <a:rPr lang="ja-JP" altLang="en-US" sz="1800" dirty="0" smtClean="0"/>
              <a:t>概ね</a:t>
            </a:r>
            <a:r>
              <a:rPr lang="en-US" altLang="ja-JP" sz="1800" dirty="0" smtClean="0"/>
              <a:t>50m</a:t>
            </a:r>
            <a:r>
              <a:rPr lang="ja-JP" altLang="en-US" sz="1800" dirty="0" smtClean="0"/>
              <a:t>より深い海域は、着床式の風車に向かないのですが、日本の海には欧州のような浅い海域は少ないため、浮体式も期待されています。</a:t>
            </a:r>
            <a:endParaRPr lang="en-US" altLang="ja-JP"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smtClean="0"/>
              <a:t>ただ、浮体式はコスト面で課題があり、安価な素材で浮体を作ったり、</a:t>
            </a:r>
            <a:r>
              <a:rPr lang="ja-JP" altLang="en-US" sz="1800" dirty="0" smtClean="0">
                <a:solidFill>
                  <a:schemeClr val="bg1"/>
                </a:solidFill>
                <a:latin typeface="Meiryo UI" panose="020B0604030504040204" pitchFamily="50" charset="-128"/>
                <a:ea typeface="Meiryo UI" panose="020B0604030504040204" pitchFamily="50" charset="-128"/>
              </a:rPr>
              <a:t>陸上で組立をして、設置海域に持って行き、係留するという効率的な方式など検討されています。</a:t>
            </a:r>
            <a:endParaRPr lang="ja-JP" altLang="en-US" sz="1800" dirty="0" smtClean="0"/>
          </a:p>
          <a:p>
            <a:endParaRPr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14</a:t>
            </a:fld>
            <a:endParaRPr kumimoji="1" lang="ja-JP" altLang="en-US"/>
          </a:p>
        </p:txBody>
      </p:sp>
    </p:spTree>
    <p:extLst>
      <p:ext uri="{BB962C8B-B14F-4D97-AF65-F5344CB8AC3E}">
        <p14:creationId xmlns:p14="http://schemas.microsoft.com/office/powerpoint/2010/main" val="2448872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smtClean="0"/>
              <a:t>最後に、日本の強みを活かせる新技術について紹介します。</a:t>
            </a:r>
            <a:endParaRPr lang="en-US" altLang="ja-JP" sz="1800" dirty="0" smtClean="0"/>
          </a:p>
          <a:p>
            <a:r>
              <a:rPr lang="ja-JP" altLang="en-US" sz="1800" dirty="0" smtClean="0"/>
              <a:t>実は、洋上風力発電には着床式と浮体式の</a:t>
            </a:r>
            <a:r>
              <a:rPr lang="en-US" altLang="ja-JP" sz="1800" dirty="0" smtClean="0"/>
              <a:t>2</a:t>
            </a:r>
            <a:r>
              <a:rPr lang="ja-JP" altLang="en-US" sz="1800" dirty="0" smtClean="0"/>
              <a:t>種類があり、これまでは、主に着床式という</a:t>
            </a:r>
            <a:endParaRPr lang="en-US" altLang="ja-JP" sz="1800" dirty="0" smtClean="0"/>
          </a:p>
          <a:p>
            <a:r>
              <a:rPr lang="ja-JP" altLang="en-US" sz="1800" dirty="0" smtClean="0"/>
              <a:t>洋上風車の土台がしっかりと海底に設置される方式を紹介してきました。</a:t>
            </a:r>
            <a:endParaRPr lang="en-US" altLang="ja-JP" sz="1800" dirty="0" smtClean="0"/>
          </a:p>
          <a:p>
            <a:r>
              <a:rPr lang="ja-JP" altLang="en-US" sz="1800" dirty="0" smtClean="0"/>
              <a:t>ここでは、新技術として将来の導入が期待される浮体式の洋上風車について紹介します。</a:t>
            </a:r>
            <a:endParaRPr lang="en-US" altLang="ja-JP" sz="1800" dirty="0" smtClean="0"/>
          </a:p>
          <a:p>
            <a:r>
              <a:rPr lang="ja-JP" altLang="en-US" sz="1800" dirty="0" smtClean="0"/>
              <a:t>概ね</a:t>
            </a:r>
            <a:r>
              <a:rPr lang="en-US" altLang="ja-JP" sz="1800" dirty="0" smtClean="0"/>
              <a:t>50m</a:t>
            </a:r>
            <a:r>
              <a:rPr lang="ja-JP" altLang="en-US" sz="1800" dirty="0" smtClean="0"/>
              <a:t>より深い海域は、着床式の風車に向かないのですが、日本の海には欧州のような浅い海域は少ないため、浮体式も期待されています。</a:t>
            </a:r>
            <a:endParaRPr lang="en-US" altLang="ja-JP"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smtClean="0"/>
              <a:t>ただ、浮体式はコスト面で課題があり、安価な素材で浮体を作ったり、</a:t>
            </a:r>
            <a:r>
              <a:rPr lang="ja-JP" altLang="en-US" sz="1800" dirty="0" smtClean="0">
                <a:solidFill>
                  <a:schemeClr val="bg1"/>
                </a:solidFill>
                <a:latin typeface="Meiryo UI" panose="020B0604030504040204" pitchFamily="50" charset="-128"/>
                <a:ea typeface="Meiryo UI" panose="020B0604030504040204" pitchFamily="50" charset="-128"/>
              </a:rPr>
              <a:t>陸上で組立をして、設置海域に持って行き、係留するという効率的な方式など検討されています。</a:t>
            </a:r>
            <a:endParaRPr lang="ja-JP" altLang="en-US" sz="1800" dirty="0" smtClean="0"/>
          </a:p>
          <a:p>
            <a:endParaRPr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15</a:t>
            </a:fld>
            <a:endParaRPr kumimoji="1" lang="ja-JP" altLang="en-US"/>
          </a:p>
        </p:txBody>
      </p:sp>
    </p:spTree>
    <p:extLst>
      <p:ext uri="{BB962C8B-B14F-4D97-AF65-F5344CB8AC3E}">
        <p14:creationId xmlns:p14="http://schemas.microsoft.com/office/powerpoint/2010/main" val="284652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smtClean="0"/>
              <a:t>この写真は、実際に北九州沖で浮体式の洋上風力発電の実証機「ひびき」が</a:t>
            </a:r>
            <a:r>
              <a:rPr lang="en-US" altLang="ja-JP" sz="1800" dirty="0" smtClean="0"/>
              <a:t>2019</a:t>
            </a:r>
            <a:r>
              <a:rPr lang="ja-JP" altLang="en-US" sz="1800" dirty="0" smtClean="0"/>
              <a:t>年度に設置されたときのものです。</a:t>
            </a:r>
            <a:endParaRPr lang="en-US" altLang="ja-JP" sz="1800" dirty="0" smtClean="0"/>
          </a:p>
          <a:p>
            <a:r>
              <a:rPr lang="ja-JP" altLang="en-US" sz="1800" dirty="0" smtClean="0"/>
              <a:t>陸上で組立が行われ、今、海上で実証運転が続けられています。</a:t>
            </a:r>
            <a:endParaRPr lang="en-US" altLang="ja-JP" sz="1800" dirty="0" smtClean="0"/>
          </a:p>
          <a:p>
            <a:endParaRPr lang="en-US" altLang="ja-JP" sz="1800" dirty="0" smtClean="0"/>
          </a:p>
          <a:p>
            <a:r>
              <a:rPr lang="ja-JP" altLang="en-US" sz="1800" dirty="0" smtClean="0"/>
              <a:t>洋上風力発電を考える場合、実際には、</a:t>
            </a:r>
            <a:endParaRPr lang="en-US" altLang="ja-JP" sz="1800" dirty="0" smtClean="0"/>
          </a:p>
          <a:p>
            <a:r>
              <a:rPr lang="ja-JP" altLang="en-US" sz="1800" dirty="0" smtClean="0"/>
              <a:t>海底送電ケーブルの敷設、台風・落雷などの災害対策、出力安定化、売電価格や補助金など幾つも課題があります。</a:t>
            </a:r>
            <a:endParaRPr lang="en-US" altLang="ja-JP" sz="1800" dirty="0" smtClean="0"/>
          </a:p>
          <a:p>
            <a:r>
              <a:rPr lang="ja-JP" altLang="en-US" sz="1800" dirty="0" smtClean="0"/>
              <a:t>さまざまな課題を考えながら、日本における洋上風力発電の事業が進められています。</a:t>
            </a:r>
            <a:endParaRPr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16</a:t>
            </a:fld>
            <a:endParaRPr kumimoji="1" lang="ja-JP" altLang="en-US"/>
          </a:p>
        </p:txBody>
      </p:sp>
    </p:spTree>
    <p:extLst>
      <p:ext uri="{BB962C8B-B14F-4D97-AF65-F5344CB8AC3E}">
        <p14:creationId xmlns:p14="http://schemas.microsoft.com/office/powerpoint/2010/main" val="2505976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今回、洋上風力発電について概要を紹介しましたが、今、もう少し知りたいという方は、こちらのサイトをあわせて御覧ください。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17</a:t>
            </a:fld>
            <a:endParaRPr kumimoji="1" lang="ja-JP" altLang="en-US"/>
          </a:p>
        </p:txBody>
      </p:sp>
    </p:spTree>
    <p:extLst>
      <p:ext uri="{BB962C8B-B14F-4D97-AF65-F5344CB8AC3E}">
        <p14:creationId xmlns:p14="http://schemas.microsoft.com/office/powerpoint/2010/main" val="235505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これは、</a:t>
            </a:r>
            <a:r>
              <a:rPr kumimoji="1" lang="ja-JP" altLang="en-US" sz="1200" b="0" i="0" u="none" strike="noStrike" kern="1200" baseline="0" dirty="0" smtClean="0">
                <a:solidFill>
                  <a:schemeClr val="tx1"/>
                </a:solidFill>
                <a:latin typeface="+mn-lt"/>
                <a:ea typeface="+mn-ea"/>
                <a:cs typeface="+mn-cs"/>
              </a:rPr>
              <a:t>国際再生可能エネルギー機関（</a:t>
            </a:r>
            <a:r>
              <a:rPr kumimoji="1" lang="en-US" altLang="ja-JP" sz="1200" b="0" i="0" u="none" strike="noStrike" kern="1200" baseline="0" dirty="0" smtClean="0">
                <a:solidFill>
                  <a:schemeClr val="tx1"/>
                </a:solidFill>
                <a:latin typeface="+mn-lt"/>
                <a:ea typeface="+mn-ea"/>
                <a:cs typeface="+mn-cs"/>
              </a:rPr>
              <a:t>IRENA</a:t>
            </a:r>
            <a:r>
              <a:rPr kumimoji="1" lang="ja-JP" altLang="en-US" sz="1200" b="0" i="0" u="none" strike="noStrike" kern="1200" baseline="0" dirty="0" smtClean="0">
                <a:solidFill>
                  <a:schemeClr val="tx1"/>
                </a:solidFill>
                <a:latin typeface="+mn-lt"/>
                <a:ea typeface="+mn-ea"/>
                <a:cs typeface="+mn-cs"/>
              </a:rPr>
              <a:t>）という国際機関のリポートで示された世界の電力構成のグラフですが、</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将来も伸び続ける電力需要を踏まえながら温室効果ガスの排出削減を行うためには、より多くの再生可能エネルギーの導入が求められています。</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そのなかで、風力発電の導入も大きく伸びることが期待されています。</a:t>
            </a:r>
            <a:endParaRPr kumimoji="1" lang="en-US" altLang="ja-JP"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smtClean="0">
                <a:solidFill>
                  <a:schemeClr val="tx1"/>
                </a:solidFill>
                <a:latin typeface="+mn-lt"/>
                <a:ea typeface="+mn-ea"/>
                <a:cs typeface="+mn-cs"/>
              </a:rPr>
              <a:t>そして、こちらは日本風力発電協会によるロードマップです。</a:t>
            </a:r>
            <a:r>
              <a:rPr kumimoji="1" lang="ja-JP" altLang="en-US" sz="1200" dirty="0" smtClean="0"/>
              <a:t>日本での洋上風力発電の導入は、世界と比べて大きく遅れているのですが、</a:t>
            </a: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smtClean="0">
                <a:solidFill>
                  <a:schemeClr val="tx1"/>
                </a:solidFill>
                <a:latin typeface="+mn-lt"/>
                <a:ea typeface="+mn-ea"/>
                <a:cs typeface="+mn-cs"/>
              </a:rPr>
              <a:t>海洋国家である日本における風力発電の拡大においては、洋上風力発電の導入に期待がかかっております。</a:t>
            </a:r>
            <a:endParaRPr kumimoji="1" lang="en-US" altLang="ja-JP" sz="1200" b="0" i="0" u="none" strike="noStrike" kern="1200" baseline="0" dirty="0" smtClean="0">
              <a:solidFill>
                <a:schemeClr val="tx1"/>
              </a:solidFill>
              <a:latin typeface="+mn-lt"/>
              <a:ea typeface="+mn-ea"/>
              <a:cs typeface="+mn-cs"/>
            </a:endParaRPr>
          </a:p>
          <a:p>
            <a:endParaRPr kumimoji="1" lang="en-US" altLang="ja-JP" sz="1800" dirty="0" smtClean="0"/>
          </a:p>
          <a:p>
            <a:r>
              <a:rPr kumimoji="1" lang="ja-JP" altLang="en-US" sz="1800" dirty="0" smtClean="0"/>
              <a:t>ここでは、このように将来に導入が進むことが期待されている洋上風力発電とはどのようなものか、</a:t>
            </a:r>
            <a:endParaRPr kumimoji="1" lang="en-US" altLang="ja-JP" sz="1800" dirty="0" smtClean="0"/>
          </a:p>
          <a:p>
            <a:r>
              <a:rPr kumimoji="1" lang="ja-JP" altLang="en-US" sz="1800" dirty="0" smtClean="0"/>
              <a:t>また、洋上風力発電の出現により必要となった法制度などの海洋政策の視点も交えながら、</a:t>
            </a:r>
            <a:endParaRPr kumimoji="1" lang="en-US" altLang="ja-JP"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主に海洋白書</a:t>
            </a:r>
            <a:r>
              <a:rPr kumimoji="1" lang="en-US" altLang="ja-JP" sz="1800" dirty="0" smtClean="0"/>
              <a:t>2016</a:t>
            </a:r>
            <a:r>
              <a:rPr kumimoji="1" lang="ja-JP" altLang="en-US" sz="1800" dirty="0" err="1" smtClean="0"/>
              <a:t>、</a:t>
            </a:r>
            <a:r>
              <a:rPr kumimoji="1" lang="en-US" altLang="ja-JP" sz="1800" dirty="0" smtClean="0"/>
              <a:t>2019</a:t>
            </a:r>
            <a:r>
              <a:rPr kumimoji="1" lang="ja-JP" altLang="en-US" sz="1800" dirty="0" err="1" smtClean="0"/>
              <a:t>、</a:t>
            </a:r>
            <a:r>
              <a:rPr kumimoji="1" lang="en-US" altLang="ja-JP" sz="1800" dirty="0" smtClean="0"/>
              <a:t>2020</a:t>
            </a:r>
            <a:r>
              <a:rPr kumimoji="1" lang="ja-JP" altLang="en-US" sz="1800" dirty="0" smtClean="0"/>
              <a:t>の記載内容などをもとに紹介をします。</a:t>
            </a:r>
            <a:endParaRPr kumimoji="1" lang="en-US" altLang="ja-JP" sz="1800" dirty="0" smtClean="0"/>
          </a:p>
          <a:p>
            <a:endParaRPr kumimoji="1" lang="en-US" altLang="ja-JP" sz="1800" dirty="0" smtClean="0"/>
          </a:p>
          <a:p>
            <a:r>
              <a:rPr kumimoji="1" lang="en-US" altLang="ja-JP" sz="1800" dirty="0" smtClean="0"/>
              <a:t>※</a:t>
            </a:r>
            <a:r>
              <a:rPr kumimoji="1" lang="ja-JP" altLang="en-US" sz="1800" b="0" i="0" u="none" strike="noStrike" kern="1200" baseline="0" dirty="0" smtClean="0">
                <a:solidFill>
                  <a:schemeClr val="tx1"/>
                </a:solidFill>
                <a:latin typeface="+mn-lt"/>
                <a:ea typeface="+mn-ea"/>
                <a:cs typeface="+mn-cs"/>
              </a:rPr>
              <a:t>国際再生可能エネルギー機関（</a:t>
            </a:r>
            <a:r>
              <a:rPr kumimoji="1" lang="en-US" altLang="ja-JP" sz="1800" b="0" i="0" u="none" strike="noStrike" kern="1200" baseline="0" dirty="0" smtClean="0">
                <a:solidFill>
                  <a:schemeClr val="tx1"/>
                </a:solidFill>
                <a:latin typeface="+mn-lt"/>
                <a:ea typeface="+mn-ea"/>
                <a:cs typeface="+mn-cs"/>
              </a:rPr>
              <a:t>IRENA</a:t>
            </a:r>
            <a:r>
              <a:rPr kumimoji="1" lang="ja-JP" altLang="en-US" sz="1800" b="0" i="0" u="none" strike="noStrike" kern="1200" baseline="0" dirty="0" smtClean="0">
                <a:solidFill>
                  <a:schemeClr val="tx1"/>
                </a:solidFill>
                <a:latin typeface="+mn-lt"/>
                <a:ea typeface="+mn-ea"/>
                <a:cs typeface="+mn-cs"/>
              </a:rPr>
              <a:t>）のリポート“</a:t>
            </a:r>
            <a:r>
              <a:rPr kumimoji="1" lang="en-US" altLang="ja-JP" sz="1800" b="0" i="0" u="none" strike="noStrike" kern="1200" baseline="0" dirty="0" smtClean="0">
                <a:solidFill>
                  <a:schemeClr val="tx1"/>
                </a:solidFill>
                <a:latin typeface="+mn-lt"/>
                <a:ea typeface="+mn-ea"/>
                <a:cs typeface="+mn-cs"/>
              </a:rPr>
              <a:t>Future of wind</a:t>
            </a:r>
            <a:r>
              <a:rPr kumimoji="1" lang="ja-JP" altLang="en-US" sz="1800" b="0" i="0" u="none" strike="noStrike" kern="1200" baseline="0" dirty="0" smtClean="0">
                <a:solidFill>
                  <a:schemeClr val="tx1"/>
                </a:solidFill>
                <a:latin typeface="+mn-lt"/>
                <a:ea typeface="+mn-ea"/>
                <a:cs typeface="+mn-cs"/>
              </a:rPr>
              <a:t>”</a:t>
            </a:r>
            <a:endParaRPr kumimoji="1" lang="en-US" altLang="ja-JP" sz="1800" dirty="0" smtClean="0"/>
          </a:p>
          <a:p>
            <a:r>
              <a:rPr kumimoji="1" lang="ja-JP" altLang="en-US" sz="1800" dirty="0" smtClean="0"/>
              <a:t>　</a:t>
            </a:r>
            <a:r>
              <a:rPr kumimoji="1" lang="en-US" altLang="ja-JP" sz="1800" dirty="0" smtClean="0"/>
              <a:t>https://www.irena.org/publications/2019/Oct/Future-of-wind</a:t>
            </a:r>
          </a:p>
          <a:p>
            <a:r>
              <a:rPr kumimoji="1" lang="en-US" altLang="ja-JP" sz="1800" dirty="0" smtClean="0"/>
              <a:t>※</a:t>
            </a:r>
            <a:r>
              <a:rPr kumimoji="1" lang="ja-JP" altLang="en-US" sz="1800" dirty="0" smtClean="0"/>
              <a:t>日本風力発電提言「</a:t>
            </a:r>
            <a:r>
              <a:rPr kumimoji="1" lang="ja-JP" altLang="en-US" sz="1200" b="0" i="0" u="none" strike="noStrike" kern="1200" baseline="0" dirty="0" smtClean="0">
                <a:solidFill>
                  <a:schemeClr val="tx1"/>
                </a:solidFill>
                <a:latin typeface="+mn-lt"/>
                <a:ea typeface="+mn-ea"/>
                <a:cs typeface="+mn-cs"/>
              </a:rPr>
              <a:t>洋上風力発電の導入促進に向けて</a:t>
            </a:r>
            <a:r>
              <a:rPr kumimoji="1" lang="ja-JP" altLang="en-US" sz="1800" dirty="0" smtClean="0"/>
              <a:t>」</a:t>
            </a:r>
            <a:endParaRPr kumimoji="1" lang="en-US" altLang="ja-JP" sz="1800" dirty="0" smtClean="0"/>
          </a:p>
          <a:p>
            <a:r>
              <a:rPr kumimoji="1" lang="ja-JP" altLang="en-US" sz="1800" dirty="0" smtClean="0"/>
              <a:t>　</a:t>
            </a:r>
            <a:r>
              <a:rPr kumimoji="1" lang="en-US" altLang="ja-JP" sz="1800" dirty="0" smtClean="0"/>
              <a:t>http://jwpa.jp/k5u8z6e6/gfisf4vk/180316_offshore_request.pdf</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2</a:t>
            </a:fld>
            <a:endParaRPr kumimoji="1" lang="ja-JP" altLang="en-US"/>
          </a:p>
        </p:txBody>
      </p:sp>
    </p:spTree>
    <p:extLst>
      <p:ext uri="{BB962C8B-B14F-4D97-AF65-F5344CB8AC3E}">
        <p14:creationId xmlns:p14="http://schemas.microsoft.com/office/powerpoint/2010/main" val="59268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これは、</a:t>
            </a:r>
            <a:r>
              <a:rPr kumimoji="1" lang="ja-JP" altLang="en-US" sz="1200" b="0" i="0" u="none" strike="noStrike" kern="1200" baseline="0" dirty="0" smtClean="0">
                <a:solidFill>
                  <a:schemeClr val="tx1"/>
                </a:solidFill>
                <a:latin typeface="+mn-lt"/>
                <a:ea typeface="+mn-ea"/>
                <a:cs typeface="+mn-cs"/>
              </a:rPr>
              <a:t>国際再生可能エネルギー機関（</a:t>
            </a:r>
            <a:r>
              <a:rPr kumimoji="1" lang="en-US" altLang="ja-JP" sz="1200" b="0" i="0" u="none" strike="noStrike" kern="1200" baseline="0" dirty="0" smtClean="0">
                <a:solidFill>
                  <a:schemeClr val="tx1"/>
                </a:solidFill>
                <a:latin typeface="+mn-lt"/>
                <a:ea typeface="+mn-ea"/>
                <a:cs typeface="+mn-cs"/>
              </a:rPr>
              <a:t>IRENA</a:t>
            </a:r>
            <a:r>
              <a:rPr kumimoji="1" lang="ja-JP" altLang="en-US" sz="1200" b="0" i="0" u="none" strike="noStrike" kern="1200" baseline="0" dirty="0" smtClean="0">
                <a:solidFill>
                  <a:schemeClr val="tx1"/>
                </a:solidFill>
                <a:latin typeface="+mn-lt"/>
                <a:ea typeface="+mn-ea"/>
                <a:cs typeface="+mn-cs"/>
              </a:rPr>
              <a:t>）という国際機関のリポートで示された世界の電力構成のグラフですが、</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将来も伸び続ける電力需要を踏まえながら温室効果ガスの排出削減を行うためには、より多くの再生可能エネルギーの導入が求められています。</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そのなかで、風力発電の導入も大きく伸びることが期待されています。</a:t>
            </a:r>
            <a:endParaRPr kumimoji="1" lang="en-US" altLang="ja-JP"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smtClean="0">
                <a:solidFill>
                  <a:schemeClr val="tx1"/>
                </a:solidFill>
                <a:latin typeface="+mn-lt"/>
                <a:ea typeface="+mn-ea"/>
                <a:cs typeface="+mn-cs"/>
              </a:rPr>
              <a:t>そして、こちらは日本風力発電協会によるロードマップです。</a:t>
            </a:r>
            <a:r>
              <a:rPr kumimoji="1" lang="ja-JP" altLang="en-US" sz="1200" dirty="0" smtClean="0"/>
              <a:t>日本での洋上風力発電の導入は、世界と比べて大きく遅れているのですが、</a:t>
            </a: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smtClean="0">
                <a:solidFill>
                  <a:schemeClr val="tx1"/>
                </a:solidFill>
                <a:latin typeface="+mn-lt"/>
                <a:ea typeface="+mn-ea"/>
                <a:cs typeface="+mn-cs"/>
              </a:rPr>
              <a:t>海洋国家である日本における風力発電の拡大においては、洋上風力発電の導入に期待がかかっております。</a:t>
            </a:r>
            <a:endParaRPr kumimoji="1" lang="en-US" altLang="ja-JP" sz="1200" b="0" i="0" u="none" strike="noStrike" kern="1200" baseline="0" dirty="0" smtClean="0">
              <a:solidFill>
                <a:schemeClr val="tx1"/>
              </a:solidFill>
              <a:latin typeface="+mn-lt"/>
              <a:ea typeface="+mn-ea"/>
              <a:cs typeface="+mn-cs"/>
            </a:endParaRPr>
          </a:p>
          <a:p>
            <a:endParaRPr kumimoji="1" lang="en-US" altLang="ja-JP" sz="1800" dirty="0" smtClean="0"/>
          </a:p>
          <a:p>
            <a:r>
              <a:rPr kumimoji="1" lang="ja-JP" altLang="en-US" sz="1800" dirty="0" smtClean="0"/>
              <a:t>ここでは、このように将来に導入が進むことが期待されている洋上風力発電とはどのようなものか、</a:t>
            </a:r>
            <a:endParaRPr kumimoji="1" lang="en-US" altLang="ja-JP" sz="1800" dirty="0" smtClean="0"/>
          </a:p>
          <a:p>
            <a:r>
              <a:rPr kumimoji="1" lang="ja-JP" altLang="en-US" sz="1800" dirty="0" smtClean="0"/>
              <a:t>また、洋上風力発電の出現により必要となった法制度などの海洋政策の視点も交えながら、</a:t>
            </a:r>
            <a:endParaRPr kumimoji="1" lang="en-US" altLang="ja-JP"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主に海洋白書</a:t>
            </a:r>
            <a:r>
              <a:rPr kumimoji="1" lang="en-US" altLang="ja-JP" sz="1800" dirty="0" smtClean="0"/>
              <a:t>2016</a:t>
            </a:r>
            <a:r>
              <a:rPr kumimoji="1" lang="ja-JP" altLang="en-US" sz="1800" dirty="0" err="1" smtClean="0"/>
              <a:t>、</a:t>
            </a:r>
            <a:r>
              <a:rPr kumimoji="1" lang="en-US" altLang="ja-JP" sz="1800" dirty="0" smtClean="0"/>
              <a:t>2019</a:t>
            </a:r>
            <a:r>
              <a:rPr kumimoji="1" lang="ja-JP" altLang="en-US" sz="1800" dirty="0" err="1" smtClean="0"/>
              <a:t>、</a:t>
            </a:r>
            <a:r>
              <a:rPr kumimoji="1" lang="en-US" altLang="ja-JP" sz="1800" dirty="0" smtClean="0"/>
              <a:t>2020</a:t>
            </a:r>
            <a:r>
              <a:rPr kumimoji="1" lang="ja-JP" altLang="en-US" sz="1800" dirty="0" smtClean="0"/>
              <a:t>の記載内容などをもとに紹介をします。</a:t>
            </a:r>
            <a:endParaRPr kumimoji="1" lang="en-US" altLang="ja-JP" sz="1800" dirty="0" smtClean="0"/>
          </a:p>
          <a:p>
            <a:endParaRPr kumimoji="1" lang="en-US" altLang="ja-JP" sz="1800" dirty="0" smtClean="0"/>
          </a:p>
          <a:p>
            <a:r>
              <a:rPr kumimoji="1" lang="en-US" altLang="ja-JP" sz="1800" dirty="0" smtClean="0"/>
              <a:t>※</a:t>
            </a:r>
            <a:r>
              <a:rPr kumimoji="1" lang="ja-JP" altLang="en-US" sz="1800" b="0" i="0" u="none" strike="noStrike" kern="1200" baseline="0" dirty="0" smtClean="0">
                <a:solidFill>
                  <a:schemeClr val="tx1"/>
                </a:solidFill>
                <a:latin typeface="+mn-lt"/>
                <a:ea typeface="+mn-ea"/>
                <a:cs typeface="+mn-cs"/>
              </a:rPr>
              <a:t>国際再生可能エネルギー機関（</a:t>
            </a:r>
            <a:r>
              <a:rPr kumimoji="1" lang="en-US" altLang="ja-JP" sz="1800" b="0" i="0" u="none" strike="noStrike" kern="1200" baseline="0" dirty="0" smtClean="0">
                <a:solidFill>
                  <a:schemeClr val="tx1"/>
                </a:solidFill>
                <a:latin typeface="+mn-lt"/>
                <a:ea typeface="+mn-ea"/>
                <a:cs typeface="+mn-cs"/>
              </a:rPr>
              <a:t>IRENA</a:t>
            </a:r>
            <a:r>
              <a:rPr kumimoji="1" lang="ja-JP" altLang="en-US" sz="1800" b="0" i="0" u="none" strike="noStrike" kern="1200" baseline="0" dirty="0" smtClean="0">
                <a:solidFill>
                  <a:schemeClr val="tx1"/>
                </a:solidFill>
                <a:latin typeface="+mn-lt"/>
                <a:ea typeface="+mn-ea"/>
                <a:cs typeface="+mn-cs"/>
              </a:rPr>
              <a:t>）のリポート“</a:t>
            </a:r>
            <a:r>
              <a:rPr kumimoji="1" lang="en-US" altLang="ja-JP" sz="1800" b="0" i="0" u="none" strike="noStrike" kern="1200" baseline="0" dirty="0" smtClean="0">
                <a:solidFill>
                  <a:schemeClr val="tx1"/>
                </a:solidFill>
                <a:latin typeface="+mn-lt"/>
                <a:ea typeface="+mn-ea"/>
                <a:cs typeface="+mn-cs"/>
              </a:rPr>
              <a:t>Future of wind</a:t>
            </a:r>
            <a:r>
              <a:rPr kumimoji="1" lang="ja-JP" altLang="en-US" sz="1800" b="0" i="0" u="none" strike="noStrike" kern="1200" baseline="0" dirty="0" smtClean="0">
                <a:solidFill>
                  <a:schemeClr val="tx1"/>
                </a:solidFill>
                <a:latin typeface="+mn-lt"/>
                <a:ea typeface="+mn-ea"/>
                <a:cs typeface="+mn-cs"/>
              </a:rPr>
              <a:t>”</a:t>
            </a:r>
            <a:endParaRPr kumimoji="1" lang="en-US" altLang="ja-JP" sz="1800" dirty="0" smtClean="0"/>
          </a:p>
          <a:p>
            <a:r>
              <a:rPr kumimoji="1" lang="ja-JP" altLang="en-US" sz="1800" dirty="0" smtClean="0"/>
              <a:t>　</a:t>
            </a:r>
            <a:r>
              <a:rPr kumimoji="1" lang="en-US" altLang="ja-JP" sz="1800" dirty="0" smtClean="0"/>
              <a:t>https://www.irena.org/publications/2019/Oct/Future-of-wind</a:t>
            </a:r>
          </a:p>
          <a:p>
            <a:r>
              <a:rPr kumimoji="1" lang="en-US" altLang="ja-JP" sz="1800" dirty="0" smtClean="0"/>
              <a:t>※</a:t>
            </a:r>
            <a:r>
              <a:rPr kumimoji="1" lang="ja-JP" altLang="en-US" sz="1800" dirty="0" smtClean="0"/>
              <a:t>日本風力発電提言「</a:t>
            </a:r>
            <a:r>
              <a:rPr kumimoji="1" lang="ja-JP" altLang="en-US" sz="1200" b="0" i="0" u="none" strike="noStrike" kern="1200" baseline="0" dirty="0" smtClean="0">
                <a:solidFill>
                  <a:schemeClr val="tx1"/>
                </a:solidFill>
                <a:latin typeface="+mn-lt"/>
                <a:ea typeface="+mn-ea"/>
                <a:cs typeface="+mn-cs"/>
              </a:rPr>
              <a:t>洋上風力発電の導入促進に向けて</a:t>
            </a:r>
            <a:r>
              <a:rPr kumimoji="1" lang="ja-JP" altLang="en-US" sz="1800" dirty="0" smtClean="0"/>
              <a:t>」</a:t>
            </a:r>
            <a:endParaRPr kumimoji="1" lang="en-US" altLang="ja-JP" sz="1800" dirty="0" smtClean="0"/>
          </a:p>
          <a:p>
            <a:r>
              <a:rPr kumimoji="1" lang="ja-JP" altLang="en-US" sz="1800" dirty="0" smtClean="0"/>
              <a:t>　</a:t>
            </a:r>
            <a:r>
              <a:rPr kumimoji="1" lang="en-US" altLang="ja-JP" sz="1800" dirty="0" smtClean="0"/>
              <a:t>http://jwpa.jp/k5u8z6e6/gfisf4vk/180316_offshore_request.pdf</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3</a:t>
            </a:fld>
            <a:endParaRPr kumimoji="1" lang="ja-JP" altLang="en-US"/>
          </a:p>
        </p:txBody>
      </p:sp>
    </p:spTree>
    <p:extLst>
      <p:ext uri="{BB962C8B-B14F-4D97-AF65-F5344CB8AC3E}">
        <p14:creationId xmlns:p14="http://schemas.microsoft.com/office/powerpoint/2010/main" val="249456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洋上風力発電の建設は</a:t>
            </a:r>
            <a:r>
              <a:rPr kumimoji="1" lang="en-US" altLang="ja-JP" sz="1800" dirty="0" smtClean="0"/>
              <a:t>2000</a:t>
            </a:r>
            <a:r>
              <a:rPr kumimoji="1" lang="ja-JP" altLang="en-US" sz="1800" dirty="0" smtClean="0"/>
              <a:t>年頃から欧州を中心に盛んになりました。</a:t>
            </a:r>
            <a:endParaRPr kumimoji="1" lang="en-US" altLang="ja-JP" sz="1800" dirty="0" smtClean="0"/>
          </a:p>
          <a:p>
            <a:r>
              <a:rPr kumimoji="1" lang="ja-JP" altLang="en-US" sz="1800" dirty="0" smtClean="0"/>
              <a:t>左の写真は、</a:t>
            </a:r>
            <a:r>
              <a:rPr kumimoji="1" lang="en-US" altLang="ja-JP" sz="1800" dirty="0" smtClean="0"/>
              <a:t>2001</a:t>
            </a:r>
            <a:r>
              <a:rPr kumimoji="1" lang="ja-JP" altLang="en-US" sz="1800" dirty="0" smtClean="0"/>
              <a:t>年にデンマーク沖に建設されたウィンドファームで、</a:t>
            </a:r>
            <a:r>
              <a:rPr kumimoji="1" lang="en-US" altLang="ja-JP" sz="1800" dirty="0" smtClean="0"/>
              <a:t>2MW</a:t>
            </a:r>
            <a:r>
              <a:rPr kumimoji="1" lang="ja-JP" altLang="en-US" sz="1800" dirty="0" smtClean="0"/>
              <a:t>の風車が</a:t>
            </a:r>
            <a:r>
              <a:rPr kumimoji="1" lang="en-US" altLang="ja-JP" sz="1800" dirty="0" smtClean="0"/>
              <a:t>20</a:t>
            </a:r>
            <a:r>
              <a:rPr kumimoji="1" lang="ja-JP" altLang="en-US" sz="1800" dirty="0" smtClean="0"/>
              <a:t>基の当時の世界最大級のものでした。</a:t>
            </a:r>
            <a:endParaRPr kumimoji="1" lang="en-US" altLang="ja-JP" sz="1800" dirty="0" smtClean="0"/>
          </a:p>
          <a:p>
            <a:r>
              <a:rPr kumimoji="1" lang="ja-JP" altLang="en-US" sz="1800" dirty="0" smtClean="0"/>
              <a:t>右の写真は、日本最初の本格的な洋上風車の実証機です。千葉県銚子沖の</a:t>
            </a:r>
            <a:r>
              <a:rPr kumimoji="1" lang="en-US" altLang="ja-JP" sz="1800" dirty="0" smtClean="0"/>
              <a:t>2.4MW</a:t>
            </a:r>
            <a:r>
              <a:rPr kumimoji="1" lang="ja-JP" altLang="en-US" sz="1800" dirty="0" smtClean="0"/>
              <a:t>の風車で、</a:t>
            </a:r>
            <a:r>
              <a:rPr kumimoji="1" lang="en-US" altLang="ja-JP" sz="1800" dirty="0" smtClean="0"/>
              <a:t>2013</a:t>
            </a:r>
            <a:r>
              <a:rPr kumimoji="1" lang="ja-JP" altLang="en-US" sz="1800" dirty="0" smtClean="0"/>
              <a:t>年に運用を開始しました。</a:t>
            </a:r>
            <a:endParaRPr kumimoji="1" lang="en-US" altLang="ja-JP" sz="1800" dirty="0" smtClean="0"/>
          </a:p>
          <a:p>
            <a:endParaRPr kumimoji="1"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4</a:t>
            </a:fld>
            <a:endParaRPr kumimoji="1" lang="ja-JP" altLang="en-US"/>
          </a:p>
        </p:txBody>
      </p:sp>
    </p:spTree>
    <p:extLst>
      <p:ext uri="{BB962C8B-B14F-4D97-AF65-F5344CB8AC3E}">
        <p14:creationId xmlns:p14="http://schemas.microsoft.com/office/powerpoint/2010/main" val="4044652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具体的な洋上風力発電の話に入るまえに、その規模を示す単位について紹介します。</a:t>
            </a:r>
            <a:endParaRPr kumimoji="1" lang="en-US" altLang="ja-JP"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この</a:t>
            </a:r>
            <a:r>
              <a:rPr kumimoji="1" lang="en-US" altLang="ja-JP" sz="1800" dirty="0" smtClean="0"/>
              <a:t>2MW</a:t>
            </a:r>
            <a:r>
              <a:rPr kumimoji="1" lang="ja-JP" altLang="en-US" sz="1800" dirty="0" err="1" smtClean="0"/>
              <a:t>、</a:t>
            </a:r>
            <a:r>
              <a:rPr kumimoji="1" lang="en-US" altLang="ja-JP" sz="1800" dirty="0" smtClean="0"/>
              <a:t>2.4MW</a:t>
            </a:r>
            <a:r>
              <a:rPr kumimoji="1" lang="ja-JP" altLang="en-US" sz="1800" dirty="0" smtClean="0"/>
              <a:t>といった数字は風車の定格出力で、最も良い条件下での発電出力のことを示します。</a:t>
            </a:r>
            <a:endParaRPr kumimoji="1" lang="en-US" altLang="ja-JP" sz="1800" dirty="0" smtClean="0"/>
          </a:p>
          <a:p>
            <a:r>
              <a:rPr kumimoji="1" lang="en-US" altLang="ja-JP" sz="1800" dirty="0" smtClean="0"/>
              <a:t>1MW</a:t>
            </a:r>
            <a:r>
              <a:rPr kumimoji="1" lang="ja-JP" altLang="en-US" sz="1800" dirty="0" smtClean="0"/>
              <a:t>は</a:t>
            </a:r>
            <a:r>
              <a:rPr kumimoji="1" lang="en-US" altLang="ja-JP" sz="1800" dirty="0" smtClean="0"/>
              <a:t>1000kW</a:t>
            </a:r>
            <a:r>
              <a:rPr kumimoji="1" lang="ja-JP" altLang="en-US" sz="1800" dirty="0" smtClean="0"/>
              <a:t>となります。家庭用の太陽光発電を</a:t>
            </a:r>
            <a:r>
              <a:rPr kumimoji="1" lang="en-US" altLang="ja-JP" sz="1800" dirty="0" smtClean="0"/>
              <a:t>3kW</a:t>
            </a:r>
            <a:r>
              <a:rPr kumimoji="1" lang="ja-JP" altLang="en-US" sz="1800" dirty="0" smtClean="0"/>
              <a:t>とすると、銚子沖の</a:t>
            </a:r>
            <a:r>
              <a:rPr kumimoji="1" lang="en-US" altLang="ja-JP" sz="1800" dirty="0" smtClean="0"/>
              <a:t>2.4MW</a:t>
            </a:r>
            <a:r>
              <a:rPr kumimoji="1" lang="ja-JP" altLang="en-US" sz="1800" dirty="0" smtClean="0"/>
              <a:t>の洋上風車は、単純計算では</a:t>
            </a:r>
            <a:r>
              <a:rPr kumimoji="1" lang="en-US" altLang="ja-JP" sz="1800" dirty="0" smtClean="0"/>
              <a:t>800</a:t>
            </a:r>
            <a:r>
              <a:rPr kumimoji="1" lang="ja-JP" altLang="en-US" sz="1800" dirty="0" smtClean="0"/>
              <a:t>軒分に相当します。</a:t>
            </a:r>
            <a:endParaRPr kumimoji="1" lang="en-US" altLang="ja-JP"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また、このスライドでは</a:t>
            </a:r>
            <a:r>
              <a:rPr kumimoji="1" lang="en-US" altLang="ja-JP" sz="1800" dirty="0" smtClean="0"/>
              <a:t>GW</a:t>
            </a:r>
            <a:r>
              <a:rPr kumimoji="1" lang="ja-JP" altLang="en-US" sz="1800" dirty="0" smtClean="0"/>
              <a:t>という単位も出てきます。</a:t>
            </a:r>
            <a:r>
              <a:rPr kumimoji="1" lang="en-US" altLang="ja-JP" sz="1800" dirty="0" smtClean="0"/>
              <a:t>1000MW</a:t>
            </a:r>
            <a:r>
              <a:rPr kumimoji="1" lang="ja-JP" altLang="en-US" sz="1800" dirty="0" smtClean="0"/>
              <a:t>が１</a:t>
            </a:r>
            <a:r>
              <a:rPr kumimoji="1" lang="en-US" altLang="ja-JP" sz="1800" dirty="0" smtClean="0"/>
              <a:t>GW</a:t>
            </a:r>
            <a:r>
              <a:rPr kumimoji="1" lang="ja-JP" altLang="en-US" sz="1800" dirty="0" smtClean="0"/>
              <a:t>で、</a:t>
            </a:r>
            <a:r>
              <a:rPr kumimoji="1" lang="en-US" altLang="ja-JP" sz="1800" dirty="0" smtClean="0"/>
              <a:t>1GW</a:t>
            </a:r>
            <a:r>
              <a:rPr kumimoji="1" lang="ja-JP" altLang="en-US" sz="1800" dirty="0" smtClean="0"/>
              <a:t>は概ね原子力発電</a:t>
            </a:r>
            <a:r>
              <a:rPr kumimoji="1" lang="en-US" altLang="ja-JP" sz="1800" dirty="0" smtClean="0"/>
              <a:t>1</a:t>
            </a:r>
            <a:r>
              <a:rPr kumimoji="1" lang="ja-JP" altLang="en-US" sz="1800" dirty="0" smtClean="0"/>
              <a:t>基分の出力に相当します。</a:t>
            </a:r>
          </a:p>
          <a:p>
            <a:r>
              <a:rPr kumimoji="1" lang="ja-JP" altLang="en-US" sz="1800" dirty="0" smtClean="0"/>
              <a:t>ただ、いつも良い風が吹いている訳ではないため、実際に洋上風車の設備利用率は約</a:t>
            </a:r>
            <a:r>
              <a:rPr kumimoji="1" lang="en-US" altLang="ja-JP" sz="1800" dirty="0" smtClean="0"/>
              <a:t>30</a:t>
            </a:r>
            <a:r>
              <a:rPr kumimoji="1" lang="ja-JP" altLang="en-US" sz="1800" dirty="0" smtClean="0"/>
              <a:t>％です。</a:t>
            </a:r>
            <a:endParaRPr kumimoji="1" lang="en-US" altLang="ja-JP" sz="1800" dirty="0" smtClean="0"/>
          </a:p>
          <a:p>
            <a:r>
              <a:rPr kumimoji="1" lang="en-US" altLang="ja-JP" sz="1800" dirty="0" smtClean="0"/>
              <a:t>※</a:t>
            </a:r>
            <a:r>
              <a:rPr kumimoji="1" lang="ja-JP" altLang="en-US" sz="1800" dirty="0" smtClean="0"/>
              <a:t>陸上の風車の設備利用率は</a:t>
            </a:r>
            <a:r>
              <a:rPr kumimoji="1" lang="en-US" altLang="ja-JP" sz="1800" dirty="0" smtClean="0"/>
              <a:t>20</a:t>
            </a:r>
            <a:r>
              <a:rPr kumimoji="1" lang="ja-JP" altLang="en-US" sz="1800" dirty="0" smtClean="0"/>
              <a:t>％くらいです。洋上のほうかより風が安定しているため洋上風車の設備利用率は高めであると言われています。</a:t>
            </a:r>
            <a:endParaRPr kumimoji="1" lang="en-US" altLang="ja-JP" sz="1800" dirty="0" smtClean="0"/>
          </a:p>
          <a:p>
            <a:r>
              <a:rPr kumimoji="1" lang="en-US" altLang="ja-JP" sz="1800" dirty="0" smtClean="0"/>
              <a:t>※</a:t>
            </a:r>
            <a:r>
              <a:rPr kumimoji="1" lang="ja-JP" altLang="en-US" sz="1800" dirty="0" smtClean="0"/>
              <a:t>風力発電の耐用年数は概ね</a:t>
            </a:r>
            <a:r>
              <a:rPr kumimoji="1" lang="en-US" altLang="ja-JP" sz="1800" dirty="0" smtClean="0"/>
              <a:t>15</a:t>
            </a:r>
            <a:r>
              <a:rPr kumimoji="1" lang="ja-JP" altLang="en-US" sz="1800" dirty="0" smtClean="0"/>
              <a:t>年間が目安になります。</a:t>
            </a:r>
            <a:endParaRPr kumimoji="1" lang="en-US" altLang="ja-JP" sz="1800" dirty="0" smtClean="0"/>
          </a:p>
          <a:p>
            <a:endParaRPr kumimoji="1"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5</a:t>
            </a:fld>
            <a:endParaRPr kumimoji="1" lang="ja-JP" altLang="en-US"/>
          </a:p>
        </p:txBody>
      </p:sp>
    </p:spTree>
    <p:extLst>
      <p:ext uri="{BB962C8B-B14F-4D97-AF65-F5344CB8AC3E}">
        <p14:creationId xmlns:p14="http://schemas.microsoft.com/office/powerpoint/2010/main" val="191871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次に実際の風車の大きさです。意外と大きく、</a:t>
            </a:r>
            <a:r>
              <a:rPr kumimoji="1" lang="en-US" altLang="ja-JP" sz="1800" dirty="0" smtClean="0"/>
              <a:t>2MW</a:t>
            </a:r>
            <a:r>
              <a:rPr kumimoji="1" lang="ja-JP" altLang="en-US" sz="1800" dirty="0" smtClean="0"/>
              <a:t>の風車で直径</a:t>
            </a:r>
            <a:r>
              <a:rPr kumimoji="1" lang="en-US" altLang="ja-JP" sz="1800" dirty="0" smtClean="0"/>
              <a:t>80m</a:t>
            </a:r>
            <a:r>
              <a:rPr kumimoji="1" lang="ja-JP" altLang="en-US" sz="1800" dirty="0" err="1" smtClean="0"/>
              <a:t>、</a:t>
            </a:r>
            <a:r>
              <a:rPr kumimoji="1" lang="en-US" altLang="ja-JP" sz="1800" dirty="0" smtClean="0"/>
              <a:t>4.5MW</a:t>
            </a:r>
            <a:r>
              <a:rPr kumimoji="1" lang="ja-JP" altLang="en-US" sz="1800" dirty="0" smtClean="0"/>
              <a:t>では</a:t>
            </a:r>
            <a:r>
              <a:rPr kumimoji="1" lang="en-US" altLang="ja-JP" sz="1800" dirty="0" smtClean="0"/>
              <a:t>100m</a:t>
            </a:r>
            <a:r>
              <a:rPr kumimoji="1" lang="ja-JP" altLang="en-US" sz="1800" dirty="0" smtClean="0"/>
              <a:t>を超えます。</a:t>
            </a:r>
            <a:endParaRPr kumimoji="1" lang="en-US" altLang="ja-JP" sz="1800" dirty="0" smtClean="0"/>
          </a:p>
          <a:p>
            <a:r>
              <a:rPr kumimoji="1" lang="ja-JP" altLang="en-US" sz="1800" dirty="0" smtClean="0"/>
              <a:t>横浜の観覧車の直径が</a:t>
            </a:r>
            <a:r>
              <a:rPr kumimoji="1" lang="en-US" altLang="ja-JP" sz="1800" dirty="0" smtClean="0"/>
              <a:t>100m</a:t>
            </a:r>
            <a:r>
              <a:rPr kumimoji="1" lang="ja-JP" altLang="en-US" sz="1800" dirty="0" smtClean="0"/>
              <a:t>ですので、その大きさを想像できるかと思います。</a:t>
            </a:r>
            <a:endParaRPr kumimoji="1" lang="en-US" altLang="ja-JP" sz="1800" dirty="0" smtClean="0"/>
          </a:p>
          <a:p>
            <a:r>
              <a:rPr kumimoji="1" lang="ja-JP" altLang="en-US" sz="1800" dirty="0" smtClean="0"/>
              <a:t>そして、</a:t>
            </a:r>
            <a:r>
              <a:rPr kumimoji="1" lang="ja-JP" altLang="en-US" sz="1800" dirty="0" smtClean="0">
                <a:solidFill>
                  <a:schemeClr val="bg1"/>
                </a:solidFill>
                <a:latin typeface="Meiryo UI" panose="020B0604030504040204" pitchFamily="50" charset="-128"/>
                <a:ea typeface="Meiryo UI" panose="020B0604030504040204" pitchFamily="50" charset="-128"/>
              </a:rPr>
              <a:t>最近では</a:t>
            </a:r>
            <a:r>
              <a:rPr lang="en-US" altLang="ja-JP" sz="1800" dirty="0" smtClean="0">
                <a:solidFill>
                  <a:schemeClr val="bg1"/>
                </a:solidFill>
                <a:latin typeface="Meiryo UI" panose="020B0604030504040204" pitchFamily="50" charset="-128"/>
                <a:ea typeface="Meiryo UI" panose="020B0604030504040204" pitchFamily="50" charset="-128"/>
              </a:rPr>
              <a:t>12MW</a:t>
            </a:r>
            <a:r>
              <a:rPr lang="ja-JP" altLang="en-US" sz="1800" dirty="0" smtClean="0">
                <a:solidFill>
                  <a:schemeClr val="bg1"/>
                </a:solidFill>
                <a:latin typeface="Meiryo UI" panose="020B0604030504040204" pitchFamily="50" charset="-128"/>
                <a:ea typeface="Meiryo UI" panose="020B0604030504040204" pitchFamily="50" charset="-128"/>
              </a:rPr>
              <a:t>で直径</a:t>
            </a:r>
            <a:r>
              <a:rPr lang="en-US" altLang="ja-JP" sz="1800" dirty="0" smtClean="0">
                <a:solidFill>
                  <a:schemeClr val="bg1"/>
                </a:solidFill>
                <a:latin typeface="Meiryo UI" panose="020B0604030504040204" pitchFamily="50" charset="-128"/>
                <a:ea typeface="Meiryo UI" panose="020B0604030504040204" pitchFamily="50" charset="-128"/>
              </a:rPr>
              <a:t>220m</a:t>
            </a:r>
            <a:r>
              <a:rPr lang="ja-JP" altLang="en-US" sz="1800" dirty="0" smtClean="0">
                <a:solidFill>
                  <a:schemeClr val="bg1"/>
                </a:solidFill>
                <a:latin typeface="Meiryo UI" panose="020B0604030504040204" pitchFamily="50" charset="-128"/>
                <a:ea typeface="Meiryo UI" panose="020B0604030504040204" pitchFamily="50" charset="-128"/>
              </a:rPr>
              <a:t>という製品も出ています。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endParaRPr kumimoji="1"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6</a:t>
            </a:fld>
            <a:endParaRPr kumimoji="1" lang="ja-JP" altLang="en-US"/>
          </a:p>
        </p:txBody>
      </p:sp>
    </p:spTree>
    <p:extLst>
      <p:ext uri="{BB962C8B-B14F-4D97-AF65-F5344CB8AC3E}">
        <p14:creationId xmlns:p14="http://schemas.microsoft.com/office/powerpoint/2010/main" val="1792046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このスライドから、洋上風力発電について経済性、環境、法制度、新技術の側面から順番に紹介します。</a:t>
            </a:r>
            <a:endParaRPr kumimoji="1" lang="en-US" altLang="ja-JP" sz="1800" dirty="0" smtClean="0"/>
          </a:p>
          <a:p>
            <a:r>
              <a:rPr kumimoji="1" lang="ja-JP" altLang="en-US" sz="1800" dirty="0" smtClean="0"/>
              <a:t>まず経済面ですが、良い風が吹くことや、電力消費地に近いこと、設置工事がしやすいことなどが大切になります。</a:t>
            </a:r>
            <a:endParaRPr kumimoji="1" lang="en-US" altLang="ja-JP" sz="1800" dirty="0" smtClean="0"/>
          </a:p>
          <a:p>
            <a:r>
              <a:rPr kumimoji="1" lang="ja-JP" altLang="en-US" sz="1800" dirty="0" smtClean="0"/>
              <a:t>経済性で特に重視されるのが風の強さです。</a:t>
            </a:r>
            <a:endParaRPr kumimoji="1" lang="en-US" altLang="ja-JP" sz="1800" dirty="0" smtClean="0"/>
          </a:p>
          <a:p>
            <a:r>
              <a:rPr kumimoji="1" lang="ja-JP" altLang="en-US" sz="1800" dirty="0" smtClean="0"/>
              <a:t>この図は、日本の洋上風力発電のポテンシャルマップで、濃いオレンジ色の海域ほど風が強いことを示しています。</a:t>
            </a:r>
            <a:endParaRPr kumimoji="1" lang="en-US" altLang="ja-JP" sz="1800" dirty="0" smtClean="0"/>
          </a:p>
          <a:p>
            <a:r>
              <a:rPr kumimoji="1" lang="ja-JP" altLang="en-US" sz="1800" dirty="0" smtClean="0"/>
              <a:t>北海道や東北地方、九州北部などが有望であることが分かると思います。</a:t>
            </a:r>
            <a:endParaRPr kumimoji="1" lang="en-US" altLang="ja-JP" sz="1800" dirty="0" smtClean="0"/>
          </a:p>
          <a:p>
            <a:r>
              <a:rPr kumimoji="1" lang="ja-JP" altLang="en-US" sz="1800" dirty="0" smtClean="0"/>
              <a:t>実際に事業を行う場合には、このような海域のより細かな風のマップをみて、また現場の風を計測して、収益が見込めるか念入りな検討が行われます。</a:t>
            </a:r>
            <a:endParaRPr kumimoji="1" lang="en-US" altLang="ja-JP" sz="1800" dirty="0" smtClean="0"/>
          </a:p>
          <a:p>
            <a:r>
              <a:rPr kumimoji="1" lang="en-US" altLang="ja-JP" sz="1800" dirty="0" smtClean="0"/>
              <a:t>※</a:t>
            </a:r>
            <a:r>
              <a:rPr kumimoji="1" lang="ja-JP" altLang="en-US" sz="1800" dirty="0" smtClean="0"/>
              <a:t>欧州での洋上風力の発電コストは近年大きく低下しており、</a:t>
            </a:r>
            <a:r>
              <a:rPr kumimoji="1" lang="en-US" altLang="ja-JP" sz="1800" dirty="0" smtClean="0"/>
              <a:t>1kWh</a:t>
            </a:r>
            <a:r>
              <a:rPr kumimoji="1" lang="ja-JP" altLang="en-US" sz="1800" dirty="0" smtClean="0"/>
              <a:t>あたりの価格が</a:t>
            </a:r>
            <a:r>
              <a:rPr kumimoji="1" lang="en-US" altLang="ja-JP" sz="1800" dirty="0" smtClean="0"/>
              <a:t>10</a:t>
            </a:r>
            <a:r>
              <a:rPr kumimoji="1" lang="ja-JP" altLang="en-US" sz="1800" dirty="0" smtClean="0"/>
              <a:t>円を下回る例も出てきています。</a:t>
            </a:r>
            <a:endParaRPr kumimoji="1" lang="en-US" altLang="ja-JP" sz="1800" dirty="0" smtClean="0"/>
          </a:p>
          <a:p>
            <a:r>
              <a:rPr kumimoji="1" lang="ja-JP" altLang="en-US" sz="1800" dirty="0" smtClean="0">
                <a:solidFill>
                  <a:schemeClr val="bg1"/>
                </a:solidFill>
                <a:latin typeface="Meiryo UI" panose="020B0604030504040204" pitchFamily="50" charset="-128"/>
                <a:ea typeface="Meiryo UI" panose="020B0604030504040204" pitchFamily="50" charset="-128"/>
              </a:rPr>
              <a:t>　それに対して、</a:t>
            </a:r>
            <a:r>
              <a:rPr lang="ja-JP" altLang="en-US" sz="1800" dirty="0" smtClean="0">
                <a:solidFill>
                  <a:schemeClr val="bg1"/>
                </a:solidFill>
                <a:latin typeface="Meiryo UI" panose="020B0604030504040204" pitchFamily="50" charset="-128"/>
                <a:ea typeface="Meiryo UI" panose="020B0604030504040204" pitchFamily="50" charset="-128"/>
              </a:rPr>
              <a:t>これから導入が本格化する日本での価格はまだ高く、例えば</a:t>
            </a:r>
            <a:r>
              <a:rPr lang="en-US" altLang="ja-JP" sz="1800" dirty="0" smtClean="0">
                <a:solidFill>
                  <a:schemeClr val="bg1"/>
                </a:solidFill>
                <a:latin typeface="Meiryo UI" panose="020B0604030504040204" pitchFamily="50" charset="-128"/>
                <a:ea typeface="Meiryo UI" panose="020B0604030504040204" pitchFamily="50" charset="-128"/>
              </a:rPr>
              <a:t>2019</a:t>
            </a:r>
            <a:r>
              <a:rPr lang="ja-JP" altLang="en-US" sz="1800" dirty="0" smtClean="0">
                <a:solidFill>
                  <a:schemeClr val="bg1"/>
                </a:solidFill>
                <a:latin typeface="Meiryo UI" panose="020B0604030504040204" pitchFamily="50" charset="-128"/>
                <a:ea typeface="Meiryo UI" panose="020B0604030504040204" pitchFamily="50" charset="-128"/>
              </a:rPr>
              <a:t>年度の固定価格買取制度の調達価格は、</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　陸上風力が</a:t>
            </a:r>
            <a:r>
              <a:rPr lang="en-US" altLang="ja-JP" sz="1800" dirty="0" smtClean="0">
                <a:solidFill>
                  <a:schemeClr val="bg1"/>
                </a:solidFill>
                <a:latin typeface="Meiryo UI" panose="020B0604030504040204" pitchFamily="50" charset="-128"/>
                <a:ea typeface="Meiryo UI" panose="020B0604030504040204" pitchFamily="50" charset="-128"/>
              </a:rPr>
              <a:t>1kWh</a:t>
            </a:r>
            <a:r>
              <a:rPr lang="ja-JP" altLang="en-US" sz="1800" dirty="0" smtClean="0">
                <a:solidFill>
                  <a:schemeClr val="bg1"/>
                </a:solidFill>
                <a:latin typeface="Meiryo UI" panose="020B0604030504040204" pitchFamily="50" charset="-128"/>
                <a:ea typeface="Meiryo UI" panose="020B0604030504040204" pitchFamily="50" charset="-128"/>
              </a:rPr>
              <a:t>あたり</a:t>
            </a:r>
            <a:r>
              <a:rPr lang="en-US" altLang="ja-JP" sz="1800" dirty="0" smtClean="0">
                <a:solidFill>
                  <a:schemeClr val="bg1"/>
                </a:solidFill>
                <a:latin typeface="Meiryo UI" panose="020B0604030504040204" pitchFamily="50" charset="-128"/>
                <a:ea typeface="Meiryo UI" panose="020B0604030504040204" pitchFamily="50" charset="-128"/>
              </a:rPr>
              <a:t>19</a:t>
            </a:r>
            <a:r>
              <a:rPr lang="ja-JP" altLang="en-US" sz="1800" dirty="0" smtClean="0">
                <a:solidFill>
                  <a:schemeClr val="bg1"/>
                </a:solidFill>
                <a:latin typeface="Meiryo UI" panose="020B0604030504040204" pitchFamily="50" charset="-128"/>
                <a:ea typeface="Meiryo UI" panose="020B0604030504040204" pitchFamily="50" charset="-128"/>
              </a:rPr>
              <a:t>円であるのに対して、洋上風力は</a:t>
            </a:r>
            <a:r>
              <a:rPr lang="en-US" altLang="ja-JP" sz="1800" dirty="0" smtClean="0">
                <a:solidFill>
                  <a:schemeClr val="bg1"/>
                </a:solidFill>
                <a:latin typeface="Meiryo UI" panose="020B0604030504040204" pitchFamily="50" charset="-128"/>
                <a:ea typeface="Meiryo UI" panose="020B0604030504040204" pitchFamily="50" charset="-128"/>
              </a:rPr>
              <a:t>36</a:t>
            </a:r>
            <a:r>
              <a:rPr lang="ja-JP" altLang="en-US" sz="1800" dirty="0" smtClean="0">
                <a:solidFill>
                  <a:schemeClr val="bg1"/>
                </a:solidFill>
                <a:latin typeface="Meiryo UI" panose="020B0604030504040204" pitchFamily="50" charset="-128"/>
                <a:ea typeface="Meiryo UI" panose="020B0604030504040204" pitchFamily="50" charset="-128"/>
              </a:rPr>
              <a:t>円となっています。欧州の専用船などの先進事例を踏まえ、日本でも</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　洋上風力の発電コストの更なる低下に向けた取組みが求められます。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　参考資料：吉岡渚（</a:t>
            </a:r>
            <a:r>
              <a:rPr lang="en-US" altLang="ja-JP" sz="1800" dirty="0" smtClean="0">
                <a:solidFill>
                  <a:schemeClr val="bg1"/>
                </a:solidFill>
                <a:latin typeface="Meiryo UI" panose="020B0604030504040204" pitchFamily="50" charset="-128"/>
                <a:ea typeface="Meiryo UI" panose="020B0604030504040204" pitchFamily="50" charset="-128"/>
              </a:rPr>
              <a:t>2020</a:t>
            </a:r>
            <a:r>
              <a:rPr lang="ja-JP" altLang="en-US" sz="1800" dirty="0" smtClean="0">
                <a:solidFill>
                  <a:schemeClr val="bg1"/>
                </a:solidFill>
                <a:latin typeface="Meiryo UI" panose="020B0604030504040204" pitchFamily="50" charset="-128"/>
                <a:ea typeface="Meiryo UI" panose="020B0604030504040204" pitchFamily="50" charset="-128"/>
              </a:rPr>
              <a:t>）：</a:t>
            </a:r>
            <a:r>
              <a:rPr lang="en-US" altLang="ja-JP" sz="1800" dirty="0" smtClean="0">
                <a:solidFill>
                  <a:schemeClr val="bg1"/>
                </a:solidFill>
                <a:latin typeface="Meiryo UI" panose="020B0604030504040204" pitchFamily="50" charset="-128"/>
                <a:ea typeface="Meiryo UI" panose="020B0604030504040204" pitchFamily="50" charset="-128"/>
              </a:rPr>
              <a:t>OPRI</a:t>
            </a:r>
            <a:r>
              <a:rPr lang="ja-JP" altLang="en-US" sz="1800" dirty="0" smtClean="0">
                <a:solidFill>
                  <a:schemeClr val="bg1"/>
                </a:solidFill>
                <a:latin typeface="Meiryo UI" panose="020B0604030504040204" pitchFamily="50" charset="-128"/>
                <a:ea typeface="Meiryo UI" panose="020B0604030504040204" pitchFamily="50" charset="-128"/>
              </a:rPr>
              <a:t> </a:t>
            </a:r>
            <a:r>
              <a:rPr lang="en-US" altLang="ja-JP" sz="1800" dirty="0" smtClean="0">
                <a:solidFill>
                  <a:schemeClr val="bg1"/>
                </a:solidFill>
                <a:latin typeface="Meiryo UI" panose="020B0604030504040204" pitchFamily="50" charset="-128"/>
                <a:ea typeface="Meiryo UI" panose="020B0604030504040204" pitchFamily="50" charset="-128"/>
              </a:rPr>
              <a:t>Perspectives</a:t>
            </a:r>
            <a:r>
              <a:rPr lang="ja-JP" altLang="en-US" sz="1800" dirty="0" smtClean="0">
                <a:solidFill>
                  <a:schemeClr val="bg1"/>
                </a:solidFill>
                <a:latin typeface="Meiryo UI" panose="020B0604030504040204" pitchFamily="50" charset="-128"/>
                <a:ea typeface="Meiryo UI" panose="020B0604030504040204" pitchFamily="50" charset="-128"/>
              </a:rPr>
              <a:t>第</a:t>
            </a:r>
            <a:r>
              <a:rPr lang="en-US" altLang="ja-JP" sz="1800" dirty="0" smtClean="0">
                <a:solidFill>
                  <a:schemeClr val="bg1"/>
                </a:solidFill>
                <a:latin typeface="Meiryo UI" panose="020B0604030504040204" pitchFamily="50" charset="-128"/>
                <a:ea typeface="Meiryo UI" panose="020B0604030504040204" pitchFamily="50" charset="-128"/>
              </a:rPr>
              <a:t>5</a:t>
            </a:r>
            <a:r>
              <a:rPr lang="ja-JP" altLang="en-US" sz="1800" dirty="0" smtClean="0">
                <a:solidFill>
                  <a:schemeClr val="bg1"/>
                </a:solidFill>
                <a:latin typeface="Meiryo UI" panose="020B0604030504040204" pitchFamily="50" charset="-128"/>
                <a:ea typeface="Meiryo UI" panose="020B0604030504040204" pitchFamily="50" charset="-128"/>
              </a:rPr>
              <a:t>号、</a:t>
            </a:r>
            <a:r>
              <a:rPr lang="en-US" altLang="ja-JP" sz="1800" dirty="0" smtClean="0">
                <a:solidFill>
                  <a:schemeClr val="bg1"/>
                </a:solidFill>
                <a:latin typeface="Meiryo UI" panose="020B0604030504040204" pitchFamily="50" charset="-128"/>
                <a:ea typeface="Meiryo UI" panose="020B0604030504040204" pitchFamily="50" charset="-128"/>
              </a:rPr>
              <a:t>https://www.spf.org/opri/news/20200303.html</a:t>
            </a:r>
          </a:p>
          <a:p>
            <a:endParaRPr kumimoji="1"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7</a:t>
            </a:fld>
            <a:endParaRPr kumimoji="1" lang="ja-JP" altLang="en-US"/>
          </a:p>
        </p:txBody>
      </p:sp>
    </p:spTree>
    <p:extLst>
      <p:ext uri="{BB962C8B-B14F-4D97-AF65-F5344CB8AC3E}">
        <p14:creationId xmlns:p14="http://schemas.microsoft.com/office/powerpoint/2010/main" val="24577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smtClean="0">
                <a:solidFill>
                  <a:schemeClr val="bg1"/>
                </a:solidFill>
                <a:latin typeface="Meiryo UI" panose="020B0604030504040204" pitchFamily="50" charset="-128"/>
                <a:ea typeface="Meiryo UI" panose="020B0604030504040204" pitchFamily="50" charset="-128"/>
              </a:rPr>
              <a:t>また、経済性の観点では、例えば、設置工事を効率的に行うためのジャッキアップ船（</a:t>
            </a:r>
            <a:r>
              <a:rPr lang="en-US" altLang="ja-JP" sz="1800" dirty="0" smtClean="0">
                <a:solidFill>
                  <a:schemeClr val="bg1"/>
                </a:solidFill>
                <a:latin typeface="Meiryo UI" panose="020B0604030504040204" pitchFamily="50" charset="-128"/>
                <a:ea typeface="Meiryo UI" panose="020B0604030504040204" pitchFamily="50" charset="-128"/>
              </a:rPr>
              <a:t>SEP</a:t>
            </a:r>
            <a:r>
              <a:rPr lang="ja-JP" altLang="en-US" sz="1800" dirty="0" smtClean="0">
                <a:solidFill>
                  <a:schemeClr val="bg1"/>
                </a:solidFill>
                <a:latin typeface="Meiryo UI" panose="020B0604030504040204" pitchFamily="50" charset="-128"/>
                <a:ea typeface="Meiryo UI" panose="020B0604030504040204" pitchFamily="50" charset="-128"/>
              </a:rPr>
              <a:t>船）という船も導入されています。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この船は、工事海域に到着すると、杭を海底におろして船を持ち上げることで、波の影響を受けずに作業が出来るようにします。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kumimoji="1" lang="ja-JP" altLang="en-US" sz="1800" dirty="0" smtClean="0"/>
              <a:t>日本最初の洋上風車の設置でも活躍しました。</a:t>
            </a:r>
            <a:endParaRPr kumimoji="1" lang="en-US" altLang="ja-JP" sz="1800" dirty="0" smtClean="0"/>
          </a:p>
          <a:p>
            <a:r>
              <a:rPr kumimoji="1" lang="ja-JP" altLang="en-US" sz="1800" dirty="0" smtClean="0"/>
              <a:t>欧州では、メンテナンスの時にも専用の船が利用されるなど、経済性を意識した船が使われています。</a:t>
            </a:r>
            <a:endParaRPr kumimoji="1"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8</a:t>
            </a:fld>
            <a:endParaRPr kumimoji="1" lang="ja-JP" altLang="en-US"/>
          </a:p>
        </p:txBody>
      </p:sp>
    </p:spTree>
    <p:extLst>
      <p:ext uri="{BB962C8B-B14F-4D97-AF65-F5344CB8AC3E}">
        <p14:creationId xmlns:p14="http://schemas.microsoft.com/office/powerpoint/2010/main" val="4196811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次に環境への影響です。洋上風力発電は、工事の際に水質や地形に影響を与えます。</a:t>
            </a:r>
            <a:endParaRPr kumimoji="1" lang="en-US" altLang="ja-JP" sz="1800" dirty="0" smtClean="0"/>
          </a:p>
          <a:p>
            <a:r>
              <a:rPr kumimoji="1" lang="ja-JP" altLang="en-US" sz="1800" dirty="0" smtClean="0"/>
              <a:t>また、騒音や景観など、沿岸域に住む人びとの生活などにも影響します。</a:t>
            </a:r>
            <a:endParaRPr kumimoji="1" lang="en-US" altLang="ja-JP" sz="1800" dirty="0" smtClean="0"/>
          </a:p>
          <a:p>
            <a:r>
              <a:rPr kumimoji="1" lang="ja-JP" altLang="en-US" sz="1800" dirty="0" smtClean="0"/>
              <a:t>バードストライクという海鳥への影響、海洋生物への影響なども懸念される要素です。</a:t>
            </a:r>
            <a:endParaRPr kumimoji="1" lang="en-US" altLang="ja-JP" sz="1800" dirty="0" smtClean="0"/>
          </a:p>
          <a:p>
            <a:r>
              <a:rPr kumimoji="1" lang="ja-JP" altLang="en-US" sz="1800" dirty="0" smtClean="0"/>
              <a:t>実際に設置する際には、これらの項目について環境アセスメントを実施して進められます。</a:t>
            </a:r>
            <a:endParaRPr kumimoji="1" lang="ja-JP" altLang="en-US"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9</a:t>
            </a:fld>
            <a:endParaRPr kumimoji="1" lang="ja-JP" altLang="en-US"/>
          </a:p>
        </p:txBody>
      </p:sp>
    </p:spTree>
    <p:extLst>
      <p:ext uri="{BB962C8B-B14F-4D97-AF65-F5344CB8AC3E}">
        <p14:creationId xmlns:p14="http://schemas.microsoft.com/office/powerpoint/2010/main" val="1805432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86A53-E0FA-4D03-88A5-1C3005C5916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FF1CDDD-0DE7-4582-9F12-2065D078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6618E8D-5F7E-416A-8846-4AEAD2C544F3}"/>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0654F0E1-41E6-4E4E-824F-6037D80D1A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8E10EF-47F5-45C2-8F86-D4ABCE6268AC}"/>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98485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173EF-0ADC-4D97-9DC3-8351261E1CF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B3442A-8F6A-4A05-B7D0-9BB0B699CD4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EF8D4A-5B13-4E22-915D-63020356031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408B0BF7-8A43-4835-BB6B-1983DA456E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CC454D-FBEC-475F-8E74-19791B1612E3}"/>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5982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6F85DCA-BCE0-42D5-A743-BD4806314F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447573-A66A-41CA-A1EA-F33CD4C045D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5CCB8-B878-44B9-9923-BC0BAEA1188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33A93D8E-9EC0-4D40-B172-754436EE1C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A9A0C4-4D58-4619-8096-67431F059755}"/>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77495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AF213-2607-47B1-922D-32EC1636B1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468177-55FF-4B2F-AAD8-626FC81A761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5F2818-8D2B-41BB-AADA-30A4AE208B6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CD408A58-4C2F-4DA3-93C5-FA96F1316B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9D30E4-AC74-4047-8FAB-5A0C2AC1084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20073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E14D4-41F3-4A6B-B4EE-D4F1A2E57B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54F39F-75C0-4DF6-8475-D2AC1F36D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530202-8F47-4F59-BFAB-ED00D87A67E9}"/>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F0AA1C4D-0642-4480-B9C4-C85B1BAB30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1B2468-CA76-426A-B6CB-BE36655988F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8538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81F19-799C-41FF-8291-1FFC3049960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F7C96A-9728-4FDA-9ADB-735A205BCF3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2D6EDB3-A928-4222-933C-F28FA55C809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EB47E1-908A-4939-B9C4-6DE224B6D05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6" name="フッター プレースホルダー 5">
            <a:extLst>
              <a:ext uri="{FF2B5EF4-FFF2-40B4-BE49-F238E27FC236}">
                <a16:creationId xmlns:a16="http://schemas.microsoft.com/office/drawing/2014/main" id="{89BEDF13-178B-44C6-8ED2-D7971D1A8B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035A92-3A3B-456F-8D09-05C28AABC31F}"/>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12853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31952-F13E-48E9-BE6D-44CAC40506A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E36F20-2593-48E0-9CC7-A5967B6DA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FAD6059-B594-43A7-B3FE-591E77ACADA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0B4660-2E40-4467-9558-0D4E85E1A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E427864-6F26-472A-9D4F-401AAFB3C99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FEE4F3-AAAE-436C-AA74-7CA0C41C9713}"/>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8" name="フッター プレースホルダー 7">
            <a:extLst>
              <a:ext uri="{FF2B5EF4-FFF2-40B4-BE49-F238E27FC236}">
                <a16:creationId xmlns:a16="http://schemas.microsoft.com/office/drawing/2014/main" id="{860E17FD-16E3-45A4-A174-3B7724CFC0F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2E494D-F8EB-4330-98F7-A5C711F364AA}"/>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055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E00CE5-2326-45DD-9644-5F20F4CABF0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A964920-FF7F-41C1-9EF9-E2637F699C73}"/>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4" name="フッター プレースホルダー 3">
            <a:extLst>
              <a:ext uri="{FF2B5EF4-FFF2-40B4-BE49-F238E27FC236}">
                <a16:creationId xmlns:a16="http://schemas.microsoft.com/office/drawing/2014/main" id="{7023AE75-E558-4770-A7EA-76F2C918E52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0876BB-9289-4992-A253-E1F5B98AC167}"/>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34435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707B6C4-C8E9-4524-9CF5-9B5D8907D8C1}"/>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3" name="フッター プレースホルダー 2">
            <a:extLst>
              <a:ext uri="{FF2B5EF4-FFF2-40B4-BE49-F238E27FC236}">
                <a16:creationId xmlns:a16="http://schemas.microsoft.com/office/drawing/2014/main" id="{ABC145A2-F6F6-41CA-A1CB-05EC23E812F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9AB155-04F4-4B54-A558-47532F5D041B}"/>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755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0152-F3D6-43EE-9A21-93B7B50FFB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16AF79-5D6A-46F6-BC9E-8D97EBD9D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D15ABA-76FF-4584-A28F-7A0333C8D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6102FB3-ED8A-4F60-AEED-738A995F7659}"/>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6" name="フッター プレースホルダー 5">
            <a:extLst>
              <a:ext uri="{FF2B5EF4-FFF2-40B4-BE49-F238E27FC236}">
                <a16:creationId xmlns:a16="http://schemas.microsoft.com/office/drawing/2014/main" id="{F4FB4A65-BDE3-4261-82ED-395DFC50A5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EE96D2-7C48-44E1-88D3-40B676B5FC3D}"/>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113725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8BFAF2-E1F4-4C5B-8D01-D11620849B0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9708B0-4CFA-4E6C-9362-1653513D7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2630078-F71B-4B63-BF61-FEBAD3A7C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46EBA1-6736-4EA3-92A2-3A9BCC4868BF}"/>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6" name="フッター プレースホルダー 5">
            <a:extLst>
              <a:ext uri="{FF2B5EF4-FFF2-40B4-BE49-F238E27FC236}">
                <a16:creationId xmlns:a16="http://schemas.microsoft.com/office/drawing/2014/main" id="{F61EF912-A1D9-4A9A-B205-CE51C3E1CA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DDFCCC-3CC9-4C46-B7CF-58FC06D89D84}"/>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6584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rgbClr val="0070C0"/>
            </a:gs>
            <a:gs pos="0">
              <a:schemeClr val="accent1">
                <a:lumMod val="50000"/>
              </a:schemeClr>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088C53-065E-4E94-925D-92E60B626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722D30-2387-458C-B195-D1778F9FA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C66CBF-3EEE-4FB3-A88F-6614EAD86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413055A5-33B1-46C8-8850-894C719D6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AA6B0D-0905-4037-A307-B212DDA558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429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17.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6.jpe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8.emf"/><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2.m4a"/><Relationship Id="rId7" Type="http://schemas.openxmlformats.org/officeDocument/2006/relationships/image" Target="../media/image20.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22.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25.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24.jpe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emf"/><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openxmlformats.org/officeDocument/2006/relationships/image" Target="../media/image4.emf"/><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notesSlide" Target="../notesSlides/notesSlide3.xml"/><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10.jp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image" Target="../media/image10.jp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12.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1.jp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9.jpe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5.emf"/><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雲の間から見える海&#10;&#10;自動的に生成された説明">
            <a:extLst>
              <a:ext uri="{FF2B5EF4-FFF2-40B4-BE49-F238E27FC236}">
                <a16:creationId xmlns:a16="http://schemas.microsoft.com/office/drawing/2014/main" id="{F96AEE87-27BA-4598-A26F-4F396AA00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457" y="886592"/>
            <a:ext cx="7629085" cy="5084815"/>
          </a:xfrm>
          <a:prstGeom prst="rect">
            <a:avLst/>
          </a:prstGeom>
        </p:spPr>
      </p:pic>
      <p:sp>
        <p:nvSpPr>
          <p:cNvPr id="21" name="テキスト ボックス 20">
            <a:extLst>
              <a:ext uri="{FF2B5EF4-FFF2-40B4-BE49-F238E27FC236}">
                <a16:creationId xmlns:a16="http://schemas.microsoft.com/office/drawing/2014/main" id="{4C720F8F-C0D5-47CB-965C-06B8FCF4169C}"/>
              </a:ext>
            </a:extLst>
          </p:cNvPr>
          <p:cNvSpPr txBox="1"/>
          <p:nvPr/>
        </p:nvSpPr>
        <p:spPr>
          <a:xfrm>
            <a:off x="3950228" y="2838631"/>
            <a:ext cx="4291559" cy="1200329"/>
          </a:xfrm>
          <a:prstGeom prst="rect">
            <a:avLst/>
          </a:prstGeom>
          <a:solidFill>
            <a:schemeClr val="bg1">
              <a:alpha val="70000"/>
            </a:schemeClr>
          </a:solidFill>
        </p:spPr>
        <p:txBody>
          <a:bodyPr wrap="none" rtlCol="0">
            <a:spAutoFit/>
          </a:bodyPr>
          <a:lstStyle/>
          <a:p>
            <a:pPr algn="ctr"/>
            <a:r>
              <a:rPr lang="ja-JP" altLang="en-US" sz="3600" dirty="0" smtClean="0">
                <a:solidFill>
                  <a:srgbClr val="002060"/>
                </a:solidFill>
                <a:latin typeface="Meiryo UI" panose="020B0604030504040204" pitchFamily="50" charset="-128"/>
                <a:ea typeface="Meiryo UI" panose="020B0604030504040204" pitchFamily="50" charset="-128"/>
              </a:rPr>
              <a:t>海洋白書から読み解く</a:t>
            </a:r>
            <a:endParaRPr lang="en-US" altLang="ja-JP" sz="3600" dirty="0" smtClean="0">
              <a:solidFill>
                <a:srgbClr val="002060"/>
              </a:solidFill>
              <a:latin typeface="Meiryo UI" panose="020B0604030504040204" pitchFamily="50" charset="-128"/>
              <a:ea typeface="Meiryo UI" panose="020B0604030504040204" pitchFamily="50" charset="-128"/>
            </a:endParaRPr>
          </a:p>
          <a:p>
            <a:pPr algn="ctr"/>
            <a:r>
              <a:rPr lang="ja-JP" altLang="en-US" sz="3600" dirty="0" smtClean="0">
                <a:solidFill>
                  <a:srgbClr val="002060"/>
                </a:solidFill>
                <a:latin typeface="Meiryo UI" panose="020B0604030504040204" pitchFamily="50" charset="-128"/>
                <a:ea typeface="Meiryo UI" panose="020B0604030504040204" pitchFamily="50" charset="-128"/>
              </a:rPr>
              <a:t>洋上風力発電</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pic>
        <p:nvPicPr>
          <p:cNvPr id="5" name="図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8878" y="173240"/>
            <a:ext cx="2700000" cy="389803"/>
          </a:xfrm>
          <a:prstGeom prst="rect">
            <a:avLst/>
          </a:prstGeom>
        </p:spPr>
      </p:pic>
    </p:spTree>
    <p:extLst>
      <p:ext uri="{BB962C8B-B14F-4D97-AF65-F5344CB8AC3E}">
        <p14:creationId xmlns:p14="http://schemas.microsoft.com/office/powerpoint/2010/main" val="1227044635"/>
      </p:ext>
    </p:extLst>
  </p:cSld>
  <p:clrMapOvr>
    <a:masterClrMapping/>
  </p:clrMapOvr>
  <mc:AlternateContent xmlns:mc="http://schemas.openxmlformats.org/markup-compatibility/2006" xmlns:p14="http://schemas.microsoft.com/office/powerpoint/2010/main">
    <mc:Choice Requires="p14">
      <p:transition spd="slow" p14:dur="2000" advTm="11258"/>
    </mc:Choice>
    <mc:Fallback xmlns="">
      <p:transition spd="slow" advTm="1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1415772"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法制度</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E1E77D9-283B-47D6-807C-34EF653A3C0E}"/>
              </a:ext>
            </a:extLst>
          </p:cNvPr>
          <p:cNvSpPr txBox="1"/>
          <p:nvPr/>
        </p:nvSpPr>
        <p:spPr>
          <a:xfrm>
            <a:off x="523612" y="5321001"/>
            <a:ext cx="4777440" cy="1323439"/>
          </a:xfrm>
          <a:prstGeom prst="rect">
            <a:avLst/>
          </a:prstGeom>
          <a:noFill/>
        </p:spPr>
        <p:txBody>
          <a:bodyPr wrap="square" rtlCol="0">
            <a:spAutoFit/>
          </a:bodyPr>
          <a:lstStyle/>
          <a:p>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デンマークのホーンズ・レブ洋上風力発電所</a:t>
            </a:r>
          </a:p>
          <a:p>
            <a:r>
              <a:rPr lang="ja-JP" altLang="en-US" sz="2000" dirty="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2002</a:t>
            </a:r>
            <a:r>
              <a:rPr lang="ja-JP" altLang="en-US" sz="2000" dirty="0" smtClean="0">
                <a:solidFill>
                  <a:schemeClr val="bg1"/>
                </a:solidFill>
                <a:latin typeface="Meiryo UI" panose="020B0604030504040204" pitchFamily="50" charset="-128"/>
                <a:ea typeface="Meiryo UI" panose="020B0604030504040204" pitchFamily="50" charset="-128"/>
              </a:rPr>
              <a:t>年運転開始，</a:t>
            </a:r>
            <a:r>
              <a:rPr lang="en-US" altLang="ja-JP" sz="2000" dirty="0">
                <a:solidFill>
                  <a:schemeClr val="bg1"/>
                </a:solidFill>
                <a:latin typeface="Meiryo UI" panose="020B0604030504040204" pitchFamily="50" charset="-128"/>
                <a:ea typeface="Meiryo UI" panose="020B0604030504040204" pitchFamily="50" charset="-128"/>
              </a:rPr>
              <a:t>2MW</a:t>
            </a:r>
            <a:r>
              <a:rPr lang="ja-JP" altLang="en-US" sz="2000" dirty="0">
                <a:solidFill>
                  <a:schemeClr val="bg1"/>
                </a:solidFill>
                <a:latin typeface="Meiryo UI" panose="020B0604030504040204" pitchFamily="50" charset="-128"/>
                <a:ea typeface="Meiryo UI" panose="020B0604030504040204" pitchFamily="50" charset="-128"/>
              </a:rPr>
              <a:t>風車</a:t>
            </a:r>
            <a:r>
              <a:rPr lang="en-US" altLang="ja-JP" sz="2000" dirty="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80</a:t>
            </a:r>
            <a:r>
              <a:rPr lang="ja-JP" altLang="en-US" sz="2000" dirty="0">
                <a:solidFill>
                  <a:schemeClr val="bg1"/>
                </a:solidFill>
                <a:latin typeface="Meiryo UI" panose="020B0604030504040204" pitchFamily="50" charset="-128"/>
                <a:ea typeface="Meiryo UI" panose="020B0604030504040204" pitchFamily="50" charset="-128"/>
              </a:rPr>
              <a:t>基</a:t>
            </a:r>
            <a:r>
              <a:rPr lang="ja-JP" altLang="en-US" sz="2000" dirty="0" smtClean="0">
                <a:solidFill>
                  <a:schemeClr val="bg1"/>
                </a:solidFill>
                <a:latin typeface="Meiryo UI" panose="020B0604030504040204" pitchFamily="50" charset="-128"/>
                <a:ea typeface="Meiryo UI" panose="020B0604030504040204" pitchFamily="50" charset="-128"/>
              </a:rPr>
              <a:t>，</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海洋白書</a:t>
            </a:r>
            <a:r>
              <a:rPr lang="en-US" altLang="ja-JP" sz="2000" dirty="0" smtClean="0">
                <a:solidFill>
                  <a:schemeClr val="bg1"/>
                </a:solidFill>
                <a:latin typeface="Meiryo UI" panose="020B0604030504040204" pitchFamily="50" charset="-128"/>
                <a:ea typeface="Meiryo UI" panose="020B0604030504040204" pitchFamily="50" charset="-128"/>
              </a:rPr>
              <a:t>2016</a:t>
            </a:r>
            <a:r>
              <a:rPr lang="ja-JP" altLang="en-US" sz="2000" dirty="0" smtClean="0">
                <a:solidFill>
                  <a:schemeClr val="bg1"/>
                </a:solidFill>
                <a:latin typeface="Meiryo UI" panose="020B0604030504040204" pitchFamily="50" charset="-128"/>
                <a:ea typeface="Meiryo UI" panose="020B0604030504040204" pitchFamily="50" charset="-128"/>
              </a:rPr>
              <a:t>掲載、出典</a:t>
            </a:r>
            <a:r>
              <a:rPr lang="en-US" altLang="ja-JP" sz="2000" dirty="0" err="1">
                <a:solidFill>
                  <a:schemeClr val="bg1"/>
                </a:solidFill>
                <a:latin typeface="Meiryo UI" panose="020B0604030504040204" pitchFamily="50" charset="-128"/>
                <a:ea typeface="Meiryo UI" panose="020B0604030504040204" pitchFamily="50" charset="-128"/>
              </a:rPr>
              <a:t>Vattenfall</a:t>
            </a:r>
            <a:r>
              <a:rPr lang="ja-JP" altLang="en-US" sz="2000" dirty="0">
                <a:solidFill>
                  <a:schemeClr val="bg1"/>
                </a:solidFill>
                <a:latin typeface="Meiryo UI" panose="020B0604030504040204" pitchFamily="50" charset="-128"/>
                <a:ea typeface="Meiryo UI" panose="020B0604030504040204" pitchFamily="50" charset="-128"/>
              </a:rPr>
              <a:t>社</a:t>
            </a:r>
            <a:r>
              <a:rPr lang="ja-JP" altLang="en-US" sz="2000" dirty="0" smtClean="0">
                <a:solidFill>
                  <a:schemeClr val="bg1"/>
                </a:solidFill>
                <a:latin typeface="Meiryo UI" panose="020B0604030504040204" pitchFamily="50" charset="-128"/>
                <a:ea typeface="Meiryo UI" panose="020B0604030504040204" pitchFamily="50" charset="-128"/>
              </a:rPr>
              <a:t>）</a:t>
            </a:r>
            <a:endParaRPr lang="en-US" altLang="ja-JP" sz="2400" dirty="0" smtClean="0">
              <a:solidFill>
                <a:schemeClr val="bg1"/>
              </a:solidFill>
              <a:latin typeface="Meiryo UI" panose="020B0604030504040204" pitchFamily="50" charset="-128"/>
              <a:ea typeface="Meiryo UI" panose="020B0604030504040204" pitchFamily="50" charset="-128"/>
            </a:endParaRPr>
          </a:p>
        </p:txBody>
      </p:sp>
      <p:pic>
        <p:nvPicPr>
          <p:cNvPr id="20" name="図 19" descr="5-offshore-wind-farm"/>
          <p:cNvPicPr/>
          <p:nvPr/>
        </p:nvPicPr>
        <p:blipFill>
          <a:blip r:embed="rId6">
            <a:extLst>
              <a:ext uri="{28A0092B-C50C-407E-A947-70E740481C1C}">
                <a14:useLocalDpi xmlns:a14="http://schemas.microsoft.com/office/drawing/2010/main" val="0"/>
              </a:ext>
            </a:extLst>
          </a:blip>
          <a:srcRect/>
          <a:stretch>
            <a:fillRect/>
          </a:stretch>
        </p:blipFill>
        <p:spPr bwMode="auto">
          <a:xfrm>
            <a:off x="368386" y="1983795"/>
            <a:ext cx="7798753" cy="3649980"/>
          </a:xfrm>
          <a:prstGeom prst="rect">
            <a:avLst/>
          </a:prstGeom>
          <a:noFill/>
          <a:ln>
            <a:noFill/>
          </a:ln>
        </p:spPr>
      </p:pic>
      <p:pic>
        <p:nvPicPr>
          <p:cNvPr id="21" name="図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9778" y="449291"/>
            <a:ext cx="6231493" cy="6223893"/>
          </a:xfrm>
          <a:prstGeom prst="rect">
            <a:avLst/>
          </a:prstGeom>
        </p:spPr>
      </p:pic>
      <p:cxnSp>
        <p:nvCxnSpPr>
          <p:cNvPr id="22" name="直線矢印コネクタ 21"/>
          <p:cNvCxnSpPr/>
          <p:nvPr/>
        </p:nvCxnSpPr>
        <p:spPr>
          <a:xfrm flipV="1">
            <a:off x="8407223" y="5631784"/>
            <a:ext cx="736602" cy="1"/>
          </a:xfrm>
          <a:prstGeom prst="straightConnector1">
            <a:avLst/>
          </a:prstGeom>
          <a:ln w="38100">
            <a:headEnd type="triangle"/>
            <a:tailEnd type="triangle"/>
          </a:ln>
        </p:spPr>
        <p:style>
          <a:lnRef idx="3">
            <a:schemeClr val="accent2"/>
          </a:lnRef>
          <a:fillRef idx="0">
            <a:schemeClr val="accent2"/>
          </a:fillRef>
          <a:effectRef idx="2">
            <a:schemeClr val="accent2"/>
          </a:effectRef>
          <a:fontRef idx="minor">
            <a:schemeClr val="tx1"/>
          </a:fontRef>
        </p:style>
      </p:cxnSp>
      <p:sp>
        <p:nvSpPr>
          <p:cNvPr id="17" name="正方形/長方形 16"/>
          <p:cNvSpPr/>
          <p:nvPr/>
        </p:nvSpPr>
        <p:spPr>
          <a:xfrm>
            <a:off x="8407223" y="5631784"/>
            <a:ext cx="548548" cy="369332"/>
          </a:xfrm>
          <a:prstGeom prst="rect">
            <a:avLst/>
          </a:prstGeom>
        </p:spPr>
        <p:txBody>
          <a:bodyPr wrap="none">
            <a:spAutoFit/>
          </a:bodyPr>
          <a:lstStyle/>
          <a:p>
            <a:r>
              <a:rPr lang="en-US" altLang="ja-JP" b="1" dirty="0" smtClean="0"/>
              <a:t>5</a:t>
            </a:r>
            <a:r>
              <a:rPr lang="ja-JP" altLang="en-US" b="1" dirty="0" smtClean="0"/>
              <a:t>㎞</a:t>
            </a:r>
            <a:endParaRPr lang="ja-JP" altLang="en-US" b="1" dirty="0"/>
          </a:p>
        </p:txBody>
      </p:sp>
      <p:cxnSp>
        <p:nvCxnSpPr>
          <p:cNvPr id="23" name="直線矢印コネクタ 22"/>
          <p:cNvCxnSpPr/>
          <p:nvPr/>
        </p:nvCxnSpPr>
        <p:spPr>
          <a:xfrm flipV="1">
            <a:off x="6387063" y="1326770"/>
            <a:ext cx="1403616" cy="7334"/>
          </a:xfrm>
          <a:prstGeom prst="straightConnector1">
            <a:avLst/>
          </a:prstGeom>
          <a:ln w="38100">
            <a:headEnd type="triangle"/>
            <a:tailEnd type="triangle"/>
          </a:ln>
        </p:spPr>
        <p:style>
          <a:lnRef idx="3">
            <a:schemeClr val="accent2"/>
          </a:lnRef>
          <a:fillRef idx="0">
            <a:schemeClr val="accent2"/>
          </a:fillRef>
          <a:effectRef idx="2">
            <a:schemeClr val="accent2"/>
          </a:effectRef>
          <a:fontRef idx="minor">
            <a:schemeClr val="tx1"/>
          </a:fontRef>
        </p:style>
      </p:cxnSp>
      <p:sp>
        <p:nvSpPr>
          <p:cNvPr id="24" name="正方形/長方形 23"/>
          <p:cNvSpPr/>
          <p:nvPr/>
        </p:nvSpPr>
        <p:spPr>
          <a:xfrm>
            <a:off x="6667323" y="957438"/>
            <a:ext cx="681597" cy="369332"/>
          </a:xfrm>
          <a:prstGeom prst="rect">
            <a:avLst/>
          </a:prstGeom>
        </p:spPr>
        <p:txBody>
          <a:bodyPr wrap="none">
            <a:spAutoFit/>
          </a:bodyPr>
          <a:lstStyle/>
          <a:p>
            <a:r>
              <a:rPr lang="en-US" altLang="ja-JP" b="1" dirty="0"/>
              <a:t>10</a:t>
            </a:r>
            <a:r>
              <a:rPr lang="ja-JP" altLang="en-US" b="1" dirty="0" smtClean="0"/>
              <a:t>㎞</a:t>
            </a:r>
            <a:endParaRPr lang="ja-JP" altLang="en-US" b="1" dirty="0"/>
          </a:p>
        </p:txBody>
      </p:sp>
      <p:sp>
        <p:nvSpPr>
          <p:cNvPr id="27" name="楕円 26"/>
          <p:cNvSpPr/>
          <p:nvPr/>
        </p:nvSpPr>
        <p:spPr>
          <a:xfrm>
            <a:off x="7962900" y="4648200"/>
            <a:ext cx="1574800" cy="876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rot="1768735">
            <a:off x="6215244" y="1504623"/>
            <a:ext cx="2230599" cy="1248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672276" y="1149438"/>
            <a:ext cx="4368504" cy="369332"/>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洋上風力発電は、広大な領域を利用します。</a:t>
            </a:r>
            <a:endParaRPr lang="en-US" altLang="ja-JP" dirty="0">
              <a:solidFill>
                <a:schemeClr val="bg1"/>
              </a:solidFill>
              <a:latin typeface="Meiryo UI" panose="020B0604030504040204" pitchFamily="50" charset="-128"/>
              <a:ea typeface="Meiryo UI" panose="020B0604030504040204" pitchFamily="50" charset="-128"/>
            </a:endParaRPr>
          </a:p>
        </p:txBody>
      </p:sp>
      <p:pic>
        <p:nvPicPr>
          <p:cNvPr id="6" name="オーディオ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075053884"/>
      </p:ext>
    </p:extLst>
  </p:cSld>
  <p:clrMapOvr>
    <a:masterClrMapping/>
  </p:clrMapOvr>
  <mc:AlternateContent xmlns:mc="http://schemas.openxmlformats.org/markup-compatibility/2006" xmlns:p14="http://schemas.microsoft.com/office/powerpoint/2010/main">
    <mc:Choice Requires="p14">
      <p:transition spd="slow" p14:dur="2000" advTm="46249"/>
    </mc:Choice>
    <mc:Fallback xmlns="">
      <p:transition spd="slow" advTm="46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24" grpId="0"/>
      <p:bldP spid="27"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340404" y="359350"/>
            <a:ext cx="1706110" cy="584775"/>
          </a:xfrm>
          <a:prstGeom prst="rect">
            <a:avLst/>
          </a:prstGeom>
          <a:solidFill>
            <a:schemeClr val="bg1">
              <a:alpha val="70000"/>
            </a:schemeClr>
          </a:solidFill>
        </p:spPr>
        <p:txBody>
          <a:bodyPr wrap="squar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法</a:t>
            </a:r>
            <a:r>
              <a:rPr lang="ja-JP" altLang="en-US" sz="3200" dirty="0">
                <a:solidFill>
                  <a:srgbClr val="002060"/>
                </a:solidFill>
                <a:latin typeface="Meiryo UI" panose="020B0604030504040204" pitchFamily="50" charset="-128"/>
                <a:ea typeface="Meiryo UI" panose="020B0604030504040204" pitchFamily="50" charset="-128"/>
              </a:rPr>
              <a:t>制度</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10"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7602"/>
          <a:stretch/>
        </p:blipFill>
        <p:spPr bwMode="gray">
          <a:xfrm>
            <a:off x="340404" y="1531679"/>
            <a:ext cx="9159196" cy="51104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327922" y="2323691"/>
            <a:ext cx="1081548" cy="511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漁業</a:t>
            </a:r>
            <a:endParaRPr kumimoji="1" lang="ja-JP" altLang="en-US" dirty="0">
              <a:solidFill>
                <a:schemeClr val="tx1"/>
              </a:solidFill>
            </a:endParaRPr>
          </a:p>
        </p:txBody>
      </p:sp>
      <p:sp>
        <p:nvSpPr>
          <p:cNvPr id="12" name="正方形/長方形 11"/>
          <p:cNvSpPr/>
          <p:nvPr/>
        </p:nvSpPr>
        <p:spPr>
          <a:xfrm>
            <a:off x="7428271" y="1721837"/>
            <a:ext cx="1081548" cy="511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海運</a:t>
            </a:r>
            <a:endParaRPr kumimoji="1" lang="ja-JP" altLang="en-US" dirty="0">
              <a:solidFill>
                <a:schemeClr val="tx1"/>
              </a:solidFill>
            </a:endParaRPr>
          </a:p>
        </p:txBody>
      </p:sp>
      <p:sp>
        <p:nvSpPr>
          <p:cNvPr id="13" name="正方形/長方形 12"/>
          <p:cNvSpPr/>
          <p:nvPr/>
        </p:nvSpPr>
        <p:spPr>
          <a:xfrm>
            <a:off x="6754352" y="2262610"/>
            <a:ext cx="1081548" cy="511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資源開発</a:t>
            </a:r>
            <a:endParaRPr kumimoji="1" lang="ja-JP" altLang="en-US" sz="1600" dirty="0">
              <a:solidFill>
                <a:schemeClr val="tx1"/>
              </a:solidFill>
            </a:endParaRPr>
          </a:p>
        </p:txBody>
      </p:sp>
      <p:sp>
        <p:nvSpPr>
          <p:cNvPr id="14" name="正方形/長方形 13"/>
          <p:cNvSpPr/>
          <p:nvPr/>
        </p:nvSpPr>
        <p:spPr>
          <a:xfrm>
            <a:off x="5645151" y="2306113"/>
            <a:ext cx="1081548" cy="511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養殖</a:t>
            </a:r>
            <a:endParaRPr kumimoji="1" lang="ja-JP" altLang="en-US" dirty="0">
              <a:solidFill>
                <a:schemeClr val="tx1"/>
              </a:solidFill>
            </a:endParaRPr>
          </a:p>
        </p:txBody>
      </p:sp>
      <p:sp>
        <p:nvSpPr>
          <p:cNvPr id="15" name="正方形/長方形 14"/>
          <p:cNvSpPr/>
          <p:nvPr/>
        </p:nvSpPr>
        <p:spPr>
          <a:xfrm>
            <a:off x="2939142" y="1811033"/>
            <a:ext cx="945195" cy="511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海洋レジャー</a:t>
            </a:r>
            <a:endParaRPr kumimoji="1" lang="ja-JP" altLang="en-US" sz="1400" dirty="0">
              <a:solidFill>
                <a:schemeClr val="tx1"/>
              </a:solidFill>
            </a:endParaRPr>
          </a:p>
        </p:txBody>
      </p:sp>
      <p:sp>
        <p:nvSpPr>
          <p:cNvPr id="16" name="正方形/長方形 15"/>
          <p:cNvSpPr/>
          <p:nvPr/>
        </p:nvSpPr>
        <p:spPr>
          <a:xfrm>
            <a:off x="4684252" y="1800147"/>
            <a:ext cx="905592" cy="8209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国立</a:t>
            </a:r>
            <a:endParaRPr kumimoji="1" lang="en-US" altLang="ja-JP" dirty="0" smtClean="0">
              <a:solidFill>
                <a:schemeClr val="tx1"/>
              </a:solidFill>
            </a:endParaRPr>
          </a:p>
          <a:p>
            <a:pPr algn="ctr"/>
            <a:r>
              <a:rPr kumimoji="1" lang="ja-JP" altLang="en-US" dirty="0" smtClean="0">
                <a:solidFill>
                  <a:schemeClr val="tx1"/>
                </a:solidFill>
              </a:rPr>
              <a:t>公園</a:t>
            </a:r>
            <a:endParaRPr kumimoji="1" lang="ja-JP" altLang="en-US" dirty="0">
              <a:solidFill>
                <a:schemeClr val="tx1"/>
              </a:solidFill>
            </a:endParaRPr>
          </a:p>
        </p:txBody>
      </p:sp>
      <p:sp>
        <p:nvSpPr>
          <p:cNvPr id="17" name="正方形/長方形 16"/>
          <p:cNvSpPr/>
          <p:nvPr/>
        </p:nvSpPr>
        <p:spPr>
          <a:xfrm>
            <a:off x="2453034" y="507568"/>
            <a:ext cx="6876023" cy="707886"/>
          </a:xfrm>
          <a:prstGeom prst="rect">
            <a:avLst/>
          </a:prstGeom>
        </p:spPr>
        <p:txBody>
          <a:bodyPr wrap="square">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海域</a:t>
            </a:r>
            <a:r>
              <a:rPr lang="ja-JP" altLang="en-US" sz="2000" dirty="0">
                <a:solidFill>
                  <a:schemeClr val="bg1"/>
                </a:solidFill>
                <a:latin typeface="Meiryo UI" panose="020B0604030504040204" pitchFamily="50" charset="-128"/>
                <a:ea typeface="Meiryo UI" panose="020B0604030504040204" pitchFamily="50" charset="-128"/>
              </a:rPr>
              <a:t>は、既に漁業、海運、レジャーなど、さまざまな用途で利用されており</a:t>
            </a:r>
            <a:r>
              <a:rPr lang="ja-JP" altLang="en-US" sz="2000" dirty="0" smtClean="0">
                <a:solidFill>
                  <a:schemeClr val="bg1"/>
                </a:solidFill>
                <a:latin typeface="Meiryo UI" panose="020B0604030504040204" pitchFamily="50" charset="-128"/>
                <a:ea typeface="Meiryo UI" panose="020B0604030504040204" pitchFamily="50" charset="-128"/>
              </a:rPr>
              <a:t>、関係者が話し合って</a:t>
            </a:r>
            <a:r>
              <a:rPr lang="ja-JP" altLang="en-US" sz="2000" dirty="0">
                <a:solidFill>
                  <a:schemeClr val="bg1"/>
                </a:solidFill>
                <a:latin typeface="Meiryo UI" panose="020B0604030504040204" pitchFamily="50" charset="-128"/>
                <a:ea typeface="Meiryo UI" panose="020B0604030504040204" pitchFamily="50" charset="-128"/>
              </a:rPr>
              <a:t>、合意形成をしていくことが大切です</a:t>
            </a:r>
            <a:r>
              <a:rPr lang="ja-JP" altLang="en-US" sz="2000" dirty="0" smtClean="0">
                <a:solidFill>
                  <a:schemeClr val="bg1"/>
                </a:solidFill>
                <a:latin typeface="Meiryo UI" panose="020B0604030504040204" pitchFamily="50" charset="-128"/>
                <a:ea typeface="Meiryo UI" panose="020B0604030504040204" pitchFamily="50" charset="-128"/>
              </a:rPr>
              <a:t>。</a:t>
            </a:r>
            <a:endParaRPr lang="ja-JP" altLang="en-US" sz="2000" dirty="0"/>
          </a:p>
        </p:txBody>
      </p:sp>
      <p:sp>
        <p:nvSpPr>
          <p:cNvPr id="18" name="テキスト ボックス 17">
            <a:extLst>
              <a:ext uri="{FF2B5EF4-FFF2-40B4-BE49-F238E27FC236}">
                <a16:creationId xmlns:a16="http://schemas.microsoft.com/office/drawing/2014/main" id="{BE1E77D9-283B-47D6-807C-34EF653A3C0E}"/>
              </a:ext>
            </a:extLst>
          </p:cNvPr>
          <p:cNvSpPr txBox="1"/>
          <p:nvPr/>
        </p:nvSpPr>
        <p:spPr>
          <a:xfrm>
            <a:off x="9614448" y="6272768"/>
            <a:ext cx="4723303" cy="369332"/>
          </a:xfrm>
          <a:prstGeom prst="rect">
            <a:avLst/>
          </a:prstGeom>
          <a:noFill/>
        </p:spPr>
        <p:txBody>
          <a:bodyPr wrap="square" rtlCol="0">
            <a:spAutoFit/>
          </a:bodyPr>
          <a:lstStyle/>
          <a:p>
            <a:r>
              <a:rPr lang="ja-JP" altLang="en-US" dirty="0" smtClean="0">
                <a:solidFill>
                  <a:schemeClr val="bg1"/>
                </a:solidFill>
                <a:latin typeface="Meiryo UI" panose="020B0604030504040204" pitchFamily="50" charset="-128"/>
                <a:ea typeface="Meiryo UI" panose="020B0604030504040204" pitchFamily="50" charset="-128"/>
              </a:rPr>
              <a:t>図の出典：豪州</a:t>
            </a:r>
            <a:r>
              <a:rPr lang="en-US" altLang="ja-JP" dirty="0" smtClean="0">
                <a:solidFill>
                  <a:schemeClr val="bg1"/>
                </a:solidFill>
                <a:latin typeface="Meiryo UI" panose="020B0604030504040204" pitchFamily="50" charset="-128"/>
                <a:ea typeface="Meiryo UI" panose="020B0604030504040204" pitchFamily="50" charset="-128"/>
              </a:rPr>
              <a:t>AMSIS</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pic>
        <p:nvPicPr>
          <p:cNvPr id="9" name="オーディオ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356576536"/>
      </p:ext>
    </p:extLst>
  </p:cSld>
  <p:clrMapOvr>
    <a:masterClrMapping/>
  </p:clrMapOvr>
  <mc:AlternateContent xmlns:mc="http://schemas.openxmlformats.org/markup-compatibility/2006" xmlns:p14="http://schemas.microsoft.com/office/powerpoint/2010/main">
    <mc:Choice Requires="p14">
      <p:transition spd="slow" p14:dur="2000" advTm="27105"/>
    </mc:Choice>
    <mc:Fallback xmlns="">
      <p:transition spd="slow" advTm="27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4"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340404" y="359350"/>
            <a:ext cx="1706110" cy="584775"/>
          </a:xfrm>
          <a:prstGeom prst="rect">
            <a:avLst/>
          </a:prstGeom>
          <a:solidFill>
            <a:schemeClr val="bg1">
              <a:alpha val="70000"/>
            </a:schemeClr>
          </a:solidFill>
        </p:spPr>
        <p:txBody>
          <a:bodyPr wrap="squar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法</a:t>
            </a:r>
            <a:r>
              <a:rPr lang="ja-JP" altLang="en-US" sz="3200" dirty="0">
                <a:solidFill>
                  <a:srgbClr val="002060"/>
                </a:solidFill>
                <a:latin typeface="Meiryo UI" panose="020B0604030504040204" pitchFamily="50" charset="-128"/>
                <a:ea typeface="Meiryo UI" panose="020B0604030504040204" pitchFamily="50" charset="-128"/>
              </a:rPr>
              <a:t>制度</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558921" y="899174"/>
            <a:ext cx="5547966" cy="1015663"/>
          </a:xfrm>
          <a:prstGeom prst="rect">
            <a:avLst/>
          </a:prstGeom>
        </p:spPr>
        <p:txBody>
          <a:bodyPr wrap="square">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ドイツでは、様々な海域利用状況を踏まえて、</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海洋空間計画という手法を使って、洋上風力発電の</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設置</a:t>
            </a:r>
            <a:r>
              <a:rPr lang="ja-JP" altLang="en-US" sz="2000" dirty="0">
                <a:solidFill>
                  <a:schemeClr val="bg1"/>
                </a:solidFill>
                <a:latin typeface="Meiryo UI" panose="020B0604030504040204" pitchFamily="50" charset="-128"/>
                <a:ea typeface="Meiryo UI" panose="020B0604030504040204" pitchFamily="50" charset="-128"/>
              </a:rPr>
              <a:t>海域</a:t>
            </a:r>
            <a:r>
              <a:rPr lang="ja-JP" altLang="en-US" sz="2000" dirty="0" smtClean="0">
                <a:solidFill>
                  <a:schemeClr val="bg1"/>
                </a:solidFill>
                <a:latin typeface="Meiryo UI" panose="020B0604030504040204" pitchFamily="50" charset="-128"/>
                <a:ea typeface="Meiryo UI" panose="020B0604030504040204" pitchFamily="50" charset="-128"/>
              </a:rPr>
              <a:t>を設定。</a:t>
            </a:r>
            <a:endParaRPr lang="ja-JP" altLang="en-US" sz="2000" dirty="0"/>
          </a:p>
        </p:txBody>
      </p:sp>
      <p:pic>
        <p:nvPicPr>
          <p:cNvPr id="1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8347" b="19597"/>
          <a:stretch/>
        </p:blipFill>
        <p:spPr bwMode="auto">
          <a:xfrm>
            <a:off x="340404" y="1908671"/>
            <a:ext cx="5766482" cy="423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p:cNvSpPr/>
          <p:nvPr/>
        </p:nvSpPr>
        <p:spPr>
          <a:xfrm>
            <a:off x="1870706" y="5817126"/>
            <a:ext cx="1338828" cy="369332"/>
          </a:xfrm>
          <a:prstGeom prst="rect">
            <a:avLst/>
          </a:prstGeom>
          <a:noFill/>
        </p:spPr>
        <p:txBody>
          <a:bodyPr wrap="none">
            <a:spAutoFit/>
          </a:bodyPr>
          <a:lstStyle/>
          <a:p>
            <a:r>
              <a:rPr lang="ja-JP" altLang="en-US" b="1" dirty="0" smtClean="0"/>
              <a:t>　</a:t>
            </a:r>
            <a:r>
              <a:rPr lang="ja-JP" altLang="en-US" dirty="0" smtClean="0"/>
              <a:t>オランダ</a:t>
            </a:r>
            <a:endParaRPr lang="ja-JP" altLang="en-US" dirty="0"/>
          </a:p>
        </p:txBody>
      </p:sp>
      <p:sp>
        <p:nvSpPr>
          <p:cNvPr id="20" name="正方形/長方形 19"/>
          <p:cNvSpPr/>
          <p:nvPr/>
        </p:nvSpPr>
        <p:spPr>
          <a:xfrm>
            <a:off x="4026077" y="2192184"/>
            <a:ext cx="1569660" cy="369332"/>
          </a:xfrm>
          <a:prstGeom prst="rect">
            <a:avLst/>
          </a:prstGeom>
          <a:noFill/>
        </p:spPr>
        <p:txBody>
          <a:bodyPr wrap="none">
            <a:spAutoFit/>
          </a:bodyPr>
          <a:lstStyle/>
          <a:p>
            <a:r>
              <a:rPr lang="ja-JP" altLang="en-US" b="1" dirty="0" smtClean="0"/>
              <a:t>　</a:t>
            </a:r>
            <a:r>
              <a:rPr lang="ja-JP" altLang="en-US" dirty="0" smtClean="0"/>
              <a:t>デンマーク</a:t>
            </a:r>
            <a:endParaRPr lang="ja-JP" altLang="en-US" dirty="0"/>
          </a:p>
        </p:txBody>
      </p:sp>
      <p:sp>
        <p:nvSpPr>
          <p:cNvPr id="21" name="正方形/長方形 20"/>
          <p:cNvSpPr/>
          <p:nvPr/>
        </p:nvSpPr>
        <p:spPr>
          <a:xfrm>
            <a:off x="4256909" y="5196641"/>
            <a:ext cx="1338828" cy="461665"/>
          </a:xfrm>
          <a:prstGeom prst="rect">
            <a:avLst/>
          </a:prstGeom>
          <a:noFill/>
        </p:spPr>
        <p:txBody>
          <a:bodyPr wrap="none">
            <a:spAutoFit/>
          </a:bodyPr>
          <a:lstStyle/>
          <a:p>
            <a:r>
              <a:rPr lang="ja-JP" altLang="en-US" b="1" dirty="0" smtClean="0"/>
              <a:t>　</a:t>
            </a:r>
            <a:r>
              <a:rPr lang="ja-JP" altLang="en-US" sz="2400" b="1" dirty="0" smtClean="0"/>
              <a:t>ドイツ</a:t>
            </a:r>
            <a:endParaRPr lang="ja-JP" altLang="en-US" sz="2400" b="1" dirty="0"/>
          </a:p>
        </p:txBody>
      </p:sp>
      <p:sp>
        <p:nvSpPr>
          <p:cNvPr id="22" name="楕円 21"/>
          <p:cNvSpPr/>
          <p:nvPr/>
        </p:nvSpPr>
        <p:spPr>
          <a:xfrm>
            <a:off x="3434443" y="4058252"/>
            <a:ext cx="680357" cy="4757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2754086" y="4641121"/>
            <a:ext cx="680357" cy="4757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BE1E77D9-283B-47D6-807C-34EF653A3C0E}"/>
              </a:ext>
            </a:extLst>
          </p:cNvPr>
          <p:cNvSpPr txBox="1"/>
          <p:nvPr/>
        </p:nvSpPr>
        <p:spPr>
          <a:xfrm>
            <a:off x="7055040" y="6418042"/>
            <a:ext cx="4723303" cy="400110"/>
          </a:xfrm>
          <a:prstGeom prst="rect">
            <a:avLst/>
          </a:prstGeom>
          <a:noFill/>
        </p:spPr>
        <p:txBody>
          <a:bodyPr wrap="squar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図の出典はドイツ海運水路局（</a:t>
            </a:r>
            <a:r>
              <a:rPr lang="en-US" altLang="ja-JP" sz="2000" dirty="0" smtClean="0">
                <a:solidFill>
                  <a:schemeClr val="bg1"/>
                </a:solidFill>
                <a:latin typeface="Meiryo UI" panose="020B0604030504040204" pitchFamily="50" charset="-128"/>
                <a:ea typeface="Meiryo UI" panose="020B0604030504040204" pitchFamily="50" charset="-128"/>
              </a:rPr>
              <a:t>BSH</a:t>
            </a:r>
            <a:r>
              <a:rPr lang="ja-JP" altLang="en-US" sz="2000" dirty="0" smtClean="0">
                <a:solidFill>
                  <a:schemeClr val="bg1"/>
                </a:solidFill>
                <a:latin typeface="Meiryo UI" panose="020B0604030504040204" pitchFamily="50" charset="-128"/>
                <a:ea typeface="Meiryo UI" panose="020B0604030504040204" pitchFamily="50" charset="-128"/>
              </a:rPr>
              <a:t>）</a:t>
            </a:r>
            <a:endParaRPr lang="en-US" altLang="ja-JP" sz="2400" dirty="0" smtClean="0">
              <a:solidFill>
                <a:schemeClr val="bg1"/>
              </a:solidFill>
              <a:latin typeface="Meiryo UI" panose="020B0604030504040204" pitchFamily="50" charset="-128"/>
              <a:ea typeface="Meiryo UI" panose="020B0604030504040204" pitchFamily="50" charset="-128"/>
            </a:endParaRPr>
          </a:p>
        </p:txBody>
      </p:sp>
      <p:pic>
        <p:nvPicPr>
          <p:cNvPr id="2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7703" y="586464"/>
            <a:ext cx="4472440" cy="30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8285202" y="1061726"/>
            <a:ext cx="1338828" cy="369332"/>
          </a:xfrm>
          <a:prstGeom prst="rect">
            <a:avLst/>
          </a:prstGeom>
        </p:spPr>
        <p:txBody>
          <a:bodyPr wrap="none">
            <a:spAutoFit/>
          </a:bodyPr>
          <a:lstStyle/>
          <a:p>
            <a:r>
              <a:rPr lang="ja-JP" altLang="en-US" b="1" dirty="0" smtClean="0"/>
              <a:t>海鳥の分布</a:t>
            </a:r>
            <a:endParaRPr lang="ja-JP" altLang="en-US" b="1" dirty="0"/>
          </a:p>
        </p:txBody>
      </p:sp>
      <p:pic>
        <p:nvPicPr>
          <p:cNvPr id="2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6837" y="3809921"/>
            <a:ext cx="3156327" cy="258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27"/>
          <p:cNvSpPr/>
          <p:nvPr/>
        </p:nvSpPr>
        <p:spPr>
          <a:xfrm>
            <a:off x="8324336" y="3882148"/>
            <a:ext cx="1107996" cy="369332"/>
          </a:xfrm>
          <a:prstGeom prst="rect">
            <a:avLst/>
          </a:prstGeom>
        </p:spPr>
        <p:txBody>
          <a:bodyPr wrap="none">
            <a:spAutoFit/>
          </a:bodyPr>
          <a:lstStyle/>
          <a:p>
            <a:r>
              <a:rPr lang="ja-JP" altLang="en-US" b="1" dirty="0" smtClean="0"/>
              <a:t>船の航跡</a:t>
            </a:r>
            <a:endParaRPr lang="ja-JP" altLang="en-US" b="1" dirty="0"/>
          </a:p>
        </p:txBody>
      </p:sp>
      <p:sp>
        <p:nvSpPr>
          <p:cNvPr id="5" name="左矢印 4"/>
          <p:cNvSpPr/>
          <p:nvPr/>
        </p:nvSpPr>
        <p:spPr>
          <a:xfrm rot="19979491">
            <a:off x="5927272" y="2453902"/>
            <a:ext cx="720045" cy="377232"/>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9" name="左矢印 28"/>
          <p:cNvSpPr/>
          <p:nvPr/>
        </p:nvSpPr>
        <p:spPr>
          <a:xfrm rot="1366024">
            <a:off x="5925822" y="4936449"/>
            <a:ext cx="720045" cy="377232"/>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0" name="四角形吹き出し 29"/>
          <p:cNvSpPr/>
          <p:nvPr/>
        </p:nvSpPr>
        <p:spPr>
          <a:xfrm>
            <a:off x="4475527" y="4165601"/>
            <a:ext cx="914400" cy="368442"/>
          </a:xfrm>
          <a:prstGeom prst="wedgeRectCallout">
            <a:avLst>
              <a:gd name="adj1" fmla="val -93451"/>
              <a:gd name="adj2" fmla="val -263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設置海域</a:t>
            </a:r>
            <a:endParaRPr kumimoji="1" lang="ja-JP" altLang="en-US" sz="1400" dirty="0"/>
          </a:p>
        </p:txBody>
      </p:sp>
      <p:pic>
        <p:nvPicPr>
          <p:cNvPr id="9" name="オーディオ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
        <p:nvSpPr>
          <p:cNvPr id="24" name="正方形/長方形 23"/>
          <p:cNvSpPr/>
          <p:nvPr/>
        </p:nvSpPr>
        <p:spPr>
          <a:xfrm>
            <a:off x="294815" y="6199346"/>
            <a:ext cx="5547966" cy="707886"/>
          </a:xfrm>
          <a:prstGeom prst="rect">
            <a:avLst/>
          </a:prstGeom>
        </p:spPr>
        <p:txBody>
          <a:bodyPr wrap="square">
            <a:spAutoFit/>
          </a:bodyPr>
          <a:lstStyle/>
          <a:p>
            <a:r>
              <a:rPr lang="ja-JP" altLang="en-US" sz="2000" b="1" dirty="0">
                <a:solidFill>
                  <a:schemeClr val="bg1"/>
                </a:solidFill>
              </a:rPr>
              <a:t>様々</a:t>
            </a:r>
            <a:r>
              <a:rPr lang="ja-JP" altLang="en-US" sz="2000" b="1" dirty="0" smtClean="0">
                <a:solidFill>
                  <a:schemeClr val="bg1"/>
                </a:solidFill>
              </a:rPr>
              <a:t>な利用を調整して海域を管理することを</a:t>
            </a:r>
            <a:endParaRPr lang="en-US" altLang="ja-JP" sz="2000" b="1" dirty="0" smtClean="0">
              <a:solidFill>
                <a:schemeClr val="bg1"/>
              </a:solidFill>
            </a:endParaRPr>
          </a:p>
          <a:p>
            <a:r>
              <a:rPr lang="ja-JP" altLang="en-US" sz="2000" b="1" dirty="0" smtClean="0">
                <a:solidFill>
                  <a:schemeClr val="bg1"/>
                </a:solidFill>
              </a:rPr>
              <a:t>海洋の総合的管理といいます。</a:t>
            </a:r>
            <a:endParaRPr lang="ja-JP" altLang="en-US" sz="2000" b="1" dirty="0">
              <a:solidFill>
                <a:schemeClr val="bg1"/>
              </a:solidFill>
            </a:endParaRPr>
          </a:p>
        </p:txBody>
      </p:sp>
    </p:spTree>
    <p:custDataLst>
      <p:tags r:id="rId1"/>
    </p:custDataLst>
    <p:extLst>
      <p:ext uri="{BB962C8B-B14F-4D97-AF65-F5344CB8AC3E}">
        <p14:creationId xmlns:p14="http://schemas.microsoft.com/office/powerpoint/2010/main" val="2230854678"/>
      </p:ext>
    </p:extLst>
  </p:cSld>
  <p:clrMapOvr>
    <a:masterClrMapping/>
  </p:clrMapOvr>
  <mc:AlternateContent xmlns:mc="http://schemas.openxmlformats.org/markup-compatibility/2006" xmlns:p14="http://schemas.microsoft.com/office/powerpoint/2010/main">
    <mc:Choice Requires="p14">
      <p:transition spd="slow" p14:dur="2000" advTm="38149"/>
    </mc:Choice>
    <mc:Fallback xmlns="">
      <p:transition spd="slow" advTm="3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9"/>
                </p:tgtEl>
              </p:cMediaNode>
            </p:audio>
          </p:childTnLst>
        </p:cTn>
      </p:par>
    </p:tnLst>
    <p:bldLst>
      <p:bldP spid="22" grpId="0" animBg="1"/>
      <p:bldP spid="23" grpId="0" animBg="1"/>
      <p:bldP spid="3" grpId="0"/>
      <p:bldP spid="28" grpId="0"/>
      <p:bldP spid="5"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1415772"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法制面</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5" name="正方形/長方形 4"/>
          <p:cNvSpPr/>
          <p:nvPr/>
        </p:nvSpPr>
        <p:spPr>
          <a:xfrm>
            <a:off x="329022" y="1285095"/>
            <a:ext cx="4319177" cy="2862322"/>
          </a:xfrm>
          <a:prstGeom prst="rect">
            <a:avLst/>
          </a:prstGeom>
        </p:spPr>
        <p:txBody>
          <a:bodyPr wrap="square">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一般海域の利用調整を行う法律</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海洋再生可能エネルギー発電設備の整備に係る海域の利用の促進に関する法律</a:t>
            </a:r>
            <a:r>
              <a:rPr lang="ja-JP" altLang="en-US" sz="2000" dirty="0" smtClean="0">
                <a:solidFill>
                  <a:schemeClr val="bg1"/>
                </a:solidFill>
                <a:latin typeface="Meiryo UI" panose="020B0604030504040204" pitchFamily="50" charset="-128"/>
                <a:ea typeface="Meiryo UI" panose="020B0604030504040204" pitchFamily="50" charset="-128"/>
              </a:rPr>
              <a:t>」が</a:t>
            </a:r>
            <a:r>
              <a:rPr lang="en-US" altLang="ja-JP" sz="2000" dirty="0" smtClean="0">
                <a:solidFill>
                  <a:schemeClr val="bg1"/>
                </a:solidFill>
                <a:latin typeface="Meiryo UI" panose="020B0604030504040204" pitchFamily="50" charset="-128"/>
                <a:ea typeface="Meiryo UI" panose="020B0604030504040204" pitchFamily="50" charset="-128"/>
              </a:rPr>
              <a:t>2019</a:t>
            </a:r>
            <a:r>
              <a:rPr lang="ja-JP" altLang="en-US" sz="2000" dirty="0" smtClean="0">
                <a:solidFill>
                  <a:schemeClr val="bg1"/>
                </a:solidFill>
                <a:latin typeface="Meiryo UI" panose="020B0604030504040204" pitchFamily="50" charset="-128"/>
                <a:ea typeface="Meiryo UI" panose="020B0604030504040204" pitchFamily="50" charset="-128"/>
              </a:rPr>
              <a:t>年</a:t>
            </a:r>
            <a:r>
              <a:rPr lang="en-US" altLang="ja-JP" sz="2000" dirty="0" smtClean="0">
                <a:solidFill>
                  <a:schemeClr val="bg1"/>
                </a:solidFill>
                <a:latin typeface="Meiryo UI" panose="020B0604030504040204" pitchFamily="50" charset="-128"/>
                <a:ea typeface="Meiryo UI" panose="020B0604030504040204" pitchFamily="50" charset="-128"/>
              </a:rPr>
              <a:t>4</a:t>
            </a:r>
            <a:r>
              <a:rPr lang="ja-JP" altLang="en-US" sz="2000" dirty="0" smtClean="0">
                <a:solidFill>
                  <a:schemeClr val="bg1"/>
                </a:solidFill>
                <a:latin typeface="Meiryo UI" panose="020B0604030504040204" pitchFamily="50" charset="-128"/>
                <a:ea typeface="Meiryo UI" panose="020B0604030504040204" pitchFamily="50" charset="-128"/>
              </a:rPr>
              <a:t>月に施行。</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この法律により、日本でも洋上風力発電の設置が本格化することが期待されています。</a:t>
            </a:r>
            <a:endParaRPr lang="en-US" altLang="ja-JP" sz="2000" dirty="0">
              <a:solidFill>
                <a:schemeClr val="bg1"/>
              </a:solidFill>
              <a:latin typeface="Meiryo UI" panose="020B0604030504040204" pitchFamily="50" charset="-128"/>
              <a:ea typeface="Meiryo UI" panose="020B0604030504040204" pitchFamily="50" charset="-128"/>
            </a:endParaRPr>
          </a:p>
          <a:p>
            <a:endParaRPr lang="en-US" altLang="ja-JP" sz="2000" dirty="0" smtClean="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4833317" y="6272768"/>
            <a:ext cx="5471370" cy="646331"/>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法律に基づいて候補地として発表された</a:t>
            </a:r>
            <a:r>
              <a:rPr lang="en-US" altLang="ja-JP" dirty="0" smtClean="0">
                <a:solidFill>
                  <a:schemeClr val="bg1"/>
                </a:solidFill>
                <a:latin typeface="Meiryo UI" panose="020B0604030504040204" pitchFamily="50" charset="-128"/>
                <a:ea typeface="Meiryo UI" panose="020B0604030504040204" pitchFamily="50" charset="-128"/>
              </a:rPr>
              <a:t>11</a:t>
            </a:r>
            <a:r>
              <a:rPr lang="ja-JP" altLang="en-US" dirty="0" smtClean="0">
                <a:solidFill>
                  <a:schemeClr val="bg1"/>
                </a:solidFill>
                <a:latin typeface="Meiryo UI" panose="020B0604030504040204" pitchFamily="50" charset="-128"/>
                <a:ea typeface="Meiryo UI" panose="020B0604030504040204" pitchFamily="50" charset="-128"/>
              </a:rPr>
              <a:t>海域</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（赤で示したものは有望海域、海洋白書</a:t>
            </a:r>
            <a:r>
              <a:rPr lang="en-US" altLang="ja-JP" dirty="0" smtClean="0">
                <a:solidFill>
                  <a:schemeClr val="bg1"/>
                </a:solidFill>
                <a:latin typeface="Meiryo UI" panose="020B0604030504040204" pitchFamily="50" charset="-128"/>
                <a:ea typeface="Meiryo UI" panose="020B0604030504040204" pitchFamily="50" charset="-128"/>
              </a:rPr>
              <a:t>2020</a:t>
            </a:r>
            <a:r>
              <a:rPr lang="ja-JP" altLang="en-US" dirty="0" smtClean="0">
                <a:solidFill>
                  <a:schemeClr val="bg1"/>
                </a:solidFill>
                <a:latin typeface="Meiryo UI" panose="020B0604030504040204" pitchFamily="50" charset="-128"/>
                <a:ea typeface="Meiryo UI" panose="020B0604030504040204" pitchFamily="50" charset="-128"/>
              </a:rPr>
              <a:t>掲載図）</a:t>
            </a:r>
            <a:endParaRPr lang="en-US" altLang="ja-JP" dirty="0">
              <a:solidFill>
                <a:schemeClr val="bg1"/>
              </a:solidFill>
              <a:latin typeface="Meiryo UI" panose="020B0604030504040204" pitchFamily="50" charset="-128"/>
              <a:ea typeface="Meiryo UI" panose="020B0604030504040204" pitchFamily="50" charset="-128"/>
            </a:endParaRPr>
          </a:p>
        </p:txBody>
      </p:sp>
      <p:pic>
        <p:nvPicPr>
          <p:cNvPr id="18" name="図 17"/>
          <p:cNvPicPr/>
          <p:nvPr/>
        </p:nvPicPr>
        <p:blipFill rotWithShape="1">
          <a:blip r:embed="rId6">
            <a:extLst>
              <a:ext uri="{28A0092B-C50C-407E-A947-70E740481C1C}">
                <a14:useLocalDpi xmlns:a14="http://schemas.microsoft.com/office/drawing/2010/main" val="0"/>
              </a:ext>
            </a:extLst>
          </a:blip>
          <a:srcRect r="7234"/>
          <a:stretch/>
        </p:blipFill>
        <p:spPr bwMode="auto">
          <a:xfrm>
            <a:off x="4743952" y="449291"/>
            <a:ext cx="7327900" cy="5786409"/>
          </a:xfrm>
          <a:prstGeom prst="rect">
            <a:avLst/>
          </a:prstGeom>
          <a:noFill/>
          <a:ln>
            <a:noFill/>
          </a:ln>
        </p:spPr>
      </p:pic>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370748548"/>
      </p:ext>
    </p:extLst>
  </p:cSld>
  <p:clrMapOvr>
    <a:masterClrMapping/>
  </p:clrMapOvr>
  <mc:AlternateContent xmlns:mc="http://schemas.openxmlformats.org/markup-compatibility/2006" xmlns:p14="http://schemas.microsoft.com/office/powerpoint/2010/main">
    <mc:Choice Requires="p14">
      <p:transition spd="slow" p14:dur="2000" advTm="46355"/>
    </mc:Choice>
    <mc:Fallback xmlns="">
      <p:transition spd="slow" advTm="4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p:cNvPicPr/>
          <p:nvPr/>
        </p:nvPicPr>
        <p:blipFill rotWithShape="1">
          <a:blip r:embed="rId6" cstate="print">
            <a:extLst>
              <a:ext uri="{28A0092B-C50C-407E-A947-70E740481C1C}">
                <a14:useLocalDpi xmlns:a14="http://schemas.microsoft.com/office/drawing/2010/main" val="0"/>
              </a:ext>
            </a:extLst>
          </a:blip>
          <a:srcRect r="33629"/>
          <a:stretch/>
        </p:blipFill>
        <p:spPr bwMode="auto">
          <a:xfrm>
            <a:off x="3611883" y="578010"/>
            <a:ext cx="5543000" cy="2651491"/>
          </a:xfrm>
          <a:prstGeom prst="rect">
            <a:avLst/>
          </a:prstGeom>
          <a:noFill/>
          <a:ln>
            <a:noFill/>
          </a:ln>
        </p:spPr>
      </p:pic>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1415772"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新技術</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51" name="図 5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1883" y="586387"/>
            <a:ext cx="8351514" cy="2651491"/>
          </a:xfrm>
          <a:prstGeom prst="rect">
            <a:avLst/>
          </a:prstGeom>
          <a:noFill/>
          <a:ln>
            <a:noFill/>
          </a:ln>
        </p:spPr>
      </p:pic>
      <p:sp>
        <p:nvSpPr>
          <p:cNvPr id="53" name="正方形/長方形 52"/>
          <p:cNvSpPr/>
          <p:nvPr/>
        </p:nvSpPr>
        <p:spPr>
          <a:xfrm>
            <a:off x="7554192" y="319687"/>
            <a:ext cx="4637808" cy="369332"/>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洋上風力発電の種類（海洋白書</a:t>
            </a:r>
            <a:r>
              <a:rPr lang="en-US" altLang="ja-JP" dirty="0" smtClean="0">
                <a:solidFill>
                  <a:schemeClr val="bg1"/>
                </a:solidFill>
                <a:latin typeface="Meiryo UI" panose="020B0604030504040204" pitchFamily="50" charset="-128"/>
                <a:ea typeface="Meiryo UI" panose="020B0604030504040204" pitchFamily="50" charset="-128"/>
              </a:rPr>
              <a:t>2016</a:t>
            </a:r>
            <a:r>
              <a:rPr lang="ja-JP" altLang="en-US" dirty="0" smtClean="0">
                <a:solidFill>
                  <a:schemeClr val="bg1"/>
                </a:solidFill>
                <a:latin typeface="Meiryo UI" panose="020B0604030504040204" pitchFamily="50" charset="-128"/>
                <a:ea typeface="Meiryo UI" panose="020B0604030504040204" pitchFamily="50" charset="-128"/>
              </a:rPr>
              <a:t>掲載）</a:t>
            </a:r>
            <a:endParaRPr lang="ja-JP" altLang="en-US" dirty="0"/>
          </a:p>
        </p:txBody>
      </p:sp>
      <p:sp>
        <p:nvSpPr>
          <p:cNvPr id="54" name="正方形/長方形 53"/>
          <p:cNvSpPr/>
          <p:nvPr/>
        </p:nvSpPr>
        <p:spPr>
          <a:xfrm>
            <a:off x="6353366" y="2441924"/>
            <a:ext cx="2069797" cy="369332"/>
          </a:xfrm>
          <a:prstGeom prst="rect">
            <a:avLst/>
          </a:prstGeom>
        </p:spPr>
        <p:txBody>
          <a:bodyPr wrap="none">
            <a:spAutoFit/>
          </a:bodyPr>
          <a:lstStyle/>
          <a:p>
            <a:r>
              <a:rPr lang="en-US" altLang="ja-JP" dirty="0" smtClean="0">
                <a:solidFill>
                  <a:schemeClr val="bg1"/>
                </a:solidFill>
                <a:latin typeface="Meiryo UI" panose="020B0604030504040204" pitchFamily="50" charset="-128"/>
                <a:ea typeface="Meiryo UI" panose="020B0604030504040204" pitchFamily="50" charset="-128"/>
              </a:rPr>
              <a:t>50m</a:t>
            </a:r>
            <a:r>
              <a:rPr lang="ja-JP" altLang="en-US" dirty="0" smtClean="0">
                <a:solidFill>
                  <a:schemeClr val="bg1"/>
                </a:solidFill>
                <a:latin typeface="Meiryo UI" panose="020B0604030504040204" pitchFamily="50" charset="-128"/>
                <a:ea typeface="Meiryo UI" panose="020B0604030504040204" pitchFamily="50" charset="-128"/>
              </a:rPr>
              <a:t>よりも浅い海域</a:t>
            </a:r>
            <a:endParaRPr lang="ja-JP" altLang="en-US" dirty="0"/>
          </a:p>
        </p:txBody>
      </p:sp>
      <p:sp>
        <p:nvSpPr>
          <p:cNvPr id="56" name="正方形/長方形 55"/>
          <p:cNvSpPr/>
          <p:nvPr/>
        </p:nvSpPr>
        <p:spPr>
          <a:xfrm>
            <a:off x="262390" y="1202940"/>
            <a:ext cx="3253038" cy="1323439"/>
          </a:xfrm>
          <a:prstGeom prst="rect">
            <a:avLst/>
          </a:prstGeom>
        </p:spPr>
        <p:txBody>
          <a:bodyPr wrap="square">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浮体式の洋上風車が、新技術</a:t>
            </a:r>
            <a:r>
              <a:rPr lang="ja-JP" altLang="en-US" sz="2000" dirty="0">
                <a:solidFill>
                  <a:schemeClr val="bg1"/>
                </a:solidFill>
                <a:latin typeface="Meiryo UI" panose="020B0604030504040204" pitchFamily="50" charset="-128"/>
                <a:ea typeface="Meiryo UI" panose="020B0604030504040204" pitchFamily="50" charset="-128"/>
              </a:rPr>
              <a:t>として将来の導入が期待</a:t>
            </a:r>
            <a:r>
              <a:rPr lang="ja-JP" altLang="en-US" sz="2000" dirty="0" smtClean="0">
                <a:solidFill>
                  <a:schemeClr val="bg1"/>
                </a:solidFill>
                <a:latin typeface="Meiryo UI" panose="020B0604030504040204" pitchFamily="50" charset="-128"/>
                <a:ea typeface="Meiryo UI" panose="020B0604030504040204" pitchFamily="50" charset="-128"/>
              </a:rPr>
              <a:t>されています。</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浮体のコストなどが課題です。</a:t>
            </a:r>
            <a:endParaRPr lang="ja-JP" altLang="en-US" sz="2000" dirty="0"/>
          </a:p>
        </p:txBody>
      </p:sp>
      <p:pic>
        <p:nvPicPr>
          <p:cNvPr id="18" name="オーディオ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53676094"/>
      </p:ext>
    </p:extLst>
  </p:cSld>
  <p:clrMapOvr>
    <a:masterClrMapping/>
  </p:clrMapOvr>
  <mc:AlternateContent xmlns:mc="http://schemas.openxmlformats.org/markup-compatibility/2006" xmlns:p14="http://schemas.microsoft.com/office/powerpoint/2010/main">
    <mc:Choice Requires="p14">
      <p:transition spd="slow" p14:dur="2000" advTm="46346"/>
    </mc:Choice>
    <mc:Fallback xmlns="">
      <p:transition spd="slow" advTm="46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p:cNvPicPr/>
          <p:nvPr/>
        </p:nvPicPr>
        <p:blipFill rotWithShape="1">
          <a:blip r:embed="rId6" cstate="print">
            <a:extLst>
              <a:ext uri="{28A0092B-C50C-407E-A947-70E740481C1C}">
                <a14:useLocalDpi xmlns:a14="http://schemas.microsoft.com/office/drawing/2010/main" val="0"/>
              </a:ext>
            </a:extLst>
          </a:blip>
          <a:srcRect r="33629"/>
          <a:stretch/>
        </p:blipFill>
        <p:spPr bwMode="auto">
          <a:xfrm>
            <a:off x="3611883" y="578010"/>
            <a:ext cx="5543000" cy="2651491"/>
          </a:xfrm>
          <a:prstGeom prst="rect">
            <a:avLst/>
          </a:prstGeom>
          <a:noFill/>
          <a:ln>
            <a:noFill/>
          </a:ln>
        </p:spPr>
      </p:pic>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1415772"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新技術</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2436867" y="6200828"/>
            <a:ext cx="2082621" cy="369332"/>
          </a:xfrm>
          <a:prstGeom prst="rect">
            <a:avLst/>
          </a:prstGeom>
        </p:spPr>
        <p:txBody>
          <a:bodyPr wrap="none">
            <a:spAutoFit/>
          </a:bodyPr>
          <a:lstStyle/>
          <a:p>
            <a:r>
              <a:rPr lang="ja-JP" altLang="en-US" dirty="0" smtClean="0">
                <a:solidFill>
                  <a:schemeClr val="bg1"/>
                </a:solidFill>
              </a:rPr>
              <a:t>海洋白書</a:t>
            </a:r>
            <a:r>
              <a:rPr lang="en-US" altLang="ja-JP" dirty="0" smtClean="0">
                <a:solidFill>
                  <a:schemeClr val="bg1"/>
                </a:solidFill>
              </a:rPr>
              <a:t>2019</a:t>
            </a:r>
            <a:r>
              <a:rPr lang="ja-JP" altLang="en-US" dirty="0" smtClean="0">
                <a:solidFill>
                  <a:schemeClr val="bg1"/>
                </a:solidFill>
              </a:rPr>
              <a:t>より</a:t>
            </a:r>
            <a:endParaRPr lang="ja-JP" altLang="en-US" dirty="0"/>
          </a:p>
        </p:txBody>
      </p:sp>
      <p:sp>
        <p:nvSpPr>
          <p:cNvPr id="7" name="小波 6"/>
          <p:cNvSpPr/>
          <p:nvPr/>
        </p:nvSpPr>
        <p:spPr>
          <a:xfrm>
            <a:off x="2322615" y="5812160"/>
            <a:ext cx="2033516" cy="573206"/>
          </a:xfrm>
          <a:prstGeom prst="doubleWav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小波 7"/>
          <p:cNvSpPr/>
          <p:nvPr/>
        </p:nvSpPr>
        <p:spPr>
          <a:xfrm>
            <a:off x="4356131" y="5824480"/>
            <a:ext cx="2033516" cy="573206"/>
          </a:xfrm>
          <a:prstGeom prst="doubleWav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小波 8"/>
          <p:cNvSpPr/>
          <p:nvPr/>
        </p:nvSpPr>
        <p:spPr>
          <a:xfrm>
            <a:off x="6389647" y="5821825"/>
            <a:ext cx="2033516" cy="573206"/>
          </a:xfrm>
          <a:prstGeom prst="doubleWav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小波 9"/>
          <p:cNvSpPr/>
          <p:nvPr/>
        </p:nvSpPr>
        <p:spPr>
          <a:xfrm>
            <a:off x="8423163" y="5834145"/>
            <a:ext cx="2033516" cy="573206"/>
          </a:xfrm>
          <a:prstGeom prst="doubleWav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ローチャート: 書類 11"/>
          <p:cNvSpPr/>
          <p:nvPr/>
        </p:nvSpPr>
        <p:spPr>
          <a:xfrm rot="10800000" flipH="1">
            <a:off x="2313990" y="6262534"/>
            <a:ext cx="8142689" cy="470847"/>
          </a:xfrm>
          <a:prstGeom prst="flowChartDocumen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531234" y="5285335"/>
            <a:ext cx="388961" cy="25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a:off x="5629701" y="513752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台形 21"/>
          <p:cNvSpPr/>
          <p:nvPr/>
        </p:nvSpPr>
        <p:spPr>
          <a:xfrm rot="10800000">
            <a:off x="8664387" y="5545119"/>
            <a:ext cx="1778522" cy="318070"/>
          </a:xfrm>
          <a:prstGeom prst="trapezoid">
            <a:avLst>
              <a:gd name="adj" fmla="val 78846"/>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8975775" y="5281644"/>
            <a:ext cx="388961" cy="25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3533348" y="3888859"/>
            <a:ext cx="1566963" cy="2069639"/>
            <a:chOff x="7549741" y="2074460"/>
            <a:chExt cx="1566963" cy="2069639"/>
          </a:xfrm>
        </p:grpSpPr>
        <p:grpSp>
          <p:nvGrpSpPr>
            <p:cNvPr id="26" name="グループ化 25"/>
            <p:cNvGrpSpPr/>
            <p:nvPr/>
          </p:nvGrpSpPr>
          <p:grpSpPr>
            <a:xfrm>
              <a:off x="7549741" y="2074460"/>
              <a:ext cx="1566963" cy="1866704"/>
              <a:chOff x="7548811" y="685491"/>
              <a:chExt cx="3286693" cy="4196121"/>
            </a:xfrm>
          </p:grpSpPr>
          <p:sp>
            <p:nvSpPr>
              <p:cNvPr id="27" name="台形 26"/>
              <p:cNvSpPr/>
              <p:nvPr/>
            </p:nvSpPr>
            <p:spPr>
              <a:xfrm>
                <a:off x="8798560" y="2394358"/>
                <a:ext cx="345440" cy="2487254"/>
              </a:xfrm>
              <a:prstGeom prst="trapezoi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ドーナツ 27"/>
              <p:cNvSpPr/>
              <p:nvPr/>
            </p:nvSpPr>
            <p:spPr>
              <a:xfrm>
                <a:off x="8669454" y="2034029"/>
                <a:ext cx="568960" cy="56896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斜め縞 28"/>
              <p:cNvSpPr/>
              <p:nvPr/>
            </p:nvSpPr>
            <p:spPr>
              <a:xfrm rot="3865808">
                <a:off x="9376653" y="1771538"/>
                <a:ext cx="1303998" cy="1613705"/>
              </a:xfrm>
              <a:prstGeom prst="diagStripe">
                <a:avLst>
                  <a:gd name="adj" fmla="val 8490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斜め縞 29"/>
              <p:cNvSpPr/>
              <p:nvPr/>
            </p:nvSpPr>
            <p:spPr>
              <a:xfrm rot="18595301">
                <a:off x="8158480" y="543251"/>
                <a:ext cx="1280160" cy="1564640"/>
              </a:xfrm>
              <a:prstGeom prst="diagStripe">
                <a:avLst>
                  <a:gd name="adj" fmla="val 8490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斜め縞 30"/>
              <p:cNvSpPr/>
              <p:nvPr/>
            </p:nvSpPr>
            <p:spPr>
              <a:xfrm rot="11232716">
                <a:off x="7548811" y="2212697"/>
                <a:ext cx="1280160" cy="1564640"/>
              </a:xfrm>
              <a:prstGeom prst="diagStripe">
                <a:avLst>
                  <a:gd name="adj" fmla="val 8490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フローチャート: 結合子 31"/>
              <p:cNvSpPr/>
              <p:nvPr/>
            </p:nvSpPr>
            <p:spPr>
              <a:xfrm>
                <a:off x="8864039" y="2225791"/>
                <a:ext cx="179790" cy="170691"/>
              </a:xfrm>
              <a:prstGeom prst="flowChartConnector">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3" name="正方形/長方形 2"/>
            <p:cNvSpPr/>
            <p:nvPr/>
          </p:nvSpPr>
          <p:spPr>
            <a:xfrm>
              <a:off x="7676790" y="3941164"/>
              <a:ext cx="1153311" cy="20293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フレーム 34"/>
          <p:cNvSpPr/>
          <p:nvPr/>
        </p:nvSpPr>
        <p:spPr>
          <a:xfrm rot="9892304" flipV="1">
            <a:off x="2610511" y="4961451"/>
            <a:ext cx="1258415" cy="173491"/>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正方形/長方形 3"/>
          <p:cNvSpPr/>
          <p:nvPr/>
        </p:nvSpPr>
        <p:spPr>
          <a:xfrm>
            <a:off x="1194769" y="5545119"/>
            <a:ext cx="2187726" cy="118826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2434264" y="6256063"/>
            <a:ext cx="646331" cy="369332"/>
          </a:xfrm>
          <a:prstGeom prst="rect">
            <a:avLst/>
          </a:prstGeom>
        </p:spPr>
        <p:txBody>
          <a:bodyPr wrap="none">
            <a:spAutoFit/>
          </a:bodyPr>
          <a:lstStyle/>
          <a:p>
            <a:r>
              <a:rPr lang="ja-JP" altLang="en-US" dirty="0">
                <a:solidFill>
                  <a:schemeClr val="bg1"/>
                </a:solidFill>
                <a:latin typeface="Meiryo UI" panose="020B0604030504040204" pitchFamily="50" charset="-128"/>
                <a:ea typeface="Meiryo UI" panose="020B0604030504040204" pitchFamily="50" charset="-128"/>
              </a:rPr>
              <a:t>港湾</a:t>
            </a:r>
            <a:endParaRPr lang="ja-JP" altLang="en-US" dirty="0"/>
          </a:p>
        </p:txBody>
      </p:sp>
      <p:grpSp>
        <p:nvGrpSpPr>
          <p:cNvPr id="37" name="グループ化 36"/>
          <p:cNvGrpSpPr/>
          <p:nvPr/>
        </p:nvGrpSpPr>
        <p:grpSpPr>
          <a:xfrm>
            <a:off x="7430114" y="3881464"/>
            <a:ext cx="1566963" cy="2069639"/>
            <a:chOff x="7549741" y="2074460"/>
            <a:chExt cx="1566963" cy="2069639"/>
          </a:xfrm>
        </p:grpSpPr>
        <p:grpSp>
          <p:nvGrpSpPr>
            <p:cNvPr id="38" name="グループ化 37"/>
            <p:cNvGrpSpPr/>
            <p:nvPr/>
          </p:nvGrpSpPr>
          <p:grpSpPr>
            <a:xfrm>
              <a:off x="7549741" y="2074460"/>
              <a:ext cx="1566963" cy="1866704"/>
              <a:chOff x="7548811" y="685491"/>
              <a:chExt cx="3286693" cy="4196121"/>
            </a:xfrm>
          </p:grpSpPr>
          <p:sp>
            <p:nvSpPr>
              <p:cNvPr id="40" name="台形 39"/>
              <p:cNvSpPr/>
              <p:nvPr/>
            </p:nvSpPr>
            <p:spPr>
              <a:xfrm>
                <a:off x="8798560" y="2394358"/>
                <a:ext cx="345440" cy="2487254"/>
              </a:xfrm>
              <a:prstGeom prst="trapezoi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ドーナツ 40"/>
              <p:cNvSpPr/>
              <p:nvPr/>
            </p:nvSpPr>
            <p:spPr>
              <a:xfrm>
                <a:off x="8669454" y="2034029"/>
                <a:ext cx="568960" cy="56896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斜め縞 41"/>
              <p:cNvSpPr/>
              <p:nvPr/>
            </p:nvSpPr>
            <p:spPr>
              <a:xfrm rot="3865808">
                <a:off x="9376653" y="1771538"/>
                <a:ext cx="1303998" cy="1613705"/>
              </a:xfrm>
              <a:prstGeom prst="diagStripe">
                <a:avLst>
                  <a:gd name="adj" fmla="val 8490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斜め縞 42"/>
              <p:cNvSpPr/>
              <p:nvPr/>
            </p:nvSpPr>
            <p:spPr>
              <a:xfrm rot="18595301">
                <a:off x="8158480" y="543251"/>
                <a:ext cx="1280160" cy="1564640"/>
              </a:xfrm>
              <a:prstGeom prst="diagStripe">
                <a:avLst>
                  <a:gd name="adj" fmla="val 8490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斜め縞 43"/>
              <p:cNvSpPr/>
              <p:nvPr/>
            </p:nvSpPr>
            <p:spPr>
              <a:xfrm rot="11232716">
                <a:off x="7548811" y="2212697"/>
                <a:ext cx="1280160" cy="1564640"/>
              </a:xfrm>
              <a:prstGeom prst="diagStripe">
                <a:avLst>
                  <a:gd name="adj" fmla="val 8490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フローチャート: 結合子 44"/>
              <p:cNvSpPr/>
              <p:nvPr/>
            </p:nvSpPr>
            <p:spPr>
              <a:xfrm>
                <a:off x="8864039" y="2225791"/>
                <a:ext cx="179790" cy="170691"/>
              </a:xfrm>
              <a:prstGeom prst="flowChartConnector">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39" name="正方形/長方形 38"/>
            <p:cNvSpPr/>
            <p:nvPr/>
          </p:nvSpPr>
          <p:spPr>
            <a:xfrm>
              <a:off x="7676790" y="3941164"/>
              <a:ext cx="1153311" cy="2029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フレーム 45"/>
          <p:cNvSpPr/>
          <p:nvPr/>
        </p:nvSpPr>
        <p:spPr>
          <a:xfrm rot="10800000">
            <a:off x="7860103" y="5595998"/>
            <a:ext cx="1269242" cy="109182"/>
          </a:xfrm>
          <a:prstGeom prst="fram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7" name="円弧 46"/>
          <p:cNvSpPr/>
          <p:nvPr/>
        </p:nvSpPr>
        <p:spPr>
          <a:xfrm rot="5632253">
            <a:off x="6406343" y="4951560"/>
            <a:ext cx="1176050" cy="1538601"/>
          </a:xfrm>
          <a:prstGeom prst="arc">
            <a:avLst/>
          </a:prstGeom>
          <a:ln w="57150"/>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p>
        </p:txBody>
      </p:sp>
      <p:sp>
        <p:nvSpPr>
          <p:cNvPr id="50" name="円弧 49"/>
          <p:cNvSpPr/>
          <p:nvPr/>
        </p:nvSpPr>
        <p:spPr>
          <a:xfrm rot="4982662" flipV="1">
            <a:off x="8696193" y="4838582"/>
            <a:ext cx="1275063" cy="1705071"/>
          </a:xfrm>
          <a:prstGeom prst="arc">
            <a:avLst/>
          </a:prstGeom>
          <a:ln w="57150"/>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p>
        </p:txBody>
      </p:sp>
      <p:pic>
        <p:nvPicPr>
          <p:cNvPr id="51" name="図 5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1883" y="586387"/>
            <a:ext cx="8351514" cy="2651491"/>
          </a:xfrm>
          <a:prstGeom prst="rect">
            <a:avLst/>
          </a:prstGeom>
          <a:noFill/>
          <a:ln>
            <a:noFill/>
          </a:ln>
        </p:spPr>
      </p:pic>
      <p:sp>
        <p:nvSpPr>
          <p:cNvPr id="53" name="正方形/長方形 52"/>
          <p:cNvSpPr/>
          <p:nvPr/>
        </p:nvSpPr>
        <p:spPr>
          <a:xfrm>
            <a:off x="7554192" y="319687"/>
            <a:ext cx="4637808" cy="369332"/>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洋上風力発電の種類（海洋白書</a:t>
            </a:r>
            <a:r>
              <a:rPr lang="en-US" altLang="ja-JP" dirty="0" smtClean="0">
                <a:solidFill>
                  <a:schemeClr val="bg1"/>
                </a:solidFill>
                <a:latin typeface="Meiryo UI" panose="020B0604030504040204" pitchFamily="50" charset="-128"/>
                <a:ea typeface="Meiryo UI" panose="020B0604030504040204" pitchFamily="50" charset="-128"/>
              </a:rPr>
              <a:t>2016</a:t>
            </a:r>
            <a:r>
              <a:rPr lang="ja-JP" altLang="en-US" dirty="0" smtClean="0">
                <a:solidFill>
                  <a:schemeClr val="bg1"/>
                </a:solidFill>
                <a:latin typeface="Meiryo UI" panose="020B0604030504040204" pitchFamily="50" charset="-128"/>
                <a:ea typeface="Meiryo UI" panose="020B0604030504040204" pitchFamily="50" charset="-128"/>
              </a:rPr>
              <a:t>掲載）</a:t>
            </a:r>
            <a:endParaRPr lang="ja-JP" altLang="en-US" dirty="0"/>
          </a:p>
        </p:txBody>
      </p:sp>
      <p:sp>
        <p:nvSpPr>
          <p:cNvPr id="54" name="正方形/長方形 53"/>
          <p:cNvSpPr/>
          <p:nvPr/>
        </p:nvSpPr>
        <p:spPr>
          <a:xfrm>
            <a:off x="6353366" y="2441924"/>
            <a:ext cx="2069797" cy="369332"/>
          </a:xfrm>
          <a:prstGeom prst="rect">
            <a:avLst/>
          </a:prstGeom>
        </p:spPr>
        <p:txBody>
          <a:bodyPr wrap="none">
            <a:spAutoFit/>
          </a:bodyPr>
          <a:lstStyle/>
          <a:p>
            <a:r>
              <a:rPr lang="en-US" altLang="ja-JP" dirty="0" smtClean="0">
                <a:solidFill>
                  <a:schemeClr val="bg1"/>
                </a:solidFill>
                <a:latin typeface="Meiryo UI" panose="020B0604030504040204" pitchFamily="50" charset="-128"/>
                <a:ea typeface="Meiryo UI" panose="020B0604030504040204" pitchFamily="50" charset="-128"/>
              </a:rPr>
              <a:t>50m</a:t>
            </a:r>
            <a:r>
              <a:rPr lang="ja-JP" altLang="en-US" dirty="0" smtClean="0">
                <a:solidFill>
                  <a:schemeClr val="bg1"/>
                </a:solidFill>
                <a:latin typeface="Meiryo UI" panose="020B0604030504040204" pitchFamily="50" charset="-128"/>
                <a:ea typeface="Meiryo UI" panose="020B0604030504040204" pitchFamily="50" charset="-128"/>
              </a:rPr>
              <a:t>よりも浅い海域</a:t>
            </a:r>
            <a:endParaRPr lang="ja-JP" altLang="en-US" dirty="0"/>
          </a:p>
        </p:txBody>
      </p:sp>
      <p:sp>
        <p:nvSpPr>
          <p:cNvPr id="56" name="正方形/長方形 55"/>
          <p:cNvSpPr/>
          <p:nvPr/>
        </p:nvSpPr>
        <p:spPr>
          <a:xfrm>
            <a:off x="262390" y="1202940"/>
            <a:ext cx="3253038" cy="1323439"/>
          </a:xfrm>
          <a:prstGeom prst="rect">
            <a:avLst/>
          </a:prstGeom>
        </p:spPr>
        <p:txBody>
          <a:bodyPr wrap="square">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浮体式の洋上風車が、新技術</a:t>
            </a:r>
            <a:r>
              <a:rPr lang="ja-JP" altLang="en-US" sz="2000" dirty="0">
                <a:solidFill>
                  <a:schemeClr val="bg1"/>
                </a:solidFill>
                <a:latin typeface="Meiryo UI" panose="020B0604030504040204" pitchFamily="50" charset="-128"/>
                <a:ea typeface="Meiryo UI" panose="020B0604030504040204" pitchFamily="50" charset="-128"/>
              </a:rPr>
              <a:t>として将来の導入が期待</a:t>
            </a:r>
            <a:r>
              <a:rPr lang="ja-JP" altLang="en-US" sz="2000" dirty="0" smtClean="0">
                <a:solidFill>
                  <a:schemeClr val="bg1"/>
                </a:solidFill>
                <a:latin typeface="Meiryo UI" panose="020B0604030504040204" pitchFamily="50" charset="-128"/>
                <a:ea typeface="Meiryo UI" panose="020B0604030504040204" pitchFamily="50" charset="-128"/>
              </a:rPr>
              <a:t>されています。</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浮体のコストなどが課題です。</a:t>
            </a:r>
            <a:endParaRPr lang="ja-JP" altLang="en-US" sz="2000" dirty="0"/>
          </a:p>
        </p:txBody>
      </p:sp>
      <p:sp>
        <p:nvSpPr>
          <p:cNvPr id="57" name="正方形/長方形 56"/>
          <p:cNvSpPr/>
          <p:nvPr/>
        </p:nvSpPr>
        <p:spPr>
          <a:xfrm>
            <a:off x="279913" y="2824072"/>
            <a:ext cx="3253038" cy="1015663"/>
          </a:xfrm>
          <a:prstGeom prst="rect">
            <a:avLst/>
          </a:prstGeom>
        </p:spPr>
        <p:txBody>
          <a:bodyPr wrap="square">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陸上で組立をして、設置海域に持って行き、係留するという効率的な方式など検討</a:t>
            </a:r>
            <a:endParaRPr lang="ja-JP" altLang="en-US" sz="2000" dirty="0"/>
          </a:p>
        </p:txBody>
      </p:sp>
      <p:sp>
        <p:nvSpPr>
          <p:cNvPr id="58" name="四角形吹き出し 57"/>
          <p:cNvSpPr/>
          <p:nvPr/>
        </p:nvSpPr>
        <p:spPr>
          <a:xfrm>
            <a:off x="4519488" y="6011714"/>
            <a:ext cx="914400" cy="612648"/>
          </a:xfrm>
          <a:prstGeom prst="wedgeRectCallout">
            <a:avLst>
              <a:gd name="adj1" fmla="val -85118"/>
              <a:gd name="adj2" fmla="val -654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安価な素材を利用</a:t>
            </a:r>
            <a:endParaRPr kumimoji="1" lang="ja-JP" altLang="en-US" sz="1400" dirty="0"/>
          </a:p>
        </p:txBody>
      </p:sp>
      <p:sp>
        <p:nvSpPr>
          <p:cNvPr id="59" name="四角形吹き出し 58"/>
          <p:cNvSpPr/>
          <p:nvPr/>
        </p:nvSpPr>
        <p:spPr>
          <a:xfrm>
            <a:off x="1915456" y="4129237"/>
            <a:ext cx="914400" cy="612648"/>
          </a:xfrm>
          <a:prstGeom prst="wedgeRectCallout">
            <a:avLst>
              <a:gd name="adj1" fmla="val 113692"/>
              <a:gd name="adj2" fmla="val 553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陸から</a:t>
            </a:r>
            <a:endParaRPr kumimoji="1" lang="en-US" altLang="ja-JP" sz="1400" dirty="0" smtClean="0"/>
          </a:p>
          <a:p>
            <a:pPr algn="ctr"/>
            <a:r>
              <a:rPr kumimoji="1" lang="ja-JP" altLang="en-US" sz="1400" dirty="0" smtClean="0"/>
              <a:t>組立</a:t>
            </a:r>
            <a:endParaRPr kumimoji="1" lang="ja-JP" altLang="en-US" sz="1400" dirty="0"/>
          </a:p>
        </p:txBody>
      </p:sp>
      <p:pic>
        <p:nvPicPr>
          <p:cNvPr id="63" name="オーディオ 6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07533967"/>
      </p:ext>
    </p:extLst>
  </p:cSld>
  <p:clrMapOvr>
    <a:masterClrMapping/>
  </p:clrMapOvr>
  <mc:AlternateContent xmlns:mc="http://schemas.openxmlformats.org/markup-compatibility/2006" xmlns:p14="http://schemas.microsoft.com/office/powerpoint/2010/main">
    <mc:Choice Requires="p14">
      <p:transition spd="slow" p14:dur="2000" advTm="17704"/>
    </mc:Choice>
    <mc:Fallback xmlns="">
      <p:transition spd="slow" advTm="1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63"/>
                </p:tgtEl>
              </p:cMediaNode>
            </p:audio>
          </p:childTnLst>
        </p:cTn>
      </p:par>
    </p:tnLst>
    <p:bldLst>
      <p:bldP spid="22" grpId="0" animBg="1"/>
      <p:bldP spid="24" grpId="0" animBg="1"/>
      <p:bldP spid="46" grpId="0" animBg="1"/>
      <p:bldP spid="47" grpId="0" animBg="1"/>
      <p:bldP spid="50" grpId="0" animBg="1"/>
      <p:bldP spid="58" grpId="0" animBg="1"/>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1415772"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新技術</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53" name="正方形/長方形 52"/>
          <p:cNvSpPr/>
          <p:nvPr/>
        </p:nvSpPr>
        <p:spPr>
          <a:xfrm>
            <a:off x="953355" y="5900839"/>
            <a:ext cx="6086923" cy="923330"/>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北九州市沖で行われた浮体式洋上風力発電の実証機「ひびき」</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組立の様子（左）と設置後の様子（右）</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（海洋白書</a:t>
            </a:r>
            <a:r>
              <a:rPr lang="en-US" altLang="ja-JP" dirty="0" smtClean="0">
                <a:solidFill>
                  <a:schemeClr val="bg1"/>
                </a:solidFill>
                <a:latin typeface="Meiryo UI" panose="020B0604030504040204" pitchFamily="50" charset="-128"/>
                <a:ea typeface="Meiryo UI" panose="020B0604030504040204" pitchFamily="50" charset="-128"/>
              </a:rPr>
              <a:t>2019</a:t>
            </a:r>
            <a:r>
              <a:rPr lang="ja-JP" altLang="en-US" dirty="0" smtClean="0">
                <a:solidFill>
                  <a:schemeClr val="bg1"/>
                </a:solidFill>
                <a:latin typeface="Meiryo UI" panose="020B0604030504040204" pitchFamily="50" charset="-128"/>
                <a:ea typeface="Meiryo UI" panose="020B0604030504040204" pitchFamily="50" charset="-128"/>
              </a:rPr>
              <a:t>掲載、出典：</a:t>
            </a:r>
            <a:r>
              <a:rPr lang="en-US" altLang="ja-JP" dirty="0" smtClean="0">
                <a:solidFill>
                  <a:schemeClr val="bg1"/>
                </a:solidFill>
                <a:latin typeface="Meiryo UI" panose="020B0604030504040204" pitchFamily="50" charset="-128"/>
                <a:ea typeface="Meiryo UI" panose="020B0604030504040204" pitchFamily="50" charset="-128"/>
              </a:rPr>
              <a:t>NEDO</a:t>
            </a:r>
            <a:r>
              <a:rPr lang="ja-JP" altLang="en-US" dirty="0" smtClean="0">
                <a:solidFill>
                  <a:schemeClr val="bg1"/>
                </a:solidFill>
                <a:latin typeface="Meiryo UI" panose="020B0604030504040204" pitchFamily="50" charset="-128"/>
                <a:ea typeface="Meiryo UI" panose="020B0604030504040204" pitchFamily="50" charset="-128"/>
              </a:rPr>
              <a:t>）</a:t>
            </a:r>
            <a:endParaRPr lang="ja-JP" altLang="en-US" dirty="0"/>
          </a:p>
        </p:txBody>
      </p:sp>
      <p:pic>
        <p:nvPicPr>
          <p:cNvPr id="48" name="図 47" descr="N:\新Nドラ\05風力発電G\●洋上風力発電等技術研究開発\次世代浮体式洋上風力（実証研究）\99 その他\20190117_JWPAからの写真提供依頼\送付用\洋上設置_完了.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1608" y="1273629"/>
            <a:ext cx="5400040" cy="4074795"/>
          </a:xfrm>
          <a:prstGeom prst="rect">
            <a:avLst/>
          </a:prstGeom>
          <a:noFill/>
          <a:ln>
            <a:noFill/>
          </a:ln>
        </p:spPr>
      </p:pic>
      <p:pic>
        <p:nvPicPr>
          <p:cNvPr id="49" name="図 48" descr="201808_16_m"/>
          <p:cNvPicPr/>
          <p:nvPr/>
        </p:nvPicPr>
        <p:blipFill>
          <a:blip r:embed="rId7">
            <a:extLst>
              <a:ext uri="{28A0092B-C50C-407E-A947-70E740481C1C}">
                <a14:useLocalDpi xmlns:a14="http://schemas.microsoft.com/office/drawing/2010/main" val="0"/>
              </a:ext>
            </a:extLst>
          </a:blip>
          <a:srcRect/>
          <a:stretch>
            <a:fillRect/>
          </a:stretch>
        </p:blipFill>
        <p:spPr bwMode="auto">
          <a:xfrm>
            <a:off x="953355" y="1273629"/>
            <a:ext cx="3488016" cy="4454298"/>
          </a:xfrm>
          <a:prstGeom prst="rect">
            <a:avLst/>
          </a:prstGeom>
          <a:noFill/>
          <a:ln>
            <a:noFill/>
          </a:ln>
        </p:spPr>
      </p:pic>
      <p:pic>
        <p:nvPicPr>
          <p:cNvPr id="18" name="オーディオ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4887874"/>
      </p:ext>
    </p:extLst>
  </p:cSld>
  <p:clrMapOvr>
    <a:masterClrMapping/>
  </p:clrMapOvr>
  <mc:AlternateContent xmlns:mc="http://schemas.openxmlformats.org/markup-compatibility/2006" xmlns:p14="http://schemas.microsoft.com/office/powerpoint/2010/main">
    <mc:Choice Requires="p14">
      <p:transition spd="slow" p14:dur="2000" advTm="56115"/>
    </mc:Choice>
    <mc:Fallback xmlns="">
      <p:transition spd="slow" advTm="56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D15B858-EB48-4B5B-9D86-DC3C4008A79D}"/>
              </a:ext>
            </a:extLst>
          </p:cNvPr>
          <p:cNvSpPr txBox="1"/>
          <p:nvPr/>
        </p:nvSpPr>
        <p:spPr>
          <a:xfrm>
            <a:off x="550269" y="449291"/>
            <a:ext cx="3445174"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もっと知りたい方へ</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8C95723-CED6-4D1F-ACE1-F2AD962A57FF}"/>
              </a:ext>
            </a:extLst>
          </p:cNvPr>
          <p:cNvSpPr txBox="1"/>
          <p:nvPr/>
        </p:nvSpPr>
        <p:spPr>
          <a:xfrm>
            <a:off x="856983" y="1225689"/>
            <a:ext cx="10535192" cy="5632311"/>
          </a:xfrm>
          <a:prstGeom prst="rect">
            <a:avLst/>
          </a:prstGeom>
          <a:noFill/>
        </p:spPr>
        <p:txBody>
          <a:bodyPr wrap="none" rtlCol="0">
            <a:spAutoFit/>
          </a:bodyPr>
          <a:lstStyle/>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a:t>
            </a:r>
            <a:r>
              <a:rPr lang="ja-JP" altLang="en-US" sz="2000" dirty="0" smtClean="0">
                <a:solidFill>
                  <a:schemeClr val="bg1"/>
                </a:solidFill>
                <a:latin typeface="Meiryo UI" panose="020B0604030504040204" pitchFamily="50" charset="-128"/>
                <a:ea typeface="Meiryo UI" panose="020B0604030504040204" pitchFamily="50" charset="-128"/>
              </a:rPr>
              <a:t>海洋</a:t>
            </a:r>
            <a:r>
              <a:rPr lang="ja-JP" altLang="en-US" sz="2000" dirty="0">
                <a:solidFill>
                  <a:schemeClr val="bg1"/>
                </a:solidFill>
                <a:latin typeface="Meiryo UI" panose="020B0604030504040204" pitchFamily="50" charset="-128"/>
                <a:ea typeface="Meiryo UI" panose="020B0604030504040204" pitchFamily="50" charset="-128"/>
              </a:rPr>
              <a:t>白書</a:t>
            </a:r>
            <a:r>
              <a:rPr lang="en-US" altLang="ja-JP" sz="2000" dirty="0" smtClean="0">
                <a:solidFill>
                  <a:schemeClr val="bg1"/>
                </a:solidFill>
                <a:latin typeface="Meiryo UI" panose="020B0604030504040204" pitchFamily="50" charset="-128"/>
                <a:ea typeface="Meiryo UI" panose="020B0604030504040204" pitchFamily="50" charset="-128"/>
              </a:rPr>
              <a:t>2016』</a:t>
            </a:r>
          </a:p>
          <a:p>
            <a:r>
              <a:rPr lang="ja-JP" altLang="en-US" sz="2000" dirty="0">
                <a:solidFill>
                  <a:schemeClr val="bg1"/>
                </a:solidFill>
                <a:latin typeface="Meiryo UI" panose="020B0604030504040204" pitchFamily="50" charset="-128"/>
                <a:ea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https://www.spf.org/_opri_media/publication/pdf/ISBN978-4-425-53163-9.pdf</a:t>
            </a: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海洋白書</a:t>
            </a:r>
            <a:r>
              <a:rPr lang="en-US" altLang="ja-JP" sz="2000" dirty="0">
                <a:solidFill>
                  <a:schemeClr val="bg1"/>
                </a:solidFill>
                <a:latin typeface="Meiryo UI" panose="020B0604030504040204" pitchFamily="50" charset="-128"/>
                <a:ea typeface="Meiryo UI" panose="020B0604030504040204" pitchFamily="50" charset="-128"/>
              </a:rPr>
              <a:t>2019</a:t>
            </a:r>
            <a:r>
              <a:rPr lang="en-US" altLang="ja-JP" sz="2000" dirty="0" smtClean="0">
                <a:solidFill>
                  <a:schemeClr val="bg1"/>
                </a:solidFill>
                <a:latin typeface="Meiryo UI" panose="020B0604030504040204" pitchFamily="50" charset="-128"/>
                <a:ea typeface="Meiryo UI" panose="020B0604030504040204" pitchFamily="50" charset="-128"/>
              </a:rPr>
              <a:t>』</a:t>
            </a:r>
            <a:r>
              <a:rPr lang="ja-JP" altLang="en-US" sz="2000" dirty="0" smtClean="0">
                <a:solidFill>
                  <a:schemeClr val="bg1"/>
                </a:solidFill>
                <a:latin typeface="Meiryo UI" panose="020B0604030504040204" pitchFamily="50" charset="-128"/>
                <a:ea typeface="Meiryo UI" panose="020B0604030504040204" pitchFamily="50" charset="-128"/>
              </a:rPr>
              <a:t>　第</a:t>
            </a:r>
            <a:r>
              <a:rPr lang="en-US" altLang="ja-JP" sz="2000" dirty="0" smtClean="0">
                <a:solidFill>
                  <a:schemeClr val="bg1"/>
                </a:solidFill>
                <a:latin typeface="Meiryo UI" panose="020B0604030504040204" pitchFamily="50" charset="-128"/>
                <a:ea typeface="Meiryo UI" panose="020B0604030504040204" pitchFamily="50" charset="-128"/>
              </a:rPr>
              <a:t>4</a:t>
            </a:r>
            <a:r>
              <a:rPr lang="ja-JP" altLang="en-US" sz="2000" dirty="0" smtClean="0">
                <a:solidFill>
                  <a:schemeClr val="bg1"/>
                </a:solidFill>
                <a:latin typeface="Meiryo UI" panose="020B0604030504040204" pitchFamily="50" charset="-128"/>
                <a:ea typeface="Meiryo UI" panose="020B0604030504040204" pitchFamily="50" charset="-128"/>
              </a:rPr>
              <a:t>章</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https://www.spf.org/opri/projects/wp_2019_jp.html</a:t>
            </a: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海洋白書</a:t>
            </a:r>
            <a:r>
              <a:rPr lang="en-US" altLang="ja-JP" sz="2000" dirty="0" smtClean="0">
                <a:solidFill>
                  <a:schemeClr val="bg1"/>
                </a:solidFill>
                <a:latin typeface="Meiryo UI" panose="020B0604030504040204" pitchFamily="50" charset="-128"/>
                <a:ea typeface="Meiryo UI" panose="020B0604030504040204" pitchFamily="50" charset="-128"/>
              </a:rPr>
              <a:t>2020』</a:t>
            </a:r>
            <a:r>
              <a:rPr lang="ja-JP" altLang="en-US" sz="2000" dirty="0" smtClean="0">
                <a:solidFill>
                  <a:schemeClr val="bg1"/>
                </a:solidFill>
                <a:latin typeface="Meiryo UI" panose="020B0604030504040204" pitchFamily="50" charset="-128"/>
                <a:ea typeface="Meiryo UI" panose="020B0604030504040204" pitchFamily="50" charset="-128"/>
              </a:rPr>
              <a:t>　第</a:t>
            </a:r>
            <a:r>
              <a:rPr lang="en-US" altLang="ja-JP" sz="2000" dirty="0" smtClean="0">
                <a:solidFill>
                  <a:schemeClr val="bg1"/>
                </a:solidFill>
                <a:latin typeface="Meiryo UI" panose="020B0604030504040204" pitchFamily="50" charset="-128"/>
                <a:ea typeface="Meiryo UI" panose="020B0604030504040204" pitchFamily="50" charset="-128"/>
              </a:rPr>
              <a:t>1</a:t>
            </a:r>
            <a:r>
              <a:rPr lang="ja-JP" altLang="en-US" sz="2000" dirty="0" smtClean="0">
                <a:solidFill>
                  <a:schemeClr val="bg1"/>
                </a:solidFill>
                <a:latin typeface="Meiryo UI" panose="020B0604030504040204" pitchFamily="50" charset="-128"/>
                <a:ea typeface="Meiryo UI" panose="020B0604030504040204" pitchFamily="50" charset="-128"/>
              </a:rPr>
              <a:t>章</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https://www.spf.org/opri/projects/information~white-paper~latest.html</a:t>
            </a: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●法制度について</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rPr>
              <a:t>角田智彦（</a:t>
            </a:r>
            <a:r>
              <a:rPr lang="en-US" altLang="ja-JP" sz="2000" dirty="0" smtClean="0">
                <a:solidFill>
                  <a:schemeClr val="bg1"/>
                </a:solidFill>
                <a:latin typeface="Meiryo UI" panose="020B0604030504040204" pitchFamily="50" charset="-128"/>
                <a:ea typeface="Meiryo UI" panose="020B0604030504040204" pitchFamily="50" charset="-128"/>
              </a:rPr>
              <a:t>2019</a:t>
            </a:r>
            <a:r>
              <a:rPr lang="ja-JP" altLang="en-US" sz="2000" dirty="0" smtClean="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Ocean</a:t>
            </a:r>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Newsletter</a:t>
            </a:r>
            <a:r>
              <a:rPr lang="ja-JP" altLang="en-US" sz="2000" dirty="0">
                <a:solidFill>
                  <a:schemeClr val="bg1"/>
                </a:solidFill>
                <a:latin typeface="Meiryo UI" panose="020B0604030504040204" pitchFamily="50" charset="-128"/>
                <a:ea typeface="Meiryo UI" panose="020B0604030504040204" pitchFamily="50" charset="-128"/>
              </a:rPr>
              <a:t>第</a:t>
            </a:r>
            <a:r>
              <a:rPr lang="en-US" altLang="ja-JP" sz="2000" dirty="0" smtClean="0">
                <a:solidFill>
                  <a:schemeClr val="bg1"/>
                </a:solidFill>
                <a:latin typeface="Meiryo UI" panose="020B0604030504040204" pitchFamily="50" charset="-128"/>
                <a:ea typeface="Meiryo UI" panose="020B0604030504040204" pitchFamily="50" charset="-128"/>
              </a:rPr>
              <a:t>448</a:t>
            </a:r>
            <a:r>
              <a:rPr lang="ja-JP" altLang="en-US" sz="2000" dirty="0" smtClean="0">
                <a:solidFill>
                  <a:schemeClr val="bg1"/>
                </a:solidFill>
                <a:latin typeface="Meiryo UI" panose="020B0604030504040204" pitchFamily="50" charset="-128"/>
                <a:ea typeface="Meiryo UI" panose="020B0604030504040204" pitchFamily="50" charset="-128"/>
              </a:rPr>
              <a:t>号</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https://</a:t>
            </a:r>
            <a:r>
              <a:rPr lang="en-US" altLang="ja-JP" sz="2000" dirty="0" smtClean="0">
                <a:solidFill>
                  <a:schemeClr val="bg1"/>
                </a:solidFill>
                <a:latin typeface="Meiryo UI" panose="020B0604030504040204" pitchFamily="50" charset="-128"/>
                <a:ea typeface="Meiryo UI" panose="020B0604030504040204" pitchFamily="50" charset="-128"/>
              </a:rPr>
              <a:t>www.spf.org/opri/newsletter/448_2.html</a:t>
            </a: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●欧州の洋上風力発電の最新動向</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rPr>
              <a:t>吉岡渚（</a:t>
            </a:r>
            <a:r>
              <a:rPr lang="en-US" altLang="ja-JP" sz="2000" dirty="0" smtClean="0">
                <a:solidFill>
                  <a:schemeClr val="bg1"/>
                </a:solidFill>
                <a:latin typeface="Meiryo UI" panose="020B0604030504040204" pitchFamily="50" charset="-128"/>
                <a:ea typeface="Meiryo UI" panose="020B0604030504040204" pitchFamily="50" charset="-128"/>
              </a:rPr>
              <a:t>2020</a:t>
            </a: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OPRI</a:t>
            </a:r>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smtClean="0">
                <a:solidFill>
                  <a:schemeClr val="bg1"/>
                </a:solidFill>
                <a:latin typeface="Meiryo UI" panose="020B0604030504040204" pitchFamily="50" charset="-128"/>
                <a:ea typeface="Meiryo UI" panose="020B0604030504040204" pitchFamily="50" charset="-128"/>
              </a:rPr>
              <a:t>Perspectives</a:t>
            </a:r>
            <a:r>
              <a:rPr lang="ja-JP" altLang="en-US" sz="2000" dirty="0" smtClean="0">
                <a:solidFill>
                  <a:schemeClr val="bg1"/>
                </a:solidFill>
                <a:latin typeface="Meiryo UI" panose="020B0604030504040204" pitchFamily="50" charset="-128"/>
                <a:ea typeface="Meiryo UI" panose="020B0604030504040204" pitchFamily="50" charset="-128"/>
              </a:rPr>
              <a:t>第</a:t>
            </a:r>
            <a:r>
              <a:rPr lang="en-US" altLang="ja-JP" sz="2000" dirty="0" smtClean="0">
                <a:solidFill>
                  <a:schemeClr val="bg1"/>
                </a:solidFill>
                <a:latin typeface="Meiryo UI" panose="020B0604030504040204" pitchFamily="50" charset="-128"/>
                <a:ea typeface="Meiryo UI" panose="020B0604030504040204" pitchFamily="50" charset="-128"/>
              </a:rPr>
              <a:t>5</a:t>
            </a:r>
            <a:r>
              <a:rPr lang="ja-JP" altLang="en-US" sz="2000" dirty="0" smtClean="0">
                <a:solidFill>
                  <a:schemeClr val="bg1"/>
                </a:solidFill>
                <a:latin typeface="Meiryo UI" panose="020B0604030504040204" pitchFamily="50" charset="-128"/>
                <a:ea typeface="Meiryo UI" panose="020B0604030504040204" pitchFamily="50" charset="-128"/>
              </a:rPr>
              <a:t>号</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en-US" altLang="ja-JP" sz="2000" dirty="0">
                <a:solidFill>
                  <a:schemeClr val="bg1"/>
                </a:solidFill>
                <a:latin typeface="Meiryo UI" panose="020B0604030504040204" pitchFamily="50" charset="-128"/>
                <a:ea typeface="Meiryo UI" panose="020B0604030504040204" pitchFamily="50" charset="-128"/>
              </a:rPr>
              <a:t>   https://www.spf.org/opri/news/20200303.html</a:t>
            </a:r>
          </a:p>
          <a:p>
            <a:endParaRPr lang="ja-JP" altLang="en-US" sz="2000" dirty="0">
              <a:solidFill>
                <a:schemeClr val="bg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7159853" y="6488668"/>
            <a:ext cx="5032147" cy="369332"/>
          </a:xfrm>
          <a:prstGeom prst="rect">
            <a:avLst/>
          </a:prstGeom>
        </p:spPr>
        <p:txBody>
          <a:bodyPr wrap="none">
            <a:spAutoFit/>
          </a:bodyPr>
          <a:lstStyle/>
          <a:p>
            <a:r>
              <a:rPr lang="ja-JP" altLang="en-US" dirty="0" smtClean="0"/>
              <a:t>作成：笹川平和財団海洋政策研究所　角田智彦</a:t>
            </a:r>
            <a:endParaRPr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47478286"/>
      </p:ext>
    </p:extLst>
  </p:cSld>
  <p:clrMapOvr>
    <a:masterClrMapping/>
  </p:clrMapOvr>
  <mc:AlternateContent xmlns:mc="http://schemas.openxmlformats.org/markup-compatibility/2006" xmlns:p14="http://schemas.microsoft.com/office/powerpoint/2010/main">
    <mc:Choice Requires="p14">
      <p:transition spd="slow" p14:dur="2000" advTm="13598"/>
    </mc:Choice>
    <mc:Fallback xmlns="">
      <p:transition spd="slow" advTm="13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上下矢印 30"/>
          <p:cNvSpPr/>
          <p:nvPr/>
        </p:nvSpPr>
        <p:spPr>
          <a:xfrm>
            <a:off x="3919841" y="1916901"/>
            <a:ext cx="558972" cy="366758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4370807" y="3458303"/>
            <a:ext cx="1844490" cy="830997"/>
          </a:xfrm>
          <a:prstGeom prst="rect">
            <a:avLst/>
          </a:prstGeom>
          <a:solidFill>
            <a:srgbClr val="EAEAEA">
              <a:alpha val="25098"/>
            </a:srgbClr>
          </a:solidFill>
        </p:spPr>
        <p:txBody>
          <a:bodyPr wrap="square">
            <a:spAutoFit/>
          </a:bodyPr>
          <a:lstStyle/>
          <a:p>
            <a:r>
              <a:rPr lang="ja-JP" altLang="en-US" sz="2400" b="1" dirty="0" smtClean="0">
                <a:solidFill>
                  <a:schemeClr val="bg1"/>
                </a:solidFill>
              </a:rPr>
              <a:t>再生可能</a:t>
            </a:r>
            <a:endParaRPr lang="en-US" altLang="ja-JP" sz="2400" b="1" dirty="0" smtClean="0">
              <a:solidFill>
                <a:schemeClr val="bg1"/>
              </a:solidFill>
            </a:endParaRPr>
          </a:p>
          <a:p>
            <a:r>
              <a:rPr lang="ja-JP" altLang="en-US" sz="2400" b="1" dirty="0">
                <a:solidFill>
                  <a:schemeClr val="bg1"/>
                </a:solidFill>
              </a:rPr>
              <a:t>エネルギ</a:t>
            </a:r>
            <a:r>
              <a:rPr lang="ja-JP" altLang="en-US" sz="2400" b="1" dirty="0" smtClean="0">
                <a:solidFill>
                  <a:schemeClr val="bg1"/>
                </a:solidFill>
              </a:rPr>
              <a:t>ー</a:t>
            </a:r>
            <a:endParaRPr lang="ja-JP" altLang="en-US" sz="2400" b="1" dirty="0">
              <a:solidFill>
                <a:schemeClr val="bg1"/>
              </a:solidFill>
            </a:endParaRPr>
          </a:p>
        </p:txBody>
      </p:sp>
      <p:sp>
        <p:nvSpPr>
          <p:cNvPr id="2" name="テキスト ボックス 1">
            <a:extLst>
              <a:ext uri="{FF2B5EF4-FFF2-40B4-BE49-F238E27FC236}">
                <a16:creationId xmlns:a16="http://schemas.microsoft.com/office/drawing/2014/main" id="{F1D399C4-AFAB-43A9-8D70-AC78ECD00F07}"/>
              </a:ext>
            </a:extLst>
          </p:cNvPr>
          <p:cNvSpPr txBox="1"/>
          <p:nvPr/>
        </p:nvSpPr>
        <p:spPr>
          <a:xfrm>
            <a:off x="374904" y="311505"/>
            <a:ext cx="5091458"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再生可能エネルギーへの期待</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9" name="正方形/長方形 8"/>
          <p:cNvSpPr/>
          <p:nvPr/>
        </p:nvSpPr>
        <p:spPr>
          <a:xfrm>
            <a:off x="4055731" y="6550223"/>
            <a:ext cx="2159566" cy="307777"/>
          </a:xfrm>
          <a:prstGeom prst="rect">
            <a:avLst/>
          </a:prstGeom>
        </p:spPr>
        <p:txBody>
          <a:bodyPr wrap="none">
            <a:spAutoFit/>
          </a:bodyPr>
          <a:lstStyle/>
          <a:p>
            <a:r>
              <a:rPr lang="ja-JP" altLang="en-US" sz="1400" dirty="0" smtClean="0"/>
              <a:t>出典：日本風力発電協会</a:t>
            </a:r>
            <a:endParaRPr lang="en-US" altLang="ja-JP"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6"/>
          <a:stretch>
            <a:fillRect/>
          </a:stretch>
        </p:blipFill>
        <p:spPr>
          <a:xfrm>
            <a:off x="299079" y="997058"/>
            <a:ext cx="3549574" cy="5833646"/>
          </a:xfrm>
          <a:prstGeom prst="rect">
            <a:avLst/>
          </a:prstGeom>
        </p:spPr>
      </p:pic>
      <p:sp>
        <p:nvSpPr>
          <p:cNvPr id="8" name="正方形/長方形 7"/>
          <p:cNvSpPr/>
          <p:nvPr/>
        </p:nvSpPr>
        <p:spPr>
          <a:xfrm>
            <a:off x="299079" y="6477800"/>
            <a:ext cx="2276585" cy="338554"/>
          </a:xfrm>
          <a:prstGeom prst="rect">
            <a:avLst/>
          </a:prstGeom>
        </p:spPr>
        <p:txBody>
          <a:bodyPr wrap="none">
            <a:spAutoFit/>
          </a:bodyPr>
          <a:lstStyle/>
          <a:p>
            <a:r>
              <a:rPr lang="ja-JP" altLang="en-US" sz="1600" dirty="0" smtClean="0"/>
              <a:t>出典：</a:t>
            </a:r>
            <a:r>
              <a:rPr lang="en-US" altLang="ja-JP" sz="1600" dirty="0" smtClean="0"/>
              <a:t>IRENA</a:t>
            </a:r>
            <a:r>
              <a:rPr lang="ja-JP" altLang="en-US" sz="1600" dirty="0" smtClean="0"/>
              <a:t>（</a:t>
            </a:r>
            <a:r>
              <a:rPr lang="en-US" altLang="ja-JP" sz="1600" dirty="0" smtClean="0"/>
              <a:t>2019</a:t>
            </a:r>
            <a:r>
              <a:rPr lang="ja-JP" altLang="en-US" sz="1600" dirty="0" smtClean="0"/>
              <a:t>）</a:t>
            </a:r>
            <a:endParaRPr lang="ja-JP" altLang="en-US" sz="1600" dirty="0"/>
          </a:p>
        </p:txBody>
      </p:sp>
      <p:sp>
        <p:nvSpPr>
          <p:cNvPr id="15" name="正方形/長方形 14"/>
          <p:cNvSpPr/>
          <p:nvPr/>
        </p:nvSpPr>
        <p:spPr>
          <a:xfrm>
            <a:off x="1200836" y="5720243"/>
            <a:ext cx="1005403" cy="338554"/>
          </a:xfrm>
          <a:prstGeom prst="rect">
            <a:avLst/>
          </a:prstGeom>
        </p:spPr>
        <p:txBody>
          <a:bodyPr wrap="none">
            <a:spAutoFit/>
          </a:bodyPr>
          <a:lstStyle/>
          <a:p>
            <a:r>
              <a:rPr lang="ja-JP" altLang="en-US" sz="1600" b="1" dirty="0" smtClean="0">
                <a:solidFill>
                  <a:schemeClr val="bg1"/>
                </a:solidFill>
              </a:rPr>
              <a:t>石炭火力</a:t>
            </a:r>
            <a:endParaRPr lang="ja-JP" altLang="en-US" sz="1600" b="1" dirty="0">
              <a:solidFill>
                <a:schemeClr val="bg1"/>
              </a:solidFill>
            </a:endParaRPr>
          </a:p>
        </p:txBody>
      </p:sp>
      <p:sp>
        <p:nvSpPr>
          <p:cNvPr id="16" name="正方形/長方形 15"/>
          <p:cNvSpPr/>
          <p:nvPr/>
        </p:nvSpPr>
        <p:spPr>
          <a:xfrm>
            <a:off x="1214483" y="5245929"/>
            <a:ext cx="1005403" cy="338554"/>
          </a:xfrm>
          <a:prstGeom prst="rect">
            <a:avLst/>
          </a:prstGeom>
        </p:spPr>
        <p:txBody>
          <a:bodyPr wrap="none">
            <a:spAutoFit/>
          </a:bodyPr>
          <a:lstStyle/>
          <a:p>
            <a:r>
              <a:rPr lang="ja-JP" altLang="en-US" sz="1600" b="1" dirty="0" smtClean="0">
                <a:solidFill>
                  <a:schemeClr val="bg1"/>
                </a:solidFill>
              </a:rPr>
              <a:t>天然ガス</a:t>
            </a:r>
            <a:endParaRPr lang="ja-JP" altLang="en-US" sz="1600" b="1" dirty="0">
              <a:solidFill>
                <a:schemeClr val="bg1"/>
              </a:solidFill>
            </a:endParaRPr>
          </a:p>
        </p:txBody>
      </p:sp>
      <p:sp>
        <p:nvSpPr>
          <p:cNvPr id="17" name="正方形/長方形 16"/>
          <p:cNvSpPr/>
          <p:nvPr/>
        </p:nvSpPr>
        <p:spPr>
          <a:xfrm>
            <a:off x="1504219" y="5049076"/>
            <a:ext cx="723275" cy="307777"/>
          </a:xfrm>
          <a:prstGeom prst="rect">
            <a:avLst/>
          </a:prstGeom>
        </p:spPr>
        <p:txBody>
          <a:bodyPr wrap="none">
            <a:spAutoFit/>
          </a:bodyPr>
          <a:lstStyle/>
          <a:p>
            <a:r>
              <a:rPr lang="ja-JP" altLang="en-US" sz="1400" b="1" dirty="0" smtClean="0">
                <a:solidFill>
                  <a:schemeClr val="bg1"/>
                </a:solidFill>
              </a:rPr>
              <a:t>原子力</a:t>
            </a:r>
            <a:endParaRPr lang="ja-JP" altLang="en-US" sz="1400" b="1" dirty="0">
              <a:solidFill>
                <a:schemeClr val="bg1"/>
              </a:solidFill>
            </a:endParaRPr>
          </a:p>
        </p:txBody>
      </p:sp>
      <p:sp>
        <p:nvSpPr>
          <p:cNvPr id="18" name="正方形/長方形 17"/>
          <p:cNvSpPr/>
          <p:nvPr/>
        </p:nvSpPr>
        <p:spPr>
          <a:xfrm>
            <a:off x="1200836" y="4825567"/>
            <a:ext cx="1005403" cy="338554"/>
          </a:xfrm>
          <a:prstGeom prst="rect">
            <a:avLst/>
          </a:prstGeom>
        </p:spPr>
        <p:txBody>
          <a:bodyPr wrap="none">
            <a:spAutoFit/>
          </a:bodyPr>
          <a:lstStyle/>
          <a:p>
            <a:r>
              <a:rPr lang="ja-JP" altLang="en-US" sz="1600" b="1" dirty="0" smtClean="0">
                <a:solidFill>
                  <a:schemeClr val="bg1"/>
                </a:solidFill>
              </a:rPr>
              <a:t>水力発電</a:t>
            </a:r>
            <a:endParaRPr lang="ja-JP" altLang="en-US" sz="1600" b="1" dirty="0">
              <a:solidFill>
                <a:schemeClr val="bg1"/>
              </a:solidFill>
            </a:endParaRPr>
          </a:p>
        </p:txBody>
      </p:sp>
      <p:sp>
        <p:nvSpPr>
          <p:cNvPr id="19" name="正方形/長方形 18"/>
          <p:cNvSpPr/>
          <p:nvPr/>
        </p:nvSpPr>
        <p:spPr>
          <a:xfrm>
            <a:off x="2570966" y="5313130"/>
            <a:ext cx="1005403" cy="338554"/>
          </a:xfrm>
          <a:prstGeom prst="rect">
            <a:avLst/>
          </a:prstGeom>
        </p:spPr>
        <p:txBody>
          <a:bodyPr wrap="none">
            <a:spAutoFit/>
          </a:bodyPr>
          <a:lstStyle/>
          <a:p>
            <a:r>
              <a:rPr lang="ja-JP" altLang="en-US" sz="1600" b="1" dirty="0" smtClean="0">
                <a:solidFill>
                  <a:schemeClr val="bg1"/>
                </a:solidFill>
              </a:rPr>
              <a:t>水力発電</a:t>
            </a:r>
            <a:endParaRPr lang="ja-JP" altLang="en-US" sz="1600" b="1" dirty="0">
              <a:solidFill>
                <a:schemeClr val="bg1"/>
              </a:solidFill>
            </a:endParaRPr>
          </a:p>
        </p:txBody>
      </p:sp>
      <p:sp>
        <p:nvSpPr>
          <p:cNvPr id="20" name="正方形/長方形 19"/>
          <p:cNvSpPr/>
          <p:nvPr/>
        </p:nvSpPr>
        <p:spPr>
          <a:xfrm>
            <a:off x="2605294" y="4649397"/>
            <a:ext cx="800219" cy="338554"/>
          </a:xfrm>
          <a:prstGeom prst="rect">
            <a:avLst/>
          </a:prstGeom>
        </p:spPr>
        <p:txBody>
          <a:bodyPr wrap="none">
            <a:spAutoFit/>
          </a:bodyPr>
          <a:lstStyle/>
          <a:p>
            <a:r>
              <a:rPr lang="ja-JP" altLang="en-US" sz="1600" b="1" dirty="0" smtClean="0">
                <a:solidFill>
                  <a:schemeClr val="bg1"/>
                </a:solidFill>
              </a:rPr>
              <a:t>太陽光</a:t>
            </a:r>
            <a:endParaRPr lang="ja-JP" altLang="en-US" sz="1600" b="1" dirty="0">
              <a:solidFill>
                <a:schemeClr val="bg1"/>
              </a:solidFill>
            </a:endParaRPr>
          </a:p>
        </p:txBody>
      </p:sp>
      <p:sp>
        <p:nvSpPr>
          <p:cNvPr id="21" name="正方形/長方形 20"/>
          <p:cNvSpPr/>
          <p:nvPr/>
        </p:nvSpPr>
        <p:spPr>
          <a:xfrm>
            <a:off x="2605294" y="2816540"/>
            <a:ext cx="1005403" cy="338554"/>
          </a:xfrm>
          <a:prstGeom prst="rect">
            <a:avLst/>
          </a:prstGeom>
        </p:spPr>
        <p:txBody>
          <a:bodyPr wrap="none">
            <a:spAutoFit/>
          </a:bodyPr>
          <a:lstStyle/>
          <a:p>
            <a:r>
              <a:rPr lang="ja-JP" altLang="en-US" sz="1600" b="1" dirty="0" smtClean="0">
                <a:solidFill>
                  <a:schemeClr val="bg1"/>
                </a:solidFill>
              </a:rPr>
              <a:t>風力発電</a:t>
            </a:r>
            <a:endParaRPr lang="ja-JP" altLang="en-US" sz="1600" b="1" dirty="0">
              <a:solidFill>
                <a:schemeClr val="bg1"/>
              </a:solidFill>
            </a:endParaRPr>
          </a:p>
        </p:txBody>
      </p:sp>
      <p:cxnSp>
        <p:nvCxnSpPr>
          <p:cNvPr id="12" name="直線矢印コネクタ 11"/>
          <p:cNvCxnSpPr/>
          <p:nvPr/>
        </p:nvCxnSpPr>
        <p:spPr>
          <a:xfrm flipV="1">
            <a:off x="1865856" y="2347415"/>
            <a:ext cx="563445" cy="195163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2" name="正方形/長方形 21"/>
          <p:cNvSpPr/>
          <p:nvPr/>
        </p:nvSpPr>
        <p:spPr>
          <a:xfrm>
            <a:off x="2532493" y="5049075"/>
            <a:ext cx="1082348" cy="307777"/>
          </a:xfrm>
          <a:prstGeom prst="rect">
            <a:avLst/>
          </a:prstGeom>
        </p:spPr>
        <p:txBody>
          <a:bodyPr wrap="none">
            <a:spAutoFit/>
          </a:bodyPr>
          <a:lstStyle/>
          <a:p>
            <a:r>
              <a:rPr lang="ja-JP" altLang="en-US" sz="1400" b="1" dirty="0" smtClean="0">
                <a:solidFill>
                  <a:schemeClr val="bg1"/>
                </a:solidFill>
              </a:rPr>
              <a:t>バイオマス</a:t>
            </a:r>
            <a:endParaRPr lang="ja-JP" altLang="en-US" sz="1400" b="1" dirty="0">
              <a:solidFill>
                <a:schemeClr val="bg1"/>
              </a:solidFill>
            </a:endParaRPr>
          </a:p>
        </p:txBody>
      </p:sp>
      <p:sp>
        <p:nvSpPr>
          <p:cNvPr id="27" name="正方形/長方形 26"/>
          <p:cNvSpPr/>
          <p:nvPr/>
        </p:nvSpPr>
        <p:spPr>
          <a:xfrm>
            <a:off x="1173540" y="6145931"/>
            <a:ext cx="2403222" cy="369332"/>
          </a:xfrm>
          <a:prstGeom prst="rect">
            <a:avLst/>
          </a:prstGeom>
          <a:solidFill>
            <a:schemeClr val="bg1"/>
          </a:solidFill>
        </p:spPr>
        <p:txBody>
          <a:bodyPr wrap="none">
            <a:spAutoFit/>
          </a:bodyPr>
          <a:lstStyle/>
          <a:p>
            <a:r>
              <a:rPr lang="en-US" altLang="ja-JP" b="1" dirty="0" smtClean="0"/>
              <a:t>2016</a:t>
            </a:r>
            <a:r>
              <a:rPr lang="ja-JP" altLang="en-US" b="1" dirty="0" smtClean="0"/>
              <a:t>年　　　</a:t>
            </a:r>
            <a:r>
              <a:rPr lang="en-US" altLang="ja-JP" b="1" dirty="0" smtClean="0"/>
              <a:t>2050</a:t>
            </a:r>
            <a:r>
              <a:rPr lang="ja-JP" altLang="en-US" b="1" dirty="0" smtClean="0"/>
              <a:t>年</a:t>
            </a:r>
            <a:endParaRPr lang="ja-JP" altLang="en-US" b="1" dirty="0"/>
          </a:p>
        </p:txBody>
      </p:sp>
      <p:sp>
        <p:nvSpPr>
          <p:cNvPr id="36" name="テキスト ボックス 35">
            <a:extLst>
              <a:ext uri="{FF2B5EF4-FFF2-40B4-BE49-F238E27FC236}">
                <a16:creationId xmlns:a16="http://schemas.microsoft.com/office/drawing/2014/main" id="{BE1E77D9-283B-47D6-807C-34EF653A3C0E}"/>
              </a:ext>
            </a:extLst>
          </p:cNvPr>
          <p:cNvSpPr txBox="1"/>
          <p:nvPr/>
        </p:nvSpPr>
        <p:spPr>
          <a:xfrm>
            <a:off x="3989192" y="929881"/>
            <a:ext cx="5861214" cy="646331"/>
          </a:xfrm>
          <a:prstGeom prst="rect">
            <a:avLst/>
          </a:prstGeom>
          <a:noFill/>
        </p:spPr>
        <p:txBody>
          <a:bodyPr wrap="square" rtlCol="0">
            <a:spAutoFit/>
          </a:bodyPr>
          <a:lstStyle/>
          <a:p>
            <a:r>
              <a:rPr lang="ja-JP" altLang="en-US" dirty="0" smtClean="0">
                <a:solidFill>
                  <a:schemeClr val="bg1"/>
                </a:solidFill>
                <a:latin typeface="Meiryo UI" panose="020B0604030504040204" pitchFamily="50" charset="-128"/>
                <a:ea typeface="Meiryo UI" panose="020B0604030504040204" pitchFamily="50" charset="-128"/>
              </a:rPr>
              <a:t>温室効果ガス排出削減のため、再生可能</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エネルギーの導入拡大が期待されています。</a:t>
            </a:r>
            <a:endParaRPr lang="en-US" altLang="ja-JP" dirty="0" smtClean="0">
              <a:solidFill>
                <a:schemeClr val="bg1"/>
              </a:solidFill>
              <a:latin typeface="Meiryo UI" panose="020B0604030504040204" pitchFamily="50" charset="-128"/>
              <a:ea typeface="Meiryo UI" panose="020B0604030504040204" pitchFamily="50" charset="-128"/>
            </a:endParaRPr>
          </a:p>
        </p:txBody>
      </p:sp>
      <p:pic>
        <p:nvPicPr>
          <p:cNvPr id="42" name="オーディオ 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66784801"/>
      </p:ext>
    </p:extLst>
  </p:cSld>
  <p:clrMapOvr>
    <a:masterClrMapping/>
  </p:clrMapOvr>
  <mc:AlternateContent xmlns:mc="http://schemas.openxmlformats.org/markup-compatibility/2006" xmlns:p14="http://schemas.microsoft.com/office/powerpoint/2010/main">
    <mc:Choice Requires="p14">
      <p:transition spd="slow" p14:dur="2000" advTm="25345"/>
    </mc:Choice>
    <mc:Fallback xmlns="">
      <p:transition spd="slow" advTm="25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2"/>
                </p:tgtEl>
              </p:cMediaNode>
            </p:audio>
          </p:childTnLst>
        </p:cTn>
      </p:par>
    </p:tnLst>
    <p:bldLst>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上下矢印 30"/>
          <p:cNvSpPr/>
          <p:nvPr/>
        </p:nvSpPr>
        <p:spPr>
          <a:xfrm>
            <a:off x="3919841" y="1916901"/>
            <a:ext cx="558972" cy="366758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4370807" y="3458303"/>
            <a:ext cx="1844490" cy="830997"/>
          </a:xfrm>
          <a:prstGeom prst="rect">
            <a:avLst/>
          </a:prstGeom>
          <a:solidFill>
            <a:srgbClr val="EAEAEA">
              <a:alpha val="25098"/>
            </a:srgbClr>
          </a:solidFill>
        </p:spPr>
        <p:txBody>
          <a:bodyPr wrap="square">
            <a:spAutoFit/>
          </a:bodyPr>
          <a:lstStyle/>
          <a:p>
            <a:r>
              <a:rPr lang="ja-JP" altLang="en-US" sz="2400" b="1" dirty="0" smtClean="0">
                <a:solidFill>
                  <a:schemeClr val="bg1"/>
                </a:solidFill>
              </a:rPr>
              <a:t>再生可能</a:t>
            </a:r>
            <a:endParaRPr lang="en-US" altLang="ja-JP" sz="2400" b="1" dirty="0" smtClean="0">
              <a:solidFill>
                <a:schemeClr val="bg1"/>
              </a:solidFill>
            </a:endParaRPr>
          </a:p>
          <a:p>
            <a:r>
              <a:rPr lang="ja-JP" altLang="en-US" sz="2400" b="1" dirty="0">
                <a:solidFill>
                  <a:schemeClr val="bg1"/>
                </a:solidFill>
              </a:rPr>
              <a:t>エネルギ</a:t>
            </a:r>
            <a:r>
              <a:rPr lang="ja-JP" altLang="en-US" sz="2400" b="1" dirty="0" smtClean="0">
                <a:solidFill>
                  <a:schemeClr val="bg1"/>
                </a:solidFill>
              </a:rPr>
              <a:t>ー</a:t>
            </a:r>
            <a:endParaRPr lang="ja-JP" altLang="en-US" sz="2400" b="1" dirty="0">
              <a:solidFill>
                <a:schemeClr val="bg1"/>
              </a:solidFill>
            </a:endParaRPr>
          </a:p>
        </p:txBody>
      </p:sp>
      <p:grpSp>
        <p:nvGrpSpPr>
          <p:cNvPr id="34" name="グループ化 33"/>
          <p:cNvGrpSpPr/>
          <p:nvPr/>
        </p:nvGrpSpPr>
        <p:grpSpPr>
          <a:xfrm>
            <a:off x="3996078" y="1790342"/>
            <a:ext cx="8051622" cy="5017405"/>
            <a:chOff x="3996078" y="1790342"/>
            <a:chExt cx="8051622" cy="5017405"/>
          </a:xfrm>
        </p:grpSpPr>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6078" y="1790342"/>
              <a:ext cx="8051622" cy="5017405"/>
            </a:xfrm>
            <a:prstGeom prst="rect">
              <a:avLst/>
            </a:prstGeom>
          </p:spPr>
        </p:pic>
        <p:sp>
          <p:nvSpPr>
            <p:cNvPr id="33" name="テキスト ボックス 32"/>
            <p:cNvSpPr txBox="1"/>
            <p:nvPr/>
          </p:nvSpPr>
          <p:spPr>
            <a:xfrm>
              <a:off x="4126924" y="2076896"/>
              <a:ext cx="843430" cy="3877985"/>
            </a:xfrm>
            <a:prstGeom prst="rect">
              <a:avLst/>
            </a:prstGeom>
            <a:solidFill>
              <a:schemeClr val="bg1"/>
            </a:solidFill>
          </p:spPr>
          <p:txBody>
            <a:bodyPr wrap="square" rtlCol="0">
              <a:spAutoFit/>
            </a:bodyPr>
            <a:lstStyle/>
            <a:p>
              <a:r>
                <a:rPr kumimoji="1" lang="en-US" altLang="ja-JP" sz="1600" dirty="0" smtClean="0"/>
                <a:t>80GW</a:t>
              </a:r>
            </a:p>
            <a:p>
              <a:endParaRPr lang="en-US" altLang="ja-JP" sz="1600" dirty="0"/>
            </a:p>
            <a:p>
              <a:r>
                <a:rPr lang="en-US" altLang="ja-JP" sz="1600" dirty="0" smtClean="0"/>
                <a:t>70GW</a:t>
              </a:r>
            </a:p>
            <a:p>
              <a:endParaRPr kumimoji="1" lang="en-US" altLang="ja-JP" sz="1600" dirty="0"/>
            </a:p>
            <a:p>
              <a:r>
                <a:rPr lang="en-US" altLang="ja-JP" sz="1600" dirty="0" smtClean="0"/>
                <a:t>60GW</a:t>
              </a:r>
            </a:p>
            <a:p>
              <a:endParaRPr kumimoji="1" lang="en-US" altLang="ja-JP" sz="1600" dirty="0"/>
            </a:p>
            <a:p>
              <a:r>
                <a:rPr lang="en-US" altLang="ja-JP" sz="1600" dirty="0" smtClean="0"/>
                <a:t>50GW</a:t>
              </a:r>
            </a:p>
            <a:p>
              <a:endParaRPr kumimoji="1" lang="en-US" altLang="ja-JP" sz="1600" dirty="0"/>
            </a:p>
            <a:p>
              <a:r>
                <a:rPr lang="en-US" altLang="ja-JP" sz="1600" dirty="0" smtClean="0"/>
                <a:t>40GW</a:t>
              </a:r>
            </a:p>
            <a:p>
              <a:endParaRPr kumimoji="1" lang="en-US" altLang="ja-JP" sz="1600" dirty="0"/>
            </a:p>
            <a:p>
              <a:r>
                <a:rPr lang="en-US" altLang="ja-JP" sz="1600" dirty="0" smtClean="0"/>
                <a:t>30GW</a:t>
              </a:r>
            </a:p>
            <a:p>
              <a:endParaRPr kumimoji="1" lang="en-US" altLang="ja-JP" sz="1600" dirty="0"/>
            </a:p>
            <a:p>
              <a:r>
                <a:rPr lang="en-US" altLang="ja-JP" sz="1600" dirty="0" smtClean="0"/>
                <a:t>20GW</a:t>
              </a:r>
            </a:p>
            <a:p>
              <a:endParaRPr kumimoji="1" lang="en-US" altLang="ja-JP" sz="1600" dirty="0"/>
            </a:p>
            <a:p>
              <a:r>
                <a:rPr lang="en-US" altLang="ja-JP" sz="1600" dirty="0" smtClean="0"/>
                <a:t>10GW</a:t>
              </a:r>
              <a:endParaRPr kumimoji="1" lang="en-US" altLang="ja-JP" sz="1600" dirty="0" smtClean="0"/>
            </a:p>
          </p:txBody>
        </p:sp>
      </p:grpSp>
      <p:sp>
        <p:nvSpPr>
          <p:cNvPr id="2" name="テキスト ボックス 1">
            <a:extLst>
              <a:ext uri="{FF2B5EF4-FFF2-40B4-BE49-F238E27FC236}">
                <a16:creationId xmlns:a16="http://schemas.microsoft.com/office/drawing/2014/main" id="{F1D399C4-AFAB-43A9-8D70-AC78ECD00F07}"/>
              </a:ext>
            </a:extLst>
          </p:cNvPr>
          <p:cNvSpPr txBox="1"/>
          <p:nvPr/>
        </p:nvSpPr>
        <p:spPr>
          <a:xfrm>
            <a:off x="374904" y="311505"/>
            <a:ext cx="5091458"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再生可能エネルギーへの期待</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9" name="正方形/長方形 8"/>
          <p:cNvSpPr/>
          <p:nvPr/>
        </p:nvSpPr>
        <p:spPr>
          <a:xfrm>
            <a:off x="4055731" y="6550223"/>
            <a:ext cx="2159566" cy="307777"/>
          </a:xfrm>
          <a:prstGeom prst="rect">
            <a:avLst/>
          </a:prstGeom>
        </p:spPr>
        <p:txBody>
          <a:bodyPr wrap="none">
            <a:spAutoFit/>
          </a:bodyPr>
          <a:lstStyle/>
          <a:p>
            <a:r>
              <a:rPr lang="ja-JP" altLang="en-US" sz="1400" dirty="0" smtClean="0"/>
              <a:t>出典：日本風力発電協会</a:t>
            </a:r>
            <a:endParaRPr lang="en-US" altLang="ja-JP"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7"/>
          <a:stretch>
            <a:fillRect/>
          </a:stretch>
        </p:blipFill>
        <p:spPr>
          <a:xfrm>
            <a:off x="299079" y="997058"/>
            <a:ext cx="3549574" cy="5833646"/>
          </a:xfrm>
          <a:prstGeom prst="rect">
            <a:avLst/>
          </a:prstGeom>
        </p:spPr>
      </p:pic>
      <p:sp>
        <p:nvSpPr>
          <p:cNvPr id="8" name="正方形/長方形 7"/>
          <p:cNvSpPr/>
          <p:nvPr/>
        </p:nvSpPr>
        <p:spPr>
          <a:xfrm>
            <a:off x="299079" y="6477800"/>
            <a:ext cx="2276585" cy="338554"/>
          </a:xfrm>
          <a:prstGeom prst="rect">
            <a:avLst/>
          </a:prstGeom>
        </p:spPr>
        <p:txBody>
          <a:bodyPr wrap="none">
            <a:spAutoFit/>
          </a:bodyPr>
          <a:lstStyle/>
          <a:p>
            <a:r>
              <a:rPr lang="ja-JP" altLang="en-US" sz="1600" dirty="0" smtClean="0"/>
              <a:t>出典：</a:t>
            </a:r>
            <a:r>
              <a:rPr lang="en-US" altLang="ja-JP" sz="1600" dirty="0" smtClean="0"/>
              <a:t>IRENA</a:t>
            </a:r>
            <a:r>
              <a:rPr lang="ja-JP" altLang="en-US" sz="1600" dirty="0" smtClean="0"/>
              <a:t>（</a:t>
            </a:r>
            <a:r>
              <a:rPr lang="en-US" altLang="ja-JP" sz="1600" dirty="0" smtClean="0"/>
              <a:t>2019</a:t>
            </a:r>
            <a:r>
              <a:rPr lang="ja-JP" altLang="en-US" sz="1600" dirty="0" smtClean="0"/>
              <a:t>）</a:t>
            </a:r>
            <a:endParaRPr lang="ja-JP" altLang="en-US" sz="1600" dirty="0"/>
          </a:p>
        </p:txBody>
      </p:sp>
      <p:sp>
        <p:nvSpPr>
          <p:cNvPr id="15" name="正方形/長方形 14"/>
          <p:cNvSpPr/>
          <p:nvPr/>
        </p:nvSpPr>
        <p:spPr>
          <a:xfrm>
            <a:off x="1200836" y="5720243"/>
            <a:ext cx="1005403" cy="338554"/>
          </a:xfrm>
          <a:prstGeom prst="rect">
            <a:avLst/>
          </a:prstGeom>
        </p:spPr>
        <p:txBody>
          <a:bodyPr wrap="none">
            <a:spAutoFit/>
          </a:bodyPr>
          <a:lstStyle/>
          <a:p>
            <a:r>
              <a:rPr lang="ja-JP" altLang="en-US" sz="1600" b="1" dirty="0" smtClean="0">
                <a:solidFill>
                  <a:schemeClr val="bg1"/>
                </a:solidFill>
              </a:rPr>
              <a:t>石炭火力</a:t>
            </a:r>
            <a:endParaRPr lang="ja-JP" altLang="en-US" sz="1600" b="1" dirty="0">
              <a:solidFill>
                <a:schemeClr val="bg1"/>
              </a:solidFill>
            </a:endParaRPr>
          </a:p>
        </p:txBody>
      </p:sp>
      <p:sp>
        <p:nvSpPr>
          <p:cNvPr id="16" name="正方形/長方形 15"/>
          <p:cNvSpPr/>
          <p:nvPr/>
        </p:nvSpPr>
        <p:spPr>
          <a:xfrm>
            <a:off x="1214483" y="5245929"/>
            <a:ext cx="1005403" cy="338554"/>
          </a:xfrm>
          <a:prstGeom prst="rect">
            <a:avLst/>
          </a:prstGeom>
        </p:spPr>
        <p:txBody>
          <a:bodyPr wrap="none">
            <a:spAutoFit/>
          </a:bodyPr>
          <a:lstStyle/>
          <a:p>
            <a:r>
              <a:rPr lang="ja-JP" altLang="en-US" sz="1600" b="1" dirty="0" smtClean="0">
                <a:solidFill>
                  <a:schemeClr val="bg1"/>
                </a:solidFill>
              </a:rPr>
              <a:t>天然ガス</a:t>
            </a:r>
            <a:endParaRPr lang="ja-JP" altLang="en-US" sz="1600" b="1" dirty="0">
              <a:solidFill>
                <a:schemeClr val="bg1"/>
              </a:solidFill>
            </a:endParaRPr>
          </a:p>
        </p:txBody>
      </p:sp>
      <p:sp>
        <p:nvSpPr>
          <p:cNvPr id="17" name="正方形/長方形 16"/>
          <p:cNvSpPr/>
          <p:nvPr/>
        </p:nvSpPr>
        <p:spPr>
          <a:xfrm>
            <a:off x="1504219" y="5049076"/>
            <a:ext cx="723275" cy="307777"/>
          </a:xfrm>
          <a:prstGeom prst="rect">
            <a:avLst/>
          </a:prstGeom>
        </p:spPr>
        <p:txBody>
          <a:bodyPr wrap="none">
            <a:spAutoFit/>
          </a:bodyPr>
          <a:lstStyle/>
          <a:p>
            <a:r>
              <a:rPr lang="ja-JP" altLang="en-US" sz="1400" b="1" dirty="0" smtClean="0">
                <a:solidFill>
                  <a:schemeClr val="bg1"/>
                </a:solidFill>
              </a:rPr>
              <a:t>原子力</a:t>
            </a:r>
            <a:endParaRPr lang="ja-JP" altLang="en-US" sz="1400" b="1" dirty="0">
              <a:solidFill>
                <a:schemeClr val="bg1"/>
              </a:solidFill>
            </a:endParaRPr>
          </a:p>
        </p:txBody>
      </p:sp>
      <p:sp>
        <p:nvSpPr>
          <p:cNvPr id="18" name="正方形/長方形 17"/>
          <p:cNvSpPr/>
          <p:nvPr/>
        </p:nvSpPr>
        <p:spPr>
          <a:xfrm>
            <a:off x="1200836" y="4825567"/>
            <a:ext cx="1005403" cy="338554"/>
          </a:xfrm>
          <a:prstGeom prst="rect">
            <a:avLst/>
          </a:prstGeom>
        </p:spPr>
        <p:txBody>
          <a:bodyPr wrap="none">
            <a:spAutoFit/>
          </a:bodyPr>
          <a:lstStyle/>
          <a:p>
            <a:r>
              <a:rPr lang="ja-JP" altLang="en-US" sz="1600" b="1" dirty="0" smtClean="0">
                <a:solidFill>
                  <a:schemeClr val="bg1"/>
                </a:solidFill>
              </a:rPr>
              <a:t>水力発電</a:t>
            </a:r>
            <a:endParaRPr lang="ja-JP" altLang="en-US" sz="1600" b="1" dirty="0">
              <a:solidFill>
                <a:schemeClr val="bg1"/>
              </a:solidFill>
            </a:endParaRPr>
          </a:p>
        </p:txBody>
      </p:sp>
      <p:sp>
        <p:nvSpPr>
          <p:cNvPr id="19" name="正方形/長方形 18"/>
          <p:cNvSpPr/>
          <p:nvPr/>
        </p:nvSpPr>
        <p:spPr>
          <a:xfrm>
            <a:off x="2570966" y="5313130"/>
            <a:ext cx="1005403" cy="338554"/>
          </a:xfrm>
          <a:prstGeom prst="rect">
            <a:avLst/>
          </a:prstGeom>
        </p:spPr>
        <p:txBody>
          <a:bodyPr wrap="none">
            <a:spAutoFit/>
          </a:bodyPr>
          <a:lstStyle/>
          <a:p>
            <a:r>
              <a:rPr lang="ja-JP" altLang="en-US" sz="1600" b="1" dirty="0" smtClean="0">
                <a:solidFill>
                  <a:schemeClr val="bg1"/>
                </a:solidFill>
              </a:rPr>
              <a:t>水力発電</a:t>
            </a:r>
            <a:endParaRPr lang="ja-JP" altLang="en-US" sz="1600" b="1" dirty="0">
              <a:solidFill>
                <a:schemeClr val="bg1"/>
              </a:solidFill>
            </a:endParaRPr>
          </a:p>
        </p:txBody>
      </p:sp>
      <p:sp>
        <p:nvSpPr>
          <p:cNvPr id="20" name="正方形/長方形 19"/>
          <p:cNvSpPr/>
          <p:nvPr/>
        </p:nvSpPr>
        <p:spPr>
          <a:xfrm>
            <a:off x="2605294" y="4649397"/>
            <a:ext cx="800219" cy="338554"/>
          </a:xfrm>
          <a:prstGeom prst="rect">
            <a:avLst/>
          </a:prstGeom>
        </p:spPr>
        <p:txBody>
          <a:bodyPr wrap="none">
            <a:spAutoFit/>
          </a:bodyPr>
          <a:lstStyle/>
          <a:p>
            <a:r>
              <a:rPr lang="ja-JP" altLang="en-US" sz="1600" b="1" dirty="0" smtClean="0">
                <a:solidFill>
                  <a:schemeClr val="bg1"/>
                </a:solidFill>
              </a:rPr>
              <a:t>太陽光</a:t>
            </a:r>
            <a:endParaRPr lang="ja-JP" altLang="en-US" sz="1600" b="1" dirty="0">
              <a:solidFill>
                <a:schemeClr val="bg1"/>
              </a:solidFill>
            </a:endParaRPr>
          </a:p>
        </p:txBody>
      </p:sp>
      <p:sp>
        <p:nvSpPr>
          <p:cNvPr id="21" name="正方形/長方形 20"/>
          <p:cNvSpPr/>
          <p:nvPr/>
        </p:nvSpPr>
        <p:spPr>
          <a:xfrm>
            <a:off x="2605294" y="2816540"/>
            <a:ext cx="1005403" cy="338554"/>
          </a:xfrm>
          <a:prstGeom prst="rect">
            <a:avLst/>
          </a:prstGeom>
        </p:spPr>
        <p:txBody>
          <a:bodyPr wrap="none">
            <a:spAutoFit/>
          </a:bodyPr>
          <a:lstStyle/>
          <a:p>
            <a:r>
              <a:rPr lang="ja-JP" altLang="en-US" sz="1600" b="1" dirty="0" smtClean="0">
                <a:solidFill>
                  <a:schemeClr val="bg1"/>
                </a:solidFill>
              </a:rPr>
              <a:t>風力発電</a:t>
            </a:r>
            <a:endParaRPr lang="ja-JP" altLang="en-US" sz="1600" b="1" dirty="0">
              <a:solidFill>
                <a:schemeClr val="bg1"/>
              </a:solidFill>
            </a:endParaRPr>
          </a:p>
        </p:txBody>
      </p:sp>
      <p:cxnSp>
        <p:nvCxnSpPr>
          <p:cNvPr id="12" name="直線矢印コネクタ 11"/>
          <p:cNvCxnSpPr/>
          <p:nvPr/>
        </p:nvCxnSpPr>
        <p:spPr>
          <a:xfrm flipV="1">
            <a:off x="1865856" y="2347415"/>
            <a:ext cx="563445" cy="195163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2" name="正方形/長方形 21"/>
          <p:cNvSpPr/>
          <p:nvPr/>
        </p:nvSpPr>
        <p:spPr>
          <a:xfrm>
            <a:off x="2532493" y="5049075"/>
            <a:ext cx="1082348" cy="307777"/>
          </a:xfrm>
          <a:prstGeom prst="rect">
            <a:avLst/>
          </a:prstGeom>
        </p:spPr>
        <p:txBody>
          <a:bodyPr wrap="none">
            <a:spAutoFit/>
          </a:bodyPr>
          <a:lstStyle/>
          <a:p>
            <a:r>
              <a:rPr lang="ja-JP" altLang="en-US" sz="1400" b="1" dirty="0" smtClean="0">
                <a:solidFill>
                  <a:schemeClr val="bg1"/>
                </a:solidFill>
              </a:rPr>
              <a:t>バイオマス</a:t>
            </a:r>
            <a:endParaRPr lang="ja-JP" altLang="en-US" sz="1400" b="1" dirty="0">
              <a:solidFill>
                <a:schemeClr val="bg1"/>
              </a:solidFill>
            </a:endParaRPr>
          </a:p>
        </p:txBody>
      </p:sp>
      <p:sp>
        <p:nvSpPr>
          <p:cNvPr id="23" name="上下矢印 22"/>
          <p:cNvSpPr/>
          <p:nvPr/>
        </p:nvSpPr>
        <p:spPr>
          <a:xfrm>
            <a:off x="11146619" y="2767983"/>
            <a:ext cx="423081" cy="129284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9302129" y="3209748"/>
            <a:ext cx="1844490" cy="584775"/>
          </a:xfrm>
          <a:prstGeom prst="rect">
            <a:avLst/>
          </a:prstGeom>
          <a:solidFill>
            <a:srgbClr val="EAEAEA">
              <a:alpha val="25098"/>
            </a:srgbClr>
          </a:solidFill>
        </p:spPr>
        <p:txBody>
          <a:bodyPr wrap="square">
            <a:spAutoFit/>
          </a:bodyPr>
          <a:lstStyle/>
          <a:p>
            <a:r>
              <a:rPr lang="ja-JP" altLang="en-US" sz="3200" b="1" dirty="0" smtClean="0">
                <a:solidFill>
                  <a:srgbClr val="FF0000"/>
                </a:solidFill>
              </a:rPr>
              <a:t>洋上風力</a:t>
            </a:r>
            <a:endParaRPr lang="ja-JP" altLang="en-US" sz="3200" b="1" dirty="0">
              <a:solidFill>
                <a:srgbClr val="FF0000"/>
              </a:solidFill>
            </a:endParaRPr>
          </a:p>
        </p:txBody>
      </p:sp>
      <p:sp>
        <p:nvSpPr>
          <p:cNvPr id="27" name="正方形/長方形 26"/>
          <p:cNvSpPr/>
          <p:nvPr/>
        </p:nvSpPr>
        <p:spPr>
          <a:xfrm>
            <a:off x="1173540" y="6145931"/>
            <a:ext cx="2403222" cy="369332"/>
          </a:xfrm>
          <a:prstGeom prst="rect">
            <a:avLst/>
          </a:prstGeom>
          <a:solidFill>
            <a:schemeClr val="bg1"/>
          </a:solidFill>
        </p:spPr>
        <p:txBody>
          <a:bodyPr wrap="none">
            <a:spAutoFit/>
          </a:bodyPr>
          <a:lstStyle/>
          <a:p>
            <a:r>
              <a:rPr lang="en-US" altLang="ja-JP" b="1" dirty="0" smtClean="0"/>
              <a:t>2016</a:t>
            </a:r>
            <a:r>
              <a:rPr lang="ja-JP" altLang="en-US" b="1" dirty="0" smtClean="0"/>
              <a:t>年　　　</a:t>
            </a:r>
            <a:r>
              <a:rPr lang="en-US" altLang="ja-JP" b="1" dirty="0" smtClean="0"/>
              <a:t>2050</a:t>
            </a:r>
            <a:r>
              <a:rPr lang="ja-JP" altLang="en-US" b="1" dirty="0" smtClean="0"/>
              <a:t>年</a:t>
            </a:r>
            <a:endParaRPr lang="ja-JP" altLang="en-US" b="1" dirty="0"/>
          </a:p>
        </p:txBody>
      </p:sp>
      <p:pic>
        <p:nvPicPr>
          <p:cNvPr id="28" name="図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6008" y="122475"/>
            <a:ext cx="998780" cy="1403349"/>
          </a:xfrm>
          <a:prstGeom prst="rect">
            <a:avLst/>
          </a:prstGeom>
        </p:spPr>
      </p:pic>
      <p:pic>
        <p:nvPicPr>
          <p:cNvPr id="29" name="図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08324" y="122474"/>
            <a:ext cx="1007145" cy="1403349"/>
          </a:xfrm>
          <a:prstGeom prst="rect">
            <a:avLst/>
          </a:prstGeom>
        </p:spPr>
      </p:pic>
      <p:pic>
        <p:nvPicPr>
          <p:cNvPr id="30" name="図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95327" y="134695"/>
            <a:ext cx="980773" cy="1398123"/>
          </a:xfrm>
          <a:prstGeom prst="rect">
            <a:avLst/>
          </a:prstGeom>
        </p:spPr>
      </p:pic>
      <p:sp>
        <p:nvSpPr>
          <p:cNvPr id="36" name="テキスト ボックス 35">
            <a:extLst>
              <a:ext uri="{FF2B5EF4-FFF2-40B4-BE49-F238E27FC236}">
                <a16:creationId xmlns:a16="http://schemas.microsoft.com/office/drawing/2014/main" id="{BE1E77D9-283B-47D6-807C-34EF653A3C0E}"/>
              </a:ext>
            </a:extLst>
          </p:cNvPr>
          <p:cNvSpPr txBox="1"/>
          <p:nvPr/>
        </p:nvSpPr>
        <p:spPr>
          <a:xfrm>
            <a:off x="3989192" y="929881"/>
            <a:ext cx="5861214" cy="646331"/>
          </a:xfrm>
          <a:prstGeom prst="rect">
            <a:avLst/>
          </a:prstGeom>
          <a:noFill/>
        </p:spPr>
        <p:txBody>
          <a:bodyPr wrap="square" rtlCol="0">
            <a:spAutoFit/>
          </a:bodyPr>
          <a:lstStyle/>
          <a:p>
            <a:r>
              <a:rPr lang="ja-JP" altLang="en-US" dirty="0" smtClean="0">
                <a:solidFill>
                  <a:schemeClr val="bg1"/>
                </a:solidFill>
                <a:latin typeface="Meiryo UI" panose="020B0604030504040204" pitchFamily="50" charset="-128"/>
                <a:ea typeface="Meiryo UI" panose="020B0604030504040204" pitchFamily="50" charset="-128"/>
              </a:rPr>
              <a:t>温室効果ガス排出削減のため、再生可能</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エネルギーの導入拡大が期待されています。</a:t>
            </a:r>
            <a:endParaRPr lang="en-US" altLang="ja-JP" dirty="0" smtClean="0">
              <a:solidFill>
                <a:schemeClr val="bg1"/>
              </a:solidFill>
              <a:latin typeface="Meiryo UI" panose="020B0604030504040204" pitchFamily="50" charset="-128"/>
              <a:ea typeface="Meiryo UI" panose="020B0604030504040204" pitchFamily="50" charset="-128"/>
            </a:endParaRPr>
          </a:p>
        </p:txBody>
      </p:sp>
      <p:sp>
        <p:nvSpPr>
          <p:cNvPr id="37" name="上下矢印 36"/>
          <p:cNvSpPr/>
          <p:nvPr/>
        </p:nvSpPr>
        <p:spPr>
          <a:xfrm>
            <a:off x="11205254" y="4501841"/>
            <a:ext cx="305809" cy="129284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8" name="正方形/長方形 37"/>
          <p:cNvSpPr/>
          <p:nvPr/>
        </p:nvSpPr>
        <p:spPr>
          <a:xfrm>
            <a:off x="9513669" y="5018570"/>
            <a:ext cx="1599636" cy="461665"/>
          </a:xfrm>
          <a:prstGeom prst="rect">
            <a:avLst/>
          </a:prstGeom>
          <a:solidFill>
            <a:srgbClr val="EAEAEA">
              <a:alpha val="25098"/>
            </a:srgbClr>
          </a:solidFill>
        </p:spPr>
        <p:txBody>
          <a:bodyPr wrap="square">
            <a:spAutoFit/>
          </a:bodyPr>
          <a:lstStyle/>
          <a:p>
            <a:r>
              <a:rPr lang="ja-JP" altLang="en-US" sz="2400" b="1" dirty="0" smtClean="0">
                <a:solidFill>
                  <a:srgbClr val="FF0000"/>
                </a:solidFill>
              </a:rPr>
              <a:t>陸上風力</a:t>
            </a:r>
            <a:endParaRPr lang="ja-JP" altLang="en-US" sz="2400" b="1" dirty="0">
              <a:solidFill>
                <a:srgbClr val="FF0000"/>
              </a:solidFill>
            </a:endParaRP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339311809"/>
      </p:ext>
    </p:extLst>
  </p:cSld>
  <p:clrMapOvr>
    <a:masterClrMapping/>
  </p:clrMapOvr>
  <mc:AlternateContent xmlns:mc="http://schemas.openxmlformats.org/markup-compatibility/2006" xmlns:p14="http://schemas.microsoft.com/office/powerpoint/2010/main">
    <mc:Choice Requires="p14">
      <p:transition spd="slow" p14:dur="2000" advTm="44647"/>
    </mc:Choice>
    <mc:Fallback xmlns="">
      <p:transition spd="slow" advTm="4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23" grpId="0" animBg="1"/>
      <p:bldP spid="24" grpId="0" animBg="1"/>
      <p:bldP spid="37"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3315331"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洋上風力発電とは</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12" name="図 11" descr="121022_01"/>
          <p:cNvPicPr/>
          <p:nvPr/>
        </p:nvPicPr>
        <p:blipFill rotWithShape="1">
          <a:blip r:embed="rId6">
            <a:extLst>
              <a:ext uri="{28A0092B-C50C-407E-A947-70E740481C1C}">
                <a14:useLocalDpi xmlns:a14="http://schemas.microsoft.com/office/drawing/2010/main" val="0"/>
              </a:ext>
            </a:extLst>
          </a:blip>
          <a:srcRect t="5879" b="11164"/>
          <a:stretch/>
        </p:blipFill>
        <p:spPr bwMode="auto">
          <a:xfrm>
            <a:off x="7205068" y="889000"/>
            <a:ext cx="4440832" cy="4117650"/>
          </a:xfrm>
          <a:prstGeom prst="rect">
            <a:avLst/>
          </a:prstGeom>
          <a:noFill/>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BE1E77D9-283B-47D6-807C-34EF653A3C0E}"/>
              </a:ext>
            </a:extLst>
          </p:cNvPr>
          <p:cNvSpPr txBox="1"/>
          <p:nvPr/>
        </p:nvSpPr>
        <p:spPr>
          <a:xfrm>
            <a:off x="6881218" y="5006650"/>
            <a:ext cx="5088532" cy="1200329"/>
          </a:xfrm>
          <a:prstGeom prst="rect">
            <a:avLst/>
          </a:prstGeom>
          <a:noFill/>
        </p:spPr>
        <p:txBody>
          <a:bodyPr wrap="square" rtlCol="0">
            <a:spAutoFit/>
          </a:bodyPr>
          <a:lstStyle/>
          <a:p>
            <a:r>
              <a:rPr lang="en-US" altLang="ja-JP" dirty="0" smtClean="0">
                <a:solidFill>
                  <a:schemeClr val="bg1"/>
                </a:solidFill>
                <a:latin typeface="Meiryo UI" panose="020B0604030504040204" pitchFamily="50" charset="-128"/>
                <a:ea typeface="Meiryo UI" panose="020B0604030504040204" pitchFamily="50" charset="-128"/>
              </a:rPr>
              <a:t>2013</a:t>
            </a:r>
            <a:r>
              <a:rPr lang="ja-JP" altLang="en-US" dirty="0" smtClean="0">
                <a:solidFill>
                  <a:schemeClr val="bg1"/>
                </a:solidFill>
                <a:latin typeface="Meiryo UI" panose="020B0604030504040204" pitchFamily="50" charset="-128"/>
                <a:ea typeface="Meiryo UI" panose="020B0604030504040204" pitchFamily="50" charset="-128"/>
              </a:rPr>
              <a:t>年に千葉県沖で運転開始した日本最初の本格的な洋上風力発電（定格出力：</a:t>
            </a:r>
            <a:r>
              <a:rPr lang="en-US" altLang="ja-JP" dirty="0" smtClean="0">
                <a:solidFill>
                  <a:schemeClr val="bg1"/>
                </a:solidFill>
                <a:latin typeface="Meiryo UI" panose="020B0604030504040204" pitchFamily="50" charset="-128"/>
                <a:ea typeface="Meiryo UI" panose="020B0604030504040204" pitchFamily="50" charset="-128"/>
              </a:rPr>
              <a:t>2.4MW</a:t>
            </a:r>
            <a:r>
              <a:rPr lang="ja-JP" altLang="en-US" dirty="0" smtClean="0">
                <a:solidFill>
                  <a:schemeClr val="bg1"/>
                </a:solidFill>
                <a:latin typeface="Meiryo UI" panose="020B0604030504040204" pitchFamily="50" charset="-128"/>
                <a:ea typeface="Meiryo UI" panose="020B0604030504040204" pitchFamily="50" charset="-128"/>
              </a:rPr>
              <a:t>）</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の設置工事の様子。</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（海洋白書</a:t>
            </a:r>
            <a:r>
              <a:rPr lang="en-US" altLang="ja-JP" dirty="0" smtClean="0">
                <a:solidFill>
                  <a:schemeClr val="bg1"/>
                </a:solidFill>
                <a:latin typeface="Meiryo UI" panose="020B0604030504040204" pitchFamily="50" charset="-128"/>
                <a:ea typeface="Meiryo UI" panose="020B0604030504040204" pitchFamily="50" charset="-128"/>
              </a:rPr>
              <a:t>2019</a:t>
            </a:r>
            <a:r>
              <a:rPr lang="ja-JP" altLang="en-US" dirty="0" smtClean="0">
                <a:solidFill>
                  <a:schemeClr val="bg1"/>
                </a:solidFill>
                <a:latin typeface="Meiryo UI" panose="020B0604030504040204" pitchFamily="50" charset="-128"/>
                <a:ea typeface="Meiryo UI" panose="020B0604030504040204" pitchFamily="50" charset="-128"/>
              </a:rPr>
              <a:t>掲載、出典：</a:t>
            </a:r>
            <a:r>
              <a:rPr lang="en-US" altLang="ja-JP" dirty="0" smtClean="0">
                <a:solidFill>
                  <a:schemeClr val="bg1"/>
                </a:solidFill>
                <a:latin typeface="Meiryo UI" panose="020B0604030504040204" pitchFamily="50" charset="-128"/>
                <a:ea typeface="Meiryo UI" panose="020B0604030504040204" pitchFamily="50" charset="-128"/>
              </a:rPr>
              <a:t>NEDO</a:t>
            </a:r>
            <a:r>
              <a:rPr lang="ja-JP" altLang="en-US" dirty="0" smtClean="0">
                <a:solidFill>
                  <a:schemeClr val="bg1"/>
                </a:solidFill>
                <a:latin typeface="Meiryo UI" panose="020B0604030504040204" pitchFamily="50" charset="-128"/>
                <a:ea typeface="Meiryo UI" panose="020B0604030504040204" pitchFamily="50" charset="-128"/>
              </a:rPr>
              <a:t>）</a:t>
            </a:r>
            <a:endParaRPr lang="en-US" altLang="ja-JP" dirty="0" smtClean="0">
              <a:solidFill>
                <a:schemeClr val="bg1"/>
              </a:solidFill>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178" y="1587754"/>
            <a:ext cx="6458114" cy="2604078"/>
          </a:xfrm>
          <a:prstGeom prst="rect">
            <a:avLst/>
          </a:prstGeom>
        </p:spPr>
      </p:pic>
      <p:sp>
        <p:nvSpPr>
          <p:cNvPr id="16" name="テキスト ボックス 15">
            <a:extLst>
              <a:ext uri="{FF2B5EF4-FFF2-40B4-BE49-F238E27FC236}">
                <a16:creationId xmlns:a16="http://schemas.microsoft.com/office/drawing/2014/main" id="{BE1E77D9-283B-47D6-807C-34EF653A3C0E}"/>
              </a:ext>
            </a:extLst>
          </p:cNvPr>
          <p:cNvSpPr txBox="1"/>
          <p:nvPr/>
        </p:nvSpPr>
        <p:spPr>
          <a:xfrm>
            <a:off x="261178" y="4191832"/>
            <a:ext cx="5861214" cy="923330"/>
          </a:xfrm>
          <a:prstGeom prst="rect">
            <a:avLst/>
          </a:prstGeom>
          <a:noFill/>
        </p:spPr>
        <p:txBody>
          <a:bodyPr wrap="square" rtlCol="0">
            <a:spAutoFit/>
          </a:bodyPr>
          <a:lstStyle/>
          <a:p>
            <a:r>
              <a:rPr lang="en-US" altLang="ja-JP" dirty="0" smtClean="0">
                <a:solidFill>
                  <a:schemeClr val="bg1"/>
                </a:solidFill>
                <a:latin typeface="Meiryo UI" panose="020B0604030504040204" pitchFamily="50" charset="-128"/>
                <a:ea typeface="Meiryo UI" panose="020B0604030504040204" pitchFamily="50" charset="-128"/>
              </a:rPr>
              <a:t>2001</a:t>
            </a:r>
            <a:r>
              <a:rPr lang="ja-JP" altLang="en-US" dirty="0" smtClean="0">
                <a:solidFill>
                  <a:schemeClr val="bg1"/>
                </a:solidFill>
                <a:latin typeface="Meiryo UI" panose="020B0604030504040204" pitchFamily="50" charset="-128"/>
                <a:ea typeface="Meiryo UI" panose="020B0604030504040204" pitchFamily="50" charset="-128"/>
              </a:rPr>
              <a:t>年に運転開始したデンマークのミドルグルンデン</a:t>
            </a:r>
            <a:r>
              <a:rPr lang="ja-JP" altLang="en-US" dirty="0">
                <a:solidFill>
                  <a:schemeClr val="bg1"/>
                </a:solidFill>
                <a:latin typeface="Meiryo UI" panose="020B0604030504040204" pitchFamily="50" charset="-128"/>
                <a:ea typeface="Meiryo UI" panose="020B0604030504040204" pitchFamily="50" charset="-128"/>
              </a:rPr>
              <a:t>洋上風力発電所</a:t>
            </a:r>
            <a:r>
              <a:rPr lang="ja-JP" altLang="en-US" dirty="0" smtClean="0">
                <a:solidFill>
                  <a:schemeClr val="bg1"/>
                </a:solidFill>
                <a:latin typeface="Meiryo UI" panose="020B0604030504040204" pitchFamily="50" charset="-128"/>
                <a:ea typeface="Meiryo UI" panose="020B0604030504040204" pitchFamily="50" charset="-128"/>
              </a:rPr>
              <a:t>（定格出力</a:t>
            </a:r>
            <a:r>
              <a:rPr lang="en-US" altLang="ja-JP" dirty="0" smtClean="0">
                <a:solidFill>
                  <a:schemeClr val="bg1"/>
                </a:solidFill>
                <a:latin typeface="Meiryo UI" panose="020B0604030504040204" pitchFamily="50" charset="-128"/>
                <a:ea typeface="Meiryo UI" panose="020B0604030504040204" pitchFamily="50" charset="-128"/>
              </a:rPr>
              <a:t>2MW</a:t>
            </a:r>
            <a:r>
              <a:rPr lang="ja-JP" altLang="en-US" dirty="0" smtClean="0">
                <a:solidFill>
                  <a:schemeClr val="bg1"/>
                </a:solidFill>
                <a:latin typeface="Meiryo UI" panose="020B0604030504040204" pitchFamily="50" charset="-128"/>
                <a:ea typeface="Meiryo UI" panose="020B0604030504040204" pitchFamily="50" charset="-128"/>
              </a:rPr>
              <a:t>の風車を</a:t>
            </a:r>
            <a:r>
              <a:rPr lang="en-US" altLang="ja-JP" dirty="0" smtClean="0">
                <a:solidFill>
                  <a:schemeClr val="bg1"/>
                </a:solidFill>
                <a:latin typeface="Meiryo UI" panose="020B0604030504040204" pitchFamily="50" charset="-128"/>
                <a:ea typeface="Meiryo UI" panose="020B0604030504040204" pitchFamily="50" charset="-128"/>
              </a:rPr>
              <a:t>20</a:t>
            </a:r>
            <a:r>
              <a:rPr lang="ja-JP" altLang="en-US" dirty="0" smtClean="0">
                <a:solidFill>
                  <a:schemeClr val="bg1"/>
                </a:solidFill>
                <a:latin typeface="Meiryo UI" panose="020B0604030504040204" pitchFamily="50" charset="-128"/>
                <a:ea typeface="Meiryo UI" panose="020B0604030504040204" pitchFamily="50" charset="-128"/>
              </a:rPr>
              <a:t>基、写真出典：</a:t>
            </a:r>
            <a:r>
              <a:rPr lang="ja-JP" altLang="en-US" dirty="0">
                <a:solidFill>
                  <a:schemeClr val="bg1"/>
                </a:solidFill>
                <a:latin typeface="Meiryo UI" panose="020B0604030504040204" pitchFamily="50" charset="-128"/>
                <a:ea typeface="Meiryo UI" panose="020B0604030504040204" pitchFamily="50" charset="-128"/>
              </a:rPr>
              <a:t>デンマーク外務省）</a:t>
            </a:r>
            <a:endParaRPr lang="en-US" altLang="ja-JP" dirty="0" smtClean="0">
              <a:solidFill>
                <a:schemeClr val="bg1"/>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BE1E77D9-283B-47D6-807C-34EF653A3C0E}"/>
              </a:ext>
            </a:extLst>
          </p:cNvPr>
          <p:cNvSpPr txBox="1"/>
          <p:nvPr/>
        </p:nvSpPr>
        <p:spPr>
          <a:xfrm>
            <a:off x="261178" y="1218422"/>
            <a:ext cx="6063421" cy="369332"/>
          </a:xfrm>
          <a:prstGeom prst="rect">
            <a:avLst/>
          </a:prstGeom>
          <a:noFill/>
        </p:spPr>
        <p:txBody>
          <a:bodyPr wrap="square" rtlCol="0">
            <a:spAutoFit/>
          </a:bodyPr>
          <a:lstStyle/>
          <a:p>
            <a:r>
              <a:rPr lang="ja-JP" altLang="en-US" dirty="0" smtClean="0">
                <a:solidFill>
                  <a:schemeClr val="bg1"/>
                </a:solidFill>
                <a:latin typeface="Meiryo UI" panose="020B0604030504040204" pitchFamily="50" charset="-128"/>
                <a:ea typeface="Meiryo UI" panose="020B0604030504040204" pitchFamily="50" charset="-128"/>
              </a:rPr>
              <a:t>欧州では</a:t>
            </a:r>
            <a:r>
              <a:rPr lang="en-US" altLang="ja-JP" dirty="0" smtClean="0">
                <a:solidFill>
                  <a:schemeClr val="bg1"/>
                </a:solidFill>
                <a:latin typeface="Meiryo UI" panose="020B0604030504040204" pitchFamily="50" charset="-128"/>
                <a:ea typeface="Meiryo UI" panose="020B0604030504040204" pitchFamily="50" charset="-128"/>
              </a:rPr>
              <a:t>2000</a:t>
            </a:r>
            <a:r>
              <a:rPr lang="ja-JP" altLang="en-US" dirty="0" smtClean="0">
                <a:solidFill>
                  <a:schemeClr val="bg1"/>
                </a:solidFill>
                <a:latin typeface="Meiryo UI" panose="020B0604030504040204" pitchFamily="50" charset="-128"/>
                <a:ea typeface="Meiryo UI" panose="020B0604030504040204" pitchFamily="50" charset="-128"/>
              </a:rPr>
              <a:t>年頃から洋上風力発電の導入が本格化しました。</a:t>
            </a:r>
            <a:endParaRPr lang="en-US" altLang="ja-JP" dirty="0" smtClean="0">
              <a:solidFill>
                <a:schemeClr val="bg1"/>
              </a:solidFill>
              <a:latin typeface="Meiryo UI" panose="020B0604030504040204" pitchFamily="50" charset="-128"/>
              <a:ea typeface="Meiryo UI" panose="020B0604030504040204" pitchFamily="50" charset="-128"/>
            </a:endParaRPr>
          </a:p>
        </p:txBody>
      </p:sp>
      <p:pic>
        <p:nvPicPr>
          <p:cNvPr id="6" name="オーディオ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936705764"/>
      </p:ext>
    </p:extLst>
  </p:cSld>
  <p:clrMapOvr>
    <a:masterClrMapping/>
  </p:clrMapOvr>
  <mc:AlternateContent xmlns:mc="http://schemas.openxmlformats.org/markup-compatibility/2006" xmlns:p14="http://schemas.microsoft.com/office/powerpoint/2010/main">
    <mc:Choice Requires="p14">
      <p:transition spd="slow" p14:dur="2000" advTm="32122"/>
    </mc:Choice>
    <mc:Fallback xmlns="">
      <p:transition spd="slow" advTm="32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3315331"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洋上風力発電とは</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433251" y="4935247"/>
            <a:ext cx="5831071" cy="1754326"/>
          </a:xfrm>
          <a:prstGeom prst="rect">
            <a:avLst/>
          </a:prstGeom>
          <a:solidFill>
            <a:srgbClr val="0070C0"/>
          </a:solidFill>
        </p:spPr>
        <p:txBody>
          <a:bodyPr wrap="square">
            <a:spAutoFit/>
          </a:bodyPr>
          <a:lstStyle/>
          <a:p>
            <a:r>
              <a:rPr lang="ja-JP" altLang="en-US" dirty="0">
                <a:solidFill>
                  <a:schemeClr val="bg1"/>
                </a:solidFill>
                <a:latin typeface="Meiryo UI" panose="020B0604030504040204" pitchFamily="50" charset="-128"/>
                <a:ea typeface="Meiryo UI" panose="020B0604030504040204" pitchFamily="50" charset="-128"/>
              </a:rPr>
              <a:t>●定格出力は最も良い条件下での発電出力</a:t>
            </a:r>
            <a:endParaRPr lang="ja-JP" altLang="en-US" dirty="0"/>
          </a:p>
          <a:p>
            <a:r>
              <a:rPr lang="ja-JP" altLang="en-US" dirty="0" smtClean="0">
                <a:solidFill>
                  <a:schemeClr val="bg1"/>
                </a:solidFill>
                <a:latin typeface="Meiryo UI" panose="020B0604030504040204" pitchFamily="50" charset="-128"/>
                <a:ea typeface="Meiryo UI" panose="020B0604030504040204" pitchFamily="50" charset="-128"/>
              </a:rPr>
              <a:t>●</a:t>
            </a:r>
            <a:r>
              <a:rPr lang="en-US" altLang="ja-JP" dirty="0" smtClean="0">
                <a:solidFill>
                  <a:schemeClr val="bg1"/>
                </a:solidFill>
                <a:latin typeface="Meiryo UI" panose="020B0604030504040204" pitchFamily="50" charset="-128"/>
                <a:ea typeface="Meiryo UI" panose="020B0604030504040204" pitchFamily="50" charset="-128"/>
              </a:rPr>
              <a:t>1MW=1000kW</a:t>
            </a:r>
            <a:r>
              <a:rPr lang="ja-JP" altLang="en-US" dirty="0">
                <a:solidFill>
                  <a:schemeClr val="bg1"/>
                </a:solidFill>
                <a:latin typeface="Meiryo UI" panose="020B0604030504040204" pitchFamily="50" charset="-128"/>
                <a:ea typeface="Meiryo UI" panose="020B0604030504040204" pitchFamily="50" charset="-128"/>
              </a:rPr>
              <a:t>：</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　家庭用</a:t>
            </a:r>
            <a:r>
              <a:rPr lang="ja-JP" altLang="en-US" dirty="0">
                <a:solidFill>
                  <a:schemeClr val="bg1"/>
                </a:solidFill>
                <a:latin typeface="Meiryo UI" panose="020B0604030504040204" pitchFamily="50" charset="-128"/>
                <a:ea typeface="Meiryo UI" panose="020B0604030504040204" pitchFamily="50" charset="-128"/>
              </a:rPr>
              <a:t>の太陽光発電を</a:t>
            </a:r>
            <a:r>
              <a:rPr lang="en-US" altLang="ja-JP" dirty="0">
                <a:solidFill>
                  <a:schemeClr val="bg1"/>
                </a:solidFill>
                <a:latin typeface="Meiryo UI" panose="020B0604030504040204" pitchFamily="50" charset="-128"/>
                <a:ea typeface="Meiryo UI" panose="020B0604030504040204" pitchFamily="50" charset="-128"/>
              </a:rPr>
              <a:t>3kW</a:t>
            </a:r>
            <a:r>
              <a:rPr lang="ja-JP" altLang="en-US" dirty="0">
                <a:solidFill>
                  <a:schemeClr val="bg1"/>
                </a:solidFill>
                <a:latin typeface="Meiryo UI" panose="020B0604030504040204" pitchFamily="50" charset="-128"/>
                <a:ea typeface="Meiryo UI" panose="020B0604030504040204" pitchFamily="50" charset="-128"/>
              </a:rPr>
              <a:t>とすると、銚子沖</a:t>
            </a:r>
            <a:r>
              <a:rPr lang="ja-JP" altLang="en-US" dirty="0" smtClean="0">
                <a:solidFill>
                  <a:schemeClr val="bg1"/>
                </a:solidFill>
                <a:latin typeface="Meiryo UI" panose="020B0604030504040204" pitchFamily="50" charset="-128"/>
                <a:ea typeface="Meiryo UI" panose="020B0604030504040204" pitchFamily="50" charset="-128"/>
              </a:rPr>
              <a:t>の</a:t>
            </a:r>
            <a:r>
              <a:rPr lang="en-US" altLang="ja-JP" dirty="0" smtClean="0">
                <a:solidFill>
                  <a:schemeClr val="bg1"/>
                </a:solidFill>
                <a:latin typeface="Meiryo UI" panose="020B0604030504040204" pitchFamily="50" charset="-128"/>
                <a:ea typeface="Meiryo UI" panose="020B0604030504040204" pitchFamily="50" charset="-128"/>
              </a:rPr>
              <a:t>2.4MW</a:t>
            </a:r>
            <a:r>
              <a:rPr lang="ja-JP" altLang="en-US" dirty="0">
                <a:solidFill>
                  <a:schemeClr val="bg1"/>
                </a:solidFill>
                <a:latin typeface="Meiryo UI" panose="020B0604030504040204" pitchFamily="50" charset="-128"/>
                <a:ea typeface="Meiryo UI" panose="020B0604030504040204" pitchFamily="50" charset="-128"/>
              </a:rPr>
              <a:t>の洋上風車は</a:t>
            </a:r>
            <a:r>
              <a:rPr lang="ja-JP" altLang="en-US" dirty="0" smtClean="0">
                <a:solidFill>
                  <a:schemeClr val="bg1"/>
                </a:solidFill>
                <a:latin typeface="Meiryo UI" panose="020B0604030504040204" pitchFamily="50" charset="-128"/>
                <a:ea typeface="Meiryo UI" panose="020B0604030504040204" pitchFamily="50" charset="-128"/>
              </a:rPr>
              <a:t>、単純計算で</a:t>
            </a:r>
            <a:r>
              <a:rPr lang="en-US" altLang="ja-JP" dirty="0" smtClean="0">
                <a:solidFill>
                  <a:schemeClr val="bg1"/>
                </a:solidFill>
                <a:latin typeface="Meiryo UI" panose="020B0604030504040204" pitchFamily="50" charset="-128"/>
                <a:ea typeface="Meiryo UI" panose="020B0604030504040204" pitchFamily="50" charset="-128"/>
              </a:rPr>
              <a:t>800</a:t>
            </a:r>
            <a:r>
              <a:rPr lang="ja-JP" altLang="en-US" dirty="0">
                <a:solidFill>
                  <a:schemeClr val="bg1"/>
                </a:solidFill>
                <a:latin typeface="Meiryo UI" panose="020B0604030504040204" pitchFamily="50" charset="-128"/>
                <a:ea typeface="Meiryo UI" panose="020B0604030504040204" pitchFamily="50" charset="-128"/>
              </a:rPr>
              <a:t>軒分に</a:t>
            </a:r>
            <a:r>
              <a:rPr lang="ja-JP" altLang="en-US" dirty="0" smtClean="0">
                <a:solidFill>
                  <a:schemeClr val="bg1"/>
                </a:solidFill>
                <a:latin typeface="Meiryo UI" panose="020B0604030504040204" pitchFamily="50" charset="-128"/>
                <a:ea typeface="Meiryo UI" panose="020B0604030504040204" pitchFamily="50" charset="-128"/>
              </a:rPr>
              <a:t>相当</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a:t>
            </a:r>
            <a:r>
              <a:rPr lang="en-US" altLang="ja-JP" dirty="0" smtClean="0">
                <a:solidFill>
                  <a:schemeClr val="bg1"/>
                </a:solidFill>
                <a:latin typeface="Meiryo UI" panose="020B0604030504040204" pitchFamily="50" charset="-128"/>
                <a:ea typeface="Meiryo UI" panose="020B0604030504040204" pitchFamily="50" charset="-128"/>
              </a:rPr>
              <a:t>1GW</a:t>
            </a:r>
            <a:r>
              <a:rPr lang="ja-JP" altLang="en-US" dirty="0" smtClean="0">
                <a:solidFill>
                  <a:schemeClr val="bg1"/>
                </a:solidFill>
                <a:latin typeface="Meiryo UI" panose="020B0604030504040204" pitchFamily="50" charset="-128"/>
                <a:ea typeface="Meiryo UI" panose="020B0604030504040204" pitchFamily="50" charset="-128"/>
              </a:rPr>
              <a:t>＝</a:t>
            </a:r>
            <a:r>
              <a:rPr lang="en-US" altLang="ja-JP" dirty="0" smtClean="0">
                <a:solidFill>
                  <a:schemeClr val="bg1"/>
                </a:solidFill>
                <a:latin typeface="Meiryo UI" panose="020B0604030504040204" pitchFamily="50" charset="-128"/>
                <a:ea typeface="Meiryo UI" panose="020B0604030504040204" pitchFamily="50" charset="-128"/>
              </a:rPr>
              <a:t>1000MW</a:t>
            </a:r>
            <a:r>
              <a:rPr lang="ja-JP" altLang="en-US" dirty="0" smtClean="0">
                <a:solidFill>
                  <a:schemeClr val="bg1"/>
                </a:solidFill>
                <a:latin typeface="Meiryo UI" panose="020B0604030504040204" pitchFamily="50" charset="-128"/>
                <a:ea typeface="Meiryo UI" panose="020B0604030504040204" pitchFamily="50" charset="-128"/>
              </a:rPr>
              <a:t>：</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　</a:t>
            </a:r>
            <a:r>
              <a:rPr lang="en-US" altLang="ja-JP" dirty="0" smtClean="0">
                <a:solidFill>
                  <a:schemeClr val="bg1"/>
                </a:solidFill>
                <a:latin typeface="Meiryo UI" panose="020B0604030504040204" pitchFamily="50" charset="-128"/>
                <a:ea typeface="Meiryo UI" panose="020B0604030504040204" pitchFamily="50" charset="-128"/>
              </a:rPr>
              <a:t>1GW</a:t>
            </a:r>
            <a:r>
              <a:rPr lang="ja-JP" altLang="en-US" dirty="0" smtClean="0">
                <a:solidFill>
                  <a:schemeClr val="bg1"/>
                </a:solidFill>
                <a:latin typeface="Meiryo UI" panose="020B0604030504040204" pitchFamily="50" charset="-128"/>
                <a:ea typeface="Meiryo UI" panose="020B0604030504040204" pitchFamily="50" charset="-128"/>
              </a:rPr>
              <a:t>は概ね原子力</a:t>
            </a:r>
            <a:r>
              <a:rPr lang="ja-JP" altLang="en-US" dirty="0">
                <a:solidFill>
                  <a:schemeClr val="bg1"/>
                </a:solidFill>
                <a:latin typeface="Meiryo UI" panose="020B0604030504040204" pitchFamily="50" charset="-128"/>
                <a:ea typeface="Meiryo UI" panose="020B0604030504040204" pitchFamily="50" charset="-128"/>
              </a:rPr>
              <a:t>発電</a:t>
            </a:r>
            <a:r>
              <a:rPr lang="en-US" altLang="ja-JP" dirty="0">
                <a:solidFill>
                  <a:schemeClr val="bg1"/>
                </a:solidFill>
                <a:latin typeface="Meiryo UI" panose="020B0604030504040204" pitchFamily="50" charset="-128"/>
                <a:ea typeface="Meiryo UI" panose="020B0604030504040204" pitchFamily="50" charset="-128"/>
              </a:rPr>
              <a:t>1</a:t>
            </a:r>
            <a:r>
              <a:rPr lang="ja-JP" altLang="en-US" dirty="0">
                <a:solidFill>
                  <a:schemeClr val="bg1"/>
                </a:solidFill>
                <a:latin typeface="Meiryo UI" panose="020B0604030504040204" pitchFamily="50" charset="-128"/>
                <a:ea typeface="Meiryo UI" panose="020B0604030504040204" pitchFamily="50" charset="-128"/>
              </a:rPr>
              <a:t>基分の出力に</a:t>
            </a:r>
            <a:r>
              <a:rPr lang="ja-JP" altLang="en-US" dirty="0" smtClean="0">
                <a:solidFill>
                  <a:schemeClr val="bg1"/>
                </a:solidFill>
                <a:latin typeface="Meiryo UI" panose="020B0604030504040204" pitchFamily="50" charset="-128"/>
                <a:ea typeface="Meiryo UI" panose="020B0604030504040204" pitchFamily="50" charset="-128"/>
              </a:rPr>
              <a:t>相当</a:t>
            </a:r>
            <a:endParaRPr lang="en-US" altLang="ja-JP" dirty="0" smtClean="0">
              <a:solidFill>
                <a:schemeClr val="bg1"/>
              </a:solidFill>
              <a:latin typeface="Meiryo UI" panose="020B0604030504040204" pitchFamily="50" charset="-128"/>
              <a:ea typeface="Meiryo UI" panose="020B0604030504040204" pitchFamily="50" charset="-128"/>
            </a:endParaRPr>
          </a:p>
        </p:txBody>
      </p:sp>
      <p:pic>
        <p:nvPicPr>
          <p:cNvPr id="8" name="図 7" descr="121022_01"/>
          <p:cNvPicPr/>
          <p:nvPr/>
        </p:nvPicPr>
        <p:blipFill rotWithShape="1">
          <a:blip r:embed="rId6">
            <a:extLst>
              <a:ext uri="{28A0092B-C50C-407E-A947-70E740481C1C}">
                <a14:useLocalDpi xmlns:a14="http://schemas.microsoft.com/office/drawing/2010/main" val="0"/>
              </a:ext>
            </a:extLst>
          </a:blip>
          <a:srcRect t="5879" b="11164"/>
          <a:stretch/>
        </p:blipFill>
        <p:spPr bwMode="auto">
          <a:xfrm>
            <a:off x="7205068" y="889000"/>
            <a:ext cx="4440832" cy="4117650"/>
          </a:xfrm>
          <a:prstGeom prst="rect">
            <a:avLst/>
          </a:prstGeom>
          <a:noFill/>
          <a:ln>
            <a:noFill/>
          </a:ln>
          <a:extLst>
            <a:ext uri="{53640926-AAD7-44D8-BBD7-CCE9431645EC}">
              <a14:shadowObscured xmlns:a14="http://schemas.microsoft.com/office/drawing/2010/main"/>
            </a:ext>
          </a:extLst>
        </p:spPr>
      </p:pic>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178" y="1587754"/>
            <a:ext cx="6458114" cy="2604078"/>
          </a:xfrm>
          <a:prstGeom prst="rect">
            <a:avLst/>
          </a:prstGeom>
        </p:spPr>
      </p:pic>
      <p:sp>
        <p:nvSpPr>
          <p:cNvPr id="19" name="テキスト ボックス 18">
            <a:extLst>
              <a:ext uri="{FF2B5EF4-FFF2-40B4-BE49-F238E27FC236}">
                <a16:creationId xmlns:a16="http://schemas.microsoft.com/office/drawing/2014/main" id="{BE1E77D9-283B-47D6-807C-34EF653A3C0E}"/>
              </a:ext>
            </a:extLst>
          </p:cNvPr>
          <p:cNvSpPr txBox="1"/>
          <p:nvPr/>
        </p:nvSpPr>
        <p:spPr>
          <a:xfrm>
            <a:off x="261178" y="1218422"/>
            <a:ext cx="6063421" cy="369332"/>
          </a:xfrm>
          <a:prstGeom prst="rect">
            <a:avLst/>
          </a:prstGeom>
          <a:noFill/>
        </p:spPr>
        <p:txBody>
          <a:bodyPr wrap="square" rtlCol="0">
            <a:spAutoFit/>
          </a:bodyPr>
          <a:lstStyle/>
          <a:p>
            <a:r>
              <a:rPr lang="ja-JP" altLang="en-US" dirty="0" smtClean="0">
                <a:solidFill>
                  <a:schemeClr val="bg1"/>
                </a:solidFill>
                <a:latin typeface="Meiryo UI" panose="020B0604030504040204" pitchFamily="50" charset="-128"/>
                <a:ea typeface="Meiryo UI" panose="020B0604030504040204" pitchFamily="50" charset="-128"/>
              </a:rPr>
              <a:t>欧州では</a:t>
            </a:r>
            <a:r>
              <a:rPr lang="en-US" altLang="ja-JP" dirty="0" smtClean="0">
                <a:solidFill>
                  <a:schemeClr val="bg1"/>
                </a:solidFill>
                <a:latin typeface="Meiryo UI" panose="020B0604030504040204" pitchFamily="50" charset="-128"/>
                <a:ea typeface="Meiryo UI" panose="020B0604030504040204" pitchFamily="50" charset="-128"/>
              </a:rPr>
              <a:t>2000</a:t>
            </a:r>
            <a:r>
              <a:rPr lang="ja-JP" altLang="en-US" dirty="0" smtClean="0">
                <a:solidFill>
                  <a:schemeClr val="bg1"/>
                </a:solidFill>
                <a:latin typeface="Meiryo UI" panose="020B0604030504040204" pitchFamily="50" charset="-128"/>
                <a:ea typeface="Meiryo UI" panose="020B0604030504040204" pitchFamily="50" charset="-128"/>
              </a:rPr>
              <a:t>年頃から洋上風力発電の導入が本格化しました。</a:t>
            </a:r>
            <a:endParaRPr lang="en-US" altLang="ja-JP" dirty="0" smtClean="0">
              <a:solidFill>
                <a:schemeClr val="bg1"/>
              </a:solidFill>
              <a:latin typeface="Meiryo UI" panose="020B0604030504040204" pitchFamily="50" charset="-128"/>
              <a:ea typeface="Meiryo UI" panose="020B0604030504040204" pitchFamily="50" charset="-128"/>
            </a:endParaRPr>
          </a:p>
        </p:txBody>
      </p:sp>
      <p:pic>
        <p:nvPicPr>
          <p:cNvPr id="6" name="オーディオ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
        <p:nvSpPr>
          <p:cNvPr id="10" name="テキスト ボックス 9">
            <a:extLst>
              <a:ext uri="{FF2B5EF4-FFF2-40B4-BE49-F238E27FC236}">
                <a16:creationId xmlns:a16="http://schemas.microsoft.com/office/drawing/2014/main" id="{BE1E77D9-283B-47D6-807C-34EF653A3C0E}"/>
              </a:ext>
            </a:extLst>
          </p:cNvPr>
          <p:cNvSpPr txBox="1"/>
          <p:nvPr/>
        </p:nvSpPr>
        <p:spPr>
          <a:xfrm>
            <a:off x="6881218" y="5006650"/>
            <a:ext cx="5088532" cy="1200329"/>
          </a:xfrm>
          <a:prstGeom prst="rect">
            <a:avLst/>
          </a:prstGeom>
          <a:noFill/>
        </p:spPr>
        <p:txBody>
          <a:bodyPr wrap="square" rtlCol="0">
            <a:spAutoFit/>
          </a:bodyPr>
          <a:lstStyle/>
          <a:p>
            <a:r>
              <a:rPr lang="en-US" altLang="ja-JP" dirty="0" smtClean="0">
                <a:solidFill>
                  <a:schemeClr val="bg1"/>
                </a:solidFill>
                <a:latin typeface="Meiryo UI" panose="020B0604030504040204" pitchFamily="50" charset="-128"/>
                <a:ea typeface="Meiryo UI" panose="020B0604030504040204" pitchFamily="50" charset="-128"/>
              </a:rPr>
              <a:t>2013</a:t>
            </a:r>
            <a:r>
              <a:rPr lang="ja-JP" altLang="en-US" dirty="0" smtClean="0">
                <a:solidFill>
                  <a:schemeClr val="bg1"/>
                </a:solidFill>
                <a:latin typeface="Meiryo UI" panose="020B0604030504040204" pitchFamily="50" charset="-128"/>
                <a:ea typeface="Meiryo UI" panose="020B0604030504040204" pitchFamily="50" charset="-128"/>
              </a:rPr>
              <a:t>年に千葉県沖で運転開始した日本最初の本格的な洋上風力発電（定格出力：</a:t>
            </a:r>
            <a:r>
              <a:rPr lang="en-US" altLang="ja-JP" dirty="0" smtClean="0">
                <a:solidFill>
                  <a:schemeClr val="bg1"/>
                </a:solidFill>
                <a:latin typeface="Meiryo UI" panose="020B0604030504040204" pitchFamily="50" charset="-128"/>
                <a:ea typeface="Meiryo UI" panose="020B0604030504040204" pitchFamily="50" charset="-128"/>
              </a:rPr>
              <a:t>2.4MW</a:t>
            </a:r>
            <a:r>
              <a:rPr lang="ja-JP" altLang="en-US" dirty="0" smtClean="0">
                <a:solidFill>
                  <a:schemeClr val="bg1"/>
                </a:solidFill>
                <a:latin typeface="Meiryo UI" panose="020B0604030504040204" pitchFamily="50" charset="-128"/>
                <a:ea typeface="Meiryo UI" panose="020B0604030504040204" pitchFamily="50" charset="-128"/>
              </a:rPr>
              <a:t>）</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の設置工事の様子。</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（海洋白書</a:t>
            </a:r>
            <a:r>
              <a:rPr lang="en-US" altLang="ja-JP" dirty="0" smtClean="0">
                <a:solidFill>
                  <a:schemeClr val="bg1"/>
                </a:solidFill>
                <a:latin typeface="Meiryo UI" panose="020B0604030504040204" pitchFamily="50" charset="-128"/>
                <a:ea typeface="Meiryo UI" panose="020B0604030504040204" pitchFamily="50" charset="-128"/>
              </a:rPr>
              <a:t>2019</a:t>
            </a:r>
            <a:r>
              <a:rPr lang="ja-JP" altLang="en-US" dirty="0" smtClean="0">
                <a:solidFill>
                  <a:schemeClr val="bg1"/>
                </a:solidFill>
                <a:latin typeface="Meiryo UI" panose="020B0604030504040204" pitchFamily="50" charset="-128"/>
                <a:ea typeface="Meiryo UI" panose="020B0604030504040204" pitchFamily="50" charset="-128"/>
              </a:rPr>
              <a:t>掲載、出典：</a:t>
            </a:r>
            <a:r>
              <a:rPr lang="en-US" altLang="ja-JP" dirty="0" smtClean="0">
                <a:solidFill>
                  <a:schemeClr val="bg1"/>
                </a:solidFill>
                <a:latin typeface="Meiryo UI" panose="020B0604030504040204" pitchFamily="50" charset="-128"/>
                <a:ea typeface="Meiryo UI" panose="020B0604030504040204" pitchFamily="50" charset="-128"/>
              </a:rPr>
              <a:t>NEDO</a:t>
            </a:r>
            <a:r>
              <a:rPr lang="ja-JP" altLang="en-US" dirty="0" smtClean="0">
                <a:solidFill>
                  <a:schemeClr val="bg1"/>
                </a:solidFill>
                <a:latin typeface="Meiryo UI" panose="020B0604030504040204" pitchFamily="50" charset="-128"/>
                <a:ea typeface="Meiryo UI" panose="020B0604030504040204" pitchFamily="50" charset="-128"/>
              </a:rPr>
              <a:t>）</a:t>
            </a:r>
            <a:endParaRPr lang="en-US" altLang="ja-JP" dirty="0" smtClean="0">
              <a:solidFill>
                <a:schemeClr val="bg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BE1E77D9-283B-47D6-807C-34EF653A3C0E}"/>
              </a:ext>
            </a:extLst>
          </p:cNvPr>
          <p:cNvSpPr txBox="1"/>
          <p:nvPr/>
        </p:nvSpPr>
        <p:spPr>
          <a:xfrm>
            <a:off x="261178" y="4191832"/>
            <a:ext cx="5861214" cy="646331"/>
          </a:xfrm>
          <a:prstGeom prst="rect">
            <a:avLst/>
          </a:prstGeom>
          <a:noFill/>
        </p:spPr>
        <p:txBody>
          <a:bodyPr wrap="square" rtlCol="0">
            <a:spAutoFit/>
          </a:bodyPr>
          <a:lstStyle/>
          <a:p>
            <a:r>
              <a:rPr lang="en-US" altLang="ja-JP" dirty="0" smtClean="0">
                <a:solidFill>
                  <a:schemeClr val="bg1"/>
                </a:solidFill>
                <a:latin typeface="Meiryo UI" panose="020B0604030504040204" pitchFamily="50" charset="-128"/>
                <a:ea typeface="Meiryo UI" panose="020B0604030504040204" pitchFamily="50" charset="-128"/>
              </a:rPr>
              <a:t>2001</a:t>
            </a:r>
            <a:r>
              <a:rPr lang="ja-JP" altLang="en-US" dirty="0" smtClean="0">
                <a:solidFill>
                  <a:schemeClr val="bg1"/>
                </a:solidFill>
                <a:latin typeface="Meiryo UI" panose="020B0604030504040204" pitchFamily="50" charset="-128"/>
                <a:ea typeface="Meiryo UI" panose="020B0604030504040204" pitchFamily="50" charset="-128"/>
              </a:rPr>
              <a:t>年に運転開始したデンマークのミドルグルンデン</a:t>
            </a:r>
            <a:r>
              <a:rPr lang="ja-JP" altLang="en-US" dirty="0">
                <a:solidFill>
                  <a:schemeClr val="bg1"/>
                </a:solidFill>
                <a:latin typeface="Meiryo UI" panose="020B0604030504040204" pitchFamily="50" charset="-128"/>
                <a:ea typeface="Meiryo UI" panose="020B0604030504040204" pitchFamily="50" charset="-128"/>
              </a:rPr>
              <a:t>洋上風力発電所</a:t>
            </a:r>
            <a:r>
              <a:rPr lang="ja-JP" altLang="en-US" dirty="0" smtClean="0">
                <a:solidFill>
                  <a:schemeClr val="bg1"/>
                </a:solidFill>
                <a:latin typeface="Meiryo UI" panose="020B0604030504040204" pitchFamily="50" charset="-128"/>
                <a:ea typeface="Meiryo UI" panose="020B0604030504040204" pitchFamily="50" charset="-128"/>
              </a:rPr>
              <a:t>（定格出力</a:t>
            </a:r>
            <a:r>
              <a:rPr lang="en-US" altLang="ja-JP" dirty="0" smtClean="0">
                <a:solidFill>
                  <a:schemeClr val="bg1"/>
                </a:solidFill>
                <a:latin typeface="Meiryo UI" panose="020B0604030504040204" pitchFamily="50" charset="-128"/>
                <a:ea typeface="Meiryo UI" panose="020B0604030504040204" pitchFamily="50" charset="-128"/>
              </a:rPr>
              <a:t>2MW</a:t>
            </a:r>
            <a:r>
              <a:rPr lang="ja-JP" altLang="en-US" dirty="0" smtClean="0">
                <a:solidFill>
                  <a:schemeClr val="bg1"/>
                </a:solidFill>
                <a:latin typeface="Meiryo UI" panose="020B0604030504040204" pitchFamily="50" charset="-128"/>
                <a:ea typeface="Meiryo UI" panose="020B0604030504040204" pitchFamily="50" charset="-128"/>
              </a:rPr>
              <a:t>の風車を</a:t>
            </a:r>
            <a:r>
              <a:rPr lang="en-US" altLang="ja-JP" dirty="0" smtClean="0">
                <a:solidFill>
                  <a:schemeClr val="bg1"/>
                </a:solidFill>
                <a:latin typeface="Meiryo UI" panose="020B0604030504040204" pitchFamily="50" charset="-128"/>
                <a:ea typeface="Meiryo UI" panose="020B0604030504040204" pitchFamily="50" charset="-128"/>
              </a:rPr>
              <a:t>20</a:t>
            </a:r>
            <a:r>
              <a:rPr lang="ja-JP" altLang="en-US" dirty="0" smtClean="0">
                <a:solidFill>
                  <a:schemeClr val="bg1"/>
                </a:solidFill>
                <a:latin typeface="Meiryo UI" panose="020B0604030504040204" pitchFamily="50" charset="-128"/>
                <a:ea typeface="Meiryo UI" panose="020B0604030504040204" pitchFamily="50" charset="-128"/>
              </a:rPr>
              <a:t>基）</a:t>
            </a:r>
            <a:endParaRPr lang="en-US" altLang="ja-JP" dirty="0" smtClean="0">
              <a:solidFill>
                <a:schemeClr val="bg1"/>
              </a:solidFill>
              <a:latin typeface="Meiryo UI" panose="020B0604030504040204" pitchFamily="50" charset="-128"/>
              <a:ea typeface="Meiryo UI" panose="020B0604030504040204" pitchFamily="50" charset="-128"/>
            </a:endParaRPr>
          </a:p>
        </p:txBody>
      </p:sp>
    </p:spTree>
    <p:custDataLst>
      <p:tags r:id="rId1"/>
    </p:custDataLst>
    <p:extLst>
      <p:ext uri="{BB962C8B-B14F-4D97-AF65-F5344CB8AC3E}">
        <p14:creationId xmlns:p14="http://schemas.microsoft.com/office/powerpoint/2010/main" val="3223291274"/>
      </p:ext>
    </p:extLst>
  </p:cSld>
  <p:clrMapOvr>
    <a:masterClrMapping/>
  </p:clrMapOvr>
  <mc:AlternateContent xmlns:mc="http://schemas.openxmlformats.org/markup-compatibility/2006" xmlns:p14="http://schemas.microsoft.com/office/powerpoint/2010/main">
    <mc:Choice Requires="p14">
      <p:transition spd="slow" p14:dur="2000" advTm="55612"/>
    </mc:Choice>
    <mc:Fallback xmlns="">
      <p:transition spd="slow" advTm="55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6">
            <a:extLst>
              <a:ext uri="{28A0092B-C50C-407E-A947-70E740481C1C}">
                <a14:useLocalDpi xmlns:a14="http://schemas.microsoft.com/office/drawing/2010/main" val="0"/>
              </a:ext>
            </a:extLst>
          </a:blip>
          <a:srcRect l="11833" r="10357"/>
          <a:stretch/>
        </p:blipFill>
        <p:spPr>
          <a:xfrm>
            <a:off x="7915702" y="2123016"/>
            <a:ext cx="3739486" cy="3607109"/>
          </a:xfrm>
          <a:prstGeom prst="rect">
            <a:avLst/>
          </a:prstGeom>
        </p:spPr>
      </p:pic>
      <p:cxnSp>
        <p:nvCxnSpPr>
          <p:cNvPr id="8" name="直線矢印コネクタ 7"/>
          <p:cNvCxnSpPr/>
          <p:nvPr/>
        </p:nvCxnSpPr>
        <p:spPr>
          <a:xfrm flipV="1">
            <a:off x="9921920" y="3576317"/>
            <a:ext cx="1105469" cy="54591"/>
          </a:xfrm>
          <a:prstGeom prst="straightConnector1">
            <a:avLst/>
          </a:prstGeom>
          <a:ln w="76200">
            <a:headEnd type="triangle"/>
            <a:tailEnd type="triangle"/>
          </a:ln>
        </p:spPr>
        <p:style>
          <a:lnRef idx="3">
            <a:schemeClr val="accent2"/>
          </a:lnRef>
          <a:fillRef idx="0">
            <a:schemeClr val="accent2"/>
          </a:fillRef>
          <a:effectRef idx="2">
            <a:schemeClr val="accent2"/>
          </a:effectRef>
          <a:fontRef idx="minor">
            <a:schemeClr val="tx1"/>
          </a:fontRef>
        </p:style>
      </p:cxnSp>
      <p:sp>
        <p:nvSpPr>
          <p:cNvPr id="10" name="正方形/長方形 9"/>
          <p:cNvSpPr/>
          <p:nvPr/>
        </p:nvSpPr>
        <p:spPr>
          <a:xfrm>
            <a:off x="10090574" y="3043211"/>
            <a:ext cx="793807" cy="369332"/>
          </a:xfrm>
          <a:prstGeom prst="rect">
            <a:avLst/>
          </a:prstGeom>
          <a:solidFill>
            <a:schemeClr val="bg1"/>
          </a:solidFill>
        </p:spPr>
        <p:txBody>
          <a:bodyPr wrap="none">
            <a:spAutoFit/>
          </a:bodyPr>
          <a:lstStyle/>
          <a:p>
            <a:r>
              <a:rPr lang="en-US" altLang="ja-JP" b="1" dirty="0" smtClean="0"/>
              <a:t>100m</a:t>
            </a:r>
            <a:endParaRPr lang="ja-JP" altLang="en-US" b="1" dirty="0"/>
          </a:p>
        </p:txBody>
      </p:sp>
      <p:pic>
        <p:nvPicPr>
          <p:cNvPr id="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935" y="2123016"/>
            <a:ext cx="7235624" cy="457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406965" y="358243"/>
            <a:ext cx="10204167" cy="1477328"/>
          </a:xfrm>
          <a:prstGeom prst="rect">
            <a:avLst/>
          </a:prstGeom>
          <a:solidFill>
            <a:srgbClr val="0070C0"/>
          </a:solidFill>
        </p:spPr>
        <p:txBody>
          <a:bodyPr wrap="square">
            <a:spAutoFit/>
          </a:bodyPr>
          <a:lstStyle/>
          <a:p>
            <a:r>
              <a:rPr lang="ja-JP" altLang="en-US" dirty="0">
                <a:solidFill>
                  <a:schemeClr val="bg1"/>
                </a:solidFill>
                <a:latin typeface="Meiryo UI" panose="020B0604030504040204" pitchFamily="50" charset="-128"/>
                <a:ea typeface="Meiryo UI" panose="020B0604030504040204" pitchFamily="50" charset="-128"/>
              </a:rPr>
              <a:t>●定格出力は最も良い条件下での発電出力</a:t>
            </a:r>
            <a:endParaRPr lang="ja-JP" altLang="en-US" dirty="0"/>
          </a:p>
          <a:p>
            <a:r>
              <a:rPr lang="ja-JP" altLang="en-US" dirty="0" smtClean="0">
                <a:solidFill>
                  <a:schemeClr val="bg1"/>
                </a:solidFill>
                <a:latin typeface="Meiryo UI" panose="020B0604030504040204" pitchFamily="50" charset="-128"/>
                <a:ea typeface="Meiryo UI" panose="020B0604030504040204" pitchFamily="50" charset="-128"/>
              </a:rPr>
              <a:t>●</a:t>
            </a:r>
            <a:r>
              <a:rPr lang="en-US" altLang="ja-JP" dirty="0" smtClean="0">
                <a:solidFill>
                  <a:schemeClr val="bg1"/>
                </a:solidFill>
                <a:latin typeface="Meiryo UI" panose="020B0604030504040204" pitchFamily="50" charset="-128"/>
                <a:ea typeface="Meiryo UI" panose="020B0604030504040204" pitchFamily="50" charset="-128"/>
              </a:rPr>
              <a:t>1MW=1000kW</a:t>
            </a:r>
            <a:r>
              <a:rPr lang="ja-JP" altLang="en-US" dirty="0">
                <a:solidFill>
                  <a:schemeClr val="bg1"/>
                </a:solidFill>
                <a:latin typeface="Meiryo UI" panose="020B0604030504040204" pitchFamily="50" charset="-128"/>
                <a:ea typeface="Meiryo UI" panose="020B0604030504040204" pitchFamily="50" charset="-128"/>
              </a:rPr>
              <a:t>：</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　家庭用</a:t>
            </a:r>
            <a:r>
              <a:rPr lang="ja-JP" altLang="en-US" dirty="0">
                <a:solidFill>
                  <a:schemeClr val="bg1"/>
                </a:solidFill>
                <a:latin typeface="Meiryo UI" panose="020B0604030504040204" pitchFamily="50" charset="-128"/>
                <a:ea typeface="Meiryo UI" panose="020B0604030504040204" pitchFamily="50" charset="-128"/>
              </a:rPr>
              <a:t>の太陽光発電を</a:t>
            </a:r>
            <a:r>
              <a:rPr lang="en-US" altLang="ja-JP" dirty="0">
                <a:solidFill>
                  <a:schemeClr val="bg1"/>
                </a:solidFill>
                <a:latin typeface="Meiryo UI" panose="020B0604030504040204" pitchFamily="50" charset="-128"/>
                <a:ea typeface="Meiryo UI" panose="020B0604030504040204" pitchFamily="50" charset="-128"/>
              </a:rPr>
              <a:t>3kW</a:t>
            </a:r>
            <a:r>
              <a:rPr lang="ja-JP" altLang="en-US" dirty="0">
                <a:solidFill>
                  <a:schemeClr val="bg1"/>
                </a:solidFill>
                <a:latin typeface="Meiryo UI" panose="020B0604030504040204" pitchFamily="50" charset="-128"/>
                <a:ea typeface="Meiryo UI" panose="020B0604030504040204" pitchFamily="50" charset="-128"/>
              </a:rPr>
              <a:t>とすると、銚子沖</a:t>
            </a:r>
            <a:r>
              <a:rPr lang="ja-JP" altLang="en-US" dirty="0" smtClean="0">
                <a:solidFill>
                  <a:schemeClr val="bg1"/>
                </a:solidFill>
                <a:latin typeface="Meiryo UI" panose="020B0604030504040204" pitchFamily="50" charset="-128"/>
                <a:ea typeface="Meiryo UI" panose="020B0604030504040204" pitchFamily="50" charset="-128"/>
              </a:rPr>
              <a:t>の</a:t>
            </a:r>
            <a:r>
              <a:rPr lang="en-US" altLang="ja-JP" dirty="0" smtClean="0">
                <a:solidFill>
                  <a:schemeClr val="bg1"/>
                </a:solidFill>
                <a:latin typeface="Meiryo UI" panose="020B0604030504040204" pitchFamily="50" charset="-128"/>
                <a:ea typeface="Meiryo UI" panose="020B0604030504040204" pitchFamily="50" charset="-128"/>
              </a:rPr>
              <a:t>2.4MW</a:t>
            </a:r>
            <a:r>
              <a:rPr lang="ja-JP" altLang="en-US" dirty="0">
                <a:solidFill>
                  <a:schemeClr val="bg1"/>
                </a:solidFill>
                <a:latin typeface="Meiryo UI" panose="020B0604030504040204" pitchFamily="50" charset="-128"/>
                <a:ea typeface="Meiryo UI" panose="020B0604030504040204" pitchFamily="50" charset="-128"/>
              </a:rPr>
              <a:t>の洋上風車は</a:t>
            </a:r>
            <a:r>
              <a:rPr lang="ja-JP" altLang="en-US" dirty="0" smtClean="0">
                <a:solidFill>
                  <a:schemeClr val="bg1"/>
                </a:solidFill>
                <a:latin typeface="Meiryo UI" panose="020B0604030504040204" pitchFamily="50" charset="-128"/>
                <a:ea typeface="Meiryo UI" panose="020B0604030504040204" pitchFamily="50" charset="-128"/>
              </a:rPr>
              <a:t>、単純計算で</a:t>
            </a:r>
            <a:r>
              <a:rPr lang="en-US" altLang="ja-JP" dirty="0" smtClean="0">
                <a:solidFill>
                  <a:schemeClr val="bg1"/>
                </a:solidFill>
                <a:latin typeface="Meiryo UI" panose="020B0604030504040204" pitchFamily="50" charset="-128"/>
                <a:ea typeface="Meiryo UI" panose="020B0604030504040204" pitchFamily="50" charset="-128"/>
              </a:rPr>
              <a:t>800</a:t>
            </a:r>
            <a:r>
              <a:rPr lang="ja-JP" altLang="en-US" dirty="0">
                <a:solidFill>
                  <a:schemeClr val="bg1"/>
                </a:solidFill>
                <a:latin typeface="Meiryo UI" panose="020B0604030504040204" pitchFamily="50" charset="-128"/>
                <a:ea typeface="Meiryo UI" panose="020B0604030504040204" pitchFamily="50" charset="-128"/>
              </a:rPr>
              <a:t>軒分に</a:t>
            </a:r>
            <a:r>
              <a:rPr lang="ja-JP" altLang="en-US" dirty="0" smtClean="0">
                <a:solidFill>
                  <a:schemeClr val="bg1"/>
                </a:solidFill>
                <a:latin typeface="Meiryo UI" panose="020B0604030504040204" pitchFamily="50" charset="-128"/>
                <a:ea typeface="Meiryo UI" panose="020B0604030504040204" pitchFamily="50" charset="-128"/>
              </a:rPr>
              <a:t>相当</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a:t>
            </a:r>
            <a:r>
              <a:rPr lang="en-US" altLang="ja-JP" dirty="0" smtClean="0">
                <a:solidFill>
                  <a:schemeClr val="bg1"/>
                </a:solidFill>
                <a:latin typeface="Meiryo UI" panose="020B0604030504040204" pitchFamily="50" charset="-128"/>
                <a:ea typeface="Meiryo UI" panose="020B0604030504040204" pitchFamily="50" charset="-128"/>
              </a:rPr>
              <a:t>1GW</a:t>
            </a:r>
            <a:r>
              <a:rPr lang="ja-JP" altLang="en-US" dirty="0" smtClean="0">
                <a:solidFill>
                  <a:schemeClr val="bg1"/>
                </a:solidFill>
                <a:latin typeface="Meiryo UI" panose="020B0604030504040204" pitchFamily="50" charset="-128"/>
                <a:ea typeface="Meiryo UI" panose="020B0604030504040204" pitchFamily="50" charset="-128"/>
              </a:rPr>
              <a:t>＝</a:t>
            </a:r>
            <a:r>
              <a:rPr lang="en-US" altLang="ja-JP" dirty="0" smtClean="0">
                <a:solidFill>
                  <a:schemeClr val="bg1"/>
                </a:solidFill>
                <a:latin typeface="Meiryo UI" panose="020B0604030504040204" pitchFamily="50" charset="-128"/>
                <a:ea typeface="Meiryo UI" panose="020B0604030504040204" pitchFamily="50" charset="-128"/>
              </a:rPr>
              <a:t>1000MW</a:t>
            </a:r>
            <a:r>
              <a:rPr lang="ja-JP" altLang="en-US" dirty="0" smtClean="0">
                <a:solidFill>
                  <a:schemeClr val="bg1"/>
                </a:solidFill>
                <a:latin typeface="Meiryo UI" panose="020B0604030504040204" pitchFamily="50" charset="-128"/>
                <a:ea typeface="Meiryo UI" panose="020B0604030504040204" pitchFamily="50" charset="-128"/>
              </a:rPr>
              <a:t>：</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　</a:t>
            </a:r>
            <a:r>
              <a:rPr lang="en-US" altLang="ja-JP" dirty="0" smtClean="0">
                <a:solidFill>
                  <a:schemeClr val="bg1"/>
                </a:solidFill>
                <a:latin typeface="Meiryo UI" panose="020B0604030504040204" pitchFamily="50" charset="-128"/>
                <a:ea typeface="Meiryo UI" panose="020B0604030504040204" pitchFamily="50" charset="-128"/>
              </a:rPr>
              <a:t>1GW</a:t>
            </a:r>
            <a:r>
              <a:rPr lang="ja-JP" altLang="en-US" dirty="0" smtClean="0">
                <a:solidFill>
                  <a:schemeClr val="bg1"/>
                </a:solidFill>
                <a:latin typeface="Meiryo UI" panose="020B0604030504040204" pitchFamily="50" charset="-128"/>
                <a:ea typeface="Meiryo UI" panose="020B0604030504040204" pitchFamily="50" charset="-128"/>
              </a:rPr>
              <a:t>は概ね原子力</a:t>
            </a:r>
            <a:r>
              <a:rPr lang="ja-JP" altLang="en-US" dirty="0">
                <a:solidFill>
                  <a:schemeClr val="bg1"/>
                </a:solidFill>
                <a:latin typeface="Meiryo UI" panose="020B0604030504040204" pitchFamily="50" charset="-128"/>
                <a:ea typeface="Meiryo UI" panose="020B0604030504040204" pitchFamily="50" charset="-128"/>
              </a:rPr>
              <a:t>発電</a:t>
            </a:r>
            <a:r>
              <a:rPr lang="en-US" altLang="ja-JP" dirty="0">
                <a:solidFill>
                  <a:schemeClr val="bg1"/>
                </a:solidFill>
                <a:latin typeface="Meiryo UI" panose="020B0604030504040204" pitchFamily="50" charset="-128"/>
                <a:ea typeface="Meiryo UI" panose="020B0604030504040204" pitchFamily="50" charset="-128"/>
              </a:rPr>
              <a:t>1</a:t>
            </a:r>
            <a:r>
              <a:rPr lang="ja-JP" altLang="en-US" dirty="0">
                <a:solidFill>
                  <a:schemeClr val="bg1"/>
                </a:solidFill>
                <a:latin typeface="Meiryo UI" panose="020B0604030504040204" pitchFamily="50" charset="-128"/>
                <a:ea typeface="Meiryo UI" panose="020B0604030504040204" pitchFamily="50" charset="-128"/>
              </a:rPr>
              <a:t>基分の出力に</a:t>
            </a:r>
            <a:r>
              <a:rPr lang="ja-JP" altLang="en-US" dirty="0" smtClean="0">
                <a:solidFill>
                  <a:schemeClr val="bg1"/>
                </a:solidFill>
                <a:latin typeface="Meiryo UI" panose="020B0604030504040204" pitchFamily="50" charset="-128"/>
                <a:ea typeface="Meiryo UI" panose="020B0604030504040204" pitchFamily="50" charset="-128"/>
              </a:rPr>
              <a:t>相当</a:t>
            </a:r>
            <a:endParaRPr lang="en-US" altLang="ja-JP" dirty="0" smtClean="0">
              <a:solidFill>
                <a:schemeClr val="bg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7915702" y="5980411"/>
            <a:ext cx="3275256" cy="646331"/>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最新の風車では、</a:t>
            </a:r>
            <a:r>
              <a:rPr lang="en-US" altLang="ja-JP" dirty="0" smtClean="0">
                <a:solidFill>
                  <a:schemeClr val="bg1"/>
                </a:solidFill>
                <a:latin typeface="Meiryo UI" panose="020B0604030504040204" pitchFamily="50" charset="-128"/>
                <a:ea typeface="Meiryo UI" panose="020B0604030504040204" pitchFamily="50" charset="-128"/>
              </a:rPr>
              <a:t>12MW</a:t>
            </a:r>
            <a:r>
              <a:rPr lang="ja-JP" altLang="en-US" dirty="0" smtClean="0">
                <a:solidFill>
                  <a:schemeClr val="bg1"/>
                </a:solidFill>
                <a:latin typeface="Meiryo UI" panose="020B0604030504040204" pitchFamily="50" charset="-128"/>
                <a:ea typeface="Meiryo UI" panose="020B0604030504040204" pitchFamily="50" charset="-128"/>
              </a:rPr>
              <a:t>で</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直径</a:t>
            </a:r>
            <a:r>
              <a:rPr lang="en-US" altLang="ja-JP" dirty="0" smtClean="0">
                <a:solidFill>
                  <a:schemeClr val="bg1"/>
                </a:solidFill>
                <a:latin typeface="Meiryo UI" panose="020B0604030504040204" pitchFamily="50" charset="-128"/>
                <a:ea typeface="Meiryo UI" panose="020B0604030504040204" pitchFamily="50" charset="-128"/>
              </a:rPr>
              <a:t>220m</a:t>
            </a:r>
            <a:r>
              <a:rPr lang="ja-JP" altLang="en-US" dirty="0" smtClean="0">
                <a:solidFill>
                  <a:schemeClr val="bg1"/>
                </a:solidFill>
                <a:latin typeface="Meiryo UI" panose="020B0604030504040204" pitchFamily="50" charset="-128"/>
                <a:ea typeface="Meiryo UI" panose="020B0604030504040204" pitchFamily="50" charset="-128"/>
              </a:rPr>
              <a:t>という製品もあります。</a:t>
            </a:r>
            <a:endParaRPr lang="en-US" altLang="ja-JP" dirty="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3307760" y="3261576"/>
            <a:ext cx="2236510" cy="369332"/>
          </a:xfrm>
          <a:prstGeom prst="rect">
            <a:avLst/>
          </a:prstGeom>
          <a:noFill/>
        </p:spPr>
        <p:txBody>
          <a:bodyPr wrap="none">
            <a:spAutoFit/>
          </a:bodyPr>
          <a:lstStyle/>
          <a:p>
            <a:r>
              <a:rPr lang="ja-JP" altLang="en-US" b="1" dirty="0" smtClean="0"/>
              <a:t>　</a:t>
            </a:r>
            <a:r>
              <a:rPr lang="en-US" altLang="ja-JP" b="1" dirty="0" smtClean="0"/>
              <a:t>2MW</a:t>
            </a:r>
            <a:r>
              <a:rPr lang="ja-JP" altLang="en-US" b="1" dirty="0" smtClean="0"/>
              <a:t>　　　</a:t>
            </a:r>
            <a:r>
              <a:rPr lang="en-US" altLang="ja-JP" b="1" dirty="0" smtClean="0"/>
              <a:t>4MW</a:t>
            </a:r>
            <a:endParaRPr lang="ja-JP" altLang="en-US" b="1" dirty="0"/>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
        <p:nvSpPr>
          <p:cNvPr id="16" name="テキスト ボックス 15"/>
          <p:cNvSpPr txBox="1"/>
          <p:nvPr/>
        </p:nvSpPr>
        <p:spPr>
          <a:xfrm>
            <a:off x="1536123" y="5652937"/>
            <a:ext cx="673676" cy="923330"/>
          </a:xfrm>
          <a:prstGeom prst="rect">
            <a:avLst/>
          </a:prstGeom>
          <a:solidFill>
            <a:schemeClr val="bg1"/>
          </a:solidFill>
        </p:spPr>
        <p:txBody>
          <a:bodyPr wrap="square" rtlCol="0">
            <a:spAutoFit/>
          </a:bodyPr>
          <a:lstStyle/>
          <a:p>
            <a:r>
              <a:rPr kumimoji="1" lang="ja-JP" altLang="en-US" b="1" dirty="0" smtClean="0"/>
              <a:t>出力</a:t>
            </a:r>
            <a:endParaRPr kumimoji="1" lang="en-US" altLang="ja-JP" b="1" dirty="0" smtClean="0"/>
          </a:p>
          <a:p>
            <a:r>
              <a:rPr kumimoji="1" lang="ja-JP" altLang="en-US" b="1" dirty="0" smtClean="0"/>
              <a:t>直径</a:t>
            </a:r>
            <a:endParaRPr kumimoji="1" lang="en-US" altLang="ja-JP" b="1" dirty="0" smtClean="0"/>
          </a:p>
          <a:p>
            <a:r>
              <a:rPr lang="ja-JP" altLang="en-US" b="1" dirty="0"/>
              <a:t>高</a:t>
            </a:r>
            <a:r>
              <a:rPr lang="ja-JP" altLang="en-US" b="1" dirty="0" smtClean="0"/>
              <a:t>さ</a:t>
            </a:r>
            <a:endParaRPr kumimoji="1" lang="en-US" altLang="ja-JP" b="1" dirty="0" smtClean="0"/>
          </a:p>
        </p:txBody>
      </p:sp>
      <p:sp>
        <p:nvSpPr>
          <p:cNvPr id="17" name="テキスト ボックス 16"/>
          <p:cNvSpPr txBox="1"/>
          <p:nvPr/>
        </p:nvSpPr>
        <p:spPr>
          <a:xfrm>
            <a:off x="3191855" y="5648012"/>
            <a:ext cx="673676" cy="923330"/>
          </a:xfrm>
          <a:prstGeom prst="rect">
            <a:avLst/>
          </a:prstGeom>
          <a:solidFill>
            <a:schemeClr val="bg1"/>
          </a:solidFill>
        </p:spPr>
        <p:txBody>
          <a:bodyPr wrap="square" rtlCol="0">
            <a:spAutoFit/>
          </a:bodyPr>
          <a:lstStyle/>
          <a:p>
            <a:r>
              <a:rPr kumimoji="1" lang="ja-JP" altLang="en-US" b="1" dirty="0" smtClean="0"/>
              <a:t>出力</a:t>
            </a:r>
            <a:endParaRPr kumimoji="1" lang="en-US" altLang="ja-JP" b="1" dirty="0" smtClean="0"/>
          </a:p>
          <a:p>
            <a:r>
              <a:rPr kumimoji="1" lang="ja-JP" altLang="en-US" b="1" dirty="0" smtClean="0"/>
              <a:t>直径</a:t>
            </a:r>
            <a:endParaRPr kumimoji="1" lang="en-US" altLang="ja-JP" b="1" dirty="0" smtClean="0"/>
          </a:p>
          <a:p>
            <a:r>
              <a:rPr lang="ja-JP" altLang="en-US" b="1" dirty="0"/>
              <a:t>高</a:t>
            </a:r>
            <a:r>
              <a:rPr lang="ja-JP" altLang="en-US" b="1" dirty="0" smtClean="0"/>
              <a:t>さ</a:t>
            </a:r>
            <a:endParaRPr kumimoji="1" lang="en-US" altLang="ja-JP" b="1" dirty="0" smtClean="0"/>
          </a:p>
        </p:txBody>
      </p:sp>
      <p:sp>
        <p:nvSpPr>
          <p:cNvPr id="18" name="テキスト ボックス 17"/>
          <p:cNvSpPr txBox="1"/>
          <p:nvPr/>
        </p:nvSpPr>
        <p:spPr>
          <a:xfrm>
            <a:off x="4978550" y="5643222"/>
            <a:ext cx="673676" cy="923330"/>
          </a:xfrm>
          <a:prstGeom prst="rect">
            <a:avLst/>
          </a:prstGeom>
          <a:solidFill>
            <a:schemeClr val="bg1"/>
          </a:solidFill>
        </p:spPr>
        <p:txBody>
          <a:bodyPr wrap="square" rtlCol="0">
            <a:spAutoFit/>
          </a:bodyPr>
          <a:lstStyle/>
          <a:p>
            <a:r>
              <a:rPr kumimoji="1" lang="ja-JP" altLang="en-US" b="1" dirty="0" smtClean="0"/>
              <a:t>出力</a:t>
            </a:r>
            <a:endParaRPr kumimoji="1" lang="en-US" altLang="ja-JP" b="1" dirty="0" smtClean="0"/>
          </a:p>
          <a:p>
            <a:r>
              <a:rPr kumimoji="1" lang="ja-JP" altLang="en-US" b="1" dirty="0" smtClean="0"/>
              <a:t>直径</a:t>
            </a:r>
            <a:endParaRPr kumimoji="1" lang="en-US" altLang="ja-JP" b="1" dirty="0" smtClean="0"/>
          </a:p>
          <a:p>
            <a:r>
              <a:rPr lang="ja-JP" altLang="en-US" b="1" dirty="0"/>
              <a:t>高</a:t>
            </a:r>
            <a:r>
              <a:rPr lang="ja-JP" altLang="en-US" b="1" dirty="0" smtClean="0"/>
              <a:t>さ</a:t>
            </a:r>
            <a:endParaRPr kumimoji="1" lang="en-US" altLang="ja-JP" b="1" dirty="0" smtClean="0"/>
          </a:p>
        </p:txBody>
      </p:sp>
    </p:spTree>
    <p:custDataLst>
      <p:tags r:id="rId1"/>
    </p:custDataLst>
    <p:extLst>
      <p:ext uri="{BB962C8B-B14F-4D97-AF65-F5344CB8AC3E}">
        <p14:creationId xmlns:p14="http://schemas.microsoft.com/office/powerpoint/2010/main" val="3494084591"/>
      </p:ext>
    </p:extLst>
  </p:cSld>
  <p:clrMapOvr>
    <a:masterClrMapping/>
  </p:clrMapOvr>
  <mc:AlternateContent xmlns:mc="http://schemas.openxmlformats.org/markup-compatibility/2006" xmlns:p14="http://schemas.microsoft.com/office/powerpoint/2010/main">
    <mc:Choice Requires="p14">
      <p:transition spd="slow" p14:dur="2000" advTm="24738"/>
    </mc:Choice>
    <mc:Fallback xmlns="">
      <p:transition spd="slow" advTm="2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4213013"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洋上風力発電の経済性</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 name="正方形/長方形 2"/>
          <p:cNvSpPr/>
          <p:nvPr/>
        </p:nvSpPr>
        <p:spPr>
          <a:xfrm>
            <a:off x="2656775" y="1324269"/>
            <a:ext cx="1214651" cy="818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環境</a:t>
            </a:r>
            <a:endParaRPr kumimoji="1" lang="ja-JP" altLang="en-US" dirty="0"/>
          </a:p>
        </p:txBody>
      </p:sp>
      <p:sp>
        <p:nvSpPr>
          <p:cNvPr id="7" name="正方形/長方形 6"/>
          <p:cNvSpPr/>
          <p:nvPr/>
        </p:nvSpPr>
        <p:spPr>
          <a:xfrm>
            <a:off x="742716" y="1324269"/>
            <a:ext cx="1214651" cy="818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経済性</a:t>
            </a:r>
            <a:endParaRPr kumimoji="1" lang="ja-JP" altLang="en-US" dirty="0"/>
          </a:p>
        </p:txBody>
      </p:sp>
      <p:sp>
        <p:nvSpPr>
          <p:cNvPr id="8" name="正方形/長方形 7"/>
          <p:cNvSpPr/>
          <p:nvPr/>
        </p:nvSpPr>
        <p:spPr>
          <a:xfrm>
            <a:off x="742715" y="2694424"/>
            <a:ext cx="1214651" cy="818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法制度</a:t>
            </a:r>
            <a:endParaRPr kumimoji="1" lang="ja-JP" altLang="en-US" dirty="0"/>
          </a:p>
        </p:txBody>
      </p:sp>
      <p:pic>
        <p:nvPicPr>
          <p:cNvPr id="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5117908" y="197882"/>
            <a:ext cx="6933063" cy="6616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正方形/長方形 9"/>
          <p:cNvSpPr/>
          <p:nvPr/>
        </p:nvSpPr>
        <p:spPr>
          <a:xfrm>
            <a:off x="2656774" y="2694424"/>
            <a:ext cx="1214651" cy="818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新技術</a:t>
            </a:r>
            <a:endParaRPr kumimoji="1" lang="ja-JP" altLang="en-US" dirty="0"/>
          </a:p>
        </p:txBody>
      </p:sp>
      <p:sp>
        <p:nvSpPr>
          <p:cNvPr id="11" name="正方形/長方形 10"/>
          <p:cNvSpPr/>
          <p:nvPr/>
        </p:nvSpPr>
        <p:spPr>
          <a:xfrm>
            <a:off x="742716" y="1324269"/>
            <a:ext cx="1214651" cy="818866"/>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経済性</a:t>
            </a:r>
            <a:endParaRPr kumimoji="1" lang="ja-JP" altLang="en-US" b="1" dirty="0"/>
          </a:p>
        </p:txBody>
      </p:sp>
      <p:sp>
        <p:nvSpPr>
          <p:cNvPr id="15" name="テキスト ボックス 14">
            <a:extLst>
              <a:ext uri="{FF2B5EF4-FFF2-40B4-BE49-F238E27FC236}">
                <a16:creationId xmlns:a16="http://schemas.microsoft.com/office/drawing/2014/main" id="{BE1E77D9-283B-47D6-807C-34EF653A3C0E}"/>
              </a:ext>
            </a:extLst>
          </p:cNvPr>
          <p:cNvSpPr txBox="1"/>
          <p:nvPr/>
        </p:nvSpPr>
        <p:spPr>
          <a:xfrm>
            <a:off x="6875632" y="6101877"/>
            <a:ext cx="3417616" cy="369332"/>
          </a:xfrm>
          <a:prstGeom prst="rect">
            <a:avLst/>
          </a:prstGeom>
          <a:solidFill>
            <a:schemeClr val="bg1"/>
          </a:solidFill>
        </p:spPr>
        <p:txBody>
          <a:bodyPr wrap="square" rtlCol="0">
            <a:spAutoFit/>
          </a:bodyPr>
          <a:lstStyle/>
          <a:p>
            <a:r>
              <a:rPr lang="ja-JP" altLang="en-US" dirty="0" smtClean="0">
                <a:solidFill>
                  <a:sysClr val="windowText" lastClr="000000"/>
                </a:solidFill>
                <a:latin typeface="Meiryo UI" panose="020B0604030504040204" pitchFamily="50" charset="-128"/>
                <a:ea typeface="Meiryo UI" panose="020B0604030504040204" pitchFamily="50" charset="-128"/>
              </a:rPr>
              <a:t>洋上風力発電のポテンシャルマップ</a:t>
            </a:r>
            <a:endParaRPr lang="en-US" altLang="ja-JP" dirty="0" smtClean="0">
              <a:solidFill>
                <a:sysClr val="windowText" lastClr="000000"/>
              </a:solidFill>
              <a:latin typeface="Meiryo UI" panose="020B0604030504040204" pitchFamily="50" charset="-128"/>
              <a:ea typeface="Meiryo UI" panose="020B0604030504040204" pitchFamily="50" charset="-128"/>
            </a:endParaRPr>
          </a:p>
        </p:txBody>
      </p:sp>
      <p:sp>
        <p:nvSpPr>
          <p:cNvPr id="17" name="Rectangle 9"/>
          <p:cNvSpPr>
            <a:spLocks noChangeArrowheads="1"/>
          </p:cNvSpPr>
          <p:nvPr/>
        </p:nvSpPr>
        <p:spPr bwMode="gray">
          <a:xfrm>
            <a:off x="7118192" y="6537278"/>
            <a:ext cx="3615103" cy="1692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342900" indent="-342900">
              <a:spcBef>
                <a:spcPct val="20000"/>
              </a:spcBef>
              <a:buClr>
                <a:schemeClr val="tx2"/>
              </a:buClr>
              <a:buFont typeface="Wingdings" panose="05000000000000000000" pitchFamily="2" charset="2"/>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lr>
                <a:srgbClr val="3E5E84"/>
              </a:buClr>
              <a:buFont typeface="Wingdings" panose="05000000000000000000" pitchFamily="2" charset="2"/>
              <a:buChar char="n"/>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lr>
                <a:srgbClr val="808080"/>
              </a:buClr>
              <a:buFont typeface="Wingdings" panose="05000000000000000000" pitchFamily="2" charset="2"/>
              <a:buChar char="n"/>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lr>
                <a:srgbClr val="558C99"/>
              </a:buClr>
              <a:buFont typeface="Wingdings" panose="05000000000000000000" pitchFamily="2" charset="2"/>
              <a:buChar char="l"/>
              <a:defRPr kumimoji="1" sz="14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lr>
                <a:srgbClr val="C0C0C0"/>
              </a:buClr>
              <a:buFont typeface="Wingdings" panose="05000000000000000000" pitchFamily="2" charset="2"/>
              <a:buChar char="l"/>
              <a:defRPr kumimoji="1"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lr>
                <a:srgbClr val="C0C0C0"/>
              </a:buClr>
              <a:buFont typeface="Wingdings" panose="05000000000000000000" pitchFamily="2" charset="2"/>
              <a:buChar char="l"/>
              <a:defRPr kumimoji="1"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lr>
                <a:srgbClr val="C0C0C0"/>
              </a:buClr>
              <a:buFont typeface="Wingdings" panose="05000000000000000000" pitchFamily="2" charset="2"/>
              <a:buChar char="l"/>
              <a:defRPr kumimoji="1"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lr>
                <a:srgbClr val="C0C0C0"/>
              </a:buClr>
              <a:buFont typeface="Wingdings" panose="05000000000000000000" pitchFamily="2" charset="2"/>
              <a:buChar char="l"/>
              <a:defRPr kumimoji="1"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lr>
                <a:srgbClr val="C0C0C0"/>
              </a:buClr>
              <a:buFont typeface="Wingdings" panose="05000000000000000000" pitchFamily="2" charset="2"/>
              <a:buChar char="l"/>
              <a:defRPr kumimoji="1" sz="1400">
                <a:solidFill>
                  <a:schemeClr val="tx1"/>
                </a:solidFill>
                <a:latin typeface="ＭＳ Ｐゴシック" panose="020B0600070205080204" pitchFamily="50" charset="-128"/>
                <a:ea typeface="ＭＳ Ｐゴシック" panose="020B0600070205080204" pitchFamily="50" charset="-128"/>
              </a:defRPr>
            </a:lvl9pPr>
          </a:lstStyle>
          <a:p>
            <a:pPr eaLnBrk="1" fontAlgn="b" hangingPunct="1">
              <a:spcBef>
                <a:spcPct val="0"/>
              </a:spcBef>
              <a:buClrTx/>
            </a:pPr>
            <a:r>
              <a:rPr lang="ja-JP" altLang="en-US" sz="1100" dirty="0"/>
              <a:t>出典）自然エネルギー白書（風力編）</a:t>
            </a:r>
            <a:r>
              <a:rPr lang="en-US" altLang="ja-JP" sz="1100" dirty="0"/>
              <a:t>2013</a:t>
            </a:r>
            <a:r>
              <a:rPr lang="ja-JP" altLang="en-US" sz="1100" dirty="0"/>
              <a:t>（</a:t>
            </a:r>
            <a:r>
              <a:rPr lang="en-US" altLang="ja-JP" sz="1100" dirty="0"/>
              <a:t>2013, JWPA</a:t>
            </a:r>
            <a:r>
              <a:rPr lang="ja-JP" altLang="en-US" sz="1100" dirty="0"/>
              <a:t>）</a:t>
            </a:r>
          </a:p>
        </p:txBody>
      </p:sp>
      <p:sp>
        <p:nvSpPr>
          <p:cNvPr id="18" name="楕円 17"/>
          <p:cNvSpPr/>
          <p:nvPr/>
        </p:nvSpPr>
        <p:spPr>
          <a:xfrm rot="6616368">
            <a:off x="9667263" y="422291"/>
            <a:ext cx="1108880" cy="6442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rot="6229004">
            <a:off x="9172990" y="2380049"/>
            <a:ext cx="1108880" cy="6287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rot="9120952">
            <a:off x="5319775" y="4841492"/>
            <a:ext cx="1108880" cy="6442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オーディオ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90522280"/>
      </p:ext>
    </p:extLst>
  </p:cSld>
  <p:clrMapOvr>
    <a:masterClrMapping/>
  </p:clrMapOvr>
  <mc:AlternateContent xmlns:mc="http://schemas.openxmlformats.org/markup-compatibility/2006" xmlns:p14="http://schemas.microsoft.com/office/powerpoint/2010/main">
    <mc:Choice Requires="p14">
      <p:transition spd="slow" p14:dur="2000" advTm="54651"/>
    </mc:Choice>
    <mc:Fallback xmlns="">
      <p:transition spd="slow" advTm="54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4"/>
                </p:tgtEl>
              </p:cMediaNode>
            </p:audio>
          </p:childTnLst>
        </p:cTn>
      </p:par>
    </p:tnLst>
    <p:bldLst>
      <p:bldP spid="11" grpId="0" animBg="1"/>
      <p:bldP spid="15" grpId="0" animBg="1"/>
      <p:bldP spid="17" grpId="0"/>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小波 8"/>
          <p:cNvSpPr/>
          <p:nvPr/>
        </p:nvSpPr>
        <p:spPr>
          <a:xfrm>
            <a:off x="0" y="5936777"/>
            <a:ext cx="2033516" cy="573206"/>
          </a:xfrm>
          <a:prstGeom prst="doubleWav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小波 17"/>
          <p:cNvSpPr/>
          <p:nvPr/>
        </p:nvSpPr>
        <p:spPr>
          <a:xfrm>
            <a:off x="2033516" y="5949097"/>
            <a:ext cx="2033516" cy="573206"/>
          </a:xfrm>
          <a:prstGeom prst="doubleWav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小波 18"/>
          <p:cNvSpPr/>
          <p:nvPr/>
        </p:nvSpPr>
        <p:spPr>
          <a:xfrm>
            <a:off x="4067032" y="5946442"/>
            <a:ext cx="2033516" cy="573206"/>
          </a:xfrm>
          <a:prstGeom prst="doubleWav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小波 19"/>
          <p:cNvSpPr/>
          <p:nvPr/>
        </p:nvSpPr>
        <p:spPr>
          <a:xfrm>
            <a:off x="6100548" y="5958762"/>
            <a:ext cx="2033516" cy="573206"/>
          </a:xfrm>
          <a:prstGeom prst="doubleWav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ローチャート: 書類 10"/>
          <p:cNvSpPr/>
          <p:nvPr/>
        </p:nvSpPr>
        <p:spPr>
          <a:xfrm rot="10800000" flipH="1">
            <a:off x="-8625" y="6387151"/>
            <a:ext cx="8142689" cy="470847"/>
          </a:xfrm>
          <a:prstGeom prst="flowChartDocumen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566382" y="5377217"/>
            <a:ext cx="388961" cy="25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レーム 22"/>
          <p:cNvSpPr/>
          <p:nvPr/>
        </p:nvSpPr>
        <p:spPr>
          <a:xfrm rot="5400000">
            <a:off x="1080329" y="5363571"/>
            <a:ext cx="1269242" cy="109182"/>
          </a:xfrm>
          <a:prstGeom prst="fram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フレーム 23"/>
          <p:cNvSpPr/>
          <p:nvPr/>
        </p:nvSpPr>
        <p:spPr>
          <a:xfrm rot="5400000">
            <a:off x="-95357" y="5390865"/>
            <a:ext cx="1269242" cy="109182"/>
          </a:xfrm>
          <a:prstGeom prst="fram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右矢印 24"/>
          <p:cNvSpPr/>
          <p:nvPr/>
        </p:nvSpPr>
        <p:spPr>
          <a:xfrm>
            <a:off x="2738533" y="538890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台形 25"/>
          <p:cNvSpPr/>
          <p:nvPr/>
        </p:nvSpPr>
        <p:spPr>
          <a:xfrm rot="10800000">
            <a:off x="4298947" y="5399016"/>
            <a:ext cx="1778522" cy="318070"/>
          </a:xfrm>
          <a:prstGeom prst="trapezoid">
            <a:avLst>
              <a:gd name="adj" fmla="val 78846"/>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4610335" y="5135541"/>
            <a:ext cx="388961" cy="25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レーム 27"/>
          <p:cNvSpPr/>
          <p:nvPr/>
        </p:nvSpPr>
        <p:spPr>
          <a:xfrm rot="5400000">
            <a:off x="5083786" y="5777838"/>
            <a:ext cx="1269242" cy="109182"/>
          </a:xfrm>
          <a:prstGeom prst="fram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フレーム 28"/>
          <p:cNvSpPr/>
          <p:nvPr/>
        </p:nvSpPr>
        <p:spPr>
          <a:xfrm rot="5400000">
            <a:off x="3866533" y="5793475"/>
            <a:ext cx="1269242" cy="109182"/>
          </a:xfrm>
          <a:prstGeom prst="fram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台形 30"/>
          <p:cNvSpPr/>
          <p:nvPr/>
        </p:nvSpPr>
        <p:spPr>
          <a:xfrm rot="10800000">
            <a:off x="4287571" y="5660600"/>
            <a:ext cx="1778522" cy="318070"/>
          </a:xfrm>
          <a:prstGeom prst="trapezoid">
            <a:avLst>
              <a:gd name="adj" fmla="val 78846"/>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4598959" y="5397125"/>
            <a:ext cx="388961" cy="25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台形 20"/>
          <p:cNvSpPr/>
          <p:nvPr/>
        </p:nvSpPr>
        <p:spPr>
          <a:xfrm rot="10800000">
            <a:off x="254994" y="5640692"/>
            <a:ext cx="1778522" cy="318070"/>
          </a:xfrm>
          <a:prstGeom prst="trapezoid">
            <a:avLst>
              <a:gd name="adj" fmla="val 78846"/>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5" name="図 13"/>
          <p:cNvPicPr>
            <a:picLocks noChangeAspect="1" noChangeArrowheads="1"/>
          </p:cNvPicPr>
          <p:nvPr/>
        </p:nvPicPr>
        <p:blipFill rotWithShape="1">
          <a:blip r:embed="rId6">
            <a:extLst>
              <a:ext uri="{28A0092B-C50C-407E-A947-70E740481C1C}">
                <a14:useLocalDpi xmlns:a14="http://schemas.microsoft.com/office/drawing/2010/main" val="0"/>
              </a:ext>
            </a:extLst>
          </a:blip>
          <a:srcRect l="4488" r="10518" b="13028"/>
          <a:stretch/>
        </p:blipFill>
        <p:spPr bwMode="auto">
          <a:xfrm flipH="1">
            <a:off x="450061" y="1405787"/>
            <a:ext cx="4510665" cy="2875085"/>
          </a:xfrm>
          <a:prstGeom prst="rect">
            <a:avLst/>
          </a:prstGeom>
          <a:noFill/>
          <a:extLst>
            <a:ext uri="{909E8E84-426E-40DD-AFC4-6F175D3DCCD1}">
              <a14:hiddenFill xmlns:a14="http://schemas.microsoft.com/office/drawing/2010/main">
                <a:solidFill>
                  <a:srgbClr val="FFFFFF"/>
                </a:solidFill>
              </a14:hiddenFill>
            </a:ext>
          </a:extLst>
        </p:spPr>
      </p:pic>
      <p:pic>
        <p:nvPicPr>
          <p:cNvPr id="37" name="図 36" descr="121022_01"/>
          <p:cNvPicPr/>
          <p:nvPr/>
        </p:nvPicPr>
        <p:blipFill rotWithShape="1">
          <a:blip r:embed="rId7">
            <a:extLst>
              <a:ext uri="{28A0092B-C50C-407E-A947-70E740481C1C}">
                <a14:useLocalDpi xmlns:a14="http://schemas.microsoft.com/office/drawing/2010/main" val="0"/>
              </a:ext>
            </a:extLst>
          </a:blip>
          <a:srcRect t="5879" b="11164"/>
          <a:stretch/>
        </p:blipFill>
        <p:spPr bwMode="auto">
          <a:xfrm>
            <a:off x="8160819" y="1289957"/>
            <a:ext cx="3780429" cy="3972584"/>
          </a:xfrm>
          <a:prstGeom prst="rect">
            <a:avLst/>
          </a:prstGeom>
          <a:noFill/>
          <a:ln>
            <a:noFill/>
          </a:ln>
          <a:extLst>
            <a:ext uri="{53640926-AAD7-44D8-BBD7-CCE9431645EC}">
              <a14:shadowObscured xmlns:a14="http://schemas.microsoft.com/office/drawing/2010/main"/>
            </a:ext>
          </a:extLst>
        </p:spPr>
      </p:pic>
      <p:sp>
        <p:nvSpPr>
          <p:cNvPr id="38" name="テキスト ボックス 37">
            <a:extLst>
              <a:ext uri="{FF2B5EF4-FFF2-40B4-BE49-F238E27FC236}">
                <a16:creationId xmlns:a16="http://schemas.microsoft.com/office/drawing/2014/main" id="{BE1E77D9-283B-47D6-807C-34EF653A3C0E}"/>
              </a:ext>
            </a:extLst>
          </p:cNvPr>
          <p:cNvSpPr txBox="1"/>
          <p:nvPr/>
        </p:nvSpPr>
        <p:spPr>
          <a:xfrm>
            <a:off x="8999618" y="5362009"/>
            <a:ext cx="2959465" cy="1015663"/>
          </a:xfrm>
          <a:prstGeom prst="rect">
            <a:avLst/>
          </a:prstGeom>
          <a:noFill/>
        </p:spPr>
        <p:txBody>
          <a:bodyPr wrap="none" rtlCol="0">
            <a:spAutoFit/>
          </a:bodyPr>
          <a:lstStyle/>
          <a:p>
            <a:r>
              <a:rPr lang="ja-JP" altLang="en-US" sz="2000" dirty="0">
                <a:solidFill>
                  <a:schemeClr val="bg1"/>
                </a:solidFill>
                <a:latin typeface="Meiryo UI" panose="020B0604030504040204" pitchFamily="50" charset="-128"/>
                <a:ea typeface="Meiryo UI" panose="020B0604030504040204" pitchFamily="50" charset="-128"/>
              </a:rPr>
              <a:t>千葉県</a:t>
            </a:r>
            <a:r>
              <a:rPr lang="ja-JP" altLang="en-US" sz="2000" dirty="0" smtClean="0">
                <a:solidFill>
                  <a:schemeClr val="bg1"/>
                </a:solidFill>
                <a:latin typeface="Meiryo UI" panose="020B0604030504040204" pitchFamily="50" charset="-128"/>
                <a:ea typeface="Meiryo UI" panose="020B0604030504040204" pitchFamily="50" charset="-128"/>
              </a:rPr>
              <a:t>沖の洋上風力発電</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の設置工事の様子。</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（海洋白書</a:t>
            </a:r>
            <a:r>
              <a:rPr lang="en-US" altLang="ja-JP" sz="2000" dirty="0" smtClean="0">
                <a:solidFill>
                  <a:schemeClr val="bg1"/>
                </a:solidFill>
                <a:latin typeface="Meiryo UI" panose="020B0604030504040204" pitchFamily="50" charset="-128"/>
                <a:ea typeface="Meiryo UI" panose="020B0604030504040204" pitchFamily="50" charset="-128"/>
              </a:rPr>
              <a:t>2019</a:t>
            </a:r>
            <a:r>
              <a:rPr lang="ja-JP" altLang="en-US" sz="2000" dirty="0" smtClean="0">
                <a:solidFill>
                  <a:schemeClr val="bg1"/>
                </a:solidFill>
                <a:latin typeface="Meiryo UI" panose="020B0604030504040204" pitchFamily="50" charset="-128"/>
                <a:ea typeface="Meiryo UI" panose="020B0604030504040204" pitchFamily="50" charset="-128"/>
              </a:rPr>
              <a:t>掲載）</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grpSp>
        <p:nvGrpSpPr>
          <p:cNvPr id="35" name="グループ化 34"/>
          <p:cNvGrpSpPr/>
          <p:nvPr/>
        </p:nvGrpSpPr>
        <p:grpSpPr>
          <a:xfrm>
            <a:off x="6236462" y="3791695"/>
            <a:ext cx="2084355" cy="2757323"/>
            <a:chOff x="7548811" y="685491"/>
            <a:chExt cx="3286693" cy="4196121"/>
          </a:xfrm>
        </p:grpSpPr>
        <p:sp>
          <p:nvSpPr>
            <p:cNvPr id="36" name="台形 35"/>
            <p:cNvSpPr/>
            <p:nvPr/>
          </p:nvSpPr>
          <p:spPr>
            <a:xfrm>
              <a:off x="8798560" y="2394358"/>
              <a:ext cx="345440" cy="2487254"/>
            </a:xfrm>
            <a:prstGeom prst="trapezoi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ドーナツ 38"/>
            <p:cNvSpPr/>
            <p:nvPr/>
          </p:nvSpPr>
          <p:spPr>
            <a:xfrm>
              <a:off x="8669454" y="2034029"/>
              <a:ext cx="568960" cy="56896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斜め縞 39"/>
            <p:cNvSpPr/>
            <p:nvPr/>
          </p:nvSpPr>
          <p:spPr>
            <a:xfrm rot="3865808">
              <a:off x="9376653" y="1771538"/>
              <a:ext cx="1303998" cy="1613705"/>
            </a:xfrm>
            <a:prstGeom prst="diagStripe">
              <a:avLst>
                <a:gd name="adj" fmla="val 8490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斜め縞 40"/>
            <p:cNvSpPr/>
            <p:nvPr/>
          </p:nvSpPr>
          <p:spPr>
            <a:xfrm rot="18595301">
              <a:off x="8158480" y="543251"/>
              <a:ext cx="1280160" cy="1564640"/>
            </a:xfrm>
            <a:prstGeom prst="diagStripe">
              <a:avLst>
                <a:gd name="adj" fmla="val 8490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斜め縞 41"/>
            <p:cNvSpPr/>
            <p:nvPr/>
          </p:nvSpPr>
          <p:spPr>
            <a:xfrm rot="11232716">
              <a:off x="7548811" y="2212697"/>
              <a:ext cx="1280160" cy="1564640"/>
            </a:xfrm>
            <a:prstGeom prst="diagStripe">
              <a:avLst>
                <a:gd name="adj" fmla="val 8490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フローチャート: 結合子 42"/>
            <p:cNvSpPr/>
            <p:nvPr/>
          </p:nvSpPr>
          <p:spPr>
            <a:xfrm>
              <a:off x="8864039" y="2225791"/>
              <a:ext cx="179790" cy="170691"/>
            </a:xfrm>
            <a:prstGeom prst="flowChartConnector">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30" name="フレーム 29"/>
          <p:cNvSpPr/>
          <p:nvPr/>
        </p:nvSpPr>
        <p:spPr>
          <a:xfrm rot="9031433">
            <a:off x="4733252" y="4721668"/>
            <a:ext cx="2380100" cy="12374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正方形/長方形 32"/>
          <p:cNvSpPr/>
          <p:nvPr/>
        </p:nvSpPr>
        <p:spPr>
          <a:xfrm>
            <a:off x="3251434" y="4504951"/>
            <a:ext cx="2037737" cy="646331"/>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波の影響を受けずに</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作業</a:t>
            </a:r>
            <a:r>
              <a:rPr lang="ja-JP" altLang="en-US" dirty="0" smtClean="0">
                <a:solidFill>
                  <a:schemeClr val="bg1"/>
                </a:solidFill>
                <a:latin typeface="Meiryo UI" panose="020B0604030504040204" pitchFamily="50" charset="-128"/>
                <a:ea typeface="Meiryo UI" panose="020B0604030504040204" pitchFamily="50" charset="-128"/>
              </a:rPr>
              <a:t>ができる</a:t>
            </a:r>
            <a:endParaRPr lang="ja-JP" altLang="en-US" dirty="0"/>
          </a:p>
        </p:txBody>
      </p:sp>
      <p:sp>
        <p:nvSpPr>
          <p:cNvPr id="45" name="テキスト ボックス 44">
            <a:extLst>
              <a:ext uri="{FF2B5EF4-FFF2-40B4-BE49-F238E27FC236}">
                <a16:creationId xmlns:a16="http://schemas.microsoft.com/office/drawing/2014/main" id="{F1D399C4-AFAB-43A9-8D70-AC78ECD00F07}"/>
              </a:ext>
            </a:extLst>
          </p:cNvPr>
          <p:cNvSpPr txBox="1"/>
          <p:nvPr/>
        </p:nvSpPr>
        <p:spPr>
          <a:xfrm>
            <a:off x="550269" y="449291"/>
            <a:ext cx="4213013"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洋上風力発電の経済性</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 name="正方形/長方形 2"/>
          <p:cNvSpPr/>
          <p:nvPr/>
        </p:nvSpPr>
        <p:spPr>
          <a:xfrm>
            <a:off x="4849513" y="595517"/>
            <a:ext cx="3324949" cy="646331"/>
          </a:xfrm>
          <a:prstGeom prst="rect">
            <a:avLst/>
          </a:prstGeom>
        </p:spPr>
        <p:txBody>
          <a:bodyPr wrap="none">
            <a:spAutoFit/>
          </a:bodyPr>
          <a:lstStyle/>
          <a:p>
            <a:r>
              <a:rPr lang="ja-JP" altLang="en-US" dirty="0">
                <a:solidFill>
                  <a:schemeClr val="bg1"/>
                </a:solidFill>
                <a:latin typeface="Meiryo UI" panose="020B0604030504040204" pitchFamily="50" charset="-128"/>
                <a:ea typeface="Meiryo UI" panose="020B0604030504040204" pitchFamily="50" charset="-128"/>
              </a:rPr>
              <a:t>設置工事を効率的に行うための</a:t>
            </a:r>
            <a:r>
              <a:rPr lang="ja-JP" altLang="en-US" dirty="0" smtClean="0">
                <a:solidFill>
                  <a:schemeClr val="bg1"/>
                </a:solidFill>
                <a:latin typeface="Meiryo UI" panose="020B0604030504040204" pitchFamily="50" charset="-128"/>
                <a:ea typeface="Meiryo UI" panose="020B0604030504040204" pitchFamily="50" charset="-128"/>
              </a:rPr>
              <a:t>船</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（ジャッキアップ船）</a:t>
            </a:r>
            <a:endParaRPr lang="ja-JP" altLang="en-US" dirty="0"/>
          </a:p>
        </p:txBody>
      </p:sp>
      <p:sp>
        <p:nvSpPr>
          <p:cNvPr id="46" name="テキスト ボックス 45">
            <a:extLst>
              <a:ext uri="{FF2B5EF4-FFF2-40B4-BE49-F238E27FC236}">
                <a16:creationId xmlns:a16="http://schemas.microsoft.com/office/drawing/2014/main" id="{BE1E77D9-283B-47D6-807C-34EF653A3C0E}"/>
              </a:ext>
            </a:extLst>
          </p:cNvPr>
          <p:cNvSpPr txBox="1"/>
          <p:nvPr/>
        </p:nvSpPr>
        <p:spPr>
          <a:xfrm>
            <a:off x="4960726" y="2650063"/>
            <a:ext cx="2956259" cy="1015663"/>
          </a:xfrm>
          <a:prstGeom prst="rect">
            <a:avLst/>
          </a:prstGeom>
          <a:noFill/>
        </p:spPr>
        <p:txBody>
          <a:bodyPr wrap="non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五洋</a:t>
            </a:r>
            <a:r>
              <a:rPr lang="ja-JP" altLang="en-US" sz="2000" dirty="0">
                <a:solidFill>
                  <a:schemeClr val="bg1"/>
                </a:solidFill>
                <a:latin typeface="Meiryo UI" panose="020B0604030504040204" pitchFamily="50" charset="-128"/>
                <a:ea typeface="Meiryo UI" panose="020B0604030504040204" pitchFamily="50" charset="-128"/>
              </a:rPr>
              <a:t>建設</a:t>
            </a:r>
            <a:r>
              <a:rPr lang="ja-JP" altLang="en-US" sz="2000" dirty="0" smtClean="0">
                <a:solidFill>
                  <a:schemeClr val="bg1"/>
                </a:solidFill>
                <a:latin typeface="Meiryo UI" panose="020B0604030504040204" pitchFamily="50" charset="-128"/>
                <a:ea typeface="Meiryo UI" panose="020B0604030504040204" pitchFamily="50" charset="-128"/>
              </a:rPr>
              <a:t>のジャッキアップ船</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（海洋白書</a:t>
            </a:r>
            <a:r>
              <a:rPr lang="en-US" altLang="ja-JP" sz="2000" dirty="0" smtClean="0">
                <a:solidFill>
                  <a:schemeClr val="bg1"/>
                </a:solidFill>
                <a:latin typeface="Meiryo UI" panose="020B0604030504040204" pitchFamily="50" charset="-128"/>
                <a:ea typeface="Meiryo UI" panose="020B0604030504040204" pitchFamily="50" charset="-128"/>
              </a:rPr>
              <a:t>2020</a:t>
            </a:r>
            <a:r>
              <a:rPr lang="ja-JP" altLang="en-US" sz="2000" dirty="0" smtClean="0">
                <a:solidFill>
                  <a:schemeClr val="bg1"/>
                </a:solidFill>
                <a:latin typeface="Meiryo UI" panose="020B0604030504040204" pitchFamily="50" charset="-128"/>
                <a:ea typeface="Meiryo UI" panose="020B0604030504040204" pitchFamily="50" charset="-128"/>
              </a:rPr>
              <a:t>掲載、</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ja-JP" altLang="en-US" sz="1200" dirty="0" smtClean="0">
                <a:solidFill>
                  <a:schemeClr val="bg1"/>
                </a:solidFill>
                <a:latin typeface="Meiryo UI" panose="020B0604030504040204" pitchFamily="50" charset="-128"/>
                <a:ea typeface="Meiryo UI" panose="020B0604030504040204" pitchFamily="50" charset="-128"/>
              </a:rPr>
              <a:t>出典：</a:t>
            </a:r>
            <a:r>
              <a:rPr lang="en-US" altLang="ja-JP" sz="1200" dirty="0" err="1" smtClean="0">
                <a:solidFill>
                  <a:schemeClr val="bg1"/>
                </a:solidFill>
                <a:latin typeface="Meiryo UI" panose="020B0604030504040204" pitchFamily="50" charset="-128"/>
                <a:ea typeface="Meiryo UI" panose="020B0604030504040204" pitchFamily="50" charset="-128"/>
              </a:rPr>
              <a:t>GustoMSC</a:t>
            </a:r>
            <a:r>
              <a:rPr lang="ja-JP" altLang="en-US" sz="1200" dirty="0">
                <a:solidFill>
                  <a:schemeClr val="bg1"/>
                </a:solidFill>
                <a:latin typeface="Meiryo UI" panose="020B0604030504040204" pitchFamily="50" charset="-128"/>
                <a:ea typeface="Meiryo UI" panose="020B0604030504040204" pitchFamily="50" charset="-128"/>
              </a:rPr>
              <a:t>社の</a:t>
            </a:r>
            <a:r>
              <a:rPr lang="en-US" altLang="ja-JP" sz="1200" dirty="0">
                <a:solidFill>
                  <a:schemeClr val="bg1"/>
                </a:solidFill>
                <a:latin typeface="Meiryo UI" panose="020B0604030504040204" pitchFamily="50" charset="-128"/>
                <a:ea typeface="Meiryo UI" panose="020B0604030504040204" pitchFamily="50" charset="-128"/>
              </a:rPr>
              <a:t>Web Site</a:t>
            </a:r>
            <a:r>
              <a:rPr lang="ja-JP" altLang="en-US" sz="2000" dirty="0" smtClean="0">
                <a:solidFill>
                  <a:schemeClr val="bg1"/>
                </a:solidFill>
                <a:latin typeface="Meiryo UI" panose="020B0604030504040204" pitchFamily="50" charset="-128"/>
                <a:ea typeface="Meiryo UI" panose="020B0604030504040204" pitchFamily="50" charset="-128"/>
              </a:rPr>
              <a:t>）</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pic>
        <p:nvPicPr>
          <p:cNvPr id="6" name="オーディオ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18400938"/>
      </p:ext>
    </p:extLst>
  </p:cSld>
  <p:clrMapOvr>
    <a:masterClrMapping/>
  </p:clrMapOvr>
  <mc:AlternateContent xmlns:mc="http://schemas.openxmlformats.org/markup-compatibility/2006" xmlns:p14="http://schemas.microsoft.com/office/powerpoint/2010/main">
    <mc:Choice Requires="p14">
      <p:transition spd="slow" p14:dur="2000" advTm="31194"/>
    </mc:Choice>
    <mc:Fallback xmlns="">
      <p:transition spd="slow" advTm="3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10"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6"/>
                </p:tgtEl>
              </p:cMediaNode>
            </p:audio>
          </p:childTnLst>
        </p:cTn>
      </p:par>
    </p:tnLst>
    <p:bldLst>
      <p:bldP spid="25" grpId="0" animBg="1"/>
      <p:bldP spid="26" grpId="0" animBg="1"/>
      <p:bldP spid="27" grpId="0" animBg="1"/>
      <p:bldP spid="31" grpId="0" animBg="1"/>
      <p:bldP spid="32" grpId="0" animBg="1"/>
      <p:bldP spid="38" grpId="0"/>
      <p:bldP spid="30" grpId="0" animBg="1"/>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2646878"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環境影響評価</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6"/>
          <a:stretch>
            <a:fillRect/>
          </a:stretch>
        </p:blipFill>
        <p:spPr>
          <a:xfrm>
            <a:off x="550269" y="1115893"/>
            <a:ext cx="9762838" cy="5526663"/>
          </a:xfrm>
          <a:prstGeom prst="rect">
            <a:avLst/>
          </a:prstGeom>
        </p:spPr>
      </p:pic>
      <p:sp>
        <p:nvSpPr>
          <p:cNvPr id="12" name="正方形/長方形 11"/>
          <p:cNvSpPr/>
          <p:nvPr/>
        </p:nvSpPr>
        <p:spPr>
          <a:xfrm>
            <a:off x="7126190" y="6642556"/>
            <a:ext cx="5065810" cy="246221"/>
          </a:xfrm>
          <a:prstGeom prst="rect">
            <a:avLst/>
          </a:prstGeom>
        </p:spPr>
        <p:txBody>
          <a:bodyPr wrap="none">
            <a:spAutoFit/>
          </a:bodyPr>
          <a:lstStyle/>
          <a:p>
            <a:r>
              <a:rPr lang="ja-JP" altLang="en-US" sz="1000" dirty="0">
                <a:latin typeface="MS-Gothic"/>
              </a:rPr>
              <a:t>出典：「着床式洋上風力発電導入ガイドブック（第一版）」（平成</a:t>
            </a:r>
            <a:r>
              <a:rPr lang="en-US" altLang="ja-JP" sz="1000" dirty="0">
                <a:latin typeface="MS-Gothic"/>
              </a:rPr>
              <a:t>27</a:t>
            </a:r>
            <a:r>
              <a:rPr lang="ja-JP" altLang="en-US" sz="1000" dirty="0">
                <a:latin typeface="MS-Gothic"/>
              </a:rPr>
              <a:t>年</a:t>
            </a:r>
            <a:r>
              <a:rPr lang="en-US" altLang="ja-JP" sz="1000" dirty="0">
                <a:latin typeface="MS-Gothic"/>
              </a:rPr>
              <a:t>9</a:t>
            </a:r>
            <a:r>
              <a:rPr lang="ja-JP" altLang="en-US" sz="1000" dirty="0">
                <a:latin typeface="MS-Gothic"/>
              </a:rPr>
              <a:t>月、</a:t>
            </a:r>
            <a:r>
              <a:rPr lang="en-US" altLang="ja-JP" sz="1000" dirty="0">
                <a:latin typeface="MS-Gothic"/>
              </a:rPr>
              <a:t>NEDO</a:t>
            </a:r>
            <a:r>
              <a:rPr lang="ja-JP" altLang="en-US" sz="1000" dirty="0">
                <a:latin typeface="MS-Gothic"/>
              </a:rPr>
              <a:t>）</a:t>
            </a:r>
            <a:endParaRPr lang="ja-JP" altLang="en-US" sz="2400" dirty="0"/>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071830436"/>
      </p:ext>
    </p:extLst>
  </p:cSld>
  <p:clrMapOvr>
    <a:masterClrMapping/>
  </p:clrMapOvr>
  <mc:AlternateContent xmlns:mc="http://schemas.openxmlformats.org/markup-compatibility/2006" xmlns:p14="http://schemas.microsoft.com/office/powerpoint/2010/main">
    <mc:Choice Requires="p14">
      <p:transition spd="slow" p14:dur="2000" advTm="30339"/>
    </mc:Choice>
    <mc:Fallback xmlns="">
      <p:transition spd="slow" advTm="3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
</p:tagLst>
</file>

<file path=ppt/tags/tag10.xml><?xml version="1.0" encoding="utf-8"?>
<p:tagLst xmlns:a="http://schemas.openxmlformats.org/drawingml/2006/main" xmlns:r="http://schemas.openxmlformats.org/officeDocument/2006/relationships" xmlns:p="http://schemas.openxmlformats.org/presentationml/2006/main">
  <p:tag name="TIMING" val="|11.1"/>
</p:tagLst>
</file>

<file path=ppt/tags/tag11.xml><?xml version="1.0" encoding="utf-8"?>
<p:tagLst xmlns:a="http://schemas.openxmlformats.org/drawingml/2006/main" xmlns:r="http://schemas.openxmlformats.org/officeDocument/2006/relationships" xmlns:p="http://schemas.openxmlformats.org/presentationml/2006/main">
  <p:tag name="TIMING" val="|10|4.4|3.4"/>
</p:tagLst>
</file>

<file path=ppt/tags/tag12.xml><?xml version="1.0" encoding="utf-8"?>
<p:tagLst xmlns:a="http://schemas.openxmlformats.org/drawingml/2006/main" xmlns:r="http://schemas.openxmlformats.org/officeDocument/2006/relationships" xmlns:p="http://schemas.openxmlformats.org/presentationml/2006/main">
  <p:tag name="TIMING" val="|6.3|5|20.4"/>
</p:tagLst>
</file>

<file path=ppt/tags/tag13.xml><?xml version="1.0" encoding="utf-8"?>
<p:tagLst xmlns:a="http://schemas.openxmlformats.org/drawingml/2006/main" xmlns:r="http://schemas.openxmlformats.org/officeDocument/2006/relationships" xmlns:p="http://schemas.openxmlformats.org/presentationml/2006/main">
  <p:tag name="TIMING" val="|21.6"/>
</p:tagLst>
</file>

<file path=ppt/tags/tag14.xml><?xml version="1.0" encoding="utf-8"?>
<p:tagLst xmlns:a="http://schemas.openxmlformats.org/drawingml/2006/main" xmlns:r="http://schemas.openxmlformats.org/officeDocument/2006/relationships" xmlns:p="http://schemas.openxmlformats.org/presentationml/2006/main">
  <p:tag name="TIMING" val="|6.8|4.1|1.6"/>
</p:tagLst>
</file>

<file path=ppt/tags/tag15.xml><?xml version="1.0" encoding="utf-8"?>
<p:tagLst xmlns:a="http://schemas.openxmlformats.org/drawingml/2006/main" xmlns:r="http://schemas.openxmlformats.org/officeDocument/2006/relationships" xmlns:p="http://schemas.openxmlformats.org/presentationml/2006/main">
  <p:tag name="TIMING" val="|10.8|12"/>
</p:tagLst>
</file>

<file path=ppt/tags/tag2.xml><?xml version="1.0" encoding="utf-8"?>
<p:tagLst xmlns:a="http://schemas.openxmlformats.org/drawingml/2006/main" xmlns:r="http://schemas.openxmlformats.org/officeDocument/2006/relationships" xmlns:p="http://schemas.openxmlformats.org/presentationml/2006/main">
  <p:tag name="TIMING" val="|21.2|16"/>
</p:tagLst>
</file>

<file path=ppt/tags/tag3.xml><?xml version="1.0" encoding="utf-8"?>
<p:tagLst xmlns:a="http://schemas.openxmlformats.org/drawingml/2006/main" xmlns:r="http://schemas.openxmlformats.org/officeDocument/2006/relationships" xmlns:p="http://schemas.openxmlformats.org/presentationml/2006/main">
  <p:tag name="TIMING" val="|21.7|3.3"/>
</p:tagLst>
</file>

<file path=ppt/tags/tag4.xml><?xml version="1.0" encoding="utf-8"?>
<p:tagLst xmlns:a="http://schemas.openxmlformats.org/drawingml/2006/main" xmlns:r="http://schemas.openxmlformats.org/officeDocument/2006/relationships" xmlns:p="http://schemas.openxmlformats.org/presentationml/2006/main">
  <p:tag name="TIMING" val="|21.7|3.3"/>
</p:tagLst>
</file>

<file path=ppt/tags/tag5.xml><?xml version="1.0" encoding="utf-8"?>
<p:tagLst xmlns:a="http://schemas.openxmlformats.org/drawingml/2006/main" xmlns:r="http://schemas.openxmlformats.org/officeDocument/2006/relationships" xmlns:p="http://schemas.openxmlformats.org/presentationml/2006/main">
  <p:tag name="TIMING" val="|21.7|3.3"/>
</p:tagLst>
</file>

<file path=ppt/tags/tag6.xml><?xml version="1.0" encoding="utf-8"?>
<p:tagLst xmlns:a="http://schemas.openxmlformats.org/drawingml/2006/main" xmlns:r="http://schemas.openxmlformats.org/officeDocument/2006/relationships" xmlns:p="http://schemas.openxmlformats.org/presentationml/2006/main">
  <p:tag name="TIMING" val="|14.5|10.4|14.5"/>
</p:tagLst>
</file>

<file path=ppt/tags/tag7.xml><?xml version="1.0" encoding="utf-8"?>
<p:tagLst xmlns:a="http://schemas.openxmlformats.org/drawingml/2006/main" xmlns:r="http://schemas.openxmlformats.org/officeDocument/2006/relationships" xmlns:p="http://schemas.openxmlformats.org/presentationml/2006/main">
  <p:tag name="TIMING" val="|11.3|2.3|1.2|1.5|3.3"/>
</p:tagLst>
</file>

<file path=ppt/tags/tag8.xml><?xml version="1.0" encoding="utf-8"?>
<p:tagLst xmlns:a="http://schemas.openxmlformats.org/drawingml/2006/main" xmlns:r="http://schemas.openxmlformats.org/officeDocument/2006/relationships" xmlns:p="http://schemas.openxmlformats.org/presentationml/2006/main">
  <p:tag name="TIMING" val="|7.3|1.6|0.9|4.6"/>
</p:tagLst>
</file>

<file path=ppt/tags/tag9.xml><?xml version="1.0" encoding="utf-8"?>
<p:tagLst xmlns:a="http://schemas.openxmlformats.org/drawingml/2006/main" xmlns:r="http://schemas.openxmlformats.org/officeDocument/2006/relationships" xmlns:p="http://schemas.openxmlformats.org/presentationml/2006/main">
  <p:tag name="TIMING" val="|25.1|10.4"/>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7371</TotalTime>
  <Words>3367</Words>
  <Application>Microsoft Office PowerPoint</Application>
  <PresentationFormat>ワイド画面</PresentationFormat>
  <Paragraphs>304</Paragraphs>
  <Slides>17</Slides>
  <Notes>17</Notes>
  <HiddenSlides>0</HiddenSlides>
  <MMClips>17</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vt:i4>
      </vt:variant>
    </vt:vector>
  </HeadingPairs>
  <TitlesOfParts>
    <vt:vector size="25" baseType="lpstr">
      <vt:lpstr>Meiryo UI</vt:lpstr>
      <vt:lpstr>ＭＳ Ｐゴシック</vt:lpstr>
      <vt:lpstr>MS-Gothic</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Ono Sachiko</dc:creator>
  <cp:lastModifiedBy>Windows ユーザー</cp:lastModifiedBy>
  <cp:revision>532</cp:revision>
  <dcterms:created xsi:type="dcterms:W3CDTF">2020-04-18T15:00:49Z</dcterms:created>
  <dcterms:modified xsi:type="dcterms:W3CDTF">2020-05-18T09:19:43Z</dcterms:modified>
</cp:coreProperties>
</file>