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7"/>
  </p:notesMasterIdLst>
  <p:sldIdLst>
    <p:sldId id="277" r:id="rId3"/>
    <p:sldId id="295" r:id="rId4"/>
    <p:sldId id="280" r:id="rId5"/>
    <p:sldId id="279" r:id="rId6"/>
    <p:sldId id="296" r:id="rId7"/>
    <p:sldId id="290" r:id="rId8"/>
    <p:sldId id="281" r:id="rId9"/>
    <p:sldId id="282" r:id="rId10"/>
    <p:sldId id="283" r:id="rId11"/>
    <p:sldId id="289" r:id="rId12"/>
    <p:sldId id="284" r:id="rId13"/>
    <p:sldId id="288" r:id="rId14"/>
    <p:sldId id="287" r:id="rId15"/>
    <p:sldId id="266"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CC4"/>
    <a:srgbClr val="307BAE"/>
    <a:srgbClr val="25B992"/>
    <a:srgbClr val="27ADB7"/>
    <a:srgbClr val="15AB9D"/>
    <a:srgbClr val="E8FEF9"/>
    <a:srgbClr val="C3FDEF"/>
    <a:srgbClr val="BFF7F2"/>
    <a:srgbClr val="24E4D2"/>
    <a:srgbClr val="AFE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72503" autoAdjust="0"/>
  </p:normalViewPr>
  <p:slideViewPr>
    <p:cSldViewPr snapToGrid="0">
      <p:cViewPr varScale="1">
        <p:scale>
          <a:sx n="94" d="100"/>
          <a:sy n="94" d="100"/>
        </p:scale>
        <p:origin x="456" y="78"/>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みなさまこんにちは。海と</a:t>
            </a:r>
            <a:r>
              <a:rPr kumimoji="1" lang="en-US" altLang="ja-JP" dirty="0" smtClean="0"/>
              <a:t>Stay home</a:t>
            </a:r>
            <a:r>
              <a:rPr kumimoji="1" lang="ja-JP" altLang="en-US" dirty="0" err="1" smtClean="0"/>
              <a:t>、</a:t>
            </a:r>
            <a:r>
              <a:rPr kumimoji="1" lang="ja-JP" altLang="en-US" dirty="0" smtClean="0"/>
              <a:t>今回は「海と国際協力」入門ということで、海と世界のさまざま課題について紹介させていただきます。</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3421060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次に、「海と生きる人々の暮らし」をテーマにさらにトピックをご紹介していきたいと思います。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416620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accent5"/>
                </a:solidFill>
                <a:latin typeface="+mn-ea"/>
              </a:rPr>
              <a:t>その４、ブルーエコノミー</a:t>
            </a:r>
            <a:endParaRPr lang="en-US" altLang="ja-JP" sz="1200" b="0" dirty="0" smtClean="0">
              <a:solidFill>
                <a:schemeClr val="accent5"/>
              </a:solidFill>
              <a:latin typeface="+mn-ea"/>
            </a:endParaRPr>
          </a:p>
          <a:p>
            <a:r>
              <a:rPr lang="ja-JP" altLang="en-US" b="0" dirty="0" smtClean="0"/>
              <a:t>海洋によって支えられる経済活動（海運、漁業、洋上風力など）は総称して海洋経済と呼ばれています。</a:t>
            </a:r>
            <a:endParaRPr lang="en-US" altLang="ja-JP" b="0" dirty="0" smtClean="0"/>
          </a:p>
          <a:p>
            <a:r>
              <a:rPr lang="ja-JP" altLang="en-US" b="0" dirty="0" smtClean="0"/>
              <a:t>・</a:t>
            </a:r>
            <a:r>
              <a:rPr lang="en-US" altLang="ja-JP" b="0" dirty="0" smtClean="0"/>
              <a:t>2010 </a:t>
            </a:r>
            <a:r>
              <a:rPr lang="ja-JP" altLang="en-US" b="0" dirty="0" smtClean="0"/>
              <a:t>年の海洋経済の産出額は世界の総付加価値（</a:t>
            </a:r>
            <a:r>
              <a:rPr lang="en-US" altLang="ja-JP" b="0" dirty="0" smtClean="0"/>
              <a:t>GVA</a:t>
            </a:r>
            <a:r>
              <a:rPr lang="ja-JP" altLang="en-US" b="0" dirty="0" smtClean="0"/>
              <a:t>）の約 </a:t>
            </a:r>
            <a:r>
              <a:rPr lang="en-US" altLang="ja-JP" b="0" dirty="0" smtClean="0">
                <a:solidFill>
                  <a:schemeClr val="accent5"/>
                </a:solidFill>
              </a:rPr>
              <a:t>2.5%</a:t>
            </a:r>
            <a:r>
              <a:rPr lang="ja-JP" altLang="en-US" b="0" dirty="0" smtClean="0"/>
              <a:t>を占め、その価値は</a:t>
            </a:r>
            <a:r>
              <a:rPr lang="en-US" altLang="ja-JP" b="0" dirty="0" smtClean="0"/>
              <a:t>2030</a:t>
            </a:r>
            <a:r>
              <a:rPr lang="ja-JP" altLang="en-US" b="0" dirty="0" smtClean="0"/>
              <a:t>年までに</a:t>
            </a:r>
            <a:r>
              <a:rPr lang="en-US" altLang="ja-JP" b="0" dirty="0" smtClean="0"/>
              <a:t>2</a:t>
            </a:r>
            <a:r>
              <a:rPr lang="ja-JP" altLang="en-US" b="0" dirty="0" smtClean="0"/>
              <a:t>倍以上に膨れ上がり、</a:t>
            </a:r>
            <a:r>
              <a:rPr lang="en-US" altLang="ja-JP" b="0" dirty="0" smtClean="0">
                <a:solidFill>
                  <a:schemeClr val="accent5"/>
                </a:solidFill>
              </a:rPr>
              <a:t>3</a:t>
            </a:r>
            <a:r>
              <a:rPr lang="ja-JP" altLang="en-US" b="0" dirty="0" smtClean="0">
                <a:solidFill>
                  <a:schemeClr val="accent5"/>
                </a:solidFill>
              </a:rPr>
              <a:t>兆米ドル</a:t>
            </a:r>
            <a:r>
              <a:rPr lang="ja-JP" altLang="en-US" b="0" dirty="0" smtClean="0"/>
              <a:t>に達するともいわれています。</a:t>
            </a:r>
            <a:endParaRPr lang="en-US" altLang="ja-JP" b="0" dirty="0" smtClean="0"/>
          </a:p>
          <a:p>
            <a:r>
              <a:rPr lang="ja-JP" altLang="en-US" b="0" dirty="0" smtClean="0"/>
              <a:t>・しかし、気候変動による海洋環境の悪化が世界の経済に与える損失は</a:t>
            </a:r>
            <a:r>
              <a:rPr lang="en-US" altLang="ja-JP" b="0" dirty="0" smtClean="0"/>
              <a:t>2050</a:t>
            </a:r>
            <a:r>
              <a:rPr lang="ja-JP" altLang="en-US" b="0" dirty="0" smtClean="0"/>
              <a:t>年までに</a:t>
            </a:r>
            <a:r>
              <a:rPr lang="en-US" altLang="ja-JP" b="0" dirty="0" smtClean="0"/>
              <a:t>1</a:t>
            </a:r>
            <a:r>
              <a:rPr lang="ja-JP" altLang="en-US" b="0" dirty="0" smtClean="0"/>
              <a:t>年で</a:t>
            </a:r>
            <a:r>
              <a:rPr lang="en-US" altLang="ja-JP" b="0" dirty="0" smtClean="0"/>
              <a:t>4280</a:t>
            </a:r>
            <a:r>
              <a:rPr lang="ja-JP" altLang="en-US" b="0" dirty="0" smtClean="0"/>
              <a:t>億ドルにまで上るといわれており、経済活動の追求だけではなく、海洋が提供する生態系サービスなどの自然価値を保全しつつ、</a:t>
            </a:r>
            <a:r>
              <a:rPr lang="ja-JP" altLang="en-US" b="0" dirty="0" smtClean="0">
                <a:solidFill>
                  <a:schemeClr val="accent5"/>
                </a:solidFill>
              </a:rPr>
              <a:t>持続可能な海洋経済</a:t>
            </a:r>
            <a:r>
              <a:rPr lang="ja-JP" altLang="en-US" b="0" dirty="0" smtClean="0"/>
              <a:t>を実現していくため、</a:t>
            </a:r>
            <a:r>
              <a:rPr lang="ja-JP" altLang="en-US" b="0" dirty="0" smtClean="0">
                <a:solidFill>
                  <a:schemeClr val="accent5"/>
                </a:solidFill>
              </a:rPr>
              <a:t>ブルーエコノミー</a:t>
            </a:r>
            <a:r>
              <a:rPr lang="ja-JP" altLang="en-US" b="0" dirty="0" smtClean="0"/>
              <a:t>という概念が近年注目を集めています。</a:t>
            </a:r>
            <a:endParaRPr lang="en-US" altLang="ja-JP" b="0" dirty="0" smtClean="0"/>
          </a:p>
          <a:p>
            <a:r>
              <a:rPr lang="ja-JP" altLang="en-US" b="0" dirty="0" smtClean="0"/>
              <a:t>日本もバヌアツという島国でブルーエコノミーの支援の取り組みを行っています。詳しくはコラムをご覧ください。</a:t>
            </a:r>
            <a:endParaRPr lang="en-US" altLang="ja-JP" b="0" dirty="0" smtClean="0"/>
          </a:p>
          <a:p>
            <a:endParaRPr lang="en-US" altLang="ja-JP" dirty="0" smtClean="0"/>
          </a:p>
          <a:p>
            <a:r>
              <a:rPr kumimoji="1" lang="ja-JP" altLang="en-US" sz="1200" dirty="0" smtClean="0"/>
              <a:t>本文参考：</a:t>
            </a:r>
            <a:r>
              <a:rPr lang="en-US" altLang="ja-JP" sz="1200" dirty="0" smtClean="0"/>
              <a:t>IPCC (2019). Special Report on the Ocean and Cryosphere in a Changing Climate.</a:t>
            </a:r>
          </a:p>
          <a:p>
            <a:r>
              <a:rPr kumimoji="1" lang="en-US" altLang="ja-JP" sz="1200" dirty="0" smtClean="0"/>
              <a:t>OECD (2016</a:t>
            </a:r>
            <a:r>
              <a:rPr lang="en-US" altLang="ja-JP" sz="1200" dirty="0" smtClean="0"/>
              <a:t>). The Ocean Economy in 2030</a:t>
            </a:r>
            <a:endParaRPr kumimoji="1" lang="ja-JP" altLang="en-US" sz="1200" dirty="0" smtClean="0"/>
          </a:p>
          <a:p>
            <a:r>
              <a:rPr lang="ja-JP" altLang="en-US" dirty="0" smtClean="0"/>
              <a:t>コラム参考</a:t>
            </a:r>
            <a:r>
              <a:rPr lang="ja-JP" altLang="en-US" sz="1200" dirty="0" smtClean="0">
                <a:solidFill>
                  <a:schemeClr val="bg1"/>
                </a:solidFill>
              </a:rPr>
              <a:t>：枝 浩樹</a:t>
            </a:r>
            <a:r>
              <a:rPr lang="en-US" altLang="ja-JP" sz="1200" dirty="0" smtClean="0">
                <a:solidFill>
                  <a:schemeClr val="bg1"/>
                </a:solidFill>
              </a:rPr>
              <a:t>(2019) Ocean Newsletter</a:t>
            </a:r>
            <a:r>
              <a:rPr lang="ja-JP" altLang="en-US" sz="1200" dirty="0" smtClean="0">
                <a:solidFill>
                  <a:schemeClr val="bg1"/>
                </a:solidFill>
              </a:rPr>
              <a:t>第</a:t>
            </a:r>
            <a:r>
              <a:rPr lang="en-US" altLang="ja-JP" sz="1200" dirty="0" smtClean="0">
                <a:solidFill>
                  <a:schemeClr val="bg1"/>
                </a:solidFill>
              </a:rPr>
              <a:t>443</a:t>
            </a:r>
            <a:r>
              <a:rPr lang="ja-JP" altLang="en-US" sz="1200" dirty="0" smtClean="0">
                <a:solidFill>
                  <a:schemeClr val="bg1"/>
                </a:solidFill>
              </a:rPr>
              <a:t>号</a:t>
            </a:r>
            <a:endParaRPr lang="en-US" altLang="ja-JP" sz="1200" dirty="0" smtClean="0">
              <a:solidFill>
                <a:schemeClr val="bg1"/>
              </a:solidFill>
            </a:endParaRPr>
          </a:p>
          <a:p>
            <a:r>
              <a:rPr lang="ja-JP" altLang="en-US" sz="1200" dirty="0" smtClean="0">
                <a:solidFill>
                  <a:schemeClr val="bg1"/>
                </a:solidFill>
              </a:rPr>
              <a:t>https://www.spf.org/opri/newsletter/443_2.html</a:t>
            </a:r>
            <a:endParaRPr lang="en-US" altLang="ja-JP" sz="1200" dirty="0" smtClean="0">
              <a:solidFill>
                <a:schemeClr val="bg1"/>
              </a:solidFill>
            </a:endParaRPr>
          </a:p>
          <a:p>
            <a:r>
              <a:rPr lang="ja-JP" altLang="en-US" sz="1200" dirty="0" smtClean="0">
                <a:solidFill>
                  <a:schemeClr val="bg1"/>
                </a:solidFill>
              </a:rPr>
              <a:t>画像出典：</a:t>
            </a:r>
            <a:r>
              <a:rPr lang="en-US" altLang="ja-JP" sz="1200" dirty="0" smtClean="0">
                <a:solidFill>
                  <a:schemeClr val="bg1"/>
                </a:solidFill>
              </a:rPr>
              <a:t>JICA’s World Vol.10 No.2</a:t>
            </a:r>
          </a:p>
          <a:p>
            <a:endParaRPr lang="en-US" altLang="ja-JP"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48828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307BAE"/>
                </a:solidFill>
                <a:latin typeface="+mn-ea"/>
              </a:rPr>
              <a:t>その５、漁業</a:t>
            </a:r>
            <a:endParaRPr lang="en-US" altLang="ja-JP" sz="1200" b="0" dirty="0" smtClean="0">
              <a:solidFill>
                <a:srgbClr val="307BAE"/>
              </a:solidFill>
              <a:latin typeface="+mn-ea"/>
            </a:endParaRPr>
          </a:p>
          <a:p>
            <a:r>
              <a:rPr lang="ja-JP" altLang="en-US" b="0" dirty="0" smtClean="0"/>
              <a:t>・世界の人口の</a:t>
            </a:r>
            <a:r>
              <a:rPr lang="ja-JP" altLang="en-US" b="0" dirty="0" smtClean="0">
                <a:solidFill>
                  <a:srgbClr val="307BAE"/>
                </a:solidFill>
              </a:rPr>
              <a:t>約</a:t>
            </a:r>
            <a:r>
              <a:rPr lang="en-US" altLang="ja-JP" b="0" dirty="0" smtClean="0">
                <a:solidFill>
                  <a:srgbClr val="307BAE"/>
                </a:solidFill>
              </a:rPr>
              <a:t>10</a:t>
            </a:r>
            <a:r>
              <a:rPr lang="ja-JP" altLang="en-US" b="0" dirty="0" smtClean="0">
                <a:solidFill>
                  <a:srgbClr val="307BAE"/>
                </a:solidFill>
              </a:rPr>
              <a:t>％</a:t>
            </a:r>
            <a:r>
              <a:rPr lang="ja-JP" altLang="en-US" b="0" dirty="0" smtClean="0"/>
              <a:t>が漁業・養殖業に従事しているといわれており、水産業は加工、流通等も含めると多数の雇用機会を提供しています。</a:t>
            </a:r>
            <a:endParaRPr lang="en-US" altLang="ja-JP" b="0" dirty="0" smtClean="0"/>
          </a:p>
          <a:p>
            <a:r>
              <a:rPr lang="ja-JP" altLang="en-US" b="0" dirty="0" smtClean="0"/>
              <a:t>・しかし昨今、気候変動の影響による魚の地理的分布の変化などから漁獲量の減少が予測され、漁業者や水産業者など海洋資源に依存する人々の収入、生計手段、食料安全保障が脅かされつつあります。</a:t>
            </a:r>
            <a:endParaRPr lang="en-US" altLang="ja-JP" b="0" dirty="0" smtClean="0"/>
          </a:p>
          <a:p>
            <a:r>
              <a:rPr lang="ja-JP" altLang="en-US" b="0" dirty="0" smtClean="0"/>
              <a:t>・もう一つの深刻な課題が過剰漁業や</a:t>
            </a:r>
            <a:r>
              <a:rPr lang="ja-JP" altLang="en-US" b="0" dirty="0" smtClean="0">
                <a:solidFill>
                  <a:srgbClr val="307BAE"/>
                </a:solidFill>
              </a:rPr>
              <a:t>違法・無報告・無規制漁業</a:t>
            </a:r>
            <a:r>
              <a:rPr lang="en-US" altLang="ja-JP" b="0" dirty="0" smtClean="0">
                <a:solidFill>
                  <a:srgbClr val="307BAE"/>
                </a:solidFill>
              </a:rPr>
              <a:t>(IUU</a:t>
            </a:r>
            <a:r>
              <a:rPr lang="ja-JP" altLang="en-US" b="0" dirty="0" smtClean="0">
                <a:solidFill>
                  <a:srgbClr val="307BAE"/>
                </a:solidFill>
              </a:rPr>
              <a:t>漁業</a:t>
            </a:r>
            <a:r>
              <a:rPr lang="en-US" altLang="ja-JP" b="0" dirty="0" smtClean="0">
                <a:solidFill>
                  <a:srgbClr val="307BAE"/>
                </a:solidFill>
              </a:rPr>
              <a:t>)</a:t>
            </a:r>
            <a:r>
              <a:rPr lang="ja-JP" altLang="en-US" b="0" dirty="0" smtClean="0"/>
              <a:t>です。漁業資源の乱獲や過剰な利用は、海の生態系への悪影響、資源の減少を引き起こす要因となっています。</a:t>
            </a:r>
            <a:r>
              <a:rPr lang="en-US" altLang="ja-JP" b="0" dirty="0" smtClean="0"/>
              <a:t>IUU</a:t>
            </a:r>
            <a:r>
              <a:rPr lang="ja-JP" altLang="en-US" b="0" dirty="0" smtClean="0"/>
              <a:t>漁業の背景にある貧困問題やガバナンスに関する課題への対策も含めた、実効的な資源管理の構築が国際社会にとって喫緊の課題となっています。</a:t>
            </a:r>
            <a:endParaRPr lang="en-US" altLang="ja-JP" b="0" dirty="0" smtClean="0"/>
          </a:p>
          <a:p>
            <a:r>
              <a:rPr kumimoji="1" lang="ja-JP" altLang="en-US" b="0" dirty="0" smtClean="0"/>
              <a:t>新しい漁業の管理として、情報伝達技術</a:t>
            </a:r>
            <a:r>
              <a:rPr kumimoji="1" lang="en-US" altLang="ja-JP" b="0" dirty="0" smtClean="0"/>
              <a:t>ICT</a:t>
            </a:r>
            <a:r>
              <a:rPr kumimoji="1" lang="ja-JP" altLang="en-US" b="0" dirty="0" smtClean="0"/>
              <a:t>を使った取り組みなども行われています。詳しくはコラムをご覧ください。</a:t>
            </a:r>
            <a:endParaRPr kumimoji="1" lang="en-US" altLang="ja-JP" b="0" dirty="0" smtClean="0"/>
          </a:p>
          <a:p>
            <a:endParaRPr kumimoji="1" lang="en-US" altLang="ja-JP" dirty="0" smtClean="0"/>
          </a:p>
          <a:p>
            <a:endParaRPr kumimoji="1" lang="en-US" altLang="ja-JP" dirty="0" smtClean="0"/>
          </a:p>
          <a:p>
            <a:r>
              <a:rPr kumimoji="1" lang="ja-JP" altLang="en-US" sz="1200" dirty="0" smtClean="0"/>
              <a:t>本文参考：</a:t>
            </a:r>
            <a:r>
              <a:rPr lang="en-US" altLang="ja-JP" sz="1200" dirty="0" smtClean="0"/>
              <a:t>IPCC (2019). Special Report on the Ocean and Cryosphere in a Changing Climate.</a:t>
            </a:r>
          </a:p>
          <a:p>
            <a:r>
              <a:rPr kumimoji="1" lang="en-US" altLang="ja-JP" sz="1200" dirty="0" smtClean="0"/>
              <a:t>OECD (2016</a:t>
            </a:r>
            <a:r>
              <a:rPr lang="en-US" altLang="ja-JP" sz="1200" dirty="0" smtClean="0"/>
              <a:t>). The Ocean Economy in 2030</a:t>
            </a:r>
            <a:endParaRPr kumimoji="1" lang="ja-JP" altLang="en-US" sz="1200" dirty="0" smtClean="0"/>
          </a:p>
          <a:p>
            <a:r>
              <a:rPr kumimoji="1" lang="ja-JP" altLang="en-US" dirty="0" smtClean="0"/>
              <a:t>コラム参考：</a:t>
            </a:r>
            <a:r>
              <a:rPr lang="ja-JP" altLang="en-US" sz="1200" dirty="0" smtClean="0">
                <a:solidFill>
                  <a:schemeClr val="bg1"/>
                </a:solidFill>
              </a:rPr>
              <a:t>参考：</a:t>
            </a:r>
            <a:r>
              <a:rPr lang="en-US" altLang="ja-JP" sz="1200" dirty="0" smtClean="0">
                <a:solidFill>
                  <a:schemeClr val="bg1"/>
                </a:solidFill>
              </a:rPr>
              <a:t>SATREPS</a:t>
            </a:r>
            <a:r>
              <a:rPr lang="ja-JP" altLang="en-US" sz="1200" dirty="0" smtClean="0">
                <a:solidFill>
                  <a:schemeClr val="bg1"/>
                </a:solidFill>
              </a:rPr>
              <a:t>サイト</a:t>
            </a:r>
            <a:r>
              <a:rPr lang="en-US" altLang="ja-JP" sz="1200" dirty="0" smtClean="0">
                <a:solidFill>
                  <a:schemeClr val="bg1"/>
                </a:solidFill>
              </a:rPr>
              <a:t>『</a:t>
            </a:r>
            <a:r>
              <a:rPr lang="ja-JP" altLang="en-US" sz="1200" dirty="0" smtClean="0">
                <a:solidFill>
                  <a:schemeClr val="bg1"/>
                </a:solidFill>
              </a:rPr>
              <a:t>マリカルチャビッグデータの生成・分析による水産資源の持続可能な生産と安定供給の実現</a:t>
            </a:r>
            <a:r>
              <a:rPr lang="en-US" altLang="ja-JP" sz="1200" dirty="0" smtClean="0">
                <a:solidFill>
                  <a:schemeClr val="bg1"/>
                </a:solidFill>
              </a:rPr>
              <a:t>』</a:t>
            </a:r>
          </a:p>
          <a:p>
            <a:r>
              <a:rPr lang="en-GB" altLang="ja-JP" sz="1200" dirty="0" smtClean="0">
                <a:solidFill>
                  <a:schemeClr val="bg1"/>
                </a:solidFill>
              </a:rPr>
              <a:t>https://</a:t>
            </a:r>
            <a:r>
              <a:rPr lang="en-GB" altLang="ja-JP" sz="1100" dirty="0" smtClean="0">
                <a:solidFill>
                  <a:schemeClr val="bg1"/>
                </a:solidFill>
              </a:rPr>
              <a:t>www.jst.go.jp/global/kadai/h2810_indonesia.html</a:t>
            </a:r>
          </a:p>
          <a:p>
            <a:r>
              <a:rPr lang="en-US" altLang="ja-JP" sz="1200" dirty="0" smtClean="0">
                <a:solidFill>
                  <a:schemeClr val="bg1"/>
                </a:solidFill>
              </a:rPr>
              <a:t>※</a:t>
            </a:r>
            <a:r>
              <a:rPr lang="ja-JP" altLang="en-US" sz="1200" dirty="0" smtClean="0">
                <a:solidFill>
                  <a:schemeClr val="bg1"/>
                </a:solidFill>
              </a:rPr>
              <a:t>画像はイメージです。</a:t>
            </a:r>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3075614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25B992"/>
                </a:solidFill>
                <a:latin typeface="+mn-ea"/>
              </a:rPr>
              <a:t>その</a:t>
            </a:r>
            <a:r>
              <a:rPr lang="en-US" altLang="ja-JP" sz="1200" b="0" dirty="0" smtClean="0">
                <a:solidFill>
                  <a:srgbClr val="25B992"/>
                </a:solidFill>
                <a:latin typeface="+mn-ea"/>
              </a:rPr>
              <a:t>6</a:t>
            </a:r>
            <a:r>
              <a:rPr lang="ja-JP" altLang="en-US" sz="1200" b="0" dirty="0" err="1" smtClean="0">
                <a:solidFill>
                  <a:srgbClr val="25B992"/>
                </a:solidFill>
                <a:latin typeface="+mn-ea"/>
              </a:rPr>
              <a:t>、</a:t>
            </a:r>
            <a:r>
              <a:rPr lang="ja-JP" altLang="en-US" sz="1200" b="0" dirty="0" smtClean="0">
                <a:solidFill>
                  <a:srgbClr val="25B992"/>
                </a:solidFill>
                <a:latin typeface="+mn-ea"/>
              </a:rPr>
              <a:t>防災・海面上昇</a:t>
            </a:r>
            <a:endParaRPr lang="en-US" altLang="ja-JP" sz="1200" b="0" dirty="0" smtClean="0">
              <a:solidFill>
                <a:srgbClr val="25B992"/>
              </a:solidFill>
              <a:latin typeface="+mn-ea"/>
            </a:endParaRPr>
          </a:p>
          <a:p>
            <a:r>
              <a:rPr lang="ja-JP" altLang="en-US" b="0" dirty="0" smtClean="0"/>
              <a:t>世界では</a:t>
            </a:r>
            <a:r>
              <a:rPr lang="ja-JP" altLang="en-US" b="0" dirty="0" smtClean="0">
                <a:solidFill>
                  <a:srgbClr val="25B992"/>
                </a:solidFill>
              </a:rPr>
              <a:t>約</a:t>
            </a:r>
            <a:r>
              <a:rPr lang="en-US" altLang="ja-JP" b="0" dirty="0" smtClean="0">
                <a:solidFill>
                  <a:srgbClr val="25B992"/>
                </a:solidFill>
              </a:rPr>
              <a:t>6</a:t>
            </a:r>
            <a:r>
              <a:rPr lang="ja-JP" altLang="en-US" b="0" dirty="0" smtClean="0">
                <a:solidFill>
                  <a:srgbClr val="25B992"/>
                </a:solidFill>
              </a:rPr>
              <a:t>億人</a:t>
            </a:r>
            <a:r>
              <a:rPr lang="ja-JP" altLang="en-US" b="0" dirty="0" smtClean="0"/>
              <a:t>（世界人口の約</a:t>
            </a:r>
            <a:r>
              <a:rPr lang="en-US" altLang="ja-JP" b="0" dirty="0" smtClean="0">
                <a:solidFill>
                  <a:srgbClr val="25B992"/>
                </a:solidFill>
              </a:rPr>
              <a:t>10</a:t>
            </a:r>
            <a:r>
              <a:rPr lang="ja-JP" altLang="en-US" b="0" dirty="0" smtClean="0">
                <a:solidFill>
                  <a:srgbClr val="25B992"/>
                </a:solidFill>
              </a:rPr>
              <a:t>％</a:t>
            </a:r>
            <a:r>
              <a:rPr lang="ja-JP" altLang="en-US" b="0" dirty="0" smtClean="0"/>
              <a:t>）が</a:t>
            </a:r>
            <a:r>
              <a:rPr lang="ja-JP" altLang="en-US" b="0" dirty="0" smtClean="0">
                <a:solidFill>
                  <a:srgbClr val="25B992"/>
                </a:solidFill>
              </a:rPr>
              <a:t>海抜</a:t>
            </a:r>
            <a:r>
              <a:rPr lang="en-US" altLang="ja-JP" b="0" dirty="0" smtClean="0">
                <a:solidFill>
                  <a:srgbClr val="25B992"/>
                </a:solidFill>
              </a:rPr>
              <a:t>10</a:t>
            </a:r>
            <a:r>
              <a:rPr lang="ja-JP" altLang="en-US" b="0" dirty="0" smtClean="0">
                <a:solidFill>
                  <a:srgbClr val="25B992"/>
                </a:solidFill>
              </a:rPr>
              <a:t>メートル以下</a:t>
            </a:r>
            <a:r>
              <a:rPr lang="ja-JP" altLang="en-US" b="0" dirty="0" smtClean="0"/>
              <a:t>の沿岸域に暮らしているといわれています。</a:t>
            </a:r>
            <a:endParaRPr lang="en-US" altLang="ja-JP" b="0" dirty="0" smtClean="0"/>
          </a:p>
          <a:p>
            <a:r>
              <a:rPr lang="ja-JP" altLang="en-US" b="0" dirty="0" smtClean="0"/>
              <a:t>・気候変動の影響によって世界の平均海水面は今世紀末に</a:t>
            </a:r>
            <a:r>
              <a:rPr lang="ja-JP" altLang="en-US" b="0" dirty="0" smtClean="0">
                <a:solidFill>
                  <a:srgbClr val="25B992"/>
                </a:solidFill>
              </a:rPr>
              <a:t>最大</a:t>
            </a:r>
            <a:r>
              <a:rPr lang="en-US" altLang="ja-JP" b="0" dirty="0" smtClean="0">
                <a:solidFill>
                  <a:srgbClr val="25B992"/>
                </a:solidFill>
              </a:rPr>
              <a:t>1.1</a:t>
            </a:r>
            <a:r>
              <a:rPr lang="ja-JP" altLang="en-US" b="0" dirty="0" smtClean="0">
                <a:solidFill>
                  <a:srgbClr val="25B992"/>
                </a:solidFill>
              </a:rPr>
              <a:t>メートル</a:t>
            </a:r>
            <a:r>
              <a:rPr lang="ja-JP" altLang="en-US" b="0" dirty="0" smtClean="0"/>
              <a:t>上昇すると予測されており、これまで</a:t>
            </a:r>
            <a:r>
              <a:rPr lang="en-US" altLang="ja-JP" b="0" dirty="0" smtClean="0"/>
              <a:t>100</a:t>
            </a:r>
            <a:r>
              <a:rPr lang="ja-JP" altLang="en-US" b="0" dirty="0" smtClean="0"/>
              <a:t>年に一度だった海面水位の極端現象が世界の各地で</a:t>
            </a:r>
            <a:r>
              <a:rPr lang="ja-JP" altLang="en-US" b="0" dirty="0" smtClean="0">
                <a:solidFill>
                  <a:srgbClr val="25B992"/>
                </a:solidFill>
              </a:rPr>
              <a:t>毎年発生</a:t>
            </a:r>
            <a:r>
              <a:rPr lang="ja-JP" altLang="en-US" b="0" dirty="0" smtClean="0"/>
              <a:t>するようになるといわれています。さらに、こうした海面上昇に関連して、台風など熱帯サイクロンの威力の増大や、高潮の被害が増えると考えられ、沿岸にすむ人々は高い災害リスクにさらされています。</a:t>
            </a:r>
            <a:endParaRPr lang="en-US" altLang="ja-JP" b="0" dirty="0" smtClean="0"/>
          </a:p>
          <a:p>
            <a:r>
              <a:rPr lang="ja-JP" altLang="en-US" b="0" dirty="0" smtClean="0"/>
              <a:t>・海抜が低い沿岸国や島嶼国の中には、これらの環境変化によって人が住めない環境になる可能性があるとされ、沿岸域からの避難や、防災への取り組みを通じた災害リスクの受容などの必要性が高まっています。</a:t>
            </a:r>
            <a:endParaRPr lang="en-US" altLang="ja-JP" b="0" dirty="0" smtClean="0"/>
          </a:p>
          <a:p>
            <a:r>
              <a:rPr kumimoji="1" lang="ja-JP" altLang="en-US" b="0" dirty="0" smtClean="0"/>
              <a:t>こうした災害リスクに立ち向かうべく、マングローブの役割が見直され始めています。詳しくはコラムをご覧ください。</a:t>
            </a:r>
            <a:endParaRPr kumimoji="1" lang="en-US" altLang="ja-JP" b="0" dirty="0" smtClean="0"/>
          </a:p>
          <a:p>
            <a:endParaRPr kumimoji="1" lang="en-US" altLang="ja-JP" dirty="0" smtClean="0"/>
          </a:p>
          <a:p>
            <a:r>
              <a:rPr kumimoji="1" lang="ja-JP" altLang="en-US" sz="1200" dirty="0" smtClean="0"/>
              <a:t>本文参考：</a:t>
            </a:r>
            <a:r>
              <a:rPr lang="en-US" altLang="ja-JP" sz="1200" dirty="0" smtClean="0"/>
              <a:t>IPCC (2019). Special Report on the Ocean and Cryosphere in a Changing Climate.</a:t>
            </a:r>
          </a:p>
          <a:p>
            <a:r>
              <a:rPr kumimoji="1" lang="en-US" altLang="ja-JP" sz="1200" dirty="0" smtClean="0"/>
              <a:t>OECD (2016</a:t>
            </a:r>
            <a:r>
              <a:rPr lang="en-US" altLang="ja-JP" sz="1200" dirty="0" smtClean="0"/>
              <a:t>). The Ocean Economy in 2030</a:t>
            </a:r>
            <a:endParaRPr kumimoji="1" lang="ja-JP" altLang="en-US" sz="1200" dirty="0" smtClean="0"/>
          </a:p>
          <a:p>
            <a:r>
              <a:rPr kumimoji="1" lang="ja-JP" altLang="en-US" dirty="0" smtClean="0"/>
              <a:t>コラム参考：</a:t>
            </a:r>
            <a:r>
              <a:rPr lang="ja-JP" altLang="en-US" sz="1400" dirty="0" smtClean="0">
                <a:solidFill>
                  <a:schemeClr val="bg1"/>
                </a:solidFill>
              </a:rPr>
              <a:t>国際開発ジャーナル</a:t>
            </a:r>
            <a:r>
              <a:rPr lang="en-US" altLang="ja-JP" sz="1400" dirty="0" smtClean="0">
                <a:solidFill>
                  <a:schemeClr val="bg1"/>
                </a:solidFill>
              </a:rPr>
              <a:t>2019</a:t>
            </a:r>
            <a:r>
              <a:rPr lang="ja-JP" altLang="en-US" sz="1400" dirty="0" smtClean="0">
                <a:solidFill>
                  <a:schemeClr val="bg1"/>
                </a:solidFill>
              </a:rPr>
              <a:t>年</a:t>
            </a:r>
            <a:r>
              <a:rPr lang="en-US" altLang="ja-JP" sz="1400" dirty="0" smtClean="0">
                <a:solidFill>
                  <a:schemeClr val="bg1"/>
                </a:solidFill>
              </a:rPr>
              <a:t>1</a:t>
            </a:r>
            <a:r>
              <a:rPr lang="ja-JP" altLang="en-US" sz="1400" dirty="0" smtClean="0">
                <a:solidFill>
                  <a:schemeClr val="bg1"/>
                </a:solidFill>
              </a:rPr>
              <a:t>月号 </a:t>
            </a:r>
            <a:endParaRPr lang="en-US" altLang="ja-JP" sz="1400" dirty="0" smtClean="0">
              <a:solidFill>
                <a:schemeClr val="bg1"/>
              </a:solidFill>
            </a:endParaRPr>
          </a:p>
          <a:p>
            <a:r>
              <a:rPr lang="en-GB" altLang="ja-JP" sz="1400" dirty="0" smtClean="0">
                <a:solidFill>
                  <a:schemeClr val="bg1"/>
                </a:solidFill>
              </a:rPr>
              <a:t>PROJECT FOCUS </a:t>
            </a:r>
            <a:r>
              <a:rPr lang="ja-JP" altLang="en-US" sz="1400" dirty="0" smtClean="0">
                <a:solidFill>
                  <a:schemeClr val="bg1"/>
                </a:solidFill>
              </a:rPr>
              <a:t>ミャンマー</a:t>
            </a:r>
            <a:r>
              <a:rPr lang="en-GB" altLang="ja-JP" sz="1400" dirty="0" smtClean="0">
                <a:solidFill>
                  <a:schemeClr val="bg1"/>
                </a:solidFill>
              </a:rPr>
              <a:t>No.02</a:t>
            </a:r>
            <a:r>
              <a:rPr lang="en-US" altLang="ja-JP" sz="1400" dirty="0" smtClean="0">
                <a:solidFill>
                  <a:schemeClr val="bg1"/>
                </a:solidFill>
              </a:rPr>
              <a:t> </a:t>
            </a:r>
            <a:r>
              <a:rPr lang="en-GB" altLang="ja-JP" sz="1200" dirty="0" smtClean="0">
                <a:solidFill>
                  <a:schemeClr val="bg1"/>
                </a:solidFill>
              </a:rPr>
              <a:t>https://www.idj.co.jp/cp-bin/navi/projectfocus_201901_myanmar02/</a:t>
            </a:r>
            <a:r>
              <a:rPr lang="ja-JP" altLang="en-US" sz="1200" dirty="0" smtClean="0">
                <a:solidFill>
                  <a:schemeClr val="bg1"/>
                </a:solidFill>
              </a:rPr>
              <a:t>　</a:t>
            </a:r>
            <a:endParaRPr lang="en-US" altLang="ja-JP" sz="1200" dirty="0" smtClean="0">
              <a:solidFill>
                <a:schemeClr val="bg1"/>
              </a:solidFill>
            </a:endParaRPr>
          </a:p>
          <a:p>
            <a:r>
              <a:rPr lang="en-US" altLang="ja-JP" sz="1200" dirty="0" smtClean="0">
                <a:solidFill>
                  <a:schemeClr val="bg1"/>
                </a:solidFill>
              </a:rPr>
              <a:t>※</a:t>
            </a:r>
            <a:r>
              <a:rPr lang="ja-JP" altLang="en-US" sz="1200" dirty="0" smtClean="0">
                <a:solidFill>
                  <a:schemeClr val="bg1"/>
                </a:solidFill>
              </a:rPr>
              <a:t>画像はイメージです。</a:t>
            </a:r>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13</a:t>
            </a:fld>
            <a:endParaRPr kumimoji="1" lang="ja-JP" altLang="en-US"/>
          </a:p>
        </p:txBody>
      </p:sp>
    </p:spTree>
    <p:extLst>
      <p:ext uri="{BB962C8B-B14F-4D97-AF65-F5344CB8AC3E}">
        <p14:creationId xmlns:p14="http://schemas.microsoft.com/office/powerpoint/2010/main" val="1066932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以上が、</a:t>
            </a:r>
            <a:r>
              <a:rPr kumimoji="1" lang="en-US" altLang="ja-JP" dirty="0" smtClean="0"/>
              <a:t>SDGs</a:t>
            </a:r>
            <a:r>
              <a:rPr kumimoji="1" lang="ja-JP" altLang="en-US" dirty="0" smtClean="0"/>
              <a:t>と海洋に関わる課題の紹介でした。日本が主体となっている国際協力の事例も各スライド右側のコラムにご紹介しているので、興味のある方は是非ご覧になってくださいね。</a:t>
            </a:r>
            <a:endParaRPr kumimoji="1" lang="en-US" altLang="ja-JP" dirty="0" smtClean="0"/>
          </a:p>
          <a:p>
            <a:r>
              <a:rPr kumimoji="1" lang="ja-JP" altLang="en-US" dirty="0" smtClean="0"/>
              <a:t>さらに知りたいという方は、こちらに研究所の参考資料をあげておくので是非ご自身で調べてみてください。</a:t>
            </a:r>
            <a:endParaRPr kumimoji="1" lang="en-US" altLang="ja-JP" dirty="0" smtClean="0"/>
          </a:p>
          <a:p>
            <a:r>
              <a:rPr kumimoji="1" lang="ja-JP" altLang="en-US" dirty="0" smtClean="0"/>
              <a:t>それではご清聴どうもありがとうございました！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14</a:t>
            </a:fld>
            <a:endParaRPr kumimoji="1" lang="ja-JP" altLang="en-US"/>
          </a:p>
        </p:txBody>
      </p:sp>
    </p:spTree>
    <p:extLst>
      <p:ext uri="{BB962C8B-B14F-4D97-AF65-F5344CB8AC3E}">
        <p14:creationId xmlns:p14="http://schemas.microsoft.com/office/powerpoint/2010/main" val="189758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はじめに</a:t>
            </a:r>
            <a:endParaRPr kumimoji="1" lang="en-US" altLang="ja-JP" dirty="0" smtClean="0"/>
          </a:p>
          <a:p>
            <a:r>
              <a:rPr kumimoji="1" lang="ja-JP" altLang="en-US" dirty="0" smtClean="0"/>
              <a:t>なぜ海にまつわる国際協力が必要なのでしょうか。</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2060"/>
                </a:solidFill>
                <a:latin typeface="+mn-ea"/>
              </a:rPr>
              <a:t>地球全体の</a:t>
            </a:r>
            <a:r>
              <a:rPr lang="en-US" altLang="ja-JP" sz="1200" dirty="0" smtClean="0">
                <a:solidFill>
                  <a:srgbClr val="002060"/>
                </a:solidFill>
                <a:latin typeface="+mn-ea"/>
              </a:rPr>
              <a:t>7</a:t>
            </a:r>
            <a:r>
              <a:rPr lang="ja-JP" altLang="en-US" sz="1200" dirty="0" smtClean="0">
                <a:solidFill>
                  <a:srgbClr val="002060"/>
                </a:solidFill>
                <a:latin typeface="+mn-ea"/>
              </a:rPr>
              <a:t>割を占める海洋は、私たちの暮らしにとって欠かせない存在となっています。</a:t>
            </a:r>
            <a:endParaRPr lang="en-US" altLang="ja-JP" sz="1200" dirty="0" smtClean="0">
              <a:solidFill>
                <a:srgbClr val="002060"/>
              </a:solidFill>
              <a:latin typeface="+mn-ea"/>
            </a:endParaRPr>
          </a:p>
          <a:p>
            <a:r>
              <a:rPr lang="ja-JP" altLang="en-US" sz="1200" dirty="0" smtClean="0">
                <a:solidFill>
                  <a:srgbClr val="002060"/>
                </a:solidFill>
                <a:latin typeface="+mn-ea"/>
              </a:rPr>
              <a:t>一方で海は、どの国のものでもない、人類の「共通財」でもあります。</a:t>
            </a:r>
            <a:endParaRPr lang="en-US" altLang="ja-JP" sz="1200" dirty="0" smtClean="0">
              <a:solidFill>
                <a:srgbClr val="002060"/>
              </a:solidFill>
              <a:latin typeface="+mn-ea"/>
            </a:endParaRPr>
          </a:p>
          <a:p>
            <a:r>
              <a:rPr lang="ja-JP" altLang="en-US" sz="1200" dirty="0" smtClean="0">
                <a:solidFill>
                  <a:srgbClr val="002060"/>
                </a:solidFill>
                <a:latin typeface="+mn-ea"/>
              </a:rPr>
              <a:t>海の豊かな資源と美しい環境、そして海と共に生きる人々の安全な暮らしを守るためには国際社会が協力しなければなりません。</a:t>
            </a: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rgbClr val="002060"/>
                </a:solidFill>
                <a:latin typeface="+mn-ea"/>
              </a:rPr>
              <a:t>2015</a:t>
            </a:r>
            <a:r>
              <a:rPr lang="ja-JP" altLang="en-US" sz="1200" dirty="0" smtClean="0">
                <a:solidFill>
                  <a:srgbClr val="002060"/>
                </a:solidFill>
                <a:latin typeface="+mn-ea"/>
              </a:rPr>
              <a:t>年に世界が約束した「持続可能な開発目標</a:t>
            </a:r>
            <a:r>
              <a:rPr lang="en-US" altLang="ja-JP" sz="1200" dirty="0" smtClean="0">
                <a:solidFill>
                  <a:srgbClr val="002060"/>
                </a:solidFill>
                <a:latin typeface="+mn-ea"/>
              </a:rPr>
              <a:t>(SDGs)</a:t>
            </a:r>
            <a:r>
              <a:rPr lang="ja-JP" altLang="en-US" sz="1200" dirty="0" smtClean="0">
                <a:solidFill>
                  <a:srgbClr val="002060"/>
                </a:solidFill>
                <a:latin typeface="+mn-ea"/>
              </a:rPr>
              <a:t>」には、海を守るための世界共通の目標が掲げられています。</a:t>
            </a: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2060"/>
                </a:solidFill>
                <a:latin typeface="+mn-ea"/>
              </a:rPr>
              <a:t>このスライドでは、</a:t>
            </a:r>
            <a:r>
              <a:rPr lang="en-US" altLang="ja-JP" sz="1200" dirty="0" smtClean="0">
                <a:solidFill>
                  <a:srgbClr val="002060"/>
                </a:solidFill>
                <a:latin typeface="+mn-ea"/>
              </a:rPr>
              <a:t>SDGs</a:t>
            </a:r>
            <a:r>
              <a:rPr lang="ja-JP" altLang="en-US" sz="1200" dirty="0" smtClean="0">
                <a:solidFill>
                  <a:srgbClr val="002060"/>
                </a:solidFill>
                <a:latin typeface="+mn-ea"/>
              </a:rPr>
              <a:t>を読み解くために、海洋がどのような課題に直面しているのかを眺めるとともに、日本が世界でどのような取り組みを行っているかを紹介したいと思います。</a:t>
            </a:r>
            <a:endParaRPr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6DE8F2A-B3D4-43F2-B39B-CD77F64A1950}" type="slidenum">
              <a:rPr lang="en-US" altLang="ja-JP" smtClean="0"/>
              <a:pPr/>
              <a:t>2</a:t>
            </a:fld>
            <a:endParaRPr lang="ja-JP" altLang="en-US"/>
          </a:p>
        </p:txBody>
      </p:sp>
    </p:spTree>
    <p:extLst>
      <p:ext uri="{BB962C8B-B14F-4D97-AF65-F5344CB8AC3E}">
        <p14:creationId xmlns:p14="http://schemas.microsoft.com/office/powerpoint/2010/main" val="136892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ここでこれまで国際社会が海洋分野にどのように取り組んできたのかを振り返りたいと思います。</a:t>
            </a:r>
            <a:endParaRPr kumimoji="1" lang="en-US" altLang="ja-JP" dirty="0" smtClean="0"/>
          </a:p>
          <a:p>
            <a:r>
              <a:rPr kumimoji="1" lang="ja-JP" altLang="en-US" dirty="0" smtClean="0"/>
              <a:t>「海の憲法」とも呼ばれる国連海洋法条約、通称</a:t>
            </a:r>
            <a:r>
              <a:rPr kumimoji="1" lang="en-US" altLang="ja-JP" dirty="0" smtClean="0"/>
              <a:t>UNCLOS</a:t>
            </a:r>
            <a:r>
              <a:rPr kumimoji="1" lang="ja-JP" altLang="en-US" dirty="0" err="1" smtClean="0"/>
              <a:t>が誕</a:t>
            </a:r>
            <a:r>
              <a:rPr kumimoji="1" lang="ja-JP" altLang="en-US" dirty="0" smtClean="0"/>
              <a:t>生し、海洋法に関する包括的な取り決めが規定されました。世界各国が海洋資源の利用のために協調する基盤が整ったといえます。</a:t>
            </a:r>
            <a:endParaRPr kumimoji="1" lang="en-US" altLang="ja-JP" dirty="0" smtClean="0"/>
          </a:p>
          <a:p>
            <a:r>
              <a:rPr kumimoji="1" lang="ja-JP" altLang="en-US" dirty="0" smtClean="0"/>
              <a:t>しかし、海洋資源は無限に利用できるわけではありません。環境問題の顕在化などを前に海洋資源の保全の重要性が認識され、</a:t>
            </a:r>
            <a:r>
              <a:rPr kumimoji="1" lang="en-US" altLang="ja-JP" dirty="0" smtClean="0"/>
              <a:t>90</a:t>
            </a:r>
            <a:r>
              <a:rPr kumimoji="1" lang="ja-JP" altLang="en-US" dirty="0" smtClean="0"/>
              <a:t>年代以降具体化されてきた「持続可能な開発」概念のもと、海洋の持続可能な開発と利用の必要性が唱えられるようになりました。</a:t>
            </a:r>
            <a:r>
              <a:rPr kumimoji="1" lang="en-US" altLang="ja-JP" dirty="0" smtClean="0"/>
              <a:t>2015</a:t>
            </a:r>
            <a:r>
              <a:rPr kumimoji="1" lang="ja-JP" altLang="en-US" dirty="0" smtClean="0"/>
              <a:t>年に採択された国連持続可能な開発目標、通称</a:t>
            </a:r>
            <a:r>
              <a:rPr kumimoji="1" lang="en-US" altLang="ja-JP" dirty="0" smtClean="0"/>
              <a:t>SDG</a:t>
            </a:r>
            <a:r>
              <a:rPr kumimoji="1" lang="ja-JP" altLang="en-US" dirty="0" err="1" smtClean="0"/>
              <a:t>ｓ</a:t>
            </a:r>
            <a:r>
              <a:rPr kumimoji="1" lang="ja-JP" altLang="en-US" dirty="0" smtClean="0"/>
              <a:t>の</a:t>
            </a:r>
            <a:r>
              <a:rPr kumimoji="1" lang="en-US" altLang="ja-JP" dirty="0" smtClean="0"/>
              <a:t>14</a:t>
            </a:r>
            <a:r>
              <a:rPr kumimoji="1" lang="ja-JP" altLang="en-US" dirty="0" smtClean="0"/>
              <a:t>番目の目標には、「海の豊かさを守ろう」として海洋の持続可能な開発が掲げられています。</a:t>
            </a:r>
            <a:endParaRPr kumimoji="1" lang="en-US" altLang="ja-JP" dirty="0" smtClean="0"/>
          </a:p>
          <a:p>
            <a:r>
              <a:rPr kumimoji="1" lang="ja-JP" altLang="en-US" sz="1200" b="0" i="0" kern="1200" dirty="0" smtClean="0">
                <a:solidFill>
                  <a:schemeClr val="tx1"/>
                </a:solidFill>
                <a:effectLst/>
                <a:latin typeface="+mn-lt"/>
                <a:ea typeface="+mn-ea"/>
                <a:cs typeface="+mn-cs"/>
              </a:rPr>
              <a:t>海洋の持続可能性を促進する取り組みを活性化するため、</a:t>
            </a:r>
            <a:r>
              <a:rPr kumimoji="1" lang="en-US" altLang="ja-JP" sz="1200" b="0" i="0" kern="1200" dirty="0" smtClean="0">
                <a:solidFill>
                  <a:schemeClr val="tx1"/>
                </a:solidFill>
                <a:effectLst/>
                <a:latin typeface="+mn-lt"/>
                <a:ea typeface="+mn-ea"/>
                <a:cs typeface="+mn-cs"/>
              </a:rPr>
              <a:t>2017</a:t>
            </a:r>
            <a:r>
              <a:rPr kumimoji="1" lang="ja-JP" altLang="en-US" sz="1200" b="0" i="0" kern="1200" dirty="0" smtClean="0">
                <a:solidFill>
                  <a:schemeClr val="tx1"/>
                </a:solidFill>
                <a:effectLst/>
                <a:latin typeface="+mn-lt"/>
                <a:ea typeface="+mn-ea"/>
                <a:cs typeface="+mn-cs"/>
              </a:rPr>
              <a:t>年から「国連海洋会議」が開催されています。</a:t>
            </a:r>
            <a:endParaRPr kumimoji="1" lang="en-US" altLang="ja-JP"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昨今、気候変動による海洋環境への影響が懸念されています。</a:t>
            </a:r>
            <a:r>
              <a:rPr kumimoji="1" lang="en-US" altLang="ja-JP" sz="1200" b="0" i="0" kern="1200" dirty="0" smtClean="0">
                <a:solidFill>
                  <a:schemeClr val="tx1"/>
                </a:solidFill>
                <a:effectLst/>
                <a:latin typeface="+mn-lt"/>
                <a:ea typeface="+mn-ea"/>
                <a:cs typeface="+mn-cs"/>
              </a:rPr>
              <a:t>2019</a:t>
            </a:r>
            <a:r>
              <a:rPr kumimoji="1" lang="ja-JP" altLang="en-US" sz="1200" b="0" i="0" kern="1200" dirty="0" smtClean="0">
                <a:solidFill>
                  <a:schemeClr val="tx1"/>
                </a:solidFill>
                <a:effectLst/>
                <a:latin typeface="+mn-lt"/>
                <a:ea typeface="+mn-ea"/>
                <a:cs typeface="+mn-cs"/>
              </a:rPr>
              <a:t>年には「気候変動に関する政府間パネル」通称</a:t>
            </a:r>
            <a:r>
              <a:rPr kumimoji="1" lang="en-US" altLang="ja-JP" sz="1200" b="0" i="0" kern="1200" dirty="0" smtClean="0">
                <a:solidFill>
                  <a:schemeClr val="tx1"/>
                </a:solidFill>
                <a:effectLst/>
                <a:latin typeface="+mn-lt"/>
                <a:ea typeface="+mn-ea"/>
                <a:cs typeface="+mn-cs"/>
              </a:rPr>
              <a:t>IPCC</a:t>
            </a:r>
            <a:r>
              <a:rPr kumimoji="1" lang="ja-JP" altLang="en-US" sz="1200" b="0" i="0" kern="1200" dirty="0" smtClean="0">
                <a:solidFill>
                  <a:schemeClr val="tx1"/>
                </a:solidFill>
                <a:effectLst/>
                <a:latin typeface="+mn-lt"/>
                <a:ea typeface="+mn-ea"/>
                <a:cs typeface="+mn-cs"/>
              </a:rPr>
              <a:t>が海洋に関わる知見を集約した報告書を発表しています。</a:t>
            </a:r>
            <a:endParaRPr kumimoji="1" lang="en-US" altLang="ja-JP"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こうした科学的知見の更なる発展のため、国連は</a:t>
            </a:r>
            <a:r>
              <a:rPr kumimoji="1" lang="en-US" altLang="ja-JP" sz="1200" b="0" i="0" kern="1200" dirty="0" smtClean="0">
                <a:solidFill>
                  <a:schemeClr val="tx1"/>
                </a:solidFill>
                <a:effectLst/>
                <a:latin typeface="+mn-lt"/>
                <a:ea typeface="+mn-ea"/>
                <a:cs typeface="+mn-cs"/>
              </a:rPr>
              <a:t>2021</a:t>
            </a:r>
            <a:r>
              <a:rPr kumimoji="1" lang="ja-JP" altLang="en-US" sz="1200" b="0" i="0" kern="1200" dirty="0" smtClean="0">
                <a:solidFill>
                  <a:schemeClr val="tx1"/>
                </a:solidFill>
                <a:effectLst/>
                <a:latin typeface="+mn-lt"/>
                <a:ea typeface="+mn-ea"/>
                <a:cs typeface="+mn-cs"/>
              </a:rPr>
              <a:t>年から</a:t>
            </a:r>
            <a:r>
              <a:rPr kumimoji="1" lang="en-US" altLang="ja-JP" sz="1200" b="0" i="0" kern="1200" dirty="0" smtClean="0">
                <a:solidFill>
                  <a:schemeClr val="tx1"/>
                </a:solidFill>
                <a:effectLst/>
                <a:latin typeface="+mn-lt"/>
                <a:ea typeface="+mn-ea"/>
                <a:cs typeface="+mn-cs"/>
              </a:rPr>
              <a:t>2030</a:t>
            </a:r>
            <a:r>
              <a:rPr kumimoji="1" lang="ja-JP" altLang="en-US" sz="1200" b="0" i="0" kern="1200" dirty="0" smtClean="0">
                <a:solidFill>
                  <a:schemeClr val="tx1"/>
                </a:solidFill>
                <a:effectLst/>
                <a:latin typeface="+mn-lt"/>
                <a:ea typeface="+mn-ea"/>
                <a:cs typeface="+mn-cs"/>
              </a:rPr>
              <a:t>年までの</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年間を「国連海洋科学の</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年」と定めています。</a:t>
            </a:r>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383388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a:t>
            </a:r>
            <a:r>
              <a:rPr kumimoji="1" lang="en-US" altLang="ja-JP" dirty="0" smtClean="0"/>
              <a:t>SDGs</a:t>
            </a:r>
            <a:r>
              <a:rPr kumimoji="1" lang="ja-JP" altLang="en-US" dirty="0" smtClean="0"/>
              <a:t>について簡単におさらいします。</a:t>
            </a:r>
            <a:r>
              <a:rPr kumimoji="1" lang="en-US" altLang="ja-JP" dirty="0" smtClean="0"/>
              <a:t>17</a:t>
            </a:r>
            <a:r>
              <a:rPr kumimoji="1" lang="ja-JP" altLang="en-US" dirty="0" smtClean="0"/>
              <a:t>個の目標からなる世界共通の目標でしたね。</a:t>
            </a:r>
            <a:endParaRPr kumimoji="1" lang="en-US" altLang="ja-JP" dirty="0" smtClean="0"/>
          </a:p>
          <a:p>
            <a:r>
              <a:rPr kumimoji="1" lang="ja-JP" altLang="en-US" dirty="0" smtClean="0"/>
              <a:t>こちらはストックホルムの研究機関が考案した「</a:t>
            </a:r>
            <a:r>
              <a:rPr kumimoji="1" lang="en-US" altLang="ja-JP" dirty="0" smtClean="0"/>
              <a:t>SDGs</a:t>
            </a:r>
            <a:r>
              <a:rPr kumimoji="1" lang="ja-JP" altLang="en-US" dirty="0" smtClean="0"/>
              <a:t>ウェディングケーキ」というんですが、これはそれぞれの目標の関係性について説明してくれています。</a:t>
            </a:r>
            <a:endParaRPr kumimoji="1" lang="en-US" altLang="ja-JP" dirty="0" smtClean="0"/>
          </a:p>
          <a:p>
            <a:r>
              <a:rPr kumimoji="1" lang="ja-JP" altLang="en-US" dirty="0" smtClean="0"/>
              <a:t>上から「経済圏」、「社会圏」、「生物圏」と名付けられているんですが、見てわかる通り一番下の「生物圏」は上の層をなす経済、社会の目標の基盤となっています。</a:t>
            </a:r>
            <a:endParaRPr kumimoji="1" lang="en-US" altLang="ja-JP" dirty="0" smtClean="0"/>
          </a:p>
          <a:p>
            <a:r>
              <a:rPr kumimoji="1" lang="ja-JP" altLang="en-US" dirty="0" smtClean="0"/>
              <a:t>そして、海洋はこの基盤を成す</a:t>
            </a:r>
            <a:r>
              <a:rPr kumimoji="1" lang="en-US" altLang="ja-JP" dirty="0" smtClean="0"/>
              <a:t>4</a:t>
            </a:r>
            <a:r>
              <a:rPr kumimoji="1" lang="ja-JP" altLang="en-US" dirty="0" err="1" smtClean="0"/>
              <a:t>つの</a:t>
            </a:r>
            <a:r>
              <a:rPr kumimoji="1" lang="ja-JP" altLang="en-US" dirty="0" smtClean="0"/>
              <a:t>要素のうちの一つであるということが示されています。</a:t>
            </a:r>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202701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持続可能な開発目標</a:t>
            </a:r>
            <a:r>
              <a:rPr kumimoji="1" lang="en-US" altLang="ja-JP" dirty="0" smtClean="0"/>
              <a:t>14</a:t>
            </a:r>
            <a:r>
              <a:rPr kumimoji="1" lang="ja-JP" altLang="en-US" dirty="0" smtClean="0"/>
              <a:t>番目の目標である「海の豊かさを守ろう」を少し簡略化してみました。</a:t>
            </a:r>
            <a:endParaRPr kumimoji="1" lang="en-US" altLang="ja-JP" dirty="0" smtClean="0"/>
          </a:p>
          <a:p>
            <a:r>
              <a:rPr kumimoji="1" lang="ja-JP" altLang="en-US" dirty="0" smtClean="0"/>
              <a:t>左上から、海洋汚染の防止、海洋生態系の保全、海洋酸性化の抑制、</a:t>
            </a:r>
            <a:r>
              <a:rPr kumimoji="1" lang="en-US" altLang="ja-JP" dirty="0" smtClean="0"/>
              <a:t>IUU</a:t>
            </a:r>
            <a:r>
              <a:rPr kumimoji="1" lang="ja-JP" altLang="en-US" dirty="0" smtClean="0"/>
              <a:t>漁業の撲滅、海洋保護区の拡大、漁業補助金の適正化、そして小島嶼国の経済振興などが挙げられています。</a:t>
            </a:r>
            <a:endParaRPr kumimoji="1" lang="en-US" altLang="ja-JP" dirty="0" smtClean="0"/>
          </a:p>
          <a:p>
            <a:r>
              <a:rPr kumimoji="1" lang="ja-JP" altLang="en-US" dirty="0" smtClean="0"/>
              <a:t>一つ一つの目標の詳しい解説は別の機会に譲り、ここではこれらの目標が立てられるにいたった背景として、世界の海の問題について横断的に見ていきたいと思います。</a:t>
            </a:r>
            <a:endParaRPr kumimoji="1" lang="en-US" altLang="ja-JP" dirty="0" smtClean="0"/>
          </a:p>
          <a:p>
            <a:r>
              <a:rPr kumimoji="1" lang="ja-JP" altLang="en-US" dirty="0" smtClean="0"/>
              <a:t>ここからは</a:t>
            </a:r>
            <a:r>
              <a:rPr kumimoji="1" lang="en-US" altLang="ja-JP" dirty="0" smtClean="0"/>
              <a:t>2</a:t>
            </a:r>
            <a:r>
              <a:rPr kumimoji="1" lang="ja-JP" altLang="en-US" dirty="0" err="1" smtClean="0"/>
              <a:t>つの</a:t>
            </a:r>
            <a:r>
              <a:rPr kumimoji="1" lang="ja-JP" altLang="en-US" dirty="0" smtClean="0"/>
              <a:t>テーマとして、「海洋環境の保全」、「海と生きる人々の暮らし」に分けてそれぞれご紹介していきます。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212500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それではまず初めに一つ目のテーマ「海洋環境の保全」にまつわるトピックについてご紹介します。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63169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15AB9D"/>
                </a:solidFill>
                <a:latin typeface="+mn-ea"/>
              </a:rPr>
              <a:t>その１、海洋の温暖化</a:t>
            </a:r>
            <a:endParaRPr lang="en-US" altLang="ja-JP" sz="1200" b="0" dirty="0" smtClean="0">
              <a:solidFill>
                <a:srgbClr val="15AB9D"/>
              </a:solidFill>
              <a:latin typeface="+mn-ea"/>
            </a:endParaRPr>
          </a:p>
          <a:p>
            <a:r>
              <a:rPr lang="ja-JP" altLang="en-US" b="0" dirty="0" smtClean="0"/>
              <a:t>海洋は地球全体に蓄積した</a:t>
            </a:r>
            <a:r>
              <a:rPr lang="ja-JP" altLang="en-US" b="0" dirty="0" smtClean="0">
                <a:solidFill>
                  <a:srgbClr val="15AB9D"/>
                </a:solidFill>
              </a:rPr>
              <a:t>熱や、大気中の二酸化炭素を吸収</a:t>
            </a:r>
            <a:r>
              <a:rPr lang="ja-JP" altLang="en-US" b="0" dirty="0" smtClean="0"/>
              <a:t>し、地球のシステムを安定化させる役割を担っています。</a:t>
            </a:r>
            <a:endParaRPr lang="en-US" altLang="ja-JP" b="0" dirty="0" smtClean="0"/>
          </a:p>
          <a:p>
            <a:r>
              <a:rPr lang="ja-JP" altLang="en-US" b="0" dirty="0" smtClean="0"/>
              <a:t>・しかし今、人間活動が引き起こす地球温暖化によって、海洋自身が温暖化しています。海洋の温暖化は今世紀にわたって引き続き進行していくと予測され、</a:t>
            </a:r>
            <a:r>
              <a:rPr lang="en-US" altLang="ja-JP" b="0" dirty="0" smtClean="0"/>
              <a:t>2100</a:t>
            </a:r>
            <a:r>
              <a:rPr lang="ja-JP" altLang="en-US" b="0" dirty="0" smtClean="0"/>
              <a:t>年までに、過去</a:t>
            </a:r>
            <a:r>
              <a:rPr lang="en-US" altLang="ja-JP" b="0" dirty="0" smtClean="0"/>
              <a:t>50</a:t>
            </a:r>
            <a:r>
              <a:rPr lang="ja-JP" altLang="en-US" b="0" dirty="0" smtClean="0"/>
              <a:t>年程度の間に蓄積された量の</a:t>
            </a:r>
            <a:r>
              <a:rPr lang="en-US" altLang="ja-JP" b="0" dirty="0" smtClean="0">
                <a:solidFill>
                  <a:srgbClr val="15AB9D"/>
                </a:solidFill>
              </a:rPr>
              <a:t>5</a:t>
            </a:r>
            <a:r>
              <a:rPr lang="ja-JP" altLang="en-US" b="0" dirty="0" smtClean="0">
                <a:solidFill>
                  <a:srgbClr val="15AB9D"/>
                </a:solidFill>
              </a:rPr>
              <a:t>～</a:t>
            </a:r>
            <a:r>
              <a:rPr lang="en-US" altLang="ja-JP" b="0" dirty="0" smtClean="0">
                <a:solidFill>
                  <a:srgbClr val="15AB9D"/>
                </a:solidFill>
              </a:rPr>
              <a:t>7</a:t>
            </a:r>
            <a:r>
              <a:rPr lang="ja-JP" altLang="en-US" b="0" dirty="0" smtClean="0">
                <a:solidFill>
                  <a:srgbClr val="15AB9D"/>
                </a:solidFill>
              </a:rPr>
              <a:t>倍</a:t>
            </a:r>
            <a:r>
              <a:rPr lang="ja-JP" altLang="en-US" b="0" dirty="0" smtClean="0"/>
              <a:t>もの熱を吸収することが予測されています。</a:t>
            </a:r>
            <a:endParaRPr lang="en-US" altLang="ja-JP" b="0" dirty="0" smtClean="0"/>
          </a:p>
          <a:p>
            <a:r>
              <a:rPr lang="ja-JP" altLang="en-US" b="0" dirty="0" smtClean="0"/>
              <a:t>・また、海洋は</a:t>
            </a:r>
            <a:r>
              <a:rPr lang="en-US" altLang="ja-JP" b="0" dirty="0" smtClean="0"/>
              <a:t>1980</a:t>
            </a:r>
            <a:r>
              <a:rPr lang="ja-JP" altLang="en-US" b="0" dirty="0" smtClean="0"/>
              <a:t>年代以降人間活動が放出してきた二酸化炭素のうち</a:t>
            </a:r>
            <a:r>
              <a:rPr lang="en-US" altLang="ja-JP" b="0" dirty="0" smtClean="0">
                <a:solidFill>
                  <a:srgbClr val="15AB9D"/>
                </a:solidFill>
              </a:rPr>
              <a:t>20</a:t>
            </a:r>
            <a:r>
              <a:rPr lang="ja-JP" altLang="en-US" b="0" dirty="0" smtClean="0">
                <a:solidFill>
                  <a:srgbClr val="15AB9D"/>
                </a:solidFill>
              </a:rPr>
              <a:t>～</a:t>
            </a:r>
            <a:r>
              <a:rPr lang="en-US" altLang="ja-JP" b="0" dirty="0" smtClean="0">
                <a:solidFill>
                  <a:srgbClr val="15AB9D"/>
                </a:solidFill>
              </a:rPr>
              <a:t>30</a:t>
            </a:r>
            <a:r>
              <a:rPr lang="ja-JP" altLang="en-US" b="0" dirty="0" smtClean="0">
                <a:solidFill>
                  <a:srgbClr val="15AB9D"/>
                </a:solidFill>
              </a:rPr>
              <a:t>％</a:t>
            </a:r>
            <a:r>
              <a:rPr lang="ja-JP" altLang="en-US" b="0" dirty="0" smtClean="0"/>
              <a:t>を吸収しており、海の</a:t>
            </a:r>
            <a:r>
              <a:rPr lang="ja-JP" altLang="en-US" b="0" dirty="0" smtClean="0">
                <a:solidFill>
                  <a:srgbClr val="15AB9D"/>
                </a:solidFill>
              </a:rPr>
              <a:t>酸性化</a:t>
            </a:r>
            <a:r>
              <a:rPr lang="ja-JP" altLang="en-US" b="0" dirty="0" smtClean="0"/>
              <a:t>を引き起こしています。</a:t>
            </a:r>
            <a:endParaRPr lang="en-US" altLang="ja-JP" b="0" dirty="0" smtClean="0"/>
          </a:p>
          <a:p>
            <a:r>
              <a:rPr lang="ja-JP" altLang="en-US" b="0" dirty="0" smtClean="0"/>
              <a:t>・こうした海洋の温暖化は、</a:t>
            </a:r>
            <a:r>
              <a:rPr lang="ja-JP" altLang="en-US" b="0" dirty="0" smtClean="0">
                <a:solidFill>
                  <a:srgbClr val="15AB9D"/>
                </a:solidFill>
              </a:rPr>
              <a:t>海洋熱波</a:t>
            </a:r>
            <a:r>
              <a:rPr lang="ja-JP" altLang="en-US" b="0" dirty="0" smtClean="0"/>
              <a:t>と呼ばれる現象や海の生き物への悪影響などを通じて人々の暮らしを脅かしつつあるのです。</a:t>
            </a:r>
            <a:endParaRPr lang="en-US" altLang="ja-JP" b="0" dirty="0" smtClean="0"/>
          </a:p>
          <a:p>
            <a:r>
              <a:rPr lang="ja-JP" altLang="en-US" b="0" dirty="0" smtClean="0"/>
              <a:t>温暖化への対策として、近年ブルーカーボンと呼ばれる海の植物による二酸化炭素の吸収機能が注目されています。</a:t>
            </a:r>
            <a:endParaRPr lang="en-US" altLang="ja-JP" b="0" dirty="0" smtClean="0"/>
          </a:p>
          <a:p>
            <a:r>
              <a:rPr lang="ja-JP" altLang="en-US" b="0" dirty="0" smtClean="0"/>
              <a:t>ブルーカーボンに関わる活動について、興味がある方はぜひ後から右のコラムを読んでみてください。</a:t>
            </a:r>
            <a:endParaRPr lang="en-US" altLang="ja-JP" b="0" dirty="0" smtClean="0"/>
          </a:p>
          <a:p>
            <a:endParaRPr lang="en-US" altLang="ja-JP"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本文参考：</a:t>
            </a:r>
            <a:r>
              <a:rPr lang="en-US" altLang="ja-JP" sz="1200" b="0" dirty="0" smtClean="0"/>
              <a:t>Intergovernmental Panel on Climate Change. (2019). Special Report on the Ocean and Cryosphere in a Changing Climate.</a:t>
            </a:r>
            <a:endParaRPr kumimoji="1" lang="ja-JP" altLang="en-US" sz="1200" b="0" dirty="0" smtClean="0"/>
          </a:p>
          <a:p>
            <a:r>
              <a:rPr lang="ja-JP" altLang="en-US" b="0" dirty="0" smtClean="0"/>
              <a:t>コラム参考：</a:t>
            </a:r>
            <a:r>
              <a:rPr lang="ja-JP" altLang="en-US" sz="1200" b="0" dirty="0" smtClean="0">
                <a:solidFill>
                  <a:schemeClr val="bg1"/>
                </a:solidFill>
              </a:rPr>
              <a:t>参考</a:t>
            </a:r>
            <a:r>
              <a:rPr kumimoji="1" lang="ja-JP" altLang="en-US" sz="1200" b="0" dirty="0" smtClean="0">
                <a:solidFill>
                  <a:schemeClr val="bg1"/>
                </a:solidFill>
              </a:rPr>
              <a:t>：</a:t>
            </a:r>
            <a:r>
              <a:rPr kumimoji="1" lang="en-US" altLang="ja-JP" sz="1200" b="0" dirty="0" smtClean="0">
                <a:solidFill>
                  <a:schemeClr val="bg1"/>
                </a:solidFill>
              </a:rPr>
              <a:t>JICA</a:t>
            </a:r>
            <a:r>
              <a:rPr kumimoji="1" lang="ja-JP" altLang="en-US" sz="1200" b="0" dirty="0" smtClean="0">
                <a:solidFill>
                  <a:schemeClr val="bg1"/>
                </a:solidFill>
              </a:rPr>
              <a:t>ウェブサイト</a:t>
            </a:r>
            <a:r>
              <a:rPr kumimoji="1" lang="en-US" altLang="ja-JP" sz="1200" b="0" dirty="0" smtClean="0">
                <a:solidFill>
                  <a:schemeClr val="bg1"/>
                </a:solidFill>
              </a:rPr>
              <a:t>『</a:t>
            </a:r>
            <a:r>
              <a:rPr lang="ja-JP" altLang="en-US" sz="1200" b="0" dirty="0" smtClean="0">
                <a:solidFill>
                  <a:schemeClr val="bg1"/>
                </a:solidFill>
              </a:rPr>
              <a:t>海の森を守り、地域社会を豊かに　フィリピン、インドネシア</a:t>
            </a:r>
            <a:r>
              <a:rPr lang="en-US" altLang="ja-JP" sz="1200" b="0" dirty="0" smtClean="0">
                <a:solidFill>
                  <a:schemeClr val="bg1"/>
                </a:solidFill>
              </a:rPr>
              <a:t>』</a:t>
            </a:r>
            <a:r>
              <a:rPr lang="en-GB" altLang="ja-JP" sz="1200" b="0" dirty="0" smtClean="0">
                <a:solidFill>
                  <a:schemeClr val="bg1"/>
                </a:solidFill>
              </a:rPr>
              <a:t>https://www.jica.go.jp/publication/mundi/1711/201711_05.html</a:t>
            </a:r>
            <a:r>
              <a:rPr kumimoji="1" lang="ja-JP" altLang="en-US" sz="1200" b="0" dirty="0" smtClean="0">
                <a:solidFill>
                  <a:schemeClr val="bg1"/>
                </a:solidFill>
              </a:rPr>
              <a:t> </a:t>
            </a:r>
            <a:endParaRPr kumimoji="1" lang="en-US" altLang="ja-JP" sz="1200" b="0" dirty="0" smtClean="0">
              <a:solidFill>
                <a:schemeClr val="bg1"/>
              </a:solidFill>
            </a:endParaRPr>
          </a:p>
          <a:p>
            <a:r>
              <a:rPr lang="en-US" altLang="ja-JP" sz="1200" b="0" dirty="0" smtClean="0">
                <a:solidFill>
                  <a:schemeClr val="bg1"/>
                </a:solidFill>
              </a:rPr>
              <a:t>※</a:t>
            </a:r>
            <a:r>
              <a:rPr lang="ja-JP" altLang="en-US" sz="1200" b="0" dirty="0" smtClean="0">
                <a:solidFill>
                  <a:schemeClr val="bg1"/>
                </a:solidFill>
              </a:rPr>
              <a:t>画像はイメージです</a:t>
            </a:r>
            <a:endParaRPr lang="en-US" altLang="ja-JP" b="0" dirty="0" smtClean="0"/>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31458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27ADB7"/>
                </a:solidFill>
                <a:latin typeface="+mn-ea"/>
              </a:rPr>
              <a:t>その２、生物多様性</a:t>
            </a:r>
            <a:endParaRPr lang="en-US" altLang="ja-JP" sz="1200" b="0" dirty="0" smtClean="0">
              <a:solidFill>
                <a:srgbClr val="27ADB7"/>
              </a:solidFill>
              <a:latin typeface="+mn-ea"/>
            </a:endParaRPr>
          </a:p>
          <a:p>
            <a:r>
              <a:rPr lang="ja-JP" altLang="en-US" b="0" dirty="0" smtClean="0"/>
              <a:t>・</a:t>
            </a:r>
            <a:r>
              <a:rPr lang="en-US" altLang="ja-JP" b="0" dirty="0" smtClean="0"/>
              <a:t>1950</a:t>
            </a:r>
            <a:r>
              <a:rPr lang="ja-JP" altLang="en-US" b="0" dirty="0" smtClean="0"/>
              <a:t>年以降の海洋環境の変化は表層から海底に至る海洋の生態系の</a:t>
            </a:r>
            <a:r>
              <a:rPr lang="ja-JP" altLang="en-US" b="0" dirty="0" smtClean="0">
                <a:solidFill>
                  <a:srgbClr val="27ADB7"/>
                </a:solidFill>
              </a:rPr>
              <a:t>地理的な分布や季節的な活動</a:t>
            </a:r>
            <a:r>
              <a:rPr lang="ja-JP" altLang="en-US" b="0" dirty="0" smtClean="0"/>
              <a:t>に変化をもたらしています。地球温暖化による海洋酸性化や海の中の酸素の減少（貧酸素化）、海氷面積の減少、人間の活動がこれら海洋の温暖化による生態系への影響を助長していると考えられています。</a:t>
            </a:r>
            <a:endParaRPr lang="en-US" altLang="ja-JP" b="0" dirty="0" smtClean="0"/>
          </a:p>
          <a:p>
            <a:r>
              <a:rPr lang="ja-JP" altLang="en-US" b="0" dirty="0" smtClean="0"/>
              <a:t>・沿岸域の生態系も海洋温暖化の影響をすでに受けており、このままのペース温暖化が進行すれば、生物多様性、</a:t>
            </a:r>
            <a:r>
              <a:rPr lang="ja-JP" altLang="en-US" b="0" dirty="0" smtClean="0">
                <a:solidFill>
                  <a:srgbClr val="27ADB7"/>
                </a:solidFill>
              </a:rPr>
              <a:t>生態系機能・サービス</a:t>
            </a:r>
            <a:r>
              <a:rPr lang="ja-JP" altLang="en-US" b="0" dirty="0" smtClean="0"/>
              <a:t>への深刻な影響が高まると予測されています。</a:t>
            </a:r>
            <a:endParaRPr lang="en-US" altLang="ja-JP" b="0" dirty="0" smtClean="0"/>
          </a:p>
          <a:p>
            <a:r>
              <a:rPr lang="ja-JP" altLang="en-US" b="0" dirty="0" smtClean="0"/>
              <a:t>・</a:t>
            </a:r>
            <a:r>
              <a:rPr lang="ja-JP" altLang="en-US" b="0" dirty="0" smtClean="0">
                <a:solidFill>
                  <a:srgbClr val="27ADB7"/>
                </a:solidFill>
              </a:rPr>
              <a:t>サンゴ礁</a:t>
            </a:r>
            <a:r>
              <a:rPr lang="ja-JP" altLang="en-US" b="0" dirty="0" smtClean="0"/>
              <a:t>は、海水温の上昇と酸性化のリスクにさらされているため、将来の温暖化がたとえ</a:t>
            </a:r>
            <a:r>
              <a:rPr lang="en-US" altLang="ja-JP" b="0" dirty="0" smtClean="0"/>
              <a:t>1.5℃</a:t>
            </a:r>
            <a:r>
              <a:rPr lang="ja-JP" altLang="en-US" b="0" dirty="0" smtClean="0"/>
              <a:t>を下回った場合にも、減少や絶滅の危険性が非常に高いといわれています。</a:t>
            </a:r>
            <a:endParaRPr lang="en-US" altLang="ja-JP" b="0" dirty="0" smtClean="0"/>
          </a:p>
          <a:p>
            <a:r>
              <a:rPr kumimoji="1" lang="ja-JP" altLang="en-US" b="0" dirty="0" smtClean="0"/>
              <a:t>美しいサンゴ礁を守るために、日本の研究者も海外で活躍しています。詳しい事例の紹介は後程コラムをご覧ください。</a:t>
            </a:r>
            <a:endParaRPr kumimoji="1" lang="en-US" altLang="ja-JP" b="0" dirty="0" smtClean="0"/>
          </a:p>
          <a:p>
            <a:endParaRPr kumimoji="1" lang="en-US" altLang="ja-JP"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t>本文</a:t>
            </a:r>
            <a:r>
              <a:rPr kumimoji="1" lang="ja-JP" altLang="en-US" sz="1200" b="0" dirty="0" smtClean="0"/>
              <a:t>参考：</a:t>
            </a:r>
            <a:r>
              <a:rPr lang="en-US" altLang="ja-JP" sz="1200" b="0" dirty="0" smtClean="0"/>
              <a:t>Intergovernmental Panel on Climate Change. (2019). Special Report on the Ocean and Cryosphere in a Changing Climate.</a:t>
            </a:r>
            <a:endParaRPr kumimoji="1" lang="en-US" altLang="ja-JP" b="0" dirty="0" smtClean="0"/>
          </a:p>
          <a:p>
            <a:r>
              <a:rPr lang="ja-JP" altLang="en-US" sz="1200" b="0" dirty="0" smtClean="0">
                <a:solidFill>
                  <a:schemeClr val="bg1"/>
                </a:solidFill>
              </a:rPr>
              <a:t>コラム参考：</a:t>
            </a:r>
            <a:r>
              <a:rPr lang="en-US" altLang="ja-JP" sz="1200" b="0" dirty="0" smtClean="0">
                <a:solidFill>
                  <a:schemeClr val="bg1"/>
                </a:solidFill>
              </a:rPr>
              <a:t>SATREPS</a:t>
            </a:r>
            <a:r>
              <a:rPr lang="ja-JP" altLang="en-US" sz="1200" b="0" dirty="0" smtClean="0">
                <a:solidFill>
                  <a:schemeClr val="bg1"/>
                </a:solidFill>
              </a:rPr>
              <a:t>サイト</a:t>
            </a:r>
            <a:r>
              <a:rPr lang="en-US" altLang="ja-JP" sz="1200" b="0" dirty="0" smtClean="0">
                <a:solidFill>
                  <a:schemeClr val="bg1"/>
                </a:solidFill>
              </a:rPr>
              <a:t>『</a:t>
            </a:r>
            <a:r>
              <a:rPr lang="ja-JP" altLang="en-US" sz="1200" b="0" dirty="0" smtClean="0">
                <a:solidFill>
                  <a:schemeClr val="bg1"/>
                </a:solidFill>
              </a:rPr>
              <a:t>沈む島ツバルをホシズナで救う～島本来の力で海面上昇に挑む～</a:t>
            </a:r>
            <a:r>
              <a:rPr lang="en-US" altLang="ja-JP" sz="1200" b="0" dirty="0" smtClean="0">
                <a:solidFill>
                  <a:schemeClr val="bg1"/>
                </a:solidFill>
              </a:rPr>
              <a:t>』</a:t>
            </a:r>
            <a:r>
              <a:rPr lang="en-GB" altLang="ja-JP" sz="1200" b="0" dirty="0" smtClean="0">
                <a:solidFill>
                  <a:schemeClr val="bg1"/>
                </a:solidFill>
              </a:rPr>
              <a:t>https://www.jst.go.jp/global/case/environment_energy_3.html</a:t>
            </a:r>
            <a:endParaRPr kumimoji="1" lang="en-US" altLang="ja-JP" sz="1200" b="0" dirty="0" smtClean="0">
              <a:solidFill>
                <a:schemeClr val="bg1"/>
              </a:solidFill>
            </a:endParaRPr>
          </a:p>
          <a:p>
            <a:r>
              <a:rPr lang="en-US" altLang="ja-JP" sz="1200" b="0" dirty="0" smtClean="0">
                <a:solidFill>
                  <a:schemeClr val="bg1"/>
                </a:solidFill>
              </a:rPr>
              <a:t>※</a:t>
            </a:r>
            <a:r>
              <a:rPr lang="ja-JP" altLang="en-US" sz="1200" b="0" dirty="0" smtClean="0">
                <a:solidFill>
                  <a:schemeClr val="bg1"/>
                </a:solidFill>
              </a:rPr>
              <a:t>画像はイメージです。</a:t>
            </a:r>
            <a:endParaRPr kumimoji="1" lang="ja-JP" altLang="en-US" sz="1200" b="0" dirty="0" smtClean="0">
              <a:solidFill>
                <a:schemeClr val="bg1"/>
              </a:solidFill>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342028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1A9CC4"/>
                </a:solidFill>
                <a:latin typeface="+mn-ea"/>
              </a:rPr>
              <a:t>その３、海洋プラスチック問題</a:t>
            </a:r>
            <a:endParaRPr lang="en-US" altLang="ja-JP" sz="1200" b="0" dirty="0" smtClean="0">
              <a:solidFill>
                <a:srgbClr val="1A9CC4"/>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smtClean="0"/>
              <a:t>・海には毎年</a:t>
            </a:r>
            <a:r>
              <a:rPr lang="en-US" altLang="ja-JP" b="0" dirty="0" smtClean="0">
                <a:solidFill>
                  <a:srgbClr val="1A9CC4"/>
                </a:solidFill>
              </a:rPr>
              <a:t>120</a:t>
            </a:r>
            <a:r>
              <a:rPr lang="ja-JP" altLang="en-US" b="0" dirty="0" smtClean="0">
                <a:solidFill>
                  <a:srgbClr val="1A9CC4"/>
                </a:solidFill>
              </a:rPr>
              <a:t>万トン</a:t>
            </a:r>
            <a:r>
              <a:rPr lang="ja-JP" altLang="en-US" b="0" dirty="0" smtClean="0"/>
              <a:t>のプラスチックゴミが放棄され、</a:t>
            </a:r>
            <a:r>
              <a:rPr lang="ja-JP" altLang="en-US" b="0" dirty="0" smtClean="0">
                <a:solidFill>
                  <a:srgbClr val="1A9CC4"/>
                </a:solidFill>
              </a:rPr>
              <a:t>マイクロプラスチック問題</a:t>
            </a:r>
            <a:r>
              <a:rPr lang="ja-JP" altLang="en-US" b="0" dirty="0" smtClean="0"/>
              <a:t>などをはじめ、海洋生物への影響の懸念が高まっています。</a:t>
            </a:r>
            <a:endParaRPr lang="en-US" altLang="ja-JP" b="0" dirty="0" smtClean="0"/>
          </a:p>
          <a:p>
            <a:r>
              <a:rPr lang="ja-JP" altLang="en-US" b="0" dirty="0" smtClean="0"/>
              <a:t>・海に流出する廃棄物の多くは陸域由来ともいわれ、街中でのポイ捨て・不法投棄などが海洋への意図的な廃棄物投棄に加えて重要な要因となっていると考えられます。</a:t>
            </a:r>
            <a:endParaRPr lang="en-US" altLang="ja-JP" b="0" dirty="0" smtClean="0"/>
          </a:p>
          <a:p>
            <a:r>
              <a:rPr lang="ja-JP" altLang="en-US" b="0" dirty="0" smtClean="0"/>
              <a:t>・近年の世界的な関心の高まりから、海岸清掃など回収の取り組み、海洋に廃棄物を流出させないためのプラスチック削減や</a:t>
            </a:r>
            <a:r>
              <a:rPr lang="ja-JP" altLang="en-US" b="0" dirty="0" smtClean="0">
                <a:solidFill>
                  <a:srgbClr val="1A9CC4"/>
                </a:solidFill>
              </a:rPr>
              <a:t>循環型社会</a:t>
            </a:r>
            <a:r>
              <a:rPr lang="ja-JP" altLang="en-US" b="0" dirty="0" smtClean="0"/>
              <a:t>の構築などの動きが進んでいます。</a:t>
            </a:r>
            <a:r>
              <a:rPr lang="en-US" altLang="ja-JP" b="0" dirty="0" smtClean="0"/>
              <a:t>2019</a:t>
            </a:r>
            <a:r>
              <a:rPr lang="ja-JP" altLang="en-US" b="0" dirty="0" smtClean="0"/>
              <a:t>年に大阪で開催された</a:t>
            </a:r>
            <a:r>
              <a:rPr lang="en-US" altLang="ja-JP" b="0" dirty="0" smtClean="0"/>
              <a:t>G20</a:t>
            </a:r>
            <a:r>
              <a:rPr lang="ja-JP" altLang="en-US" b="0" dirty="0" smtClean="0"/>
              <a:t>では、新たな海洋プラスチック汚染を</a:t>
            </a:r>
            <a:r>
              <a:rPr lang="en-US" altLang="ja-JP" b="0" dirty="0" smtClean="0"/>
              <a:t>2050</a:t>
            </a:r>
            <a:r>
              <a:rPr lang="ja-JP" altLang="en-US" b="0" dirty="0" smtClean="0"/>
              <a:t>年までにゼロにすることを目指す</a:t>
            </a:r>
            <a:r>
              <a:rPr lang="en-US" altLang="ja-JP" b="0" dirty="0" smtClean="0"/>
              <a:t>『</a:t>
            </a:r>
            <a:r>
              <a:rPr lang="ja-JP" altLang="en-US" b="0" dirty="0" smtClean="0">
                <a:solidFill>
                  <a:srgbClr val="1A9CC4"/>
                </a:solidFill>
              </a:rPr>
              <a:t>大阪ブルーオーシャン・ビジョン</a:t>
            </a:r>
            <a:r>
              <a:rPr lang="en-US" altLang="ja-JP" b="0" dirty="0" smtClean="0"/>
              <a:t>』</a:t>
            </a:r>
            <a:r>
              <a:rPr lang="ja-JP" altLang="en-US" b="0" dirty="0" err="1" smtClean="0"/>
              <a:t>が提</a:t>
            </a:r>
            <a:r>
              <a:rPr lang="ja-JP" altLang="en-US" b="0" dirty="0" smtClean="0"/>
              <a:t>示されました。</a:t>
            </a:r>
            <a:endParaRPr lang="en-US" altLang="ja-JP" b="0" dirty="0" smtClean="0"/>
          </a:p>
          <a:p>
            <a:r>
              <a:rPr lang="ja-JP" altLang="en-US" b="0" dirty="0" smtClean="0"/>
              <a:t>海洋プラスチックを減らすために、ゴミを海に出さないことが重要です。小さな島国パラオでのごみ問題の解決に日本が支援を行っています。詳しくはコラムをご覧ください。</a:t>
            </a:r>
            <a:endParaRPr lang="en-US" altLang="ja-JP" b="0" dirty="0" smtClean="0"/>
          </a:p>
          <a:p>
            <a:endParaRPr kumimoji="1" lang="en-US" altLang="ja-JP"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t>本文参考：</a:t>
            </a:r>
            <a:r>
              <a:rPr lang="en-US" altLang="ja-JP" sz="1200" b="0" dirty="0" smtClean="0"/>
              <a:t>IUCN (2020). The marine plastic footprint : towards a science-based metric for measuring marine plastic leakage and increasing the materiality and circularity of plastic</a:t>
            </a:r>
            <a:endParaRPr kumimoji="1" lang="ja-JP" alt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t>コラム参考：</a:t>
            </a:r>
            <a:r>
              <a:rPr lang="ja-JP" altLang="en-US" sz="1200" b="0" dirty="0" smtClean="0">
                <a:solidFill>
                  <a:schemeClr val="bg1"/>
                </a:solidFill>
              </a:rPr>
              <a:t>参考：外務省サイト</a:t>
            </a:r>
            <a:r>
              <a:rPr lang="en-US" altLang="ja-JP" sz="1200" b="0" dirty="0" smtClean="0">
                <a:solidFill>
                  <a:schemeClr val="bg1"/>
                </a:solidFill>
              </a:rPr>
              <a:t>『</a:t>
            </a:r>
            <a:r>
              <a:rPr lang="ja-JP" altLang="en-US" sz="1200" b="0" dirty="0" smtClean="0">
                <a:solidFill>
                  <a:schemeClr val="bg1"/>
                </a:solidFill>
              </a:rPr>
              <a:t>目指せ！自主独立のリサイクル パラオ・コロール州廃棄物事務所の挑戦</a:t>
            </a:r>
            <a:r>
              <a:rPr lang="en-US" altLang="ja-JP" sz="1200" b="0" dirty="0" smtClean="0">
                <a:solidFill>
                  <a:schemeClr val="bg1"/>
                </a:solidFill>
              </a:rPr>
              <a:t>』</a:t>
            </a:r>
            <a:r>
              <a:rPr lang="en-GB" altLang="ja-JP" sz="1200" b="0" dirty="0" smtClean="0">
                <a:solidFill>
                  <a:schemeClr val="bg1"/>
                </a:solidFill>
              </a:rPr>
              <a:t>https://www.mofa.go.jp/mofaj/gaiko/oda/about/hanashi/page23_000953.html</a:t>
            </a:r>
            <a:r>
              <a:rPr lang="ja-JP" altLang="en-US" sz="1200" b="0" dirty="0" smtClean="0">
                <a:solidFill>
                  <a:schemeClr val="bg1"/>
                </a:solidFill>
              </a:rPr>
              <a:t>　</a:t>
            </a:r>
            <a:endParaRPr lang="en-US" altLang="ja-JP" sz="1200" b="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bg1"/>
                </a:solidFill>
              </a:rPr>
              <a:t>※</a:t>
            </a:r>
            <a:r>
              <a:rPr lang="ja-JP" altLang="en-US" sz="1200" b="0" dirty="0" smtClean="0">
                <a:solidFill>
                  <a:schemeClr val="bg1"/>
                </a:solidFill>
              </a:rPr>
              <a:t>画像はイメージです。</a:t>
            </a:r>
            <a:endParaRPr lang="en-US" altLang="ja-JP" sz="1200" b="0" dirty="0" smtClean="0">
              <a:solidFill>
                <a:schemeClr val="bg1"/>
              </a:solidFill>
            </a:endParaRPr>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263643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画像を含むセクション ヘッダー 2">
    <p:spTree>
      <p:nvGrpSpPr>
        <p:cNvPr id="1" name=""/>
        <p:cNvGrpSpPr/>
        <p:nvPr/>
      </p:nvGrpSpPr>
      <p:grpSpPr>
        <a:xfrm>
          <a:off x="0" y="0"/>
          <a:ext cx="0" cy="0"/>
          <a:chOff x="0" y="0"/>
          <a:chExt cx="0" cy="0"/>
        </a:xfrm>
      </p:grpSpPr>
      <p:sp>
        <p:nvSpPr>
          <p:cNvPr id="7" name="図プレースホルダー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2"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baseline="0" dirty="0">
                <a:solidFill>
                  <a:schemeClr val="tx1"/>
                </a:solidFill>
                <a:ea typeface="Meiryo UI" panose="020B0604030504040204" pitchFamily="50" charset="-128"/>
              </a:defRPr>
            </a:lvl1pPr>
          </a:lstStyle>
          <a:p>
            <a:pPr marL="228600" lvl="0" indent="-228600" algn="ctr" rtl="0"/>
            <a:r>
              <a:rPr lang="ja-JP" altLang="en-US" noProof="0"/>
              <a:t>画像の挿入</a:t>
            </a:r>
          </a:p>
        </p:txBody>
      </p:sp>
      <p:sp>
        <p:nvSpPr>
          <p:cNvPr id="2" name="タイトル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5" y="3860800"/>
            <a:ext cx="9666515" cy="1686720"/>
          </a:xfrm>
        </p:spPr>
        <p:txBody>
          <a:bodyPr rtlCol="0" anchor="b">
            <a:noAutofit/>
          </a:bodyPr>
          <a:lstStyle>
            <a:lvl1pPr>
              <a:defRPr sz="4800" spc="-150" baseline="0">
                <a:solidFill>
                  <a:schemeClr val="bg1"/>
                </a:solidFill>
                <a:ea typeface="Meiryo UI" panose="020B0604030504040204" pitchFamily="50" charset="-128"/>
              </a:defRPr>
            </a:lvl1pPr>
          </a:lstStyle>
          <a:p>
            <a:pPr rtl="0"/>
            <a:r>
              <a:rPr lang="ja-JP" altLang="en-US" noProof="0"/>
              <a:t>セクション ヘッダー </a:t>
            </a:r>
            <a:r>
              <a:rPr lang="en-US" altLang="ja-JP" noProof="0"/>
              <a:t>2</a:t>
            </a:r>
          </a:p>
        </p:txBody>
      </p:sp>
      <p:sp>
        <p:nvSpPr>
          <p:cNvPr id="3" name="テキスト プレースホルダー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5" y="5610172"/>
            <a:ext cx="9666515" cy="221599"/>
          </a:xfrm>
        </p:spPr>
        <p:txBody>
          <a:bodyPr tIns="0" bIns="0" rtlCol="0">
            <a:spAutoFit/>
          </a:bodyPr>
          <a:lstStyle>
            <a:lvl1pPr marL="0" indent="0">
              <a:buNone/>
              <a:defRPr sz="1600" baseline="0">
                <a:solidFill>
                  <a:schemeClr val="bg1"/>
                </a:solidFill>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サブタイトル</a:t>
            </a:r>
          </a:p>
        </p:txBody>
      </p:sp>
      <p:sp>
        <p:nvSpPr>
          <p:cNvPr id="8" name="長方形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ja-JP" altLang="en-US" sz="1800" baseline="0" noProof="0">
              <a:solidFill>
                <a:schemeClr val="tx1"/>
              </a:solidFill>
              <a:latin typeface="Meiryo UI" panose="020B0604030504040204" pitchFamily="50" charset="-128"/>
              <a:ea typeface="Meiryo UI" panose="020B0604030504040204" pitchFamily="50" charset="-128"/>
            </a:endParaRPr>
          </a:p>
        </p:txBody>
      </p:sp>
      <p:sp>
        <p:nvSpPr>
          <p:cNvPr id="9" name="スライド番号プレースホルダー 5">
            <a:extLst>
              <a:ext uri="{FF2B5EF4-FFF2-40B4-BE49-F238E27FC236}">
                <a16:creationId xmlns:a16="http://schemas.microsoft.com/office/drawing/2014/main" id="{CE9143E8-1B27-4F08-9F20-BE30B14AC24E}"/>
              </a:ext>
            </a:extLst>
          </p:cNvPr>
          <p:cNvSpPr txBox="1">
            <a:spLocks/>
          </p:cNvSpPr>
          <p:nvPr userDrawn="1"/>
        </p:nvSpPr>
        <p:spPr>
          <a:xfrm>
            <a:off x="11360016" y="6369052"/>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100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1000" b="1" baseline="0" noProof="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9941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553711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3463913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2717948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3558421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146736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675025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35740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1257358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3445152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2942387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2352D8F-C700-4BB8-B99F-FE260EFA86AD}" type="datetimeFigureOut">
              <a:rPr kumimoji="1" lang="ja-JP" altLang="en-US" smtClean="0"/>
              <a:t>2020/5/14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408518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2020/5/14</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2020/5/14</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52D8F-C700-4BB8-B99F-FE260EFA86AD}" type="datetimeFigureOut">
              <a:rPr kumimoji="1" lang="ja-JP" altLang="en-US" smtClean="0"/>
              <a:t>2020/5/14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61047-843C-46FD-A492-BE9219E270D6}" type="slidenum">
              <a:rPr kumimoji="1" lang="ja-JP" altLang="en-US" smtClean="0"/>
              <a:t>‹#›</a:t>
            </a:fld>
            <a:endParaRPr kumimoji="1" lang="ja-JP" altLang="en-US"/>
          </a:p>
        </p:txBody>
      </p:sp>
    </p:spTree>
    <p:extLst>
      <p:ext uri="{BB962C8B-B14F-4D97-AF65-F5344CB8AC3E}">
        <p14:creationId xmlns:p14="http://schemas.microsoft.com/office/powerpoint/2010/main" val="7394113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2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jpg"/><Relationship Id="rId12"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notesSlide" Target="../notesSlides/notesSlide3.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m4a"/><Relationship Id="rId7" Type="http://schemas.openxmlformats.org/officeDocument/2006/relationships/image" Target="../media/image1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3.jpeg"/><Relationship Id="rId11"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3781110" y="2838631"/>
            <a:ext cx="4629794" cy="646331"/>
          </a:xfrm>
          <a:prstGeom prst="rect">
            <a:avLst/>
          </a:prstGeom>
          <a:solidFill>
            <a:schemeClr val="bg1">
              <a:alpha val="70000"/>
            </a:schemeClr>
          </a:solidFill>
        </p:spPr>
        <p:txBody>
          <a:bodyPr wrap="none" rtlCol="0">
            <a:spAutoFit/>
          </a:bodyPr>
          <a:lstStyle/>
          <a:p>
            <a:pPr algn="ctr"/>
            <a:r>
              <a:rPr lang="ja-JP" altLang="en-US" sz="3600" dirty="0" smtClean="0">
                <a:solidFill>
                  <a:srgbClr val="002060"/>
                </a:solidFill>
                <a:latin typeface="Meiryo UI" panose="020B0604030504040204" pitchFamily="50" charset="-128"/>
                <a:ea typeface="Meiryo UI" panose="020B0604030504040204" pitchFamily="50" charset="-128"/>
              </a:rPr>
              <a:t>海と国際協力（入門）</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8878" y="173240"/>
            <a:ext cx="2700000" cy="389803"/>
          </a:xfrm>
          <a:prstGeom prst="rect">
            <a:avLst/>
          </a:prstGeom>
        </p:spPr>
      </p:pic>
    </p:spTree>
    <p:extLst>
      <p:ext uri="{BB962C8B-B14F-4D97-AF65-F5344CB8AC3E}">
        <p14:creationId xmlns:p14="http://schemas.microsoft.com/office/powerpoint/2010/main" val="3745003515"/>
      </p:ext>
    </p:extLst>
  </p:cSld>
  <p:clrMapOvr>
    <a:masterClrMapping/>
  </p:clrMapOvr>
  <mc:AlternateContent xmlns:mc="http://schemas.openxmlformats.org/markup-compatibility/2006" xmlns:p14="http://schemas.microsoft.com/office/powerpoint/2010/main">
    <mc:Choice Requires="p14">
      <p:transition spd="slow" p14:dur="2000" advTm="15558"/>
    </mc:Choice>
    <mc:Fallback xmlns="">
      <p:transition spd="slow" advTm="1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310358" y="2893671"/>
            <a:ext cx="5827236" cy="707886"/>
          </a:xfrm>
          <a:prstGeom prst="rect">
            <a:avLst/>
          </a:prstGeom>
          <a:noFill/>
        </p:spPr>
        <p:txBody>
          <a:bodyPr wrap="none" rtlCol="0">
            <a:spAutoFit/>
          </a:bodyPr>
          <a:lstStyle/>
          <a:p>
            <a:r>
              <a:rPr lang="ja-JP" altLang="en-US" sz="4000" dirty="0" smtClean="0">
                <a:solidFill>
                  <a:schemeClr val="bg1"/>
                </a:solidFill>
                <a:latin typeface="+mn-ea"/>
              </a:rPr>
              <a:t>海と生きる人々の</a:t>
            </a:r>
            <a:r>
              <a:rPr lang="ja-JP" altLang="en-US" sz="4000" dirty="0">
                <a:solidFill>
                  <a:schemeClr val="bg1"/>
                </a:solidFill>
                <a:latin typeface="+mn-ea"/>
              </a:rPr>
              <a:t>暮</a:t>
            </a:r>
            <a:r>
              <a:rPr lang="ja-JP" altLang="en-US" sz="4000" dirty="0" smtClean="0">
                <a:solidFill>
                  <a:schemeClr val="bg1"/>
                </a:solidFill>
                <a:latin typeface="+mn-ea"/>
              </a:rPr>
              <a:t>らし</a:t>
            </a:r>
            <a:endParaRPr lang="ja-JP" altLang="en-US" sz="4000" dirty="0">
              <a:solidFill>
                <a:schemeClr val="bg1"/>
              </a:solidFill>
              <a:latin typeface="+mn-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6185121"/>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8897" y="181222"/>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411373" y="499118"/>
            <a:ext cx="3877985" cy="800219"/>
          </a:xfrm>
          <a:prstGeom prst="rect">
            <a:avLst/>
          </a:prstGeom>
          <a:solidFill>
            <a:schemeClr val="bg1">
              <a:alpha val="70000"/>
            </a:schemeClr>
          </a:solidFill>
        </p:spPr>
        <p:txBody>
          <a:bodyPr wrap="none" rtlCol="0">
            <a:spAutoFit/>
          </a:bodyPr>
          <a:lstStyle/>
          <a:p>
            <a:endParaRPr lang="en-US" altLang="ja-JP" sz="1000" b="1" dirty="0" smtClean="0">
              <a:latin typeface="+mn-ea"/>
            </a:endParaRPr>
          </a:p>
          <a:p>
            <a:r>
              <a:rPr lang="ja-JP" altLang="en-US" sz="3600" b="1" dirty="0" smtClean="0">
                <a:solidFill>
                  <a:schemeClr val="accent5"/>
                </a:solidFill>
                <a:latin typeface="+mn-ea"/>
              </a:rPr>
              <a:t>ブルーエコノミー</a:t>
            </a:r>
            <a:endParaRPr lang="en-US" altLang="ja-JP" sz="3600" b="1" dirty="0">
              <a:solidFill>
                <a:schemeClr val="accent5"/>
              </a:solidFill>
              <a:latin typeface="+mn-ea"/>
            </a:endParaRPr>
          </a:p>
        </p:txBody>
      </p:sp>
      <p:sp>
        <p:nvSpPr>
          <p:cNvPr id="8" name="正方形/長方形 7"/>
          <p:cNvSpPr/>
          <p:nvPr/>
        </p:nvSpPr>
        <p:spPr>
          <a:xfrm>
            <a:off x="377614" y="1668669"/>
            <a:ext cx="6096000" cy="3970318"/>
          </a:xfrm>
          <a:prstGeom prst="rect">
            <a:avLst/>
          </a:prstGeom>
        </p:spPr>
        <p:txBody>
          <a:bodyPr>
            <a:spAutoFit/>
          </a:bodyPr>
          <a:lstStyle/>
          <a:p>
            <a:r>
              <a:rPr lang="ja-JP" altLang="en-US" dirty="0"/>
              <a:t>・海洋によって支えられる経済活動</a:t>
            </a:r>
            <a:r>
              <a:rPr lang="ja-JP" altLang="en-US" dirty="0" smtClean="0"/>
              <a:t>（</a:t>
            </a:r>
            <a:r>
              <a:rPr lang="ja-JP" altLang="en-US" dirty="0"/>
              <a:t>海運、漁業、洋上</a:t>
            </a:r>
            <a:r>
              <a:rPr lang="ja-JP" altLang="en-US" dirty="0" smtClean="0"/>
              <a:t>風力など）は総称して海洋経済と呼ばれる</a:t>
            </a:r>
            <a:endParaRPr lang="en-US" altLang="ja-JP" dirty="0" smtClean="0"/>
          </a:p>
          <a:p>
            <a:endParaRPr lang="en-US" altLang="ja-JP" dirty="0"/>
          </a:p>
          <a:p>
            <a:r>
              <a:rPr lang="ja-JP" altLang="en-US" dirty="0" smtClean="0"/>
              <a:t>・</a:t>
            </a:r>
            <a:r>
              <a:rPr lang="en-US" altLang="ja-JP" dirty="0"/>
              <a:t>2010 </a:t>
            </a:r>
            <a:r>
              <a:rPr lang="ja-JP" altLang="en-US" dirty="0"/>
              <a:t>年の海洋経済の産出</a:t>
            </a:r>
            <a:r>
              <a:rPr lang="ja-JP" altLang="en-US" dirty="0" smtClean="0"/>
              <a:t>額は世界</a:t>
            </a:r>
            <a:r>
              <a:rPr lang="ja-JP" altLang="en-US" dirty="0"/>
              <a:t>の総付加</a:t>
            </a:r>
            <a:r>
              <a:rPr lang="ja-JP" altLang="en-US" dirty="0" smtClean="0"/>
              <a:t>価値の</a:t>
            </a:r>
            <a:r>
              <a:rPr lang="ja-JP" altLang="en-US" dirty="0"/>
              <a:t>約 </a:t>
            </a:r>
            <a:r>
              <a:rPr lang="en-US" altLang="ja-JP" b="1" dirty="0">
                <a:solidFill>
                  <a:schemeClr val="accent5"/>
                </a:solidFill>
              </a:rPr>
              <a:t>2.5</a:t>
            </a:r>
            <a:r>
              <a:rPr lang="en-US" altLang="ja-JP" b="1" dirty="0" smtClean="0">
                <a:solidFill>
                  <a:schemeClr val="accent5"/>
                </a:solidFill>
              </a:rPr>
              <a:t>%</a:t>
            </a:r>
            <a:r>
              <a:rPr lang="ja-JP" altLang="en-US" dirty="0" smtClean="0"/>
              <a:t>を占め、その価値は</a:t>
            </a:r>
            <a:r>
              <a:rPr lang="en-US" altLang="ja-JP" dirty="0" smtClean="0"/>
              <a:t>2030</a:t>
            </a:r>
            <a:r>
              <a:rPr lang="ja-JP" altLang="en-US" dirty="0" smtClean="0"/>
              <a:t>年までに</a:t>
            </a:r>
            <a:r>
              <a:rPr lang="en-US" altLang="ja-JP" b="1" dirty="0" smtClean="0">
                <a:solidFill>
                  <a:schemeClr val="accent5"/>
                </a:solidFill>
              </a:rPr>
              <a:t>3</a:t>
            </a:r>
            <a:r>
              <a:rPr lang="ja-JP" altLang="en-US" b="1" dirty="0" smtClean="0">
                <a:solidFill>
                  <a:schemeClr val="accent5"/>
                </a:solidFill>
              </a:rPr>
              <a:t>兆</a:t>
            </a:r>
            <a:r>
              <a:rPr lang="ja-JP" altLang="en-US" b="1" dirty="0">
                <a:solidFill>
                  <a:schemeClr val="accent5"/>
                </a:solidFill>
              </a:rPr>
              <a:t>米</a:t>
            </a:r>
            <a:r>
              <a:rPr lang="ja-JP" altLang="en-US" b="1" dirty="0" smtClean="0">
                <a:solidFill>
                  <a:schemeClr val="accent5"/>
                </a:solidFill>
              </a:rPr>
              <a:t>ドル</a:t>
            </a:r>
            <a:r>
              <a:rPr lang="ja-JP" altLang="en-US" dirty="0" smtClean="0"/>
              <a:t>に達する</a:t>
            </a:r>
            <a:endParaRPr lang="en-US" altLang="ja-JP" dirty="0" smtClean="0"/>
          </a:p>
          <a:p>
            <a:endParaRPr lang="en-US" altLang="ja-JP" dirty="0" smtClean="0"/>
          </a:p>
          <a:p>
            <a:r>
              <a:rPr lang="ja-JP" altLang="en-US" dirty="0" smtClean="0"/>
              <a:t>・しかし、気候変動による海洋</a:t>
            </a:r>
            <a:r>
              <a:rPr lang="ja-JP" altLang="en-US" dirty="0"/>
              <a:t>環境</a:t>
            </a:r>
            <a:r>
              <a:rPr lang="ja-JP" altLang="en-US" dirty="0" smtClean="0"/>
              <a:t>の悪化が世界の経済に与える損失は</a:t>
            </a:r>
            <a:r>
              <a:rPr lang="en-US" altLang="ja-JP" dirty="0" smtClean="0"/>
              <a:t>2050</a:t>
            </a:r>
            <a:r>
              <a:rPr lang="ja-JP" altLang="en-US" dirty="0" smtClean="0"/>
              <a:t>年までに</a:t>
            </a:r>
            <a:r>
              <a:rPr lang="en-US" altLang="ja-JP" dirty="0" smtClean="0"/>
              <a:t>1</a:t>
            </a:r>
            <a:r>
              <a:rPr lang="ja-JP" altLang="en-US" dirty="0" smtClean="0"/>
              <a:t>年で</a:t>
            </a:r>
            <a:r>
              <a:rPr lang="en-US" altLang="ja-JP" dirty="0" smtClean="0"/>
              <a:t>4280</a:t>
            </a:r>
            <a:r>
              <a:rPr lang="ja-JP" altLang="en-US" dirty="0" smtClean="0"/>
              <a:t>億ドルにまで上るといわれている</a:t>
            </a:r>
            <a:endParaRPr lang="en-US" altLang="ja-JP" dirty="0" smtClean="0"/>
          </a:p>
          <a:p>
            <a:endParaRPr lang="en-US" altLang="ja-JP" dirty="0"/>
          </a:p>
          <a:p>
            <a:r>
              <a:rPr lang="ja-JP" altLang="en-US" dirty="0" smtClean="0"/>
              <a:t>・経済</a:t>
            </a:r>
            <a:r>
              <a:rPr lang="ja-JP" altLang="en-US" dirty="0"/>
              <a:t>活動の追求だけではなく</a:t>
            </a:r>
            <a:r>
              <a:rPr lang="ja-JP" altLang="en-US" dirty="0" smtClean="0"/>
              <a:t>、</a:t>
            </a:r>
            <a:r>
              <a:rPr lang="ja-JP" altLang="en-US" b="1" dirty="0" smtClean="0">
                <a:solidFill>
                  <a:schemeClr val="accent5"/>
                </a:solidFill>
              </a:rPr>
              <a:t>持続可能な海洋経済</a:t>
            </a:r>
            <a:r>
              <a:rPr lang="ja-JP" altLang="en-US" dirty="0" smtClean="0"/>
              <a:t>を実現する</a:t>
            </a:r>
            <a:r>
              <a:rPr lang="ja-JP" altLang="en-US" b="1" dirty="0" smtClean="0">
                <a:solidFill>
                  <a:schemeClr val="accent5"/>
                </a:solidFill>
              </a:rPr>
              <a:t>ブルーエコノミー</a:t>
            </a:r>
            <a:r>
              <a:rPr lang="ja-JP" altLang="en-US" dirty="0" smtClean="0"/>
              <a:t>という概念が近年注目を集めている</a:t>
            </a:r>
            <a:endParaRPr lang="en-US" altLang="ja-JP" dirty="0"/>
          </a:p>
        </p:txBody>
      </p:sp>
      <p:sp>
        <p:nvSpPr>
          <p:cNvPr id="5" name="角丸四角形 4"/>
          <p:cNvSpPr/>
          <p:nvPr/>
        </p:nvSpPr>
        <p:spPr>
          <a:xfrm>
            <a:off x="6479065" y="499118"/>
            <a:ext cx="5119673" cy="6040578"/>
          </a:xfrm>
          <a:prstGeom prst="roundRect">
            <a:avLst/>
          </a:prstGeom>
          <a:solidFill>
            <a:schemeClr val="accent5"/>
          </a:solidFill>
          <a:ln>
            <a:solidFill>
              <a:srgbClr val="27A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角丸四角形 5"/>
          <p:cNvSpPr/>
          <p:nvPr/>
        </p:nvSpPr>
        <p:spPr>
          <a:xfrm rot="20531641">
            <a:off x="6157810" y="546059"/>
            <a:ext cx="1506314" cy="475707"/>
          </a:xfrm>
          <a:prstGeom prst="roundRect">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ahnschrift Light" panose="020B0502040204020203" pitchFamily="34" charset="0"/>
                <a:ea typeface="BIZ UDゴシック" panose="020B0400000000000000" pitchFamily="49" charset="-128"/>
              </a:rPr>
              <a:t>コラム</a:t>
            </a:r>
            <a:r>
              <a:rPr kumimoji="1" lang="en-US" altLang="ja-JP" dirty="0" smtClean="0">
                <a:solidFill>
                  <a:schemeClr val="tx1"/>
                </a:solidFill>
                <a:latin typeface="Bahnschrift Light" panose="020B0502040204020203" pitchFamily="34" charset="0"/>
                <a:ea typeface="BIZ UDゴシック" panose="020B0400000000000000" pitchFamily="49" charset="-128"/>
              </a:rPr>
              <a:t> 4.</a:t>
            </a:r>
            <a:r>
              <a:rPr kumimoji="1" lang="ja-JP" altLang="en-US" dirty="0" smtClean="0">
                <a:solidFill>
                  <a:schemeClr val="tx1"/>
                </a:solidFill>
                <a:latin typeface="Arial Black" panose="020B0A04020102020204" pitchFamily="34" charset="0"/>
              </a:rPr>
              <a:t>　</a:t>
            </a:r>
            <a:endParaRPr kumimoji="1" lang="ja-JP" altLang="en-US" dirty="0">
              <a:solidFill>
                <a:schemeClr val="tx1"/>
              </a:solidFill>
              <a:latin typeface="Arial Black" panose="020B0A04020102020204" pitchFamily="34" charset="0"/>
            </a:endParaRPr>
          </a:p>
        </p:txBody>
      </p:sp>
      <p:sp>
        <p:nvSpPr>
          <p:cNvPr id="9" name="フローチャート: 処理 8"/>
          <p:cNvSpPr/>
          <p:nvPr/>
        </p:nvSpPr>
        <p:spPr>
          <a:xfrm>
            <a:off x="7177929" y="1410789"/>
            <a:ext cx="3716494" cy="2076994"/>
          </a:xfrm>
          <a:prstGeom prst="flowChartProcess">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561573" y="871352"/>
            <a:ext cx="2901776" cy="369332"/>
          </a:xfrm>
          <a:prstGeom prst="rect">
            <a:avLst/>
          </a:prstGeom>
          <a:noFill/>
        </p:spPr>
        <p:txBody>
          <a:bodyPr wrap="square" rtlCol="0">
            <a:spAutoFit/>
          </a:bodyPr>
          <a:lstStyle/>
          <a:p>
            <a:pPr algn="ctr"/>
            <a:r>
              <a:rPr lang="ja-JP" altLang="en-US" dirty="0">
                <a:solidFill>
                  <a:schemeClr val="bg1"/>
                </a:solidFill>
              </a:rPr>
              <a:t>豊かな前浜プロジェクト</a:t>
            </a:r>
          </a:p>
        </p:txBody>
      </p:sp>
      <p:sp>
        <p:nvSpPr>
          <p:cNvPr id="11" name="正方形/長方形 10"/>
          <p:cNvSpPr/>
          <p:nvPr/>
        </p:nvSpPr>
        <p:spPr>
          <a:xfrm>
            <a:off x="6636635" y="3805679"/>
            <a:ext cx="4799082" cy="2308324"/>
          </a:xfrm>
          <a:prstGeom prst="rect">
            <a:avLst/>
          </a:prstGeom>
        </p:spPr>
        <p:txBody>
          <a:bodyPr wrap="square">
            <a:spAutoFit/>
          </a:bodyPr>
          <a:lstStyle/>
          <a:p>
            <a:pPr algn="just"/>
            <a:r>
              <a:rPr lang="ja-JP" altLang="en-US" sz="1600" dirty="0" smtClean="0">
                <a:solidFill>
                  <a:schemeClr val="bg1"/>
                </a:solidFill>
                <a:latin typeface="+mn-ea"/>
              </a:rPr>
              <a:t>太平洋の島国であるバヌアツ</a:t>
            </a:r>
            <a:r>
              <a:rPr lang="ja-JP" altLang="en-US" sz="1600" dirty="0">
                <a:solidFill>
                  <a:schemeClr val="bg1"/>
                </a:solidFill>
                <a:latin typeface="+mn-ea"/>
              </a:rPr>
              <a:t>で</a:t>
            </a:r>
            <a:r>
              <a:rPr lang="ja-JP" altLang="en-US" sz="1600" dirty="0" smtClean="0">
                <a:solidFill>
                  <a:schemeClr val="bg1"/>
                </a:solidFill>
                <a:latin typeface="+mn-ea"/>
              </a:rPr>
              <a:t>、沿岸</a:t>
            </a:r>
            <a:r>
              <a:rPr lang="ja-JP" altLang="en-US" sz="1600" dirty="0">
                <a:solidFill>
                  <a:schemeClr val="bg1"/>
                </a:solidFill>
                <a:latin typeface="+mn-ea"/>
              </a:rPr>
              <a:t>水産</a:t>
            </a:r>
            <a:r>
              <a:rPr lang="ja-JP" altLang="en-US" sz="1600" dirty="0" smtClean="0">
                <a:solidFill>
                  <a:schemeClr val="bg1"/>
                </a:solidFill>
                <a:latin typeface="+mn-ea"/>
              </a:rPr>
              <a:t>資源の保護と持続的な利用を目指して国際</a:t>
            </a:r>
            <a:r>
              <a:rPr lang="ja-JP" altLang="en-US" sz="1600" dirty="0">
                <a:solidFill>
                  <a:schemeClr val="bg1"/>
                </a:solidFill>
                <a:latin typeface="+mn-ea"/>
              </a:rPr>
              <a:t>協力機構（</a:t>
            </a:r>
            <a:r>
              <a:rPr lang="en-US" altLang="ja-JP" sz="1600" dirty="0" smtClean="0">
                <a:solidFill>
                  <a:schemeClr val="bg1"/>
                </a:solidFill>
                <a:latin typeface="+mn-ea"/>
              </a:rPr>
              <a:t>JICA)</a:t>
            </a:r>
            <a:r>
              <a:rPr lang="ja-JP" altLang="en-US" sz="1600" dirty="0">
                <a:solidFill>
                  <a:schemeClr val="bg1"/>
                </a:solidFill>
                <a:latin typeface="+mn-ea"/>
              </a:rPr>
              <a:t>が実施したプロジェクトです。オオシャコガイなどの</a:t>
            </a:r>
            <a:r>
              <a:rPr lang="ja-JP" altLang="en-US" sz="1600" dirty="0" smtClean="0">
                <a:solidFill>
                  <a:schemeClr val="bg1"/>
                </a:solidFill>
                <a:latin typeface="+mn-ea"/>
              </a:rPr>
              <a:t>養殖支援などを通じて地域の人々が主体となった資源</a:t>
            </a:r>
            <a:r>
              <a:rPr lang="ja-JP" altLang="en-US" sz="1600" dirty="0">
                <a:solidFill>
                  <a:schemeClr val="bg1"/>
                </a:solidFill>
                <a:latin typeface="+mn-ea"/>
              </a:rPr>
              <a:t>管理体制の</a:t>
            </a:r>
            <a:r>
              <a:rPr lang="ja-JP" altLang="en-US" sz="1600" dirty="0" smtClean="0">
                <a:solidFill>
                  <a:schemeClr val="bg1"/>
                </a:solidFill>
                <a:latin typeface="+mn-ea"/>
              </a:rPr>
              <a:t>構築と、生計向上を支援しています。また、バヌアツの女性たちによる</a:t>
            </a:r>
            <a:r>
              <a:rPr lang="ja-JP" altLang="en-US" sz="1600" dirty="0">
                <a:solidFill>
                  <a:schemeClr val="bg1"/>
                </a:solidFill>
                <a:latin typeface="+mn-ea"/>
              </a:rPr>
              <a:t>貝細工づくりなど、新たな生計手段を普及するなど</a:t>
            </a:r>
            <a:r>
              <a:rPr lang="ja-JP" altLang="en-US" sz="1600" dirty="0" smtClean="0">
                <a:solidFill>
                  <a:schemeClr val="bg1"/>
                </a:solidFill>
                <a:latin typeface="+mn-ea"/>
              </a:rPr>
              <a:t>、地域の人々の生活の安定</a:t>
            </a:r>
            <a:r>
              <a:rPr lang="ja-JP" altLang="en-US" sz="1600" dirty="0">
                <a:solidFill>
                  <a:schemeClr val="bg1"/>
                </a:solidFill>
                <a:latin typeface="+mn-ea"/>
              </a:rPr>
              <a:t>・</a:t>
            </a:r>
            <a:r>
              <a:rPr lang="ja-JP" altLang="en-US" sz="1600" dirty="0" smtClean="0">
                <a:solidFill>
                  <a:schemeClr val="bg1"/>
                </a:solidFill>
                <a:latin typeface="+mn-ea"/>
              </a:rPr>
              <a:t>向上に寄与しています。</a:t>
            </a:r>
            <a:endParaRPr lang="en-US" altLang="ja-JP" sz="1600" dirty="0" smtClean="0">
              <a:solidFill>
                <a:schemeClr val="bg1"/>
              </a:solidFill>
              <a:latin typeface="+mn-ea"/>
            </a:endParaRPr>
          </a:p>
        </p:txBody>
      </p:sp>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l="50200" t="54549" r="27781" b="7698"/>
          <a:stretch/>
        </p:blipFill>
        <p:spPr>
          <a:xfrm>
            <a:off x="4451429" y="390447"/>
            <a:ext cx="1062681" cy="1068998"/>
          </a:xfrm>
          <a:prstGeom prst="rect">
            <a:avLst/>
          </a:prstGeom>
        </p:spPr>
      </p:pic>
      <p:pic>
        <p:nvPicPr>
          <p:cNvPr id="13" name="図 12">
            <a:extLst>
              <a:ext uri="{FF2B5EF4-FFF2-40B4-BE49-F238E27FC236}">
                <a16:creationId xmlns:a16="http://schemas.microsoft.com/office/drawing/2014/main" id="{8B4B1CD7-8573-426E-8D20-7721329A21D5}"/>
              </a:ext>
            </a:extLst>
          </p:cNvPr>
          <p:cNvPicPr>
            <a:picLocks noChangeAspect="1"/>
          </p:cNvPicPr>
          <p:nvPr/>
        </p:nvPicPr>
        <p:blipFill rotWithShape="1">
          <a:blip r:embed="rId6"/>
          <a:srcRect b="8158"/>
          <a:stretch/>
        </p:blipFill>
        <p:spPr>
          <a:xfrm>
            <a:off x="7162738" y="1386604"/>
            <a:ext cx="3731685" cy="2101180"/>
          </a:xfrm>
          <a:prstGeom prst="rect">
            <a:avLst/>
          </a:prstGeom>
        </p:spPr>
      </p:pic>
      <p:sp>
        <p:nvSpPr>
          <p:cNvPr id="14" name="テキスト ボックス 13"/>
          <p:cNvSpPr txBox="1"/>
          <p:nvPr/>
        </p:nvSpPr>
        <p:spPr>
          <a:xfrm>
            <a:off x="411373" y="6189390"/>
            <a:ext cx="6067692" cy="246221"/>
          </a:xfrm>
          <a:prstGeom prst="rect">
            <a:avLst/>
          </a:prstGeom>
          <a:solidFill>
            <a:schemeClr val="bg1"/>
          </a:solidFill>
        </p:spPr>
        <p:txBody>
          <a:bodyPr wrap="square" rtlCol="0">
            <a:spAutoFit/>
          </a:bodyPr>
          <a:lstStyle/>
          <a:p>
            <a:endParaRPr kumimoji="1" lang="ja-JP" altLang="en-US" sz="1000" dirty="0"/>
          </a:p>
        </p:txBody>
      </p:sp>
      <p:pic>
        <p:nvPicPr>
          <p:cNvPr id="17" name="オーディオ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49413535"/>
      </p:ext>
    </p:extLst>
  </p:cSld>
  <p:clrMapOvr>
    <a:masterClrMapping/>
  </p:clrMapOvr>
  <mc:AlternateContent xmlns:mc="http://schemas.openxmlformats.org/markup-compatibility/2006" xmlns:p14="http://schemas.microsoft.com/office/powerpoint/2010/main">
    <mc:Choice Requires="p14">
      <p:transition spd="slow" p14:dur="2000" advTm="74980"/>
    </mc:Choice>
    <mc:Fallback xmlns="">
      <p:transition spd="slow" advTm="7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8897" y="134923"/>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411373" y="499118"/>
            <a:ext cx="1107996" cy="800219"/>
          </a:xfrm>
          <a:prstGeom prst="rect">
            <a:avLst/>
          </a:prstGeom>
          <a:solidFill>
            <a:schemeClr val="bg1">
              <a:alpha val="70000"/>
            </a:schemeClr>
          </a:solidFill>
        </p:spPr>
        <p:txBody>
          <a:bodyPr wrap="none" rtlCol="0">
            <a:spAutoFit/>
          </a:bodyPr>
          <a:lstStyle/>
          <a:p>
            <a:endParaRPr lang="en-US" altLang="ja-JP" sz="1000" b="1" dirty="0" smtClean="0">
              <a:latin typeface="+mn-ea"/>
            </a:endParaRPr>
          </a:p>
          <a:p>
            <a:r>
              <a:rPr lang="ja-JP" altLang="en-US" sz="3600" b="1" dirty="0" smtClean="0">
                <a:solidFill>
                  <a:srgbClr val="307BAE"/>
                </a:solidFill>
                <a:latin typeface="+mn-ea"/>
              </a:rPr>
              <a:t>漁業</a:t>
            </a:r>
            <a:endParaRPr lang="en-US" altLang="ja-JP" sz="3600" b="1" dirty="0">
              <a:solidFill>
                <a:srgbClr val="307BAE"/>
              </a:solidFill>
              <a:latin typeface="+mn-ea"/>
            </a:endParaRPr>
          </a:p>
        </p:txBody>
      </p:sp>
      <p:sp>
        <p:nvSpPr>
          <p:cNvPr id="8" name="正方形/長方形 7"/>
          <p:cNvSpPr/>
          <p:nvPr/>
        </p:nvSpPr>
        <p:spPr>
          <a:xfrm>
            <a:off x="318028" y="1668669"/>
            <a:ext cx="6096000" cy="3693319"/>
          </a:xfrm>
          <a:prstGeom prst="rect">
            <a:avLst/>
          </a:prstGeom>
        </p:spPr>
        <p:txBody>
          <a:bodyPr>
            <a:spAutoFit/>
          </a:bodyPr>
          <a:lstStyle/>
          <a:p>
            <a:r>
              <a:rPr lang="ja-JP" altLang="en-US" dirty="0" smtClean="0"/>
              <a:t>・世界の人口の</a:t>
            </a:r>
            <a:r>
              <a:rPr lang="ja-JP" altLang="en-US" b="1" dirty="0" smtClean="0">
                <a:solidFill>
                  <a:srgbClr val="307BAE"/>
                </a:solidFill>
              </a:rPr>
              <a:t>約</a:t>
            </a:r>
            <a:r>
              <a:rPr lang="en-US" altLang="ja-JP" b="1" dirty="0" smtClean="0">
                <a:solidFill>
                  <a:srgbClr val="307BAE"/>
                </a:solidFill>
              </a:rPr>
              <a:t>10</a:t>
            </a:r>
            <a:r>
              <a:rPr lang="ja-JP" altLang="en-US" b="1" dirty="0" smtClean="0">
                <a:solidFill>
                  <a:srgbClr val="307BAE"/>
                </a:solidFill>
              </a:rPr>
              <a:t>％</a:t>
            </a:r>
            <a:r>
              <a:rPr lang="ja-JP" altLang="en-US" dirty="0" smtClean="0"/>
              <a:t>が漁業・養殖業に従事しているといわれている</a:t>
            </a:r>
            <a:endParaRPr lang="en-US" altLang="ja-JP" dirty="0" smtClean="0"/>
          </a:p>
          <a:p>
            <a:endParaRPr lang="en-US" altLang="ja-JP" dirty="0"/>
          </a:p>
          <a:p>
            <a:r>
              <a:rPr lang="ja-JP" altLang="en-US" dirty="0" smtClean="0"/>
              <a:t>・しかし昨今、気候変動の影響から漁獲量</a:t>
            </a:r>
            <a:r>
              <a:rPr lang="ja-JP" altLang="en-US" dirty="0"/>
              <a:t>の</a:t>
            </a:r>
            <a:r>
              <a:rPr lang="ja-JP" altLang="en-US" dirty="0" smtClean="0"/>
              <a:t>減少が</a:t>
            </a:r>
            <a:r>
              <a:rPr lang="ja-JP" altLang="en-US" dirty="0"/>
              <a:t>予測</a:t>
            </a:r>
            <a:r>
              <a:rPr lang="ja-JP" altLang="en-US" dirty="0" smtClean="0"/>
              <a:t>され、漁業</a:t>
            </a:r>
            <a:r>
              <a:rPr lang="ja-JP" altLang="en-US" dirty="0"/>
              <a:t>者</a:t>
            </a:r>
            <a:r>
              <a:rPr lang="ja-JP" altLang="en-US" dirty="0" smtClean="0"/>
              <a:t>や水産業者の</a:t>
            </a:r>
            <a:r>
              <a:rPr lang="ja-JP" altLang="en-US" dirty="0"/>
              <a:t>収入、生計手段、食料安全</a:t>
            </a:r>
            <a:r>
              <a:rPr lang="ja-JP" altLang="en-US" dirty="0" smtClean="0"/>
              <a:t>保障が脅かされつつある</a:t>
            </a:r>
            <a:endParaRPr lang="en-US" altLang="ja-JP" dirty="0" smtClean="0"/>
          </a:p>
          <a:p>
            <a:endParaRPr lang="en-US" altLang="ja-JP" dirty="0"/>
          </a:p>
          <a:p>
            <a:r>
              <a:rPr lang="ja-JP" altLang="en-US" dirty="0" smtClean="0"/>
              <a:t>・過剰</a:t>
            </a:r>
            <a:r>
              <a:rPr lang="ja-JP" altLang="en-US" dirty="0"/>
              <a:t>漁業や</a:t>
            </a:r>
            <a:r>
              <a:rPr lang="ja-JP" altLang="en-US" b="1" dirty="0">
                <a:solidFill>
                  <a:srgbClr val="307BAE"/>
                </a:solidFill>
              </a:rPr>
              <a:t>違法・無報告・</a:t>
            </a:r>
            <a:r>
              <a:rPr lang="ja-JP" altLang="en-US" b="1" dirty="0" smtClean="0">
                <a:solidFill>
                  <a:srgbClr val="307BAE"/>
                </a:solidFill>
              </a:rPr>
              <a:t>無規制漁業</a:t>
            </a:r>
            <a:r>
              <a:rPr lang="en-US" altLang="ja-JP" b="1" dirty="0">
                <a:solidFill>
                  <a:srgbClr val="307BAE"/>
                </a:solidFill>
              </a:rPr>
              <a:t>(</a:t>
            </a:r>
            <a:r>
              <a:rPr lang="en-US" altLang="ja-JP" b="1" dirty="0" smtClean="0">
                <a:solidFill>
                  <a:srgbClr val="307BAE"/>
                </a:solidFill>
              </a:rPr>
              <a:t>IUU</a:t>
            </a:r>
            <a:r>
              <a:rPr lang="ja-JP" altLang="en-US" b="1" dirty="0" smtClean="0">
                <a:solidFill>
                  <a:srgbClr val="307BAE"/>
                </a:solidFill>
              </a:rPr>
              <a:t>漁業</a:t>
            </a:r>
            <a:r>
              <a:rPr lang="en-US" altLang="ja-JP" b="1" dirty="0" smtClean="0">
                <a:solidFill>
                  <a:srgbClr val="307BAE"/>
                </a:solidFill>
              </a:rPr>
              <a:t>)</a:t>
            </a:r>
            <a:r>
              <a:rPr lang="ja-JP" altLang="en-US" dirty="0" smtClean="0"/>
              <a:t> による海の生態系への悪影響、資源の減少も懸念されている</a:t>
            </a:r>
            <a:endParaRPr lang="en-US" altLang="ja-JP" dirty="0" smtClean="0"/>
          </a:p>
          <a:p>
            <a:endParaRPr lang="en-US" altLang="ja-JP" dirty="0" smtClean="0"/>
          </a:p>
          <a:p>
            <a:r>
              <a:rPr lang="ja-JP" altLang="en-US" dirty="0" smtClean="0"/>
              <a:t>・</a:t>
            </a:r>
            <a:r>
              <a:rPr lang="en-US" altLang="ja-JP" dirty="0" smtClean="0"/>
              <a:t>IUU</a:t>
            </a:r>
            <a:r>
              <a:rPr lang="ja-JP" altLang="en-US" dirty="0" smtClean="0"/>
              <a:t>漁業の背景にある貧困やガバナンスなどの課題をふまえた、実効的</a:t>
            </a:r>
            <a:r>
              <a:rPr lang="ja-JP" altLang="en-US" dirty="0"/>
              <a:t>な資源</a:t>
            </a:r>
            <a:r>
              <a:rPr lang="ja-JP" altLang="en-US" dirty="0" smtClean="0"/>
              <a:t>管理が国際社会の課題となってい</a:t>
            </a:r>
            <a:r>
              <a:rPr lang="ja-JP" altLang="en-US" dirty="0"/>
              <a:t>る</a:t>
            </a:r>
            <a:endParaRPr lang="en-US" altLang="ja-JP" dirty="0"/>
          </a:p>
        </p:txBody>
      </p:sp>
      <p:sp>
        <p:nvSpPr>
          <p:cNvPr id="5" name="角丸四角形 4"/>
          <p:cNvSpPr/>
          <p:nvPr/>
        </p:nvSpPr>
        <p:spPr>
          <a:xfrm>
            <a:off x="6479065" y="499118"/>
            <a:ext cx="5119673" cy="6040578"/>
          </a:xfrm>
          <a:prstGeom prst="roundRect">
            <a:avLst/>
          </a:prstGeom>
          <a:solidFill>
            <a:srgbClr val="307BAE"/>
          </a:solidFill>
          <a:ln>
            <a:solidFill>
              <a:srgbClr val="27A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角丸四角形 5"/>
          <p:cNvSpPr/>
          <p:nvPr/>
        </p:nvSpPr>
        <p:spPr>
          <a:xfrm rot="20531641">
            <a:off x="6157810" y="546059"/>
            <a:ext cx="1506314" cy="475707"/>
          </a:xfrm>
          <a:prstGeom prst="roundRect">
            <a:avLst/>
          </a:prstGeom>
          <a:solidFill>
            <a:schemeClr val="bg1"/>
          </a:solidFill>
          <a:ln w="57150">
            <a:solidFill>
              <a:srgbClr val="30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ahnschrift Light" panose="020B0502040204020203" pitchFamily="34" charset="0"/>
                <a:ea typeface="BIZ UDゴシック" panose="020B0400000000000000" pitchFamily="49" charset="-128"/>
              </a:rPr>
              <a:t>コラム</a:t>
            </a:r>
            <a:r>
              <a:rPr kumimoji="1" lang="en-US" altLang="ja-JP" dirty="0" smtClean="0">
                <a:solidFill>
                  <a:schemeClr val="tx1"/>
                </a:solidFill>
                <a:latin typeface="Bahnschrift Light" panose="020B0502040204020203" pitchFamily="34" charset="0"/>
                <a:ea typeface="BIZ UDゴシック" panose="020B0400000000000000" pitchFamily="49" charset="-128"/>
              </a:rPr>
              <a:t> </a:t>
            </a:r>
            <a:r>
              <a:rPr lang="en-US" altLang="ja-JP" dirty="0">
                <a:solidFill>
                  <a:schemeClr val="tx1"/>
                </a:solidFill>
                <a:latin typeface="Bahnschrift Light" panose="020B0502040204020203" pitchFamily="34" charset="0"/>
                <a:ea typeface="BIZ UDゴシック" panose="020B0400000000000000" pitchFamily="49" charset="-128"/>
              </a:rPr>
              <a:t>5</a:t>
            </a:r>
            <a:r>
              <a:rPr kumimoji="1" lang="en-US" altLang="ja-JP" dirty="0" smtClean="0">
                <a:solidFill>
                  <a:schemeClr val="tx1"/>
                </a:solidFill>
                <a:latin typeface="Bahnschrift Light" panose="020B0502040204020203" pitchFamily="34" charset="0"/>
                <a:ea typeface="BIZ UDゴシック" panose="020B0400000000000000" pitchFamily="49" charset="-128"/>
              </a:rPr>
              <a:t>.</a:t>
            </a:r>
            <a:r>
              <a:rPr kumimoji="1" lang="ja-JP" altLang="en-US" dirty="0" smtClean="0">
                <a:solidFill>
                  <a:schemeClr val="tx1"/>
                </a:solidFill>
                <a:latin typeface="Arial Black" panose="020B0A04020102020204" pitchFamily="34" charset="0"/>
              </a:rPr>
              <a:t>　</a:t>
            </a:r>
            <a:endParaRPr kumimoji="1" lang="ja-JP" altLang="en-US" dirty="0">
              <a:solidFill>
                <a:schemeClr val="tx1"/>
              </a:solidFill>
              <a:latin typeface="Arial Black" panose="020B0A04020102020204" pitchFamily="34" charset="0"/>
            </a:endParaRPr>
          </a:p>
        </p:txBody>
      </p:sp>
      <p:sp>
        <p:nvSpPr>
          <p:cNvPr id="9" name="フローチャート: 処理 8"/>
          <p:cNvSpPr/>
          <p:nvPr/>
        </p:nvSpPr>
        <p:spPr>
          <a:xfrm>
            <a:off x="7177929" y="1410789"/>
            <a:ext cx="3716494" cy="2076994"/>
          </a:xfrm>
          <a:prstGeom prst="flowChartProcess">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639359" y="3812612"/>
            <a:ext cx="4799082" cy="2062103"/>
          </a:xfrm>
          <a:prstGeom prst="rect">
            <a:avLst/>
          </a:prstGeom>
        </p:spPr>
        <p:txBody>
          <a:bodyPr wrap="square">
            <a:spAutoFit/>
          </a:bodyPr>
          <a:lstStyle/>
          <a:p>
            <a:pPr algn="just"/>
            <a:r>
              <a:rPr lang="ja-JP" altLang="en-US" sz="1600" dirty="0" smtClean="0">
                <a:solidFill>
                  <a:schemeClr val="bg1"/>
                </a:solidFill>
                <a:latin typeface="+mn-ea"/>
              </a:rPr>
              <a:t>インドネシアでは、漁業・養殖業は雇用や漁村開発において大きな役割を果たす一方、気候変動など環境変化の中で持続可能な漁業を確立していくことが課題ともなっています。日本の研究機関・企業は、インドネシアの海洋水産省などと協力して、</a:t>
            </a:r>
            <a:r>
              <a:rPr lang="en-US" altLang="ja-JP" sz="1600" dirty="0" smtClean="0">
                <a:solidFill>
                  <a:schemeClr val="bg1"/>
                </a:solidFill>
                <a:latin typeface="+mn-ea"/>
              </a:rPr>
              <a:t>ICT</a:t>
            </a:r>
            <a:r>
              <a:rPr lang="ja-JP" altLang="en-US" sz="1600" dirty="0" smtClean="0">
                <a:solidFill>
                  <a:schemeClr val="bg1"/>
                </a:solidFill>
                <a:latin typeface="+mn-ea"/>
              </a:rPr>
              <a:t>を活用した海洋</a:t>
            </a:r>
            <a:r>
              <a:rPr lang="ja-JP" altLang="en-US" sz="1600" dirty="0">
                <a:solidFill>
                  <a:schemeClr val="bg1"/>
                </a:solidFill>
                <a:latin typeface="+mn-ea"/>
              </a:rPr>
              <a:t>環境や水産物の</a:t>
            </a:r>
            <a:r>
              <a:rPr lang="ja-JP" altLang="en-US" sz="1600" dirty="0" smtClean="0">
                <a:solidFill>
                  <a:schemeClr val="bg1"/>
                </a:solidFill>
                <a:latin typeface="+mn-ea"/>
              </a:rPr>
              <a:t>生産に関するビッグデータの生成と分析を通じ、新たな養殖業</a:t>
            </a:r>
            <a:r>
              <a:rPr lang="ja-JP" altLang="en-US" sz="1600" dirty="0">
                <a:solidFill>
                  <a:schemeClr val="bg1"/>
                </a:solidFill>
                <a:latin typeface="+mn-ea"/>
              </a:rPr>
              <a:t>・漁業の生産</a:t>
            </a:r>
            <a:r>
              <a:rPr lang="ja-JP" altLang="en-US" sz="1600" dirty="0" smtClean="0">
                <a:solidFill>
                  <a:schemeClr val="bg1"/>
                </a:solidFill>
                <a:latin typeface="+mn-ea"/>
              </a:rPr>
              <a:t>技術の確立</a:t>
            </a:r>
            <a:r>
              <a:rPr lang="ja-JP" altLang="en-US" sz="1600" dirty="0">
                <a:solidFill>
                  <a:schemeClr val="bg1"/>
                </a:solidFill>
                <a:latin typeface="+mn-ea"/>
              </a:rPr>
              <a:t>に</a:t>
            </a:r>
            <a:r>
              <a:rPr lang="ja-JP" altLang="en-US" sz="1600" dirty="0" smtClean="0">
                <a:solidFill>
                  <a:schemeClr val="bg1"/>
                </a:solidFill>
                <a:latin typeface="+mn-ea"/>
              </a:rPr>
              <a:t>取り組んでいます。</a:t>
            </a:r>
            <a:endParaRPr lang="en-US" altLang="ja-JP" sz="1600" dirty="0" smtClean="0">
              <a:solidFill>
                <a:schemeClr val="bg1"/>
              </a:solidFill>
              <a:latin typeface="+mn-ea"/>
            </a:endParaRPr>
          </a:p>
        </p:txBody>
      </p:sp>
      <p:sp>
        <p:nvSpPr>
          <p:cNvPr id="15" name="テキスト ボックス 14"/>
          <p:cNvSpPr txBox="1"/>
          <p:nvPr/>
        </p:nvSpPr>
        <p:spPr>
          <a:xfrm>
            <a:off x="7369751" y="882509"/>
            <a:ext cx="3332850" cy="369332"/>
          </a:xfrm>
          <a:prstGeom prst="rect">
            <a:avLst/>
          </a:prstGeom>
          <a:noFill/>
        </p:spPr>
        <p:txBody>
          <a:bodyPr wrap="square" rtlCol="0">
            <a:spAutoFit/>
          </a:bodyPr>
          <a:lstStyle/>
          <a:p>
            <a:pPr algn="ctr"/>
            <a:r>
              <a:rPr lang="en-US" altLang="ja-JP" dirty="0" smtClean="0">
                <a:solidFill>
                  <a:schemeClr val="bg1"/>
                </a:solidFill>
              </a:rPr>
              <a:t>ICT</a:t>
            </a:r>
            <a:r>
              <a:rPr lang="ja-JP" altLang="en-US" dirty="0" smtClean="0">
                <a:solidFill>
                  <a:schemeClr val="bg1"/>
                </a:solidFill>
              </a:rPr>
              <a:t>技術の活用と漁業</a:t>
            </a:r>
            <a:endParaRPr kumimoji="1" lang="ja-JP" altLang="en-US" dirty="0">
              <a:solidFill>
                <a:schemeClr val="bg1"/>
              </a:solidFill>
            </a:endParaRPr>
          </a:p>
        </p:txBody>
      </p:sp>
      <p:pic>
        <p:nvPicPr>
          <p:cNvPr id="3076" name="Picture 4" descr="edible fish on crate lot"/>
          <p:cNvPicPr>
            <a:picLocks noChangeAspect="1" noChangeArrowheads="1"/>
          </p:cNvPicPr>
          <p:nvPr/>
        </p:nvPicPr>
        <p:blipFill rotWithShape="1">
          <a:blip r:embed="rId5">
            <a:extLst>
              <a:ext uri="{28A0092B-C50C-407E-A947-70E740481C1C}">
                <a14:useLocalDpi xmlns:a14="http://schemas.microsoft.com/office/drawing/2010/main" val="0"/>
              </a:ext>
            </a:extLst>
          </a:blip>
          <a:srcRect b="25407"/>
          <a:stretch/>
        </p:blipFill>
        <p:spPr bwMode="auto">
          <a:xfrm>
            <a:off x="7167981" y="1410789"/>
            <a:ext cx="3726442" cy="2084765"/>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8792215" y="3294317"/>
            <a:ext cx="2157963" cy="215444"/>
          </a:xfrm>
          <a:prstGeom prst="rect">
            <a:avLst/>
          </a:prstGeom>
        </p:spPr>
        <p:txBody>
          <a:bodyPr wrap="none">
            <a:spAutoFit/>
          </a:bodyPr>
          <a:lstStyle/>
          <a:p>
            <a:r>
              <a:rPr lang="en-US" altLang="ja-JP" sz="800" dirty="0">
                <a:solidFill>
                  <a:schemeClr val="bg1"/>
                </a:solidFill>
              </a:rPr>
              <a:t>Photo by Duangphorn Wiriya on Unsplash</a:t>
            </a:r>
            <a:endParaRPr lang="ja-JP" altLang="en-US" sz="800" dirty="0">
              <a:solidFill>
                <a:schemeClr val="bg1"/>
              </a:solidFill>
            </a:endParaRPr>
          </a:p>
        </p:txBody>
      </p:sp>
      <p:pic>
        <p:nvPicPr>
          <p:cNvPr id="13" name="図 12"/>
          <p:cNvPicPr>
            <a:picLocks noChangeAspect="1"/>
          </p:cNvPicPr>
          <p:nvPr/>
        </p:nvPicPr>
        <p:blipFill rotWithShape="1">
          <a:blip r:embed="rId6">
            <a:extLst>
              <a:ext uri="{28A0092B-C50C-407E-A947-70E740481C1C}">
                <a14:useLocalDpi xmlns:a14="http://schemas.microsoft.com/office/drawing/2010/main" val="0"/>
              </a:ext>
            </a:extLst>
          </a:blip>
          <a:srcRect l="75292" r="2689" b="62247"/>
          <a:stretch/>
        </p:blipFill>
        <p:spPr>
          <a:xfrm>
            <a:off x="1957597" y="385679"/>
            <a:ext cx="1062681" cy="1068998"/>
          </a:xfrm>
          <a:prstGeom prst="rect">
            <a:avLst/>
          </a:prstGeom>
        </p:spPr>
      </p:pic>
      <p:pic>
        <p:nvPicPr>
          <p:cNvPr id="14" name="図 13"/>
          <p:cNvPicPr>
            <a:picLocks noChangeAspect="1"/>
          </p:cNvPicPr>
          <p:nvPr/>
        </p:nvPicPr>
        <p:blipFill rotWithShape="1">
          <a:blip r:embed="rId6">
            <a:extLst>
              <a:ext uri="{28A0092B-C50C-407E-A947-70E740481C1C}">
                <a14:useLocalDpi xmlns:a14="http://schemas.microsoft.com/office/drawing/2010/main" val="0"/>
              </a:ext>
            </a:extLst>
          </a:blip>
          <a:srcRect l="25621" t="54113" r="52360" b="8134"/>
          <a:stretch/>
        </p:blipFill>
        <p:spPr>
          <a:xfrm>
            <a:off x="3177853" y="385679"/>
            <a:ext cx="1062681" cy="1068998"/>
          </a:xfrm>
          <a:prstGeom prst="rect">
            <a:avLst/>
          </a:prstGeom>
        </p:spPr>
      </p:pic>
      <p:sp>
        <p:nvSpPr>
          <p:cNvPr id="17" name="テキスト ボックス 16"/>
          <p:cNvSpPr txBox="1"/>
          <p:nvPr/>
        </p:nvSpPr>
        <p:spPr>
          <a:xfrm>
            <a:off x="411373" y="6189390"/>
            <a:ext cx="6067692" cy="246221"/>
          </a:xfrm>
          <a:prstGeom prst="rect">
            <a:avLst/>
          </a:prstGeom>
          <a:solidFill>
            <a:schemeClr val="bg1"/>
          </a:solidFill>
        </p:spPr>
        <p:txBody>
          <a:bodyPr wrap="square" rtlCol="0">
            <a:spAutoFit/>
          </a:bodyPr>
          <a:lstStyle/>
          <a:p>
            <a:endParaRPr kumimoji="1" lang="ja-JP" altLang="en-US" sz="1000" dirty="0"/>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9032884"/>
      </p:ext>
    </p:extLst>
  </p:cSld>
  <p:clrMapOvr>
    <a:masterClrMapping/>
  </p:clrMapOvr>
  <mc:AlternateContent xmlns:mc="http://schemas.openxmlformats.org/markup-compatibility/2006" xmlns:p14="http://schemas.microsoft.com/office/powerpoint/2010/main">
    <mc:Choice Requires="p14">
      <p:transition spd="slow" p14:dur="2000" advTm="84475"/>
    </mc:Choice>
    <mc:Fallback xmlns="">
      <p:transition spd="slow" advTm="8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8897" y="181222"/>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411373" y="499118"/>
            <a:ext cx="3416320" cy="800219"/>
          </a:xfrm>
          <a:prstGeom prst="rect">
            <a:avLst/>
          </a:prstGeom>
          <a:solidFill>
            <a:schemeClr val="bg1">
              <a:alpha val="70000"/>
            </a:schemeClr>
          </a:solidFill>
        </p:spPr>
        <p:txBody>
          <a:bodyPr wrap="none" rtlCol="0">
            <a:spAutoFit/>
          </a:bodyPr>
          <a:lstStyle/>
          <a:p>
            <a:endParaRPr lang="en-US" altLang="ja-JP" sz="1000" b="1" dirty="0" smtClean="0">
              <a:latin typeface="+mn-ea"/>
            </a:endParaRPr>
          </a:p>
          <a:p>
            <a:r>
              <a:rPr lang="ja-JP" altLang="en-US" sz="3600" b="1" dirty="0" smtClean="0">
                <a:solidFill>
                  <a:srgbClr val="25B992"/>
                </a:solidFill>
                <a:latin typeface="+mn-ea"/>
              </a:rPr>
              <a:t>防災・</a:t>
            </a:r>
            <a:r>
              <a:rPr lang="ja-JP" altLang="en-US" sz="3600" b="1" dirty="0">
                <a:solidFill>
                  <a:srgbClr val="25B992"/>
                </a:solidFill>
                <a:latin typeface="+mn-ea"/>
              </a:rPr>
              <a:t>海面</a:t>
            </a:r>
            <a:r>
              <a:rPr lang="ja-JP" altLang="en-US" sz="3600" b="1" dirty="0" smtClean="0">
                <a:solidFill>
                  <a:srgbClr val="25B992"/>
                </a:solidFill>
                <a:latin typeface="+mn-ea"/>
              </a:rPr>
              <a:t>上昇</a:t>
            </a:r>
            <a:endParaRPr lang="en-US" altLang="ja-JP" sz="3600" b="1" dirty="0">
              <a:solidFill>
                <a:srgbClr val="25B992"/>
              </a:solidFill>
              <a:latin typeface="+mn-ea"/>
            </a:endParaRPr>
          </a:p>
        </p:txBody>
      </p:sp>
      <p:sp>
        <p:nvSpPr>
          <p:cNvPr id="8" name="正方形/長方形 7"/>
          <p:cNvSpPr/>
          <p:nvPr/>
        </p:nvSpPr>
        <p:spPr>
          <a:xfrm>
            <a:off x="344084" y="1668669"/>
            <a:ext cx="6096000" cy="3693319"/>
          </a:xfrm>
          <a:prstGeom prst="rect">
            <a:avLst/>
          </a:prstGeom>
        </p:spPr>
        <p:txBody>
          <a:bodyPr>
            <a:spAutoFit/>
          </a:bodyPr>
          <a:lstStyle/>
          <a:p>
            <a:r>
              <a:rPr lang="ja-JP" altLang="en-US" dirty="0"/>
              <a:t>・世界では</a:t>
            </a:r>
            <a:r>
              <a:rPr lang="ja-JP" altLang="en-US" b="1" dirty="0">
                <a:solidFill>
                  <a:srgbClr val="25B992"/>
                </a:solidFill>
              </a:rPr>
              <a:t>約</a:t>
            </a:r>
            <a:r>
              <a:rPr lang="en-US" altLang="ja-JP" b="1" dirty="0">
                <a:solidFill>
                  <a:srgbClr val="25B992"/>
                </a:solidFill>
              </a:rPr>
              <a:t>6</a:t>
            </a:r>
            <a:r>
              <a:rPr lang="ja-JP" altLang="en-US" b="1" dirty="0">
                <a:solidFill>
                  <a:srgbClr val="25B992"/>
                </a:solidFill>
              </a:rPr>
              <a:t>億人</a:t>
            </a:r>
            <a:r>
              <a:rPr lang="ja-JP" altLang="en-US" dirty="0"/>
              <a:t>（世界人口の約</a:t>
            </a:r>
            <a:r>
              <a:rPr lang="en-US" altLang="ja-JP" b="1" dirty="0">
                <a:solidFill>
                  <a:srgbClr val="25B992"/>
                </a:solidFill>
              </a:rPr>
              <a:t>10</a:t>
            </a:r>
            <a:r>
              <a:rPr lang="ja-JP" altLang="en-US" b="1" dirty="0">
                <a:solidFill>
                  <a:srgbClr val="25B992"/>
                </a:solidFill>
              </a:rPr>
              <a:t>％</a:t>
            </a:r>
            <a:r>
              <a:rPr lang="ja-JP" altLang="en-US" dirty="0"/>
              <a:t>）が</a:t>
            </a:r>
            <a:r>
              <a:rPr lang="ja-JP" altLang="en-US" b="1" dirty="0">
                <a:solidFill>
                  <a:srgbClr val="25B992"/>
                </a:solidFill>
              </a:rPr>
              <a:t>海抜</a:t>
            </a:r>
            <a:r>
              <a:rPr lang="en-US" altLang="ja-JP" b="1" dirty="0">
                <a:solidFill>
                  <a:srgbClr val="25B992"/>
                </a:solidFill>
              </a:rPr>
              <a:t>10</a:t>
            </a:r>
            <a:r>
              <a:rPr lang="ja-JP" altLang="en-US" b="1" dirty="0">
                <a:solidFill>
                  <a:srgbClr val="25B992"/>
                </a:solidFill>
              </a:rPr>
              <a:t>メートル以下</a:t>
            </a:r>
            <a:r>
              <a:rPr lang="ja-JP" altLang="en-US" dirty="0"/>
              <a:t>の沿岸域に暮らして</a:t>
            </a:r>
            <a:r>
              <a:rPr lang="ja-JP" altLang="en-US" dirty="0" smtClean="0"/>
              <a:t>いる</a:t>
            </a:r>
            <a:endParaRPr lang="en-US" altLang="ja-JP" dirty="0" smtClean="0"/>
          </a:p>
          <a:p>
            <a:endParaRPr lang="en-US" altLang="ja-JP" dirty="0"/>
          </a:p>
          <a:p>
            <a:r>
              <a:rPr lang="ja-JP" altLang="en-US" dirty="0"/>
              <a:t>・気候変動の影響によって世界の平均海水面は今世紀末に</a:t>
            </a:r>
            <a:r>
              <a:rPr lang="ja-JP" altLang="en-US" b="1" dirty="0">
                <a:solidFill>
                  <a:srgbClr val="25B992"/>
                </a:solidFill>
              </a:rPr>
              <a:t>最大</a:t>
            </a:r>
            <a:r>
              <a:rPr lang="en-US" altLang="ja-JP" b="1" dirty="0">
                <a:solidFill>
                  <a:srgbClr val="25B992"/>
                </a:solidFill>
              </a:rPr>
              <a:t>1.1</a:t>
            </a:r>
            <a:r>
              <a:rPr lang="ja-JP" altLang="en-US" b="1" dirty="0">
                <a:solidFill>
                  <a:srgbClr val="25B992"/>
                </a:solidFill>
              </a:rPr>
              <a:t>メートル</a:t>
            </a:r>
            <a:r>
              <a:rPr lang="ja-JP" altLang="en-US" dirty="0"/>
              <a:t>上昇すると予測</a:t>
            </a:r>
            <a:r>
              <a:rPr lang="ja-JP" altLang="en-US" dirty="0" smtClean="0"/>
              <a:t>されている</a:t>
            </a:r>
            <a:endParaRPr lang="en-US" altLang="ja-JP" dirty="0" smtClean="0"/>
          </a:p>
          <a:p>
            <a:endParaRPr lang="en-US" altLang="ja-JP" dirty="0"/>
          </a:p>
          <a:p>
            <a:r>
              <a:rPr lang="ja-JP" altLang="en-US" dirty="0" smtClean="0"/>
              <a:t>・海面</a:t>
            </a:r>
            <a:r>
              <a:rPr lang="ja-JP" altLang="en-US" dirty="0"/>
              <a:t>上昇に関連して、</a:t>
            </a:r>
            <a:r>
              <a:rPr lang="ja-JP" altLang="en-US" b="1" dirty="0" smtClean="0">
                <a:solidFill>
                  <a:srgbClr val="25B992"/>
                </a:solidFill>
              </a:rPr>
              <a:t>台風</a:t>
            </a:r>
            <a:r>
              <a:rPr lang="ja-JP" altLang="en-US" dirty="0" smtClean="0"/>
              <a:t>などの</a:t>
            </a:r>
            <a:r>
              <a:rPr lang="ja-JP" altLang="en-US" dirty="0"/>
              <a:t>威力の増大や、</a:t>
            </a:r>
            <a:r>
              <a:rPr lang="ja-JP" altLang="en-US" b="1" dirty="0">
                <a:solidFill>
                  <a:srgbClr val="25B992"/>
                </a:solidFill>
              </a:rPr>
              <a:t>高潮</a:t>
            </a:r>
            <a:r>
              <a:rPr lang="ja-JP" altLang="en-US" dirty="0"/>
              <a:t>の被害が増えると考えられ、沿岸</a:t>
            </a:r>
            <a:r>
              <a:rPr lang="ja-JP" altLang="en-US" dirty="0" smtClean="0"/>
              <a:t>に</a:t>
            </a:r>
            <a:r>
              <a:rPr lang="ja-JP" altLang="en-US" dirty="0"/>
              <a:t>住</a:t>
            </a:r>
            <a:r>
              <a:rPr lang="ja-JP" altLang="en-US" dirty="0" smtClean="0"/>
              <a:t>む人々</a:t>
            </a:r>
            <a:r>
              <a:rPr lang="ja-JP" altLang="en-US" dirty="0"/>
              <a:t>は高い災害リスクにさらされて</a:t>
            </a:r>
            <a:r>
              <a:rPr lang="ja-JP" altLang="en-US" dirty="0" smtClean="0"/>
              <a:t>いる</a:t>
            </a:r>
            <a:endParaRPr lang="en-US" altLang="ja-JP" dirty="0"/>
          </a:p>
          <a:p>
            <a:endParaRPr lang="en-US" altLang="ja-JP" dirty="0"/>
          </a:p>
          <a:p>
            <a:r>
              <a:rPr lang="ja-JP" altLang="en-US" dirty="0"/>
              <a:t>・海抜が</a:t>
            </a:r>
            <a:r>
              <a:rPr lang="ja-JP" altLang="en-US" dirty="0" smtClean="0"/>
              <a:t>低い国では沿岸域</a:t>
            </a:r>
            <a:r>
              <a:rPr lang="ja-JP" altLang="en-US" dirty="0"/>
              <a:t>からの避難や、防災への取り組みを通じた災害リスクの受容などの必要性が</a:t>
            </a:r>
            <a:r>
              <a:rPr lang="ja-JP" altLang="en-US" dirty="0" smtClean="0"/>
              <a:t>高まっている</a:t>
            </a:r>
            <a:endParaRPr lang="en-US" altLang="ja-JP" dirty="0"/>
          </a:p>
        </p:txBody>
      </p:sp>
      <p:sp>
        <p:nvSpPr>
          <p:cNvPr id="5" name="角丸四角形 4"/>
          <p:cNvSpPr/>
          <p:nvPr/>
        </p:nvSpPr>
        <p:spPr>
          <a:xfrm>
            <a:off x="6479065" y="452820"/>
            <a:ext cx="5119673" cy="6040578"/>
          </a:xfrm>
          <a:prstGeom prst="roundRect">
            <a:avLst/>
          </a:prstGeom>
          <a:solidFill>
            <a:srgbClr val="25B992"/>
          </a:solidFill>
          <a:ln>
            <a:solidFill>
              <a:srgbClr val="27A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角丸四角形 5"/>
          <p:cNvSpPr/>
          <p:nvPr/>
        </p:nvSpPr>
        <p:spPr>
          <a:xfrm rot="20531641">
            <a:off x="6157810" y="546059"/>
            <a:ext cx="1506314" cy="475707"/>
          </a:xfrm>
          <a:prstGeom prst="roundRect">
            <a:avLst/>
          </a:prstGeom>
          <a:solidFill>
            <a:schemeClr val="bg1"/>
          </a:solidFill>
          <a:ln w="57150">
            <a:solidFill>
              <a:srgbClr val="25B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ahnschrift Light" panose="020B0502040204020203" pitchFamily="34" charset="0"/>
                <a:ea typeface="BIZ UDゴシック" panose="020B0400000000000000" pitchFamily="49" charset="-128"/>
              </a:rPr>
              <a:t>コラム</a:t>
            </a:r>
            <a:r>
              <a:rPr kumimoji="1" lang="en-US" altLang="ja-JP" dirty="0" smtClean="0">
                <a:solidFill>
                  <a:schemeClr val="tx1"/>
                </a:solidFill>
                <a:latin typeface="Bahnschrift Light" panose="020B0502040204020203" pitchFamily="34" charset="0"/>
                <a:ea typeface="BIZ UDゴシック" panose="020B0400000000000000" pitchFamily="49" charset="-128"/>
              </a:rPr>
              <a:t> </a:t>
            </a:r>
            <a:r>
              <a:rPr lang="en-US" altLang="ja-JP" dirty="0">
                <a:solidFill>
                  <a:schemeClr val="tx1"/>
                </a:solidFill>
                <a:latin typeface="Bahnschrift Light" panose="020B0502040204020203" pitchFamily="34" charset="0"/>
                <a:ea typeface="BIZ UDゴシック" panose="020B0400000000000000" pitchFamily="49" charset="-128"/>
              </a:rPr>
              <a:t>6</a:t>
            </a:r>
            <a:r>
              <a:rPr kumimoji="1" lang="en-US" altLang="ja-JP" dirty="0" smtClean="0">
                <a:solidFill>
                  <a:schemeClr val="tx1"/>
                </a:solidFill>
                <a:latin typeface="Bahnschrift Light" panose="020B0502040204020203" pitchFamily="34" charset="0"/>
                <a:ea typeface="BIZ UDゴシック" panose="020B0400000000000000" pitchFamily="49" charset="-128"/>
              </a:rPr>
              <a:t>.</a:t>
            </a:r>
            <a:r>
              <a:rPr kumimoji="1" lang="ja-JP" altLang="en-US" dirty="0" smtClean="0">
                <a:solidFill>
                  <a:schemeClr val="tx1"/>
                </a:solidFill>
                <a:latin typeface="Arial Black" panose="020B0A04020102020204" pitchFamily="34" charset="0"/>
              </a:rPr>
              <a:t>　</a:t>
            </a:r>
            <a:endParaRPr kumimoji="1" lang="ja-JP" altLang="en-US" dirty="0">
              <a:solidFill>
                <a:schemeClr val="tx1"/>
              </a:solidFill>
              <a:latin typeface="Arial Black" panose="020B0A04020102020204" pitchFamily="34" charset="0"/>
            </a:endParaRPr>
          </a:p>
        </p:txBody>
      </p:sp>
      <p:sp>
        <p:nvSpPr>
          <p:cNvPr id="7" name="フローチャート: 処理 6"/>
          <p:cNvSpPr/>
          <p:nvPr/>
        </p:nvSpPr>
        <p:spPr>
          <a:xfrm>
            <a:off x="7177929" y="1348913"/>
            <a:ext cx="3716494" cy="2076994"/>
          </a:xfrm>
          <a:prstGeom prst="flowChartProcess">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369751" y="882509"/>
            <a:ext cx="3524672" cy="369332"/>
          </a:xfrm>
          <a:prstGeom prst="rect">
            <a:avLst/>
          </a:prstGeom>
          <a:noFill/>
        </p:spPr>
        <p:txBody>
          <a:bodyPr wrap="square" rtlCol="0">
            <a:spAutoFit/>
          </a:bodyPr>
          <a:lstStyle/>
          <a:p>
            <a:pPr algn="ctr"/>
            <a:r>
              <a:rPr lang="ja-JP" altLang="en-US" dirty="0" smtClean="0">
                <a:solidFill>
                  <a:schemeClr val="bg1"/>
                </a:solidFill>
              </a:rPr>
              <a:t>防災としてのマングローブ植林</a:t>
            </a:r>
            <a:endParaRPr kumimoji="1" lang="ja-JP" altLang="en-US" dirty="0">
              <a:solidFill>
                <a:schemeClr val="bg1"/>
              </a:solidFill>
            </a:endParaRPr>
          </a:p>
        </p:txBody>
      </p:sp>
      <p:sp>
        <p:nvSpPr>
          <p:cNvPr id="10" name="正方形/長方形 9"/>
          <p:cNvSpPr/>
          <p:nvPr/>
        </p:nvSpPr>
        <p:spPr>
          <a:xfrm>
            <a:off x="6649491" y="3710820"/>
            <a:ext cx="4799082" cy="2308324"/>
          </a:xfrm>
          <a:prstGeom prst="rect">
            <a:avLst/>
          </a:prstGeom>
        </p:spPr>
        <p:txBody>
          <a:bodyPr wrap="square">
            <a:spAutoFit/>
          </a:bodyPr>
          <a:lstStyle/>
          <a:p>
            <a:pPr algn="just"/>
            <a:r>
              <a:rPr lang="ja-JP" altLang="en-US" sz="1600" dirty="0" smtClean="0">
                <a:solidFill>
                  <a:schemeClr val="bg1"/>
                </a:solidFill>
                <a:latin typeface="+mn-ea"/>
              </a:rPr>
              <a:t>マングローブ林には、津波や台風、海岸浸食などから沿岸部を保護する防災機能が期待されており、こうした「生態系を活用した防災・減災」は近年関心が高まっています。日本は政府開発援助（</a:t>
            </a:r>
            <a:r>
              <a:rPr lang="en-US" altLang="ja-JP" sz="1600" dirty="0" smtClean="0">
                <a:solidFill>
                  <a:schemeClr val="bg1"/>
                </a:solidFill>
                <a:latin typeface="+mn-ea"/>
              </a:rPr>
              <a:t>ODA)</a:t>
            </a:r>
            <a:r>
              <a:rPr lang="ja-JP" altLang="en-US" sz="1600" dirty="0" smtClean="0">
                <a:solidFill>
                  <a:schemeClr val="bg1"/>
                </a:solidFill>
                <a:latin typeface="+mn-ea"/>
              </a:rPr>
              <a:t>を通じた支援だけではなく民間企業や</a:t>
            </a:r>
            <a:r>
              <a:rPr lang="en-US" altLang="ja-JP" sz="1600" dirty="0" smtClean="0">
                <a:solidFill>
                  <a:schemeClr val="bg1"/>
                </a:solidFill>
                <a:latin typeface="+mn-ea"/>
              </a:rPr>
              <a:t>NPO</a:t>
            </a:r>
            <a:r>
              <a:rPr lang="ja-JP" altLang="en-US" sz="1600" dirty="0" smtClean="0">
                <a:solidFill>
                  <a:schemeClr val="bg1"/>
                </a:solidFill>
                <a:latin typeface="+mn-ea"/>
              </a:rPr>
              <a:t>などが主体となり、東南アジアなど多くの国で植林支援を行っています。ミャンマーでは、日本の支援によって</a:t>
            </a:r>
            <a:r>
              <a:rPr lang="en-US" altLang="ja-JP" sz="1600" dirty="0" smtClean="0">
                <a:solidFill>
                  <a:schemeClr val="bg1"/>
                </a:solidFill>
                <a:latin typeface="+mn-ea"/>
              </a:rPr>
              <a:t>240</a:t>
            </a:r>
            <a:r>
              <a:rPr lang="ja-JP" altLang="en-US" sz="1600" dirty="0" smtClean="0">
                <a:solidFill>
                  <a:schemeClr val="bg1"/>
                </a:solidFill>
                <a:latin typeface="+mn-ea"/>
              </a:rPr>
              <a:t>万本ものマングローブが植林されています。</a:t>
            </a:r>
            <a:endParaRPr lang="en-US" altLang="ja-JP" sz="1600" dirty="0" smtClean="0">
              <a:solidFill>
                <a:schemeClr val="bg1"/>
              </a:solidFill>
              <a:latin typeface="+mn-ea"/>
            </a:endParaRPr>
          </a:p>
        </p:txBody>
      </p:sp>
      <p:pic>
        <p:nvPicPr>
          <p:cNvPr id="2052" name="Picture 4" descr="aerial shot of body of water surrounded by trees"/>
          <p:cNvPicPr>
            <a:picLocks noChangeAspect="1" noChangeArrowheads="1"/>
          </p:cNvPicPr>
          <p:nvPr/>
        </p:nvPicPr>
        <p:blipFill rotWithShape="1">
          <a:blip r:embed="rId5">
            <a:extLst>
              <a:ext uri="{28A0092B-C50C-407E-A947-70E740481C1C}">
                <a14:useLocalDpi xmlns:a14="http://schemas.microsoft.com/office/drawing/2010/main" val="0"/>
              </a:ext>
            </a:extLst>
          </a:blip>
          <a:srcRect b="24691"/>
          <a:stretch/>
        </p:blipFill>
        <p:spPr bwMode="auto">
          <a:xfrm>
            <a:off x="7177929" y="1325563"/>
            <a:ext cx="3742207" cy="2113659"/>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9424723" y="3241241"/>
            <a:ext cx="1534394" cy="184666"/>
          </a:xfrm>
          <a:prstGeom prst="rect">
            <a:avLst/>
          </a:prstGeom>
        </p:spPr>
        <p:txBody>
          <a:bodyPr wrap="none">
            <a:spAutoFit/>
          </a:bodyPr>
          <a:lstStyle/>
          <a:p>
            <a:r>
              <a:rPr lang="en-US" altLang="ja-JP" sz="600" dirty="0">
                <a:solidFill>
                  <a:schemeClr val="bg1"/>
                </a:solidFill>
                <a:latin typeface="+mn-ea"/>
              </a:rPr>
              <a:t>Photo by </a:t>
            </a:r>
            <a:r>
              <a:rPr lang="en-US" altLang="ja-JP" sz="600" dirty="0" err="1">
                <a:solidFill>
                  <a:schemeClr val="bg1"/>
                </a:solidFill>
                <a:latin typeface="+mn-ea"/>
              </a:rPr>
              <a:t>Waranont</a:t>
            </a:r>
            <a:r>
              <a:rPr lang="en-US" altLang="ja-JP" sz="600" dirty="0">
                <a:solidFill>
                  <a:schemeClr val="bg1"/>
                </a:solidFill>
                <a:latin typeface="+mn-ea"/>
              </a:rPr>
              <a:t> (Joe) on Unsplash</a:t>
            </a:r>
            <a:endParaRPr lang="ja-JP" altLang="en-US" sz="600" dirty="0">
              <a:solidFill>
                <a:schemeClr val="bg1"/>
              </a:solidFill>
              <a:latin typeface="+mn-ea"/>
            </a:endParaRPr>
          </a:p>
        </p:txBody>
      </p:sp>
      <p:pic>
        <p:nvPicPr>
          <p:cNvPr id="13" name="図 12"/>
          <p:cNvPicPr>
            <a:picLocks noChangeAspect="1"/>
          </p:cNvPicPr>
          <p:nvPr/>
        </p:nvPicPr>
        <p:blipFill rotWithShape="1">
          <a:blip r:embed="rId6">
            <a:extLst>
              <a:ext uri="{28A0092B-C50C-407E-A947-70E740481C1C}">
                <a14:useLocalDpi xmlns:a14="http://schemas.microsoft.com/office/drawing/2010/main" val="0"/>
              </a:ext>
            </a:extLst>
          </a:blip>
          <a:srcRect l="50456" t="54113" r="27525" b="8134"/>
          <a:stretch/>
        </p:blipFill>
        <p:spPr>
          <a:xfrm>
            <a:off x="3995216" y="390447"/>
            <a:ext cx="1062681" cy="1068998"/>
          </a:xfrm>
          <a:prstGeom prst="rect">
            <a:avLst/>
          </a:prstGeom>
        </p:spPr>
      </p:pic>
      <p:sp>
        <p:nvSpPr>
          <p:cNvPr id="14" name="テキスト ボックス 13"/>
          <p:cNvSpPr txBox="1"/>
          <p:nvPr/>
        </p:nvSpPr>
        <p:spPr>
          <a:xfrm>
            <a:off x="411373" y="6189390"/>
            <a:ext cx="6067692" cy="246221"/>
          </a:xfrm>
          <a:prstGeom prst="rect">
            <a:avLst/>
          </a:prstGeom>
          <a:solidFill>
            <a:schemeClr val="bg1"/>
          </a:solidFill>
        </p:spPr>
        <p:txBody>
          <a:bodyPr wrap="square" rtlCol="0">
            <a:spAutoFit/>
          </a:bodyPr>
          <a:lstStyle/>
          <a:p>
            <a:endParaRPr kumimoji="1" lang="ja-JP" altLang="en-US" sz="1000" dirty="0"/>
          </a:p>
        </p:txBody>
      </p:sp>
      <p:pic>
        <p:nvPicPr>
          <p:cNvPr id="16" name="オーディオ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3918090"/>
      </p:ext>
    </p:extLst>
  </p:cSld>
  <p:clrMapOvr>
    <a:masterClrMapping/>
  </p:clrMapOvr>
  <mc:AlternateContent xmlns:mc="http://schemas.openxmlformats.org/markup-compatibility/2006" xmlns:p14="http://schemas.microsoft.com/office/powerpoint/2010/main">
    <mc:Choice Requires="p14">
      <p:transition spd="slow" p14:dur="2000" advTm="76135"/>
    </mc:Choice>
    <mc:Fallback xmlns="">
      <p:transition spd="slow" advTm="7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301909" y="124438"/>
            <a:ext cx="344517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8C95723-CED6-4D1F-ACE1-F2AD962A57FF}"/>
              </a:ext>
            </a:extLst>
          </p:cNvPr>
          <p:cNvSpPr txBox="1"/>
          <p:nvPr/>
        </p:nvSpPr>
        <p:spPr>
          <a:xfrm>
            <a:off x="301909" y="856357"/>
            <a:ext cx="11816789" cy="5693866"/>
          </a:xfrm>
          <a:prstGeom prst="rect">
            <a:avLst/>
          </a:prstGeom>
          <a:noFill/>
        </p:spPr>
        <p:txBody>
          <a:bodyPr wrap="square" rtlCol="0">
            <a:spAutoFit/>
          </a:bodyPr>
          <a:lstStyle/>
          <a:p>
            <a:r>
              <a:rPr lang="ja-JP" altLang="en-US" sz="1400" dirty="0" smtClean="0">
                <a:solidFill>
                  <a:schemeClr val="bg1"/>
                </a:solidFill>
                <a:latin typeface="Meiryo UI" panose="020B0604030504040204" pitchFamily="50" charset="-128"/>
                <a:ea typeface="Meiryo UI" panose="020B0604030504040204" pitchFamily="50" charset="-128"/>
              </a:rPr>
              <a:t>●</a:t>
            </a:r>
            <a:r>
              <a:rPr lang="en-US" altLang="ja-JP" sz="1400" dirty="0" smtClean="0">
                <a:solidFill>
                  <a:schemeClr val="bg1"/>
                </a:solidFill>
                <a:latin typeface="Meiryo UI" panose="020B0604030504040204" pitchFamily="50" charset="-128"/>
                <a:ea typeface="Meiryo UI" panose="020B0604030504040204" pitchFamily="50" charset="-128"/>
              </a:rPr>
              <a:t>SGDs</a:t>
            </a:r>
            <a:r>
              <a:rPr lang="ja-JP" altLang="en-US" sz="1400" dirty="0" smtClean="0">
                <a:solidFill>
                  <a:schemeClr val="bg1"/>
                </a:solidFill>
                <a:latin typeface="Meiryo UI" panose="020B0604030504040204" pitchFamily="50" charset="-128"/>
                <a:ea typeface="Meiryo UI" panose="020B0604030504040204" pitchFamily="50" charset="-128"/>
              </a:rPr>
              <a:t>と海洋</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Julie </a:t>
            </a:r>
            <a:r>
              <a:rPr lang="en-GB" altLang="ja-JP" sz="1400" dirty="0" smtClean="0">
                <a:solidFill>
                  <a:schemeClr val="bg1"/>
                </a:solidFill>
                <a:latin typeface="Meiryo UI" panose="020B0604030504040204" pitchFamily="50" charset="-128"/>
                <a:ea typeface="Meiryo UI" panose="020B0604030504040204" pitchFamily="50" charset="-128"/>
              </a:rPr>
              <a:t>RIGAUD(2019). Ocean Newsletter</a:t>
            </a:r>
            <a:r>
              <a:rPr lang="ja-JP" altLang="en-US" sz="1400" dirty="0">
                <a:solidFill>
                  <a:schemeClr val="bg1"/>
                </a:solidFill>
                <a:latin typeface="Meiryo UI" panose="020B0604030504040204" pitchFamily="50" charset="-128"/>
                <a:ea typeface="Meiryo UI" panose="020B0604030504040204" pitchFamily="50" charset="-128"/>
              </a:rPr>
              <a:t>第</a:t>
            </a:r>
            <a:r>
              <a:rPr lang="en-US" altLang="ja-JP" sz="1400" dirty="0">
                <a:solidFill>
                  <a:schemeClr val="bg1"/>
                </a:solidFill>
                <a:latin typeface="Meiryo UI" panose="020B0604030504040204" pitchFamily="50" charset="-128"/>
                <a:ea typeface="Meiryo UI" panose="020B0604030504040204" pitchFamily="50" charset="-128"/>
              </a:rPr>
              <a:t>455</a:t>
            </a:r>
            <a:r>
              <a:rPr lang="ja-JP" altLang="en-US" sz="1400" dirty="0">
                <a:solidFill>
                  <a:schemeClr val="bg1"/>
                </a:solidFill>
                <a:latin typeface="Meiryo UI" panose="020B0604030504040204" pitchFamily="50" charset="-128"/>
                <a:ea typeface="Meiryo UI" panose="020B0604030504040204" pitchFamily="50" charset="-128"/>
              </a:rPr>
              <a:t>号</a:t>
            </a:r>
            <a:endParaRPr lang="en-GB" altLang="ja-JP" sz="1400" dirty="0" smtClean="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国連持続</a:t>
            </a:r>
            <a:r>
              <a:rPr lang="ja-JP" altLang="en-US" sz="1400" dirty="0">
                <a:solidFill>
                  <a:schemeClr val="bg1"/>
                </a:solidFill>
                <a:latin typeface="Meiryo UI" panose="020B0604030504040204" pitchFamily="50" charset="-128"/>
                <a:ea typeface="Meiryo UI" panose="020B0604030504040204" pitchFamily="50" charset="-128"/>
              </a:rPr>
              <a:t>可能な開発のための海洋科学の</a:t>
            </a:r>
            <a:r>
              <a:rPr lang="en-US" altLang="ja-JP" sz="1400" dirty="0">
                <a:solidFill>
                  <a:schemeClr val="bg1"/>
                </a:solidFill>
                <a:latin typeface="Meiryo UI" panose="020B0604030504040204" pitchFamily="50" charset="-128"/>
                <a:ea typeface="Meiryo UI" panose="020B0604030504040204" pitchFamily="50" charset="-128"/>
              </a:rPr>
              <a:t>10</a:t>
            </a:r>
            <a:r>
              <a:rPr lang="ja-JP" altLang="en-US" sz="1400" dirty="0">
                <a:solidFill>
                  <a:schemeClr val="bg1"/>
                </a:solidFill>
                <a:latin typeface="Meiryo UI" panose="020B0604030504040204" pitchFamily="50" charset="-128"/>
                <a:ea typeface="Meiryo UI" panose="020B0604030504040204" pitchFamily="50" charset="-128"/>
              </a:rPr>
              <a:t>年に</a:t>
            </a:r>
            <a:r>
              <a:rPr lang="ja-JP" altLang="en-US" sz="1400" dirty="0" smtClean="0">
                <a:solidFill>
                  <a:schemeClr val="bg1"/>
                </a:solidFill>
                <a:latin typeface="Meiryo UI" panose="020B0604030504040204" pitchFamily="50" charset="-128"/>
                <a:ea typeface="Meiryo UI" panose="020B0604030504040204" pitchFamily="50" charset="-128"/>
              </a:rPr>
              <a:t>向けて</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　</a:t>
            </a:r>
            <a:r>
              <a:rPr lang="en-GB" altLang="ja-JP" sz="1400" dirty="0" smtClean="0">
                <a:solidFill>
                  <a:schemeClr val="bg1"/>
                </a:solidFill>
                <a:latin typeface="Meiryo UI" panose="020B0604030504040204" pitchFamily="50" charset="-128"/>
                <a:ea typeface="Meiryo UI" panose="020B0604030504040204" pitchFamily="50" charset="-128"/>
              </a:rPr>
              <a:t>https</a:t>
            </a:r>
            <a:r>
              <a:rPr lang="en-GB" altLang="ja-JP" sz="1400" dirty="0">
                <a:solidFill>
                  <a:schemeClr val="bg1"/>
                </a:solidFill>
                <a:latin typeface="Meiryo UI" panose="020B0604030504040204" pitchFamily="50" charset="-128"/>
                <a:ea typeface="Meiryo UI" panose="020B0604030504040204" pitchFamily="50" charset="-128"/>
              </a:rPr>
              <a:t>://</a:t>
            </a:r>
            <a:r>
              <a:rPr lang="en-GB" altLang="ja-JP" sz="1400" dirty="0" smtClean="0">
                <a:solidFill>
                  <a:schemeClr val="bg1"/>
                </a:solidFill>
                <a:latin typeface="Meiryo UI" panose="020B0604030504040204" pitchFamily="50" charset="-128"/>
                <a:ea typeface="Meiryo UI" panose="020B0604030504040204" pitchFamily="50" charset="-128"/>
              </a:rPr>
              <a:t>www.spf.org/opri/newsletter/455_1.html </a:t>
            </a:r>
            <a:endParaRPr lang="en-US" altLang="ja-JP" sz="1400" dirty="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a:t>
            </a:r>
            <a:r>
              <a:rPr lang="en-US" altLang="ja-JP" sz="1400" dirty="0" smtClean="0">
                <a:solidFill>
                  <a:schemeClr val="bg1"/>
                </a:solidFill>
                <a:latin typeface="Meiryo UI" panose="020B0604030504040204" pitchFamily="50" charset="-128"/>
                <a:ea typeface="Meiryo UI" panose="020B0604030504040204" pitchFamily="50" charset="-128"/>
              </a:rPr>
              <a:t>IPCC</a:t>
            </a:r>
            <a:r>
              <a:rPr lang="ja-JP" altLang="en-US" sz="1400" dirty="0" smtClean="0">
                <a:solidFill>
                  <a:schemeClr val="bg1"/>
                </a:solidFill>
                <a:latin typeface="Meiryo UI" panose="020B0604030504040204" pitchFamily="50" charset="-128"/>
                <a:ea typeface="Meiryo UI" panose="020B0604030504040204" pitchFamily="50" charset="-128"/>
              </a:rPr>
              <a:t>海洋・雪氷圏特別報告書について</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  藤井麻衣</a:t>
            </a:r>
            <a:r>
              <a:rPr lang="en-US" altLang="ja-JP" sz="1400" dirty="0">
                <a:solidFill>
                  <a:schemeClr val="bg1"/>
                </a:solidFill>
                <a:latin typeface="Meiryo UI" panose="020B0604030504040204" pitchFamily="50" charset="-128"/>
                <a:ea typeface="Meiryo UI" panose="020B0604030504040204" pitchFamily="50" charset="-128"/>
              </a:rPr>
              <a:t>(2019</a:t>
            </a:r>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海</a:t>
            </a:r>
            <a:r>
              <a:rPr lang="ja-JP" altLang="en-US" sz="1400" dirty="0">
                <a:solidFill>
                  <a:schemeClr val="bg1"/>
                </a:solidFill>
                <a:latin typeface="Meiryo UI" panose="020B0604030504040204" pitchFamily="50" charset="-128"/>
                <a:ea typeface="Meiryo UI" panose="020B0604030504040204" pitchFamily="50" charset="-128"/>
              </a:rPr>
              <a:t>の論考 </a:t>
            </a:r>
            <a:r>
              <a:rPr lang="en-US" altLang="ja-JP" sz="1400" dirty="0">
                <a:solidFill>
                  <a:schemeClr val="bg1"/>
                </a:solidFill>
                <a:latin typeface="Meiryo UI" panose="020B0604030504040204" pitchFamily="50" charset="-128"/>
                <a:ea typeface="Meiryo UI" panose="020B0604030504040204" pitchFamily="50" charset="-128"/>
              </a:rPr>
              <a:t>OPRI </a:t>
            </a:r>
            <a:r>
              <a:rPr lang="en-US" altLang="ja-JP" sz="1400" dirty="0" smtClean="0">
                <a:solidFill>
                  <a:schemeClr val="bg1"/>
                </a:solidFill>
                <a:latin typeface="Meiryo UI" panose="020B0604030504040204" pitchFamily="50" charset="-128"/>
                <a:ea typeface="Meiryo UI" panose="020B0604030504040204" pitchFamily="50" charset="-128"/>
              </a:rPr>
              <a:t>Perspectives </a:t>
            </a:r>
            <a:r>
              <a:rPr lang="ja-JP" altLang="en-US" sz="1400" dirty="0" smtClean="0">
                <a:solidFill>
                  <a:schemeClr val="bg1"/>
                </a:solidFill>
                <a:latin typeface="Meiryo UI" panose="020B0604030504040204" pitchFamily="50" charset="-128"/>
                <a:ea typeface="Meiryo UI" panose="020B0604030504040204" pitchFamily="50" charset="-128"/>
              </a:rPr>
              <a:t>第</a:t>
            </a:r>
            <a:r>
              <a:rPr lang="en-US" altLang="ja-JP" sz="1400" dirty="0" smtClean="0">
                <a:solidFill>
                  <a:schemeClr val="bg1"/>
                </a:solidFill>
                <a:latin typeface="Meiryo UI" panose="020B0604030504040204" pitchFamily="50" charset="-128"/>
                <a:ea typeface="Meiryo UI" panose="020B0604030504040204" pitchFamily="50" charset="-128"/>
              </a:rPr>
              <a:t>3</a:t>
            </a:r>
            <a:r>
              <a:rPr lang="ja-JP" altLang="en-US" sz="1400" dirty="0" smtClean="0">
                <a:solidFill>
                  <a:schemeClr val="bg1"/>
                </a:solidFill>
                <a:latin typeface="Meiryo UI" panose="020B0604030504040204" pitchFamily="50" charset="-128"/>
                <a:ea typeface="Meiryo UI" panose="020B0604030504040204" pitchFamily="50" charset="-128"/>
              </a:rPr>
              <a:t>号</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『IPCC</a:t>
            </a:r>
            <a:r>
              <a:rPr lang="ja-JP" altLang="en-US" sz="1400" dirty="0">
                <a:solidFill>
                  <a:schemeClr val="bg1"/>
                </a:solidFill>
                <a:latin typeface="Meiryo UI" panose="020B0604030504040204" pitchFamily="50" charset="-128"/>
                <a:ea typeface="Meiryo UI" panose="020B0604030504040204" pitchFamily="50" charset="-128"/>
              </a:rPr>
              <a:t>海洋・雪氷圏特別報告書を受けた</a:t>
            </a:r>
            <a:r>
              <a:rPr lang="en-US" altLang="ja-JP" sz="1400" dirty="0">
                <a:solidFill>
                  <a:schemeClr val="bg1"/>
                </a:solidFill>
                <a:latin typeface="Meiryo UI" panose="020B0604030504040204" pitchFamily="50" charset="-128"/>
                <a:ea typeface="Meiryo UI" panose="020B0604030504040204" pitchFamily="50" charset="-128"/>
              </a:rPr>
              <a:t>10</a:t>
            </a:r>
            <a:r>
              <a:rPr lang="ja-JP" altLang="en-US" sz="1400" dirty="0">
                <a:solidFill>
                  <a:schemeClr val="bg1"/>
                </a:solidFill>
                <a:latin typeface="Meiryo UI" panose="020B0604030504040204" pitchFamily="50" charset="-128"/>
                <a:ea typeface="Meiryo UI" panose="020B0604030504040204" pitchFamily="50" charset="-128"/>
              </a:rPr>
              <a:t>の提言に関する</a:t>
            </a:r>
            <a:r>
              <a:rPr lang="ja-JP" altLang="en-US" sz="1400" dirty="0" smtClean="0">
                <a:solidFill>
                  <a:schemeClr val="bg1"/>
                </a:solidFill>
                <a:latin typeface="Meiryo UI" panose="020B0604030504040204" pitchFamily="50" charset="-128"/>
                <a:ea typeface="Meiryo UI" panose="020B0604030504040204" pitchFamily="50" charset="-128"/>
              </a:rPr>
              <a:t>論考</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https://</a:t>
            </a:r>
            <a:r>
              <a:rPr lang="en-GB" altLang="ja-JP" sz="1400" dirty="0" smtClean="0">
                <a:solidFill>
                  <a:schemeClr val="bg1"/>
                </a:solidFill>
                <a:latin typeface="Meiryo UI" panose="020B0604030504040204" pitchFamily="50" charset="-128"/>
                <a:ea typeface="Meiryo UI" panose="020B0604030504040204" pitchFamily="50" charset="-128"/>
              </a:rPr>
              <a:t>www.spf.org/opri/publication/perspectives.html</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●海洋の温暖化</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smtClean="0">
                <a:solidFill>
                  <a:schemeClr val="bg1"/>
                </a:solidFill>
                <a:latin typeface="Meiryo UI" panose="020B0604030504040204" pitchFamily="50" charset="-128"/>
                <a:ea typeface="Meiryo UI" panose="020B0604030504040204" pitchFamily="50" charset="-128"/>
              </a:rPr>
              <a:t>Steve CROOKS</a:t>
            </a:r>
            <a:r>
              <a:rPr lang="en-US" altLang="ja-JP" sz="1400" dirty="0" smtClean="0">
                <a:solidFill>
                  <a:schemeClr val="bg1"/>
                </a:solidFill>
                <a:latin typeface="Meiryo UI" panose="020B0604030504040204" pitchFamily="50" charset="-128"/>
                <a:ea typeface="Meiryo UI" panose="020B0604030504040204" pitchFamily="50" charset="-128"/>
              </a:rPr>
              <a:t>, Moritz </a:t>
            </a:r>
            <a:r>
              <a:rPr lang="en-US" altLang="ja-JP" sz="1400" dirty="0">
                <a:solidFill>
                  <a:schemeClr val="bg1"/>
                </a:solidFill>
                <a:latin typeface="Meiryo UI" panose="020B0604030504040204" pitchFamily="50" charset="-128"/>
                <a:ea typeface="Meiryo UI" panose="020B0604030504040204" pitchFamily="50" charset="-128"/>
              </a:rPr>
              <a:t>Von </a:t>
            </a:r>
            <a:r>
              <a:rPr lang="en-US" altLang="ja-JP" sz="1400" dirty="0" smtClean="0">
                <a:solidFill>
                  <a:schemeClr val="bg1"/>
                </a:solidFill>
                <a:latin typeface="Meiryo UI" panose="020B0604030504040204" pitchFamily="50" charset="-128"/>
                <a:ea typeface="Meiryo UI" panose="020B0604030504040204" pitchFamily="50" charset="-128"/>
              </a:rPr>
              <a:t>UNGER (2019).</a:t>
            </a:r>
            <a:r>
              <a:rPr lang="en-GB" altLang="ja-JP" sz="1400" dirty="0" smtClean="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Ocean Newsletter</a:t>
            </a:r>
            <a:r>
              <a:rPr lang="ja-JP" altLang="en-US" sz="1400" dirty="0">
                <a:solidFill>
                  <a:schemeClr val="bg1"/>
                </a:solidFill>
                <a:latin typeface="Meiryo UI" panose="020B0604030504040204" pitchFamily="50" charset="-128"/>
                <a:ea typeface="Meiryo UI" panose="020B0604030504040204" pitchFamily="50" charset="-128"/>
              </a:rPr>
              <a:t>第</a:t>
            </a:r>
            <a:r>
              <a:rPr lang="en-US" altLang="ja-JP" sz="1400" dirty="0" smtClean="0">
                <a:solidFill>
                  <a:schemeClr val="bg1"/>
                </a:solidFill>
                <a:latin typeface="Meiryo UI" panose="020B0604030504040204" pitchFamily="50" charset="-128"/>
                <a:ea typeface="Meiryo UI" panose="020B0604030504040204" pitchFamily="50" charset="-128"/>
              </a:rPr>
              <a:t>466</a:t>
            </a:r>
            <a:r>
              <a:rPr lang="ja-JP" altLang="en-US" sz="1400" dirty="0" smtClean="0">
                <a:solidFill>
                  <a:schemeClr val="bg1"/>
                </a:solidFill>
                <a:latin typeface="Meiryo UI" panose="020B0604030504040204" pitchFamily="50" charset="-128"/>
                <a:ea typeface="Meiryo UI" panose="020B0604030504040204" pitchFamily="50" charset="-128"/>
              </a:rPr>
              <a:t>号</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ブルーカーボン </a:t>
            </a:r>
            <a:r>
              <a:rPr lang="ja-JP" altLang="en-US" sz="1400" dirty="0">
                <a:solidFill>
                  <a:schemeClr val="bg1"/>
                </a:solidFill>
                <a:latin typeface="Meiryo UI" panose="020B0604030504040204" pitchFamily="50" charset="-128"/>
                <a:ea typeface="Meiryo UI" panose="020B0604030504040204" pitchFamily="50" charset="-128"/>
              </a:rPr>
              <a:t>： 温暖化対策のための沿岸域生態系管理の</a:t>
            </a:r>
            <a:r>
              <a:rPr lang="ja-JP" altLang="en-US" sz="1400" dirty="0" smtClean="0">
                <a:solidFill>
                  <a:schemeClr val="bg1"/>
                </a:solidFill>
                <a:latin typeface="Meiryo UI" panose="020B0604030504040204" pitchFamily="50" charset="-128"/>
                <a:ea typeface="Meiryo UI" panose="020B0604030504040204" pitchFamily="50" charset="-128"/>
              </a:rPr>
              <a:t>拡大</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https://www.spf.org/opri/newsletter/466_2.html</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●生物多様性</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rPr>
              <a:t>秋道 </a:t>
            </a:r>
            <a:r>
              <a:rPr lang="zh-TW" altLang="en-US" sz="1400" dirty="0" smtClean="0">
                <a:solidFill>
                  <a:schemeClr val="bg1"/>
                </a:solidFill>
                <a:latin typeface="Meiryo UI" panose="020B0604030504040204" pitchFamily="50" charset="-128"/>
                <a:ea typeface="Meiryo UI" panose="020B0604030504040204" pitchFamily="50" charset="-128"/>
              </a:rPr>
              <a:t>智彌</a:t>
            </a:r>
            <a:r>
              <a:rPr lang="en-US" altLang="zh-TW" sz="1400" dirty="0" smtClean="0">
                <a:solidFill>
                  <a:schemeClr val="bg1"/>
                </a:solidFill>
                <a:latin typeface="Meiryo UI" panose="020B0604030504040204" pitchFamily="50" charset="-128"/>
                <a:ea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rPr>
              <a:t>角南 篤 </a:t>
            </a:r>
            <a:r>
              <a:rPr lang="en-US" altLang="ja-JP" sz="1400" dirty="0" smtClean="0">
                <a:solidFill>
                  <a:schemeClr val="bg1"/>
                </a:solidFill>
                <a:latin typeface="Meiryo UI" panose="020B0604030504040204" pitchFamily="50" charset="-128"/>
                <a:ea typeface="Meiryo UI" panose="020B0604030504040204" pitchFamily="50" charset="-128"/>
              </a:rPr>
              <a:t>(2019). </a:t>
            </a:r>
            <a:r>
              <a:rPr lang="ja-JP" altLang="en-US" sz="1400" dirty="0" smtClean="0">
                <a:solidFill>
                  <a:schemeClr val="bg1"/>
                </a:solidFill>
                <a:latin typeface="Meiryo UI" panose="020B0604030504040204" pitchFamily="50" charset="-128"/>
                <a:ea typeface="Meiryo UI" panose="020B0604030504040204" pitchFamily="50" charset="-128"/>
              </a:rPr>
              <a:t>「海</a:t>
            </a:r>
            <a:r>
              <a:rPr lang="ja-JP" altLang="en-US" sz="1400" dirty="0">
                <a:solidFill>
                  <a:schemeClr val="bg1"/>
                </a:solidFill>
                <a:latin typeface="Meiryo UI" panose="020B0604030504040204" pitchFamily="50" charset="-128"/>
                <a:ea typeface="Meiryo UI" panose="020B0604030504040204" pitchFamily="50" charset="-128"/>
              </a:rPr>
              <a:t>とヒトの関係学 ②海の生物多様性を守るため</a:t>
            </a:r>
            <a:r>
              <a:rPr lang="ja-JP" altLang="en-US" sz="1400" dirty="0" smtClean="0">
                <a:solidFill>
                  <a:schemeClr val="bg1"/>
                </a:solidFill>
                <a:latin typeface="Meiryo UI" panose="020B0604030504040204" pitchFamily="50" charset="-128"/>
                <a:ea typeface="Meiryo UI" panose="020B0604030504040204" pitchFamily="50" charset="-128"/>
              </a:rPr>
              <a:t>に」</a:t>
            </a:r>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西日本出版社</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●海洋プラスチック問題</a:t>
            </a:r>
            <a:endParaRPr lang="en-GB"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　岡田</a:t>
            </a:r>
            <a:r>
              <a:rPr lang="ja-JP" altLang="en-US" sz="1400" dirty="0" smtClean="0">
                <a:solidFill>
                  <a:schemeClr val="bg1"/>
                </a:solidFill>
                <a:latin typeface="Meiryo UI" panose="020B0604030504040204" pitchFamily="50" charset="-128"/>
                <a:ea typeface="Meiryo UI" panose="020B0604030504040204" pitchFamily="50" charset="-128"/>
              </a:rPr>
              <a:t>紀代蔵 </a:t>
            </a:r>
            <a:r>
              <a:rPr lang="en-US" altLang="ja-JP" sz="1400" dirty="0" smtClean="0">
                <a:solidFill>
                  <a:schemeClr val="bg1"/>
                </a:solidFill>
                <a:latin typeface="Meiryo UI" panose="020B0604030504040204" pitchFamily="50" charset="-128"/>
                <a:ea typeface="Meiryo UI" panose="020B0604030504040204" pitchFamily="50" charset="-128"/>
              </a:rPr>
              <a:t>(2019) </a:t>
            </a:r>
            <a:r>
              <a:rPr lang="en-GB" altLang="ja-JP" sz="1400" dirty="0">
                <a:solidFill>
                  <a:schemeClr val="bg1"/>
                </a:solidFill>
                <a:latin typeface="Meiryo UI" panose="020B0604030504040204" pitchFamily="50" charset="-128"/>
                <a:ea typeface="Meiryo UI" panose="020B0604030504040204" pitchFamily="50" charset="-128"/>
              </a:rPr>
              <a:t>Ocean Newsletter</a:t>
            </a:r>
            <a:r>
              <a:rPr lang="ja-JP" altLang="en-US" sz="1400" dirty="0">
                <a:solidFill>
                  <a:schemeClr val="bg1"/>
                </a:solidFill>
                <a:latin typeface="Meiryo UI" panose="020B0604030504040204" pitchFamily="50" charset="-128"/>
                <a:ea typeface="Meiryo UI" panose="020B0604030504040204" pitchFamily="50" charset="-128"/>
              </a:rPr>
              <a:t>第</a:t>
            </a:r>
            <a:r>
              <a:rPr lang="en-US" altLang="ja-JP" sz="1400" dirty="0" smtClean="0">
                <a:solidFill>
                  <a:schemeClr val="bg1"/>
                </a:solidFill>
                <a:latin typeface="Meiryo UI" panose="020B0604030504040204" pitchFamily="50" charset="-128"/>
                <a:ea typeface="Meiryo UI" panose="020B0604030504040204" pitchFamily="50" charset="-128"/>
              </a:rPr>
              <a:t>465</a:t>
            </a:r>
            <a:r>
              <a:rPr lang="ja-JP" altLang="en-US" sz="1400" dirty="0" smtClean="0">
                <a:solidFill>
                  <a:schemeClr val="bg1"/>
                </a:solidFill>
                <a:latin typeface="Meiryo UI" panose="020B0604030504040204" pitchFamily="50" charset="-128"/>
                <a:ea typeface="Meiryo UI" panose="020B0604030504040204" pitchFamily="50" charset="-128"/>
              </a:rPr>
              <a:t>号</a:t>
            </a:r>
            <a:endParaRPr lang="en-US" altLang="ja-JP" sz="1400" dirty="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海洋プラスチック</a:t>
            </a:r>
            <a:r>
              <a:rPr lang="ja-JP" altLang="en-US" sz="1400" dirty="0">
                <a:solidFill>
                  <a:schemeClr val="bg1"/>
                </a:solidFill>
                <a:latin typeface="Meiryo UI" panose="020B0604030504040204" pitchFamily="50" charset="-128"/>
                <a:ea typeface="Meiryo UI" panose="020B0604030504040204" pitchFamily="50" charset="-128"/>
              </a:rPr>
              <a:t>ごみを</a:t>
            </a:r>
            <a:r>
              <a:rPr lang="ja-JP" altLang="en-US" sz="1400" dirty="0" smtClean="0">
                <a:solidFill>
                  <a:schemeClr val="bg1"/>
                </a:solidFill>
                <a:latin typeface="Meiryo UI" panose="020B0604030504040204" pitchFamily="50" charset="-128"/>
                <a:ea typeface="Meiryo UI" panose="020B0604030504040204" pitchFamily="50" charset="-128"/>
              </a:rPr>
              <a:t>清掃</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https://</a:t>
            </a:r>
            <a:r>
              <a:rPr lang="en-GB" altLang="ja-JP" sz="1400" dirty="0" smtClean="0">
                <a:solidFill>
                  <a:schemeClr val="bg1"/>
                </a:solidFill>
                <a:latin typeface="Meiryo UI" panose="020B0604030504040204" pitchFamily="50" charset="-128"/>
                <a:ea typeface="Meiryo UI" panose="020B0604030504040204" pitchFamily="50" charset="-128"/>
              </a:rPr>
              <a:t>www.spf.org/opri/newsletter/465_3.html</a:t>
            </a:r>
          </a:p>
          <a:p>
            <a:r>
              <a:rPr lang="ja-JP" altLang="en-US" sz="1400" dirty="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塩入 </a:t>
            </a:r>
            <a:r>
              <a:rPr lang="ja-JP" altLang="en-US" sz="1400" dirty="0">
                <a:solidFill>
                  <a:schemeClr val="bg1"/>
                </a:solidFill>
                <a:latin typeface="Meiryo UI" panose="020B0604030504040204" pitchFamily="50" charset="-128"/>
                <a:ea typeface="Meiryo UI" panose="020B0604030504040204" pitchFamily="50" charset="-128"/>
              </a:rPr>
              <a:t>同、藤井 </a:t>
            </a:r>
            <a:r>
              <a:rPr lang="ja-JP" altLang="en-US" sz="1400" dirty="0" smtClean="0">
                <a:solidFill>
                  <a:schemeClr val="bg1"/>
                </a:solidFill>
                <a:latin typeface="Meiryo UI" panose="020B0604030504040204" pitchFamily="50" charset="-128"/>
                <a:ea typeface="Meiryo UI" panose="020B0604030504040204" pitchFamily="50" charset="-128"/>
              </a:rPr>
              <a:t>麻衣</a:t>
            </a:r>
            <a:r>
              <a:rPr lang="en-US" altLang="ja-JP" sz="1400" dirty="0" smtClean="0">
                <a:solidFill>
                  <a:schemeClr val="bg1"/>
                </a:solidFill>
                <a:latin typeface="Meiryo UI" panose="020B0604030504040204" pitchFamily="50" charset="-128"/>
                <a:ea typeface="Meiryo UI" panose="020B0604030504040204" pitchFamily="50" charset="-128"/>
              </a:rPr>
              <a:t>(2019). </a:t>
            </a:r>
            <a:r>
              <a:rPr lang="ja-JP" altLang="en-US" sz="1400" dirty="0" smtClean="0">
                <a:solidFill>
                  <a:schemeClr val="bg1"/>
                </a:solidFill>
                <a:latin typeface="Meiryo UI" panose="020B0604030504040204" pitchFamily="50" charset="-128"/>
                <a:ea typeface="Meiryo UI" panose="020B0604030504040204" pitchFamily="50" charset="-128"/>
              </a:rPr>
              <a:t>海洋白書</a:t>
            </a:r>
            <a:r>
              <a:rPr lang="en-US" altLang="ja-JP" sz="1400" dirty="0" smtClean="0">
                <a:solidFill>
                  <a:schemeClr val="bg1"/>
                </a:solidFill>
                <a:latin typeface="Meiryo UI" panose="020B0604030504040204" pitchFamily="50" charset="-128"/>
                <a:ea typeface="Meiryo UI" panose="020B0604030504040204" pitchFamily="50" charset="-128"/>
              </a:rPr>
              <a:t>2019</a:t>
            </a:r>
            <a:r>
              <a:rPr lang="ja-JP" altLang="en-US" sz="1400" dirty="0" smtClean="0">
                <a:solidFill>
                  <a:schemeClr val="bg1"/>
                </a:solidFill>
                <a:latin typeface="Meiryo UI" panose="020B0604030504040204" pitchFamily="50" charset="-128"/>
                <a:ea typeface="Meiryo UI" panose="020B0604030504040204" pitchFamily="50" charset="-128"/>
              </a:rPr>
              <a:t>　</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巻頭特集　なぜ</a:t>
            </a:r>
            <a:r>
              <a:rPr lang="ja-JP" altLang="en-US" sz="1400" dirty="0">
                <a:solidFill>
                  <a:schemeClr val="bg1"/>
                </a:solidFill>
                <a:latin typeface="Meiryo UI" panose="020B0604030504040204" pitchFamily="50" charset="-128"/>
                <a:ea typeface="Meiryo UI" panose="020B0604030504040204" pitchFamily="50" charset="-128"/>
              </a:rPr>
              <a:t>プラスチック</a:t>
            </a:r>
            <a:r>
              <a:rPr lang="ja-JP" altLang="en-US" sz="1400" dirty="0" smtClean="0">
                <a:solidFill>
                  <a:schemeClr val="bg1"/>
                </a:solidFill>
                <a:latin typeface="Meiryo UI" panose="020B0604030504040204" pitchFamily="50" charset="-128"/>
                <a:ea typeface="Meiryo UI" panose="020B0604030504040204" pitchFamily="50" charset="-128"/>
              </a:rPr>
              <a:t>が 海</a:t>
            </a:r>
            <a:r>
              <a:rPr lang="ja-JP" altLang="en-US" sz="1400" dirty="0">
                <a:solidFill>
                  <a:schemeClr val="bg1"/>
                </a:solidFill>
                <a:latin typeface="Meiryo UI" panose="020B0604030504040204" pitchFamily="50" charset="-128"/>
                <a:ea typeface="Meiryo UI" panose="020B0604030504040204" pitchFamily="50" charset="-128"/>
              </a:rPr>
              <a:t>の問題なの</a:t>
            </a:r>
            <a:r>
              <a:rPr lang="ja-JP" altLang="en-US" sz="1400" dirty="0" smtClean="0">
                <a:solidFill>
                  <a:schemeClr val="bg1"/>
                </a:solidFill>
                <a:latin typeface="Meiryo UI" panose="020B0604030504040204" pitchFamily="50" charset="-128"/>
                <a:ea typeface="Meiryo UI" panose="020B0604030504040204" pitchFamily="50" charset="-128"/>
              </a:rPr>
              <a:t>か</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https://www.spf.org/global-data/opri/ISBN978-4-88404-354-4_spcl.pdf</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●ブルーエコノミー</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　渡邉 </a:t>
            </a:r>
            <a:r>
              <a:rPr lang="ja-JP" altLang="en-US" sz="1400" dirty="0" smtClean="0">
                <a:solidFill>
                  <a:schemeClr val="bg1"/>
                </a:solidFill>
                <a:latin typeface="Meiryo UI" panose="020B0604030504040204" pitchFamily="50" charset="-128"/>
                <a:ea typeface="Meiryo UI" panose="020B0604030504040204" pitchFamily="50" charset="-128"/>
              </a:rPr>
              <a:t>敦、小林 正典</a:t>
            </a:r>
            <a:r>
              <a:rPr lang="en-US" altLang="ja-JP" sz="1400" dirty="0">
                <a:solidFill>
                  <a:schemeClr val="bg1"/>
                </a:solidFill>
                <a:latin typeface="Meiryo UI" panose="020B0604030504040204" pitchFamily="50" charset="-128"/>
                <a:ea typeface="Meiryo UI" panose="020B0604030504040204" pitchFamily="50" charset="-128"/>
              </a:rPr>
              <a:t>(2019). </a:t>
            </a:r>
            <a:r>
              <a:rPr lang="ja-JP" altLang="en-US" sz="1400" dirty="0">
                <a:solidFill>
                  <a:schemeClr val="bg1"/>
                </a:solidFill>
                <a:latin typeface="Meiryo UI" panose="020B0604030504040204" pitchFamily="50" charset="-128"/>
                <a:ea typeface="Meiryo UI" panose="020B0604030504040204" pitchFamily="50" charset="-128"/>
              </a:rPr>
              <a:t>海洋白書</a:t>
            </a:r>
            <a:r>
              <a:rPr lang="en-US" altLang="ja-JP" sz="1400" dirty="0" smtClean="0">
                <a:solidFill>
                  <a:schemeClr val="bg1"/>
                </a:solidFill>
                <a:latin typeface="Meiryo UI" panose="020B0604030504040204" pitchFamily="50" charset="-128"/>
                <a:ea typeface="Meiryo UI" panose="020B0604030504040204" pitchFamily="50" charset="-128"/>
              </a:rPr>
              <a:t>2019,</a:t>
            </a:r>
            <a:r>
              <a:rPr lang="ja-JP" altLang="en-US" sz="1400" dirty="0">
                <a:solidFill>
                  <a:schemeClr val="bg1"/>
                </a:solidFill>
                <a:latin typeface="Meiryo UI" panose="020B0604030504040204" pitchFamily="50" charset="-128"/>
                <a:ea typeface="Meiryo UI" panose="020B0604030504040204" pitchFamily="50" charset="-128"/>
              </a:rPr>
              <a:t>　第</a:t>
            </a:r>
            <a:r>
              <a:rPr lang="en-US" altLang="ja-JP" sz="1400" dirty="0">
                <a:solidFill>
                  <a:schemeClr val="bg1"/>
                </a:solidFill>
                <a:latin typeface="Meiryo UI" panose="020B0604030504040204" pitchFamily="50" charset="-128"/>
                <a:ea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rPr>
              <a:t>章海洋環境の</a:t>
            </a:r>
            <a:r>
              <a:rPr lang="ja-JP" altLang="en-US" sz="1400" dirty="0" smtClean="0">
                <a:solidFill>
                  <a:schemeClr val="bg1"/>
                </a:solidFill>
                <a:latin typeface="Meiryo UI" panose="020B0604030504040204" pitchFamily="50" charset="-128"/>
                <a:ea typeface="Meiryo UI" panose="020B0604030504040204" pitchFamily="50" charset="-128"/>
              </a:rPr>
              <a:t>保全</a:t>
            </a:r>
            <a:endParaRPr lang="en-US" altLang="ja-JP" sz="1400" dirty="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　</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第</a:t>
            </a:r>
            <a:r>
              <a:rPr lang="en-US" altLang="ja-JP" sz="1400" dirty="0" smtClean="0">
                <a:solidFill>
                  <a:schemeClr val="bg1"/>
                </a:solidFill>
                <a:latin typeface="Meiryo UI" panose="020B0604030504040204" pitchFamily="50" charset="-128"/>
                <a:ea typeface="Meiryo UI" panose="020B0604030504040204" pitchFamily="50" charset="-128"/>
              </a:rPr>
              <a:t>2</a:t>
            </a:r>
            <a:r>
              <a:rPr lang="ja-JP" altLang="en-US" sz="1400" dirty="0" smtClean="0">
                <a:solidFill>
                  <a:schemeClr val="bg1"/>
                </a:solidFill>
                <a:latin typeface="Meiryo UI" panose="020B0604030504040204" pitchFamily="50" charset="-128"/>
                <a:ea typeface="Meiryo UI" panose="020B0604030504040204" pitchFamily="50" charset="-128"/>
              </a:rPr>
              <a:t>節 ブルーエコノミー</a:t>
            </a:r>
            <a:r>
              <a:rPr lang="ja-JP" altLang="en-US" sz="1400" dirty="0">
                <a:solidFill>
                  <a:schemeClr val="bg1"/>
                </a:solidFill>
                <a:latin typeface="Meiryo UI" panose="020B0604030504040204" pitchFamily="50" charset="-128"/>
                <a:ea typeface="Meiryo UI" panose="020B0604030504040204" pitchFamily="50" charset="-128"/>
              </a:rPr>
              <a:t>の展開と</a:t>
            </a:r>
            <a:r>
              <a:rPr lang="ja-JP" altLang="en-US" sz="1400" dirty="0" smtClean="0">
                <a:solidFill>
                  <a:schemeClr val="bg1"/>
                </a:solidFill>
                <a:latin typeface="Meiryo UI" panose="020B0604030504040204" pitchFamily="50" charset="-128"/>
                <a:ea typeface="Meiryo UI" panose="020B0604030504040204" pitchFamily="50" charset="-128"/>
              </a:rPr>
              <a:t>展望</a:t>
            </a:r>
            <a:r>
              <a:rPr lang="en-US" altLang="ja-JP" sz="1400" dirty="0">
                <a:solidFill>
                  <a:schemeClr val="bg1"/>
                </a:solidFill>
                <a:latin typeface="Meiryo UI" panose="020B0604030504040204" pitchFamily="50" charset="-128"/>
                <a:ea typeface="Meiryo UI" panose="020B0604030504040204" pitchFamily="50" charset="-128"/>
              </a:rPr>
              <a:t>』 https://www.spf.org/global-data/opri/ISBN978-4-88404-354-4_1-2.pdf</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●防災・海面上昇</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　森 </a:t>
            </a:r>
            <a:r>
              <a:rPr lang="ja-JP" altLang="en-US" sz="1400" dirty="0" smtClean="0">
                <a:solidFill>
                  <a:schemeClr val="bg1"/>
                </a:solidFill>
                <a:latin typeface="Meiryo UI" panose="020B0604030504040204" pitchFamily="50" charset="-128"/>
                <a:ea typeface="Meiryo UI" panose="020B0604030504040204" pitchFamily="50" charset="-128"/>
              </a:rPr>
              <a:t>信人 </a:t>
            </a:r>
            <a:r>
              <a:rPr lang="en-US" altLang="ja-JP" sz="1400" dirty="0">
                <a:solidFill>
                  <a:schemeClr val="bg1"/>
                </a:solidFill>
                <a:latin typeface="Meiryo UI" panose="020B0604030504040204" pitchFamily="50" charset="-128"/>
                <a:ea typeface="Meiryo UI" panose="020B0604030504040204" pitchFamily="50" charset="-128"/>
              </a:rPr>
              <a:t>(2019) </a:t>
            </a:r>
            <a:r>
              <a:rPr lang="en-GB" altLang="ja-JP" sz="1400" dirty="0">
                <a:solidFill>
                  <a:schemeClr val="bg1"/>
                </a:solidFill>
                <a:latin typeface="Meiryo UI" panose="020B0604030504040204" pitchFamily="50" charset="-128"/>
                <a:ea typeface="Meiryo UI" panose="020B0604030504040204" pitchFamily="50" charset="-128"/>
              </a:rPr>
              <a:t>Ocean Newsletter</a:t>
            </a:r>
            <a:r>
              <a:rPr lang="ja-JP" altLang="en-US" sz="1400" dirty="0">
                <a:solidFill>
                  <a:schemeClr val="bg1"/>
                </a:solidFill>
                <a:latin typeface="Meiryo UI" panose="020B0604030504040204" pitchFamily="50" charset="-128"/>
                <a:ea typeface="Meiryo UI" panose="020B0604030504040204" pitchFamily="50" charset="-128"/>
              </a:rPr>
              <a:t>第</a:t>
            </a:r>
            <a:r>
              <a:rPr lang="en-US" altLang="ja-JP" sz="1400" dirty="0" smtClean="0">
                <a:solidFill>
                  <a:schemeClr val="bg1"/>
                </a:solidFill>
                <a:latin typeface="Meiryo UI" panose="020B0604030504040204" pitchFamily="50" charset="-128"/>
                <a:ea typeface="Meiryo UI" panose="020B0604030504040204" pitchFamily="50" charset="-128"/>
              </a:rPr>
              <a:t>446</a:t>
            </a:r>
            <a:r>
              <a:rPr lang="ja-JP" altLang="en-US" sz="1400" dirty="0" smtClean="0">
                <a:solidFill>
                  <a:schemeClr val="bg1"/>
                </a:solidFill>
                <a:latin typeface="Meiryo UI" panose="020B0604030504040204" pitchFamily="50" charset="-128"/>
                <a:ea typeface="Meiryo UI" panose="020B0604030504040204" pitchFamily="50" charset="-128"/>
              </a:rPr>
              <a:t>号</a:t>
            </a:r>
            <a:endParaRPr lang="en-US" altLang="ja-JP" sz="1400" dirty="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rPr>
              <a:t>気候</a:t>
            </a:r>
            <a:r>
              <a:rPr lang="ja-JP" altLang="en-US" sz="1400" dirty="0">
                <a:solidFill>
                  <a:schemeClr val="bg1"/>
                </a:solidFill>
                <a:latin typeface="Meiryo UI" panose="020B0604030504040204" pitchFamily="50" charset="-128"/>
                <a:ea typeface="Meiryo UI" panose="020B0604030504040204" pitchFamily="50" charset="-128"/>
              </a:rPr>
              <a:t>変動による沿岸災害の将来変化に</a:t>
            </a:r>
            <a:r>
              <a:rPr lang="ja-JP" altLang="en-US" sz="1400" dirty="0" smtClean="0">
                <a:solidFill>
                  <a:schemeClr val="bg1"/>
                </a:solidFill>
                <a:latin typeface="Meiryo UI" panose="020B0604030504040204" pitchFamily="50" charset="-128"/>
                <a:ea typeface="Meiryo UI" panose="020B0604030504040204" pitchFamily="50" charset="-128"/>
              </a:rPr>
              <a:t>ついて</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a:solidFill>
                  <a:schemeClr val="bg1"/>
                </a:solidFill>
                <a:latin typeface="Meiryo UI" panose="020B0604030504040204" pitchFamily="50" charset="-128"/>
                <a:ea typeface="Meiryo UI" panose="020B0604030504040204" pitchFamily="50" charset="-128"/>
              </a:rPr>
              <a:t>https://www.spf.org/opri/newsletter/446_2.html</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●漁業</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  宮原正典 </a:t>
            </a:r>
            <a:r>
              <a:rPr lang="en-US" altLang="ja-JP" sz="1400" dirty="0">
                <a:solidFill>
                  <a:schemeClr val="bg1"/>
                </a:solidFill>
                <a:latin typeface="Meiryo UI" panose="020B0604030504040204" pitchFamily="50" charset="-128"/>
                <a:ea typeface="Meiryo UI" panose="020B0604030504040204" pitchFamily="50" charset="-128"/>
              </a:rPr>
              <a:t>(2019) </a:t>
            </a:r>
            <a:r>
              <a:rPr lang="en-GB" altLang="ja-JP" sz="1400" dirty="0">
                <a:solidFill>
                  <a:schemeClr val="bg1"/>
                </a:solidFill>
                <a:latin typeface="Meiryo UI" panose="020B0604030504040204" pitchFamily="50" charset="-128"/>
                <a:ea typeface="Meiryo UI" panose="020B0604030504040204" pitchFamily="50" charset="-128"/>
              </a:rPr>
              <a:t>Ocean Newsletter</a:t>
            </a:r>
            <a:r>
              <a:rPr lang="ja-JP" altLang="en-US" sz="1400" dirty="0">
                <a:solidFill>
                  <a:schemeClr val="bg1"/>
                </a:solidFill>
                <a:latin typeface="Meiryo UI" panose="020B0604030504040204" pitchFamily="50" charset="-128"/>
                <a:ea typeface="Meiryo UI" panose="020B0604030504040204" pitchFamily="50" charset="-128"/>
              </a:rPr>
              <a:t>第</a:t>
            </a:r>
            <a:r>
              <a:rPr lang="en-US" altLang="ja-JP" sz="1400" dirty="0" smtClean="0">
                <a:solidFill>
                  <a:schemeClr val="bg1"/>
                </a:solidFill>
                <a:latin typeface="Meiryo UI" panose="020B0604030504040204" pitchFamily="50" charset="-128"/>
                <a:ea typeface="Meiryo UI" panose="020B0604030504040204" pitchFamily="50" charset="-128"/>
              </a:rPr>
              <a:t>452</a:t>
            </a:r>
            <a:r>
              <a:rPr lang="ja-JP" altLang="en-US" sz="1400" dirty="0" smtClean="0">
                <a:solidFill>
                  <a:schemeClr val="bg1"/>
                </a:solidFill>
                <a:latin typeface="Meiryo UI" panose="020B0604030504040204" pitchFamily="50" charset="-128"/>
                <a:ea typeface="Meiryo UI" panose="020B0604030504040204" pitchFamily="50" charset="-128"/>
              </a:rPr>
              <a:t>号</a:t>
            </a:r>
            <a:endParaRPr lang="ja-JP" altLang="en-US" sz="1400" dirty="0">
              <a:solidFill>
                <a:schemeClr val="bg1"/>
              </a:solidFill>
              <a:latin typeface="Meiryo UI" panose="020B0604030504040204" pitchFamily="50" charset="-128"/>
              <a:ea typeface="Meiryo UI" panose="020B0604030504040204" pitchFamily="50" charset="-128"/>
            </a:endParaRPr>
          </a:p>
          <a:p>
            <a:r>
              <a:rPr lang="en-US" altLang="ja-JP" sz="1400" dirty="0" smtClean="0">
                <a:solidFill>
                  <a:schemeClr val="bg1"/>
                </a:solidFill>
                <a:latin typeface="Meiryo UI" panose="020B0604030504040204" pitchFamily="50" charset="-128"/>
                <a:ea typeface="Meiryo UI" panose="020B0604030504040204" pitchFamily="50" charset="-128"/>
              </a:rPr>
              <a:t>  『IUU</a:t>
            </a:r>
            <a:r>
              <a:rPr lang="ja-JP" altLang="en-US" sz="1400" dirty="0">
                <a:solidFill>
                  <a:schemeClr val="bg1"/>
                </a:solidFill>
                <a:latin typeface="Meiryo UI" panose="020B0604030504040204" pitchFamily="50" charset="-128"/>
                <a:ea typeface="Meiryo UI" panose="020B0604030504040204" pitchFamily="50" charset="-128"/>
              </a:rPr>
              <a:t>漁業の撲滅にむけて ～研究機関の取り組み</a:t>
            </a:r>
            <a:r>
              <a:rPr lang="ja-JP" altLang="en-US" sz="1400" dirty="0" smtClean="0">
                <a:solidFill>
                  <a:schemeClr val="bg1"/>
                </a:solidFill>
                <a:latin typeface="Meiryo UI" panose="020B0604030504040204" pitchFamily="50" charset="-128"/>
                <a:ea typeface="Meiryo UI" panose="020B0604030504040204" pitchFamily="50" charset="-128"/>
              </a:rPr>
              <a:t>～</a:t>
            </a:r>
            <a:r>
              <a:rPr lang="en-US" altLang="ja-JP"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　</a:t>
            </a:r>
            <a:r>
              <a:rPr lang="en-GB" altLang="ja-JP" sz="1400" dirty="0" smtClean="0">
                <a:solidFill>
                  <a:schemeClr val="bg1"/>
                </a:solidFill>
                <a:latin typeface="Meiryo UI" panose="020B0604030504040204" pitchFamily="50" charset="-128"/>
                <a:ea typeface="Meiryo UI" panose="020B0604030504040204" pitchFamily="50" charset="-128"/>
              </a:rPr>
              <a:t>https</a:t>
            </a:r>
            <a:r>
              <a:rPr lang="en-GB" altLang="ja-JP" sz="1400" dirty="0">
                <a:solidFill>
                  <a:schemeClr val="bg1"/>
                </a:solidFill>
                <a:latin typeface="Meiryo UI" panose="020B0604030504040204" pitchFamily="50" charset="-128"/>
                <a:ea typeface="Meiryo UI" panose="020B0604030504040204" pitchFamily="50" charset="-128"/>
              </a:rPr>
              <a:t>://www.spf.org/opri/newsletter/452_1.html</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7317384" y="6488668"/>
            <a:ext cx="4801314" cy="369332"/>
          </a:xfrm>
          <a:prstGeom prst="rect">
            <a:avLst/>
          </a:prstGeom>
        </p:spPr>
        <p:txBody>
          <a:bodyPr wrap="none">
            <a:spAutoFit/>
          </a:bodyPr>
          <a:lstStyle/>
          <a:p>
            <a:r>
              <a:rPr lang="ja-JP" altLang="en-US" dirty="0" smtClean="0"/>
              <a:t>作成：笹川平和財団海洋政策研究所　吉岡</a:t>
            </a:r>
            <a:r>
              <a:rPr lang="ja-JP" altLang="en-US" dirty="0"/>
              <a:t>渚</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2342510"/>
      </p:ext>
    </p:extLst>
  </p:cSld>
  <p:clrMapOvr>
    <a:masterClrMapping/>
  </p:clrMapOvr>
  <mc:AlternateContent xmlns:mc="http://schemas.openxmlformats.org/markup-compatibility/2006" xmlns:p14="http://schemas.microsoft.com/office/powerpoint/2010/main">
    <mc:Choice Requires="p14">
      <p:transition spd="slow" p14:dur="2000" advTm="29276"/>
    </mc:Choice>
    <mc:Fallback xmlns="">
      <p:transition spd="slow" advTm="2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666385" y="2416048"/>
            <a:ext cx="8694638" cy="1686720"/>
          </a:xfrm>
        </p:spPr>
        <p:txBody>
          <a:bodyPr/>
          <a:lstStyle/>
          <a:p>
            <a:r>
              <a:rPr lang="en-US" altLang="ja-JP" sz="3600" dirty="0">
                <a:latin typeface="Yu Gothic UI" panose="020B0500000000000000" pitchFamily="50" charset="-128"/>
                <a:ea typeface="Yu Gothic UI" panose="020B0500000000000000" pitchFamily="50" charset="-128"/>
                <a:cs typeface="Arial Unicode MS" panose="020B0604020202020204" pitchFamily="50" charset="-128"/>
              </a:rPr>
              <a:t>Our Activities</a:t>
            </a:r>
            <a:endParaRPr lang="ja-JP" altLang="en-US" sz="3600" dirty="0">
              <a:latin typeface="Yu Gothic UI" panose="020B0500000000000000" pitchFamily="50" charset="-128"/>
              <a:ea typeface="Yu Gothic UI" panose="020B0500000000000000" pitchFamily="50" charset="-128"/>
              <a:cs typeface="Arial Unicode MS" panose="020B0604020202020204" pitchFamily="50" charset="-128"/>
            </a:endParaRPr>
          </a:p>
        </p:txBody>
      </p:sp>
      <p:grpSp>
        <p:nvGrpSpPr>
          <p:cNvPr id="7" name="グループ化 6"/>
          <p:cNvGrpSpPr/>
          <p:nvPr/>
        </p:nvGrpSpPr>
        <p:grpSpPr>
          <a:xfrm>
            <a:off x="1524000" y="0"/>
            <a:ext cx="9144000" cy="490842"/>
            <a:chOff x="0" y="0"/>
            <a:chExt cx="12192000" cy="535240"/>
          </a:xfrm>
          <a:solidFill>
            <a:schemeClr val="accent2"/>
          </a:solidFill>
        </p:grpSpPr>
        <p:sp>
          <p:nvSpPr>
            <p:cNvPr id="8" name="正方形/長方形 7"/>
            <p:cNvSpPr/>
            <p:nvPr/>
          </p:nvSpPr>
          <p:spPr>
            <a:xfrm>
              <a:off x="0" y="0"/>
              <a:ext cx="12192000" cy="5352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9" name="Picture 2" descr="https://www.spf.org/awif/wp-content/uploads/2018/02/sp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19" y="106651"/>
              <a:ext cx="4232327" cy="325563"/>
            </a:xfrm>
            <a:prstGeom prst="rect">
              <a:avLst/>
            </a:prstGeom>
            <a:grpFill/>
            <a:extLst/>
          </p:spPr>
        </p:pic>
      </p:grpSp>
      <p:pic>
        <p:nvPicPr>
          <p:cNvPr id="10" name="Picture 2" descr="人と海洋の共生をめざして 海洋政策研究所"/>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8516859" y="94481"/>
            <a:ext cx="1905996" cy="301881"/>
          </a:xfrm>
          <a:prstGeom prst="rect">
            <a:avLst/>
          </a:prstGeom>
          <a:noFill/>
          <a:extLst>
            <a:ext uri="{909E8E84-426E-40DD-AFC4-6F175D3DCCD1}">
              <a14:hiddenFill xmlns:a14="http://schemas.microsoft.com/office/drawing/2010/main">
                <a:solidFill>
                  <a:srgbClr val="FFFFFF"/>
                </a:solidFill>
              </a14:hiddenFill>
            </a:ext>
          </a:extLst>
        </p:spPr>
      </p:pic>
      <p:pic>
        <p:nvPicPr>
          <p:cNvPr id="4" name="図プレースホルダー 3"/>
          <p:cNvPicPr>
            <a:picLocks noGrp="1" noChangeAspect="1"/>
          </p:cNvPicPr>
          <p:nvPr>
            <p:ph type="pic" sz="quarter" idx="11"/>
          </p:nvPr>
        </p:nvPicPr>
        <p:blipFill>
          <a:blip r:embed="rId8" cstate="print">
            <a:extLst>
              <a:ext uri="{28A0092B-C50C-407E-A947-70E740481C1C}">
                <a14:useLocalDpi xmlns:a14="http://schemas.microsoft.com/office/drawing/2010/main" val="0"/>
              </a:ext>
            </a:extLst>
          </a:blip>
          <a:srcRect t="12500" b="12500"/>
          <a:stretch>
            <a:fillRect/>
          </a:stretch>
        </p:blipFill>
        <p:spPr/>
      </p:pic>
      <p:sp>
        <p:nvSpPr>
          <p:cNvPr id="6" name="正方形/長方形 5"/>
          <p:cNvSpPr/>
          <p:nvPr/>
        </p:nvSpPr>
        <p:spPr>
          <a:xfrm>
            <a:off x="10420662" y="6657945"/>
            <a:ext cx="1705916" cy="200055"/>
          </a:xfrm>
          <a:prstGeom prst="rect">
            <a:avLst/>
          </a:prstGeom>
        </p:spPr>
        <p:txBody>
          <a:bodyPr wrap="none">
            <a:spAutoFit/>
          </a:bodyPr>
          <a:lstStyle/>
          <a:p>
            <a:r>
              <a:rPr lang="en-US" altLang="ja-JP" sz="700" dirty="0"/>
              <a:t>Photo by Jeremy Bishop on Unsplash</a:t>
            </a:r>
            <a:endParaRPr lang="ja-JP" altLang="en-US" sz="700" dirty="0"/>
          </a:p>
        </p:txBody>
      </p:sp>
      <p:sp>
        <p:nvSpPr>
          <p:cNvPr id="11" name="テキスト ボックス 10">
            <a:extLst>
              <a:ext uri="{FF2B5EF4-FFF2-40B4-BE49-F238E27FC236}">
                <a16:creationId xmlns:a16="http://schemas.microsoft.com/office/drawing/2014/main" id="{CBF91F34-03C4-4097-BCA2-132CB104BB19}"/>
              </a:ext>
            </a:extLst>
          </p:cNvPr>
          <p:cNvSpPr txBox="1"/>
          <p:nvPr/>
        </p:nvSpPr>
        <p:spPr>
          <a:xfrm>
            <a:off x="492395" y="449292"/>
            <a:ext cx="1620957" cy="523220"/>
          </a:xfrm>
          <a:prstGeom prst="rect">
            <a:avLst/>
          </a:prstGeom>
          <a:solidFill>
            <a:schemeClr val="bg1">
              <a:alpha val="68000"/>
            </a:schemeClr>
          </a:solidFill>
          <a:ln>
            <a:noFill/>
          </a:ln>
        </p:spPr>
        <p:txBody>
          <a:bodyPr wrap="none" rtlCol="0">
            <a:spAutoFit/>
          </a:bodyPr>
          <a:lstStyle/>
          <a:p>
            <a:r>
              <a:rPr lang="ja-JP" altLang="en-US" sz="2800" dirty="0" smtClean="0">
                <a:solidFill>
                  <a:srgbClr val="002060"/>
                </a:solidFill>
                <a:latin typeface="+mn-ea"/>
              </a:rPr>
              <a:t>はじめに</a:t>
            </a:r>
            <a:endParaRPr lang="en-US" altLang="ja-JP" sz="2800" dirty="0">
              <a:solidFill>
                <a:srgbClr val="002060"/>
              </a:solidFill>
              <a:latin typeface="+mn-ea"/>
            </a:endParaRPr>
          </a:p>
        </p:txBody>
      </p:sp>
      <p:sp>
        <p:nvSpPr>
          <p:cNvPr id="12" name="テキスト ボックス 11">
            <a:extLst>
              <a:ext uri="{FF2B5EF4-FFF2-40B4-BE49-F238E27FC236}">
                <a16:creationId xmlns:a16="http://schemas.microsoft.com/office/drawing/2014/main" id="{CBF91F34-03C4-4097-BCA2-132CB104BB19}"/>
              </a:ext>
            </a:extLst>
          </p:cNvPr>
          <p:cNvSpPr txBox="1"/>
          <p:nvPr/>
        </p:nvSpPr>
        <p:spPr>
          <a:xfrm>
            <a:off x="284051" y="1340281"/>
            <a:ext cx="11277842" cy="954107"/>
          </a:xfrm>
          <a:prstGeom prst="rect">
            <a:avLst/>
          </a:prstGeom>
          <a:solidFill>
            <a:schemeClr val="bg1">
              <a:alpha val="68000"/>
            </a:schemeClr>
          </a:solidFill>
          <a:ln>
            <a:noFill/>
          </a:ln>
        </p:spPr>
        <p:txBody>
          <a:bodyPr wrap="square" rtlCol="0">
            <a:spAutoFit/>
          </a:bodyPr>
          <a:lstStyle/>
          <a:p>
            <a:r>
              <a:rPr lang="ja-JP" altLang="en-US" sz="2800" dirty="0" smtClean="0">
                <a:solidFill>
                  <a:srgbClr val="002060"/>
                </a:solidFill>
                <a:latin typeface="+mn-ea"/>
              </a:rPr>
              <a:t>地球</a:t>
            </a:r>
            <a:r>
              <a:rPr lang="ja-JP" altLang="en-US" sz="2800" dirty="0">
                <a:solidFill>
                  <a:srgbClr val="002060"/>
                </a:solidFill>
                <a:latin typeface="+mn-ea"/>
              </a:rPr>
              <a:t>全体</a:t>
            </a:r>
            <a:r>
              <a:rPr lang="ja-JP" altLang="en-US" sz="2800" dirty="0" smtClean="0">
                <a:solidFill>
                  <a:srgbClr val="002060"/>
                </a:solidFill>
                <a:latin typeface="+mn-ea"/>
              </a:rPr>
              <a:t>の</a:t>
            </a:r>
            <a:r>
              <a:rPr lang="en-US" altLang="ja-JP" sz="2800" dirty="0">
                <a:solidFill>
                  <a:srgbClr val="002060"/>
                </a:solidFill>
                <a:latin typeface="+mn-ea"/>
              </a:rPr>
              <a:t>7</a:t>
            </a:r>
            <a:r>
              <a:rPr lang="ja-JP" altLang="en-US" sz="2800" dirty="0">
                <a:solidFill>
                  <a:srgbClr val="002060"/>
                </a:solidFill>
                <a:latin typeface="+mn-ea"/>
              </a:rPr>
              <a:t>割</a:t>
            </a:r>
            <a:r>
              <a:rPr lang="ja-JP" altLang="en-US" sz="2800" dirty="0" smtClean="0">
                <a:solidFill>
                  <a:srgbClr val="002060"/>
                </a:solidFill>
                <a:latin typeface="+mn-ea"/>
              </a:rPr>
              <a:t>を占める海洋は、私たちの暮らしにとって欠かせない存在となっています。</a:t>
            </a:r>
            <a:endParaRPr lang="en-US" altLang="ja-JP" sz="2800" dirty="0">
              <a:solidFill>
                <a:srgbClr val="002060"/>
              </a:solidFill>
              <a:latin typeface="+mn-ea"/>
            </a:endParaRPr>
          </a:p>
        </p:txBody>
      </p:sp>
      <p:sp>
        <p:nvSpPr>
          <p:cNvPr id="16" name="テキスト ボックス 15">
            <a:extLst>
              <a:ext uri="{FF2B5EF4-FFF2-40B4-BE49-F238E27FC236}">
                <a16:creationId xmlns:a16="http://schemas.microsoft.com/office/drawing/2014/main" id="{CBF91F34-03C4-4097-BCA2-132CB104BB19}"/>
              </a:ext>
            </a:extLst>
          </p:cNvPr>
          <p:cNvSpPr txBox="1"/>
          <p:nvPr/>
        </p:nvSpPr>
        <p:spPr>
          <a:xfrm>
            <a:off x="605667" y="2425253"/>
            <a:ext cx="11277842" cy="1384995"/>
          </a:xfrm>
          <a:prstGeom prst="rect">
            <a:avLst/>
          </a:prstGeom>
          <a:solidFill>
            <a:schemeClr val="bg1">
              <a:alpha val="68000"/>
            </a:schemeClr>
          </a:solidFill>
          <a:ln>
            <a:noFill/>
          </a:ln>
        </p:spPr>
        <p:txBody>
          <a:bodyPr wrap="square" rtlCol="0">
            <a:spAutoFit/>
          </a:bodyPr>
          <a:lstStyle/>
          <a:p>
            <a:r>
              <a:rPr lang="ja-JP" altLang="en-US" sz="2800" dirty="0">
                <a:solidFill>
                  <a:srgbClr val="002060"/>
                </a:solidFill>
                <a:latin typeface="+mn-ea"/>
              </a:rPr>
              <a:t>一方</a:t>
            </a:r>
            <a:r>
              <a:rPr lang="ja-JP" altLang="en-US" sz="2800" dirty="0" smtClean="0">
                <a:solidFill>
                  <a:srgbClr val="002060"/>
                </a:solidFill>
                <a:latin typeface="+mn-ea"/>
              </a:rPr>
              <a:t>で海洋はどの</a:t>
            </a:r>
            <a:r>
              <a:rPr lang="ja-JP" altLang="en-US" sz="2800" dirty="0">
                <a:solidFill>
                  <a:srgbClr val="002060"/>
                </a:solidFill>
                <a:latin typeface="+mn-ea"/>
              </a:rPr>
              <a:t>国のものでも</a:t>
            </a:r>
            <a:r>
              <a:rPr lang="ja-JP" altLang="en-US" sz="2800" dirty="0" smtClean="0">
                <a:solidFill>
                  <a:srgbClr val="002060"/>
                </a:solidFill>
                <a:latin typeface="+mn-ea"/>
              </a:rPr>
              <a:t>ない、</a:t>
            </a:r>
            <a:r>
              <a:rPr lang="ja-JP" altLang="en-US" sz="2800" dirty="0">
                <a:solidFill>
                  <a:srgbClr val="002060"/>
                </a:solidFill>
                <a:latin typeface="+mn-ea"/>
              </a:rPr>
              <a:t>人類の「共通財</a:t>
            </a:r>
            <a:r>
              <a:rPr lang="ja-JP" altLang="en-US" sz="2800" dirty="0" smtClean="0">
                <a:solidFill>
                  <a:srgbClr val="002060"/>
                </a:solidFill>
                <a:latin typeface="+mn-ea"/>
              </a:rPr>
              <a:t>」でもあります。</a:t>
            </a:r>
            <a:endParaRPr lang="en-US" altLang="ja-JP" sz="2800" dirty="0" smtClean="0">
              <a:solidFill>
                <a:srgbClr val="002060"/>
              </a:solidFill>
              <a:latin typeface="+mn-ea"/>
            </a:endParaRPr>
          </a:p>
          <a:p>
            <a:r>
              <a:rPr lang="ja-JP" altLang="en-US" sz="2800" dirty="0" smtClean="0">
                <a:solidFill>
                  <a:srgbClr val="002060"/>
                </a:solidFill>
                <a:latin typeface="+mn-ea"/>
              </a:rPr>
              <a:t>海</a:t>
            </a:r>
            <a:r>
              <a:rPr lang="ja-JP" altLang="en-US" sz="2800" dirty="0">
                <a:solidFill>
                  <a:srgbClr val="002060"/>
                </a:solidFill>
                <a:latin typeface="+mn-ea"/>
              </a:rPr>
              <a:t>の豊かな資源と美しい環境、そして海と共に生きる人々の安全な暮らしを守るためには国際社会が協力しなければなりません</a:t>
            </a:r>
            <a:r>
              <a:rPr lang="ja-JP" altLang="en-US" sz="2800" dirty="0" smtClean="0">
                <a:solidFill>
                  <a:srgbClr val="002060"/>
                </a:solidFill>
                <a:latin typeface="+mn-ea"/>
              </a:rPr>
              <a:t>。</a:t>
            </a:r>
            <a:endParaRPr lang="ja-JP" altLang="en-US" sz="2800" dirty="0"/>
          </a:p>
        </p:txBody>
      </p:sp>
      <p:sp>
        <p:nvSpPr>
          <p:cNvPr id="17" name="テキスト ボックス 16">
            <a:extLst>
              <a:ext uri="{FF2B5EF4-FFF2-40B4-BE49-F238E27FC236}">
                <a16:creationId xmlns:a16="http://schemas.microsoft.com/office/drawing/2014/main" id="{CBF91F34-03C4-4097-BCA2-132CB104BB19}"/>
              </a:ext>
            </a:extLst>
          </p:cNvPr>
          <p:cNvSpPr txBox="1"/>
          <p:nvPr/>
        </p:nvSpPr>
        <p:spPr>
          <a:xfrm>
            <a:off x="284051" y="3941113"/>
            <a:ext cx="11277842" cy="954107"/>
          </a:xfrm>
          <a:prstGeom prst="rect">
            <a:avLst/>
          </a:prstGeom>
          <a:solidFill>
            <a:schemeClr val="bg1">
              <a:alpha val="68000"/>
            </a:schemeClr>
          </a:solidFill>
          <a:ln>
            <a:noFill/>
          </a:ln>
        </p:spPr>
        <p:txBody>
          <a:bodyPr wrap="square" rtlCol="0">
            <a:spAutoFit/>
          </a:bodyPr>
          <a:lstStyle/>
          <a:p>
            <a:r>
              <a:rPr lang="en-US" altLang="ja-JP" sz="2800" dirty="0" smtClean="0">
                <a:solidFill>
                  <a:srgbClr val="002060"/>
                </a:solidFill>
                <a:latin typeface="+mn-ea"/>
              </a:rPr>
              <a:t>2015</a:t>
            </a:r>
            <a:r>
              <a:rPr lang="ja-JP" altLang="en-US" sz="2800" dirty="0" smtClean="0">
                <a:solidFill>
                  <a:srgbClr val="002060"/>
                </a:solidFill>
                <a:latin typeface="+mn-ea"/>
              </a:rPr>
              <a:t>年に世界が約束した「</a:t>
            </a:r>
            <a:r>
              <a:rPr lang="ja-JP" altLang="en-US" sz="2800" dirty="0">
                <a:solidFill>
                  <a:srgbClr val="002060"/>
                </a:solidFill>
                <a:latin typeface="+mn-ea"/>
              </a:rPr>
              <a:t>持続可能な開発目標</a:t>
            </a:r>
            <a:r>
              <a:rPr lang="en-US" altLang="ja-JP" sz="2800" dirty="0">
                <a:solidFill>
                  <a:srgbClr val="002060"/>
                </a:solidFill>
                <a:latin typeface="+mn-ea"/>
              </a:rPr>
              <a:t>(SDGs)</a:t>
            </a:r>
            <a:r>
              <a:rPr lang="ja-JP" altLang="en-US" sz="2800" dirty="0">
                <a:solidFill>
                  <a:srgbClr val="002060"/>
                </a:solidFill>
                <a:latin typeface="+mn-ea"/>
              </a:rPr>
              <a:t>」には、海を守るための世界共通の目標が</a:t>
            </a:r>
            <a:r>
              <a:rPr lang="ja-JP" altLang="en-US" sz="2800" dirty="0" smtClean="0">
                <a:solidFill>
                  <a:srgbClr val="002060"/>
                </a:solidFill>
                <a:latin typeface="+mn-ea"/>
              </a:rPr>
              <a:t>掲げられています。</a:t>
            </a:r>
            <a:endParaRPr lang="ja-JP" altLang="en-US" sz="2800" dirty="0"/>
          </a:p>
        </p:txBody>
      </p:sp>
      <p:sp>
        <p:nvSpPr>
          <p:cNvPr id="18" name="テキスト ボックス 17">
            <a:extLst>
              <a:ext uri="{FF2B5EF4-FFF2-40B4-BE49-F238E27FC236}">
                <a16:creationId xmlns:a16="http://schemas.microsoft.com/office/drawing/2014/main" id="{CBF91F34-03C4-4097-BCA2-132CB104BB19}"/>
              </a:ext>
            </a:extLst>
          </p:cNvPr>
          <p:cNvSpPr txBox="1"/>
          <p:nvPr/>
        </p:nvSpPr>
        <p:spPr>
          <a:xfrm>
            <a:off x="605667" y="5016070"/>
            <a:ext cx="11277842" cy="1384995"/>
          </a:xfrm>
          <a:prstGeom prst="rect">
            <a:avLst/>
          </a:prstGeom>
          <a:solidFill>
            <a:schemeClr val="bg1">
              <a:alpha val="68000"/>
            </a:schemeClr>
          </a:solidFill>
          <a:ln>
            <a:noFill/>
          </a:ln>
        </p:spPr>
        <p:txBody>
          <a:bodyPr wrap="square" rtlCol="0">
            <a:spAutoFit/>
          </a:bodyPr>
          <a:lstStyle/>
          <a:p>
            <a:r>
              <a:rPr lang="ja-JP" altLang="en-US" sz="2800" dirty="0">
                <a:solidFill>
                  <a:srgbClr val="002060"/>
                </a:solidFill>
                <a:latin typeface="+mn-ea"/>
              </a:rPr>
              <a:t>このスライドでは</a:t>
            </a:r>
            <a:r>
              <a:rPr lang="ja-JP" altLang="en-US" sz="2800" dirty="0" smtClean="0">
                <a:solidFill>
                  <a:srgbClr val="002060"/>
                </a:solidFill>
                <a:latin typeface="+mn-ea"/>
              </a:rPr>
              <a:t>、</a:t>
            </a:r>
            <a:r>
              <a:rPr lang="en-US" altLang="ja-JP" sz="2800" dirty="0" smtClean="0">
                <a:solidFill>
                  <a:srgbClr val="002060"/>
                </a:solidFill>
                <a:latin typeface="+mn-ea"/>
              </a:rPr>
              <a:t>SDGs</a:t>
            </a:r>
            <a:r>
              <a:rPr lang="ja-JP" altLang="en-US" sz="2800" dirty="0" smtClean="0">
                <a:solidFill>
                  <a:srgbClr val="002060"/>
                </a:solidFill>
                <a:latin typeface="+mn-ea"/>
              </a:rPr>
              <a:t>の背景として海洋がどの</a:t>
            </a:r>
            <a:r>
              <a:rPr lang="ja-JP" altLang="en-US" sz="2800" dirty="0">
                <a:solidFill>
                  <a:srgbClr val="002060"/>
                </a:solidFill>
                <a:latin typeface="+mn-ea"/>
              </a:rPr>
              <a:t>ような課題に直面しているのかを眺めるとともに、日本が世界でどのような取り組みを行っているかを紹介したいと</a:t>
            </a:r>
            <a:r>
              <a:rPr lang="ja-JP" altLang="en-US" sz="2800" dirty="0" smtClean="0">
                <a:solidFill>
                  <a:srgbClr val="002060"/>
                </a:solidFill>
                <a:latin typeface="+mn-ea"/>
              </a:rPr>
              <a:t>思います。</a:t>
            </a:r>
            <a:endParaRPr lang="ja-JP" altLang="en-US" sz="2800" dirty="0"/>
          </a:p>
        </p:txBody>
      </p:sp>
      <p:pic>
        <p:nvPicPr>
          <p:cNvPr id="20" name="オーディオ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92660474"/>
      </p:ext>
    </p:extLst>
  </p:cSld>
  <p:clrMapOvr>
    <a:masterClrMapping/>
  </p:clrMapOvr>
  <mc:AlternateContent xmlns:mc="http://schemas.openxmlformats.org/markup-compatibility/2006" xmlns:p14="http://schemas.microsoft.com/office/powerpoint/2010/main">
    <mc:Choice Requires="p14">
      <p:transition spd="slow" p14:dur="2000" advTm="66463"/>
    </mc:Choice>
    <mc:Fallback xmlns="">
      <p:transition spd="slow" advTm="6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0"/>
                </p:tgtEl>
              </p:cMediaNode>
            </p:audio>
          </p:childTnLst>
        </p:cTn>
      </p:par>
    </p:tnLst>
    <p:bldLst>
      <p:bldP spid="12"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7026" y="190653"/>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kumimoji="1" lang="ja-JP" altLang="en-US" dirty="0"/>
          </a:p>
        </p:txBody>
      </p:sp>
      <p:pic>
        <p:nvPicPr>
          <p:cNvPr id="5" name="図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35482" y="612698"/>
            <a:ext cx="1261438" cy="1776366"/>
          </a:xfrm>
          <a:prstGeom prst="rect">
            <a:avLst/>
          </a:prstGeom>
        </p:spPr>
      </p:pic>
      <p:pic>
        <p:nvPicPr>
          <p:cNvPr id="7" name="Picture 4">
            <a:extLst>
              <a:ext uri="{FF2B5EF4-FFF2-40B4-BE49-F238E27FC236}">
                <a16:creationId xmlns:a16="http://schemas.microsoft.com/office/drawing/2014/main" id="{72763821-7BD3-8A41-B7F0-33F6FB25DFE6}"/>
              </a:ext>
            </a:extLst>
          </p:cNvPr>
          <p:cNvPicPr>
            <a:picLocks noChangeAspect="1"/>
          </p:cNvPicPr>
          <p:nvPr/>
        </p:nvPicPr>
        <p:blipFill>
          <a:blip r:embed="rId7"/>
          <a:stretch>
            <a:fillRect/>
          </a:stretch>
        </p:blipFill>
        <p:spPr>
          <a:xfrm>
            <a:off x="6133917" y="5066127"/>
            <a:ext cx="1193388" cy="1544385"/>
          </a:xfrm>
          <a:prstGeom prst="rect">
            <a:avLst/>
          </a:prstGeom>
        </p:spPr>
      </p:pic>
      <p:sp>
        <p:nvSpPr>
          <p:cNvPr id="22" name="フリーフォーム 21"/>
          <p:cNvSpPr/>
          <p:nvPr/>
        </p:nvSpPr>
        <p:spPr>
          <a:xfrm>
            <a:off x="1180884" y="3168340"/>
            <a:ext cx="944959" cy="340074"/>
          </a:xfrm>
          <a:custGeom>
            <a:avLst/>
            <a:gdLst>
              <a:gd name="connsiteX0" fmla="*/ 56680 w 340074"/>
              <a:gd name="connsiteY0" fmla="*/ 0 h 1923482"/>
              <a:gd name="connsiteX1" fmla="*/ 283394 w 340074"/>
              <a:gd name="connsiteY1" fmla="*/ 0 h 1923482"/>
              <a:gd name="connsiteX2" fmla="*/ 340074 w 340074"/>
              <a:gd name="connsiteY2" fmla="*/ 56680 h 1923482"/>
              <a:gd name="connsiteX3" fmla="*/ 340074 w 340074"/>
              <a:gd name="connsiteY3" fmla="*/ 1923482 h 1923482"/>
              <a:gd name="connsiteX4" fmla="*/ 340074 w 340074"/>
              <a:gd name="connsiteY4" fmla="*/ 1923482 h 1923482"/>
              <a:gd name="connsiteX5" fmla="*/ 0 w 340074"/>
              <a:gd name="connsiteY5" fmla="*/ 1923482 h 1923482"/>
              <a:gd name="connsiteX6" fmla="*/ 0 w 340074"/>
              <a:gd name="connsiteY6" fmla="*/ 1923482 h 1923482"/>
              <a:gd name="connsiteX7" fmla="*/ 0 w 340074"/>
              <a:gd name="connsiteY7" fmla="*/ 56680 h 1923482"/>
              <a:gd name="connsiteX8" fmla="*/ 56680 w 340074"/>
              <a:gd name="connsiteY8" fmla="*/ 0 h 192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74" h="1923482">
                <a:moveTo>
                  <a:pt x="0" y="1602894"/>
                </a:moveTo>
                <a:lnTo>
                  <a:pt x="0" y="320588"/>
                </a:lnTo>
                <a:cubicBezTo>
                  <a:pt x="0" y="143536"/>
                  <a:pt x="4487" y="3"/>
                  <a:pt x="10021" y="3"/>
                </a:cubicBezTo>
                <a:lnTo>
                  <a:pt x="340074" y="3"/>
                </a:lnTo>
                <a:lnTo>
                  <a:pt x="340074" y="3"/>
                </a:lnTo>
                <a:lnTo>
                  <a:pt x="340074" y="1923479"/>
                </a:lnTo>
                <a:lnTo>
                  <a:pt x="340074" y="1923479"/>
                </a:lnTo>
                <a:lnTo>
                  <a:pt x="10021" y="1923479"/>
                </a:lnTo>
                <a:cubicBezTo>
                  <a:pt x="4487" y="1923479"/>
                  <a:pt x="0" y="1779946"/>
                  <a:pt x="0" y="1602894"/>
                </a:cubicBez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0422" tIns="100421" rIns="83819" bIns="100422" numCol="1" spcCol="1270" rtlCol="0" anchor="ctr" anchorCtr="1">
            <a:noAutofit/>
          </a:bodyPr>
          <a:lstStyle/>
          <a:p>
            <a:pPr lvl="0" algn="ctr" defTabSz="488950" rtl="0">
              <a:lnSpc>
                <a:spcPct val="90000"/>
              </a:lnSpc>
              <a:spcBef>
                <a:spcPct val="0"/>
              </a:spcBef>
              <a:spcAft>
                <a:spcPct val="35000"/>
              </a:spcAft>
            </a:pPr>
            <a:r>
              <a:rPr lang="ja-JP" altLang="en-US" sz="1200" kern="1200" noProof="0" dirty="0" smtClean="0">
                <a:latin typeface="Meiryo UI" panose="020B0604030504040204" pitchFamily="50" charset="-128"/>
                <a:ea typeface="Meiryo UI" panose="020B0604030504040204" pitchFamily="50" charset="-128"/>
              </a:rPr>
              <a:t>～</a:t>
            </a:r>
            <a:r>
              <a:rPr lang="en-US" altLang="ja-JP" sz="1200" kern="1200" noProof="0" dirty="0" smtClean="0">
                <a:latin typeface="Meiryo UI" panose="020B0604030504040204" pitchFamily="50" charset="-128"/>
                <a:ea typeface="Meiryo UI" panose="020B0604030504040204" pitchFamily="50" charset="-128"/>
              </a:rPr>
              <a:t>1990</a:t>
            </a:r>
            <a:endParaRPr lang="en-US" altLang="ja-JP" sz="1200" kern="1200" noProof="0" dirty="0">
              <a:latin typeface="Meiryo UI" panose="020B0604030504040204" pitchFamily="50" charset="-128"/>
              <a:ea typeface="Meiryo UI" panose="020B0604030504040204" pitchFamily="50" charset="-128"/>
            </a:endParaRPr>
          </a:p>
        </p:txBody>
      </p:sp>
      <p:sp>
        <p:nvSpPr>
          <p:cNvPr id="23" name="正方形/長方形 22"/>
          <p:cNvSpPr/>
          <p:nvPr/>
        </p:nvSpPr>
        <p:spPr>
          <a:xfrm>
            <a:off x="539723" y="1638006"/>
            <a:ext cx="3205804" cy="1190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直線コネクタ 23"/>
          <p:cNvSpPr/>
          <p:nvPr/>
        </p:nvSpPr>
        <p:spPr>
          <a:xfrm>
            <a:off x="1322681" y="2927004"/>
            <a:ext cx="0" cy="272059"/>
          </a:xfrm>
          <a:prstGeom prst="line">
            <a:avLst/>
          </a:prstGeom>
          <a:blipFill rotWithShape="0">
            <a:blip r:embed="rId8"/>
            <a:stretch>
              <a:fillRect/>
            </a:stretch>
          </a:blipFill>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25" name="楕円 24"/>
          <p:cNvSpPr/>
          <p:nvPr/>
        </p:nvSpPr>
        <p:spPr>
          <a:xfrm>
            <a:off x="1288348" y="2836821"/>
            <a:ext cx="68014" cy="6801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6" name="フリーフォーム 25"/>
          <p:cNvSpPr/>
          <p:nvPr/>
        </p:nvSpPr>
        <p:spPr>
          <a:xfrm>
            <a:off x="2143941" y="3168340"/>
            <a:ext cx="827137" cy="340074"/>
          </a:xfrm>
          <a:custGeom>
            <a:avLst/>
            <a:gdLst>
              <a:gd name="connsiteX0" fmla="*/ 0 w 1923482"/>
              <a:gd name="connsiteY0" fmla="*/ 0 h 340074"/>
              <a:gd name="connsiteX1" fmla="*/ 1923482 w 1923482"/>
              <a:gd name="connsiteY1" fmla="*/ 0 h 340074"/>
              <a:gd name="connsiteX2" fmla="*/ 1923482 w 1923482"/>
              <a:gd name="connsiteY2" fmla="*/ 340074 h 340074"/>
              <a:gd name="connsiteX3" fmla="*/ 0 w 1923482"/>
              <a:gd name="connsiteY3" fmla="*/ 340074 h 340074"/>
              <a:gd name="connsiteX4" fmla="*/ 0 w 1923482"/>
              <a:gd name="connsiteY4" fmla="*/ 0 h 34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482" h="340074">
                <a:moveTo>
                  <a:pt x="0" y="0"/>
                </a:moveTo>
                <a:lnTo>
                  <a:pt x="1923482" y="0"/>
                </a:lnTo>
                <a:lnTo>
                  <a:pt x="1923482" y="340074"/>
                </a:lnTo>
                <a:lnTo>
                  <a:pt x="0" y="340074"/>
                </a:lnTo>
                <a:lnTo>
                  <a:pt x="0" y="0"/>
                </a:lnTo>
                <a:close/>
              </a:path>
            </a:pathLst>
          </a:custGeom>
        </p:spPr>
        <p:style>
          <a:lnRef idx="2">
            <a:schemeClr val="accent5">
              <a:hueOff val="-1689636"/>
              <a:satOff val="-4355"/>
              <a:lumOff val="-2941"/>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83820" tIns="83820" rIns="83820" bIns="83820" numCol="1" spcCol="1270" rtlCol="0" anchor="ctr" anchorCtr="1">
            <a:noAutofit/>
          </a:bodyPr>
          <a:lstStyle/>
          <a:p>
            <a:pPr lvl="0" algn="ctr" defTabSz="488950" rtl="0">
              <a:lnSpc>
                <a:spcPct val="90000"/>
              </a:lnSpc>
              <a:spcBef>
                <a:spcPct val="0"/>
              </a:spcBef>
              <a:spcAft>
                <a:spcPct val="35000"/>
              </a:spcAft>
            </a:pPr>
            <a:r>
              <a:rPr lang="en-US" altLang="ja-JP" sz="1200" kern="1200" noProof="0" dirty="0" smtClean="0">
                <a:latin typeface="Meiryo UI" panose="020B0604030504040204" pitchFamily="50" charset="-128"/>
                <a:ea typeface="Meiryo UI" panose="020B0604030504040204" pitchFamily="50" charset="-128"/>
              </a:rPr>
              <a:t>2000</a:t>
            </a:r>
            <a:endParaRPr lang="en-US" altLang="ja-JP" sz="1200" kern="1200" noProof="0" dirty="0">
              <a:latin typeface="Meiryo UI" panose="020B0604030504040204" pitchFamily="50" charset="-128"/>
              <a:ea typeface="Meiryo UI" panose="020B0604030504040204" pitchFamily="50" charset="-128"/>
            </a:endParaRPr>
          </a:p>
        </p:txBody>
      </p:sp>
      <p:sp>
        <p:nvSpPr>
          <p:cNvPr id="27" name="正方形/長方形 26"/>
          <p:cNvSpPr/>
          <p:nvPr/>
        </p:nvSpPr>
        <p:spPr>
          <a:xfrm>
            <a:off x="1491462" y="3848488"/>
            <a:ext cx="3205804" cy="1190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フリーフォーム 29"/>
          <p:cNvSpPr/>
          <p:nvPr/>
        </p:nvSpPr>
        <p:spPr>
          <a:xfrm>
            <a:off x="2971078" y="3168340"/>
            <a:ext cx="1923482" cy="340074"/>
          </a:xfrm>
          <a:custGeom>
            <a:avLst/>
            <a:gdLst>
              <a:gd name="connsiteX0" fmla="*/ 0 w 1923482"/>
              <a:gd name="connsiteY0" fmla="*/ 0 h 340074"/>
              <a:gd name="connsiteX1" fmla="*/ 1923482 w 1923482"/>
              <a:gd name="connsiteY1" fmla="*/ 0 h 340074"/>
              <a:gd name="connsiteX2" fmla="*/ 1923482 w 1923482"/>
              <a:gd name="connsiteY2" fmla="*/ 340074 h 340074"/>
              <a:gd name="connsiteX3" fmla="*/ 0 w 1923482"/>
              <a:gd name="connsiteY3" fmla="*/ 340074 h 340074"/>
              <a:gd name="connsiteX4" fmla="*/ 0 w 1923482"/>
              <a:gd name="connsiteY4" fmla="*/ 0 h 34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482" h="340074">
                <a:moveTo>
                  <a:pt x="0" y="0"/>
                </a:moveTo>
                <a:lnTo>
                  <a:pt x="1923482" y="0"/>
                </a:lnTo>
                <a:lnTo>
                  <a:pt x="1923482" y="340074"/>
                </a:lnTo>
                <a:lnTo>
                  <a:pt x="0" y="340074"/>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83820" tIns="83820" rIns="83820" bIns="83820" numCol="1" spcCol="1270" rtlCol="0" anchor="ctr" anchorCtr="1">
            <a:noAutofit/>
          </a:bodyPr>
          <a:lstStyle/>
          <a:p>
            <a:pPr lvl="0" algn="ctr" defTabSz="488950" rtl="0">
              <a:lnSpc>
                <a:spcPct val="90000"/>
              </a:lnSpc>
              <a:spcBef>
                <a:spcPct val="0"/>
              </a:spcBef>
              <a:spcAft>
                <a:spcPct val="35000"/>
              </a:spcAft>
            </a:pPr>
            <a:r>
              <a:rPr lang="en-US" altLang="ja-JP" sz="1200" kern="1200" noProof="0" dirty="0" smtClean="0">
                <a:latin typeface="Meiryo UI" panose="020B0604030504040204" pitchFamily="50" charset="-128"/>
                <a:ea typeface="Meiryo UI" panose="020B0604030504040204" pitchFamily="50" charset="-128"/>
              </a:rPr>
              <a:t>2010</a:t>
            </a:r>
            <a:endParaRPr lang="en-US" altLang="ja-JP" sz="1200" kern="1200" noProof="0" dirty="0">
              <a:latin typeface="Meiryo UI" panose="020B0604030504040204" pitchFamily="50" charset="-128"/>
              <a:ea typeface="Meiryo UI" panose="020B0604030504040204" pitchFamily="50" charset="-128"/>
            </a:endParaRPr>
          </a:p>
        </p:txBody>
      </p:sp>
      <p:sp>
        <p:nvSpPr>
          <p:cNvPr id="31" name="正方形/長方形 30"/>
          <p:cNvSpPr/>
          <p:nvPr/>
        </p:nvSpPr>
        <p:spPr>
          <a:xfrm>
            <a:off x="2329917" y="1638007"/>
            <a:ext cx="3205804" cy="1190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171" name="フリーフォーム 7170"/>
          <p:cNvSpPr/>
          <p:nvPr/>
        </p:nvSpPr>
        <p:spPr>
          <a:xfrm>
            <a:off x="4894560" y="3168340"/>
            <a:ext cx="1923482" cy="340074"/>
          </a:xfrm>
          <a:custGeom>
            <a:avLst/>
            <a:gdLst>
              <a:gd name="connsiteX0" fmla="*/ 0 w 1923482"/>
              <a:gd name="connsiteY0" fmla="*/ 0 h 340074"/>
              <a:gd name="connsiteX1" fmla="*/ 1923482 w 1923482"/>
              <a:gd name="connsiteY1" fmla="*/ 0 h 340074"/>
              <a:gd name="connsiteX2" fmla="*/ 1923482 w 1923482"/>
              <a:gd name="connsiteY2" fmla="*/ 340074 h 340074"/>
              <a:gd name="connsiteX3" fmla="*/ 0 w 1923482"/>
              <a:gd name="connsiteY3" fmla="*/ 340074 h 340074"/>
              <a:gd name="connsiteX4" fmla="*/ 0 w 1923482"/>
              <a:gd name="connsiteY4" fmla="*/ 0 h 34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482" h="340074">
                <a:moveTo>
                  <a:pt x="0" y="0"/>
                </a:moveTo>
                <a:lnTo>
                  <a:pt x="1923482" y="0"/>
                </a:lnTo>
                <a:lnTo>
                  <a:pt x="1923482" y="340074"/>
                </a:lnTo>
                <a:lnTo>
                  <a:pt x="0" y="340074"/>
                </a:lnTo>
                <a:lnTo>
                  <a:pt x="0" y="0"/>
                </a:lnTo>
                <a:close/>
              </a:path>
            </a:pathLst>
          </a:custGeom>
        </p:spPr>
        <p:style>
          <a:lnRef idx="2">
            <a:schemeClr val="accent5">
              <a:hueOff val="-5068907"/>
              <a:satOff val="-13064"/>
              <a:lumOff val="-8824"/>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83820" tIns="83820" rIns="83820" bIns="83820" numCol="1" spcCol="1270" rtlCol="0" anchor="ctr" anchorCtr="1">
            <a:noAutofit/>
          </a:bodyPr>
          <a:lstStyle/>
          <a:p>
            <a:pPr lvl="0" algn="ctr" defTabSz="488950" rtl="0">
              <a:lnSpc>
                <a:spcPct val="90000"/>
              </a:lnSpc>
              <a:spcBef>
                <a:spcPct val="0"/>
              </a:spcBef>
              <a:spcAft>
                <a:spcPct val="35000"/>
              </a:spcAft>
            </a:pPr>
            <a:r>
              <a:rPr lang="en-US" altLang="ja-JP" sz="1200" kern="1200" noProof="0" dirty="0" smtClean="0">
                <a:latin typeface="Meiryo UI" panose="020B0604030504040204" pitchFamily="50" charset="-128"/>
                <a:ea typeface="Meiryo UI" panose="020B0604030504040204" pitchFamily="50" charset="-128"/>
              </a:rPr>
              <a:t>2020</a:t>
            </a:r>
            <a:endParaRPr lang="en-US" altLang="ja-JP" sz="1200" kern="1200" noProof="0" dirty="0">
              <a:latin typeface="Meiryo UI" panose="020B0604030504040204" pitchFamily="50" charset="-128"/>
              <a:ea typeface="Meiryo UI" panose="020B0604030504040204" pitchFamily="50" charset="-128"/>
            </a:endParaRPr>
          </a:p>
        </p:txBody>
      </p:sp>
      <p:sp>
        <p:nvSpPr>
          <p:cNvPr id="7172" name="正方形/長方形 7171"/>
          <p:cNvSpPr/>
          <p:nvPr/>
        </p:nvSpPr>
        <p:spPr>
          <a:xfrm>
            <a:off x="4253399" y="3848489"/>
            <a:ext cx="3205804" cy="1190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173" name="直線コネクタ 7172"/>
          <p:cNvSpPr/>
          <p:nvPr/>
        </p:nvSpPr>
        <p:spPr>
          <a:xfrm flipH="1">
            <a:off x="6557790" y="3511268"/>
            <a:ext cx="1" cy="455578"/>
          </a:xfrm>
          <a:prstGeom prst="line">
            <a:avLst/>
          </a:prstGeom>
        </p:spPr>
        <p:style>
          <a:lnRef idx="1">
            <a:schemeClr val="accent5">
              <a:hueOff val="-5068907"/>
              <a:satOff val="-13064"/>
              <a:lumOff val="-8824"/>
              <a:alphaOff val="0"/>
            </a:schemeClr>
          </a:lnRef>
          <a:fillRef idx="0">
            <a:scrgbClr r="0" g="0" b="0"/>
          </a:fillRef>
          <a:effectRef idx="0">
            <a:scrgbClr r="0" g="0" b="0"/>
          </a:effectRef>
          <a:fontRef idx="minor">
            <a:schemeClr val="tx1">
              <a:hueOff val="0"/>
              <a:satOff val="0"/>
              <a:lumOff val="0"/>
              <a:alphaOff val="0"/>
            </a:schemeClr>
          </a:fontRef>
        </p:style>
      </p:sp>
      <p:sp>
        <p:nvSpPr>
          <p:cNvPr id="7174" name="楕円 7173"/>
          <p:cNvSpPr/>
          <p:nvPr/>
        </p:nvSpPr>
        <p:spPr>
          <a:xfrm>
            <a:off x="6523784" y="4025942"/>
            <a:ext cx="68014" cy="68014"/>
          </a:xfrm>
          <a:prstGeom prst="ellipse">
            <a:avLst/>
          </a:prstGeom>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sp>
      <p:sp>
        <p:nvSpPr>
          <p:cNvPr id="7175" name="フリーフォーム 7174"/>
          <p:cNvSpPr/>
          <p:nvPr/>
        </p:nvSpPr>
        <p:spPr>
          <a:xfrm>
            <a:off x="6818043" y="3168340"/>
            <a:ext cx="1923482" cy="340074"/>
          </a:xfrm>
          <a:custGeom>
            <a:avLst/>
            <a:gdLst>
              <a:gd name="connsiteX0" fmla="*/ 56680 w 340074"/>
              <a:gd name="connsiteY0" fmla="*/ 0 h 1923482"/>
              <a:gd name="connsiteX1" fmla="*/ 283394 w 340074"/>
              <a:gd name="connsiteY1" fmla="*/ 0 h 1923482"/>
              <a:gd name="connsiteX2" fmla="*/ 340074 w 340074"/>
              <a:gd name="connsiteY2" fmla="*/ 56680 h 1923482"/>
              <a:gd name="connsiteX3" fmla="*/ 340074 w 340074"/>
              <a:gd name="connsiteY3" fmla="*/ 1923482 h 1923482"/>
              <a:gd name="connsiteX4" fmla="*/ 340074 w 340074"/>
              <a:gd name="connsiteY4" fmla="*/ 1923482 h 1923482"/>
              <a:gd name="connsiteX5" fmla="*/ 0 w 340074"/>
              <a:gd name="connsiteY5" fmla="*/ 1923482 h 1923482"/>
              <a:gd name="connsiteX6" fmla="*/ 0 w 340074"/>
              <a:gd name="connsiteY6" fmla="*/ 1923482 h 1923482"/>
              <a:gd name="connsiteX7" fmla="*/ 0 w 340074"/>
              <a:gd name="connsiteY7" fmla="*/ 56680 h 1923482"/>
              <a:gd name="connsiteX8" fmla="*/ 56680 w 340074"/>
              <a:gd name="connsiteY8" fmla="*/ 0 h 192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74" h="1923482">
                <a:moveTo>
                  <a:pt x="340074" y="320586"/>
                </a:moveTo>
                <a:lnTo>
                  <a:pt x="340074" y="1602896"/>
                </a:lnTo>
                <a:cubicBezTo>
                  <a:pt x="340074" y="1779948"/>
                  <a:pt x="335587" y="1923482"/>
                  <a:pt x="330053" y="1923482"/>
                </a:cubicBezTo>
                <a:lnTo>
                  <a:pt x="0" y="1923482"/>
                </a:lnTo>
                <a:lnTo>
                  <a:pt x="0" y="1923482"/>
                </a:lnTo>
                <a:lnTo>
                  <a:pt x="0" y="0"/>
                </a:lnTo>
                <a:lnTo>
                  <a:pt x="0" y="0"/>
                </a:lnTo>
                <a:lnTo>
                  <a:pt x="330053" y="0"/>
                </a:lnTo>
                <a:cubicBezTo>
                  <a:pt x="335587" y="0"/>
                  <a:pt x="340074" y="143534"/>
                  <a:pt x="340074" y="320586"/>
                </a:cubicBez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3821" tIns="100421" rIns="100420" bIns="100421" numCol="1" spcCol="1270" rtlCol="0" anchor="ctr" anchorCtr="1">
            <a:noAutofit/>
          </a:bodyPr>
          <a:lstStyle/>
          <a:p>
            <a:pPr lvl="0" algn="ctr" defTabSz="488950" rtl="0">
              <a:lnSpc>
                <a:spcPct val="90000"/>
              </a:lnSpc>
              <a:spcBef>
                <a:spcPct val="0"/>
              </a:spcBef>
              <a:spcAft>
                <a:spcPct val="35000"/>
              </a:spcAft>
            </a:pPr>
            <a:r>
              <a:rPr lang="en-US" altLang="ja-JP" sz="1200" kern="1200" noProof="0" dirty="0" smtClean="0">
                <a:latin typeface="Meiryo UI" panose="020B0604030504040204" pitchFamily="50" charset="-128"/>
                <a:ea typeface="Meiryo UI" panose="020B0604030504040204" pitchFamily="50" charset="-128"/>
              </a:rPr>
              <a:t>2030</a:t>
            </a:r>
            <a:endParaRPr lang="en-US" altLang="ja-JP" sz="1200" kern="1200" noProof="0" dirty="0">
              <a:latin typeface="Meiryo UI" panose="020B0604030504040204" pitchFamily="50" charset="-128"/>
              <a:ea typeface="Meiryo UI" panose="020B0604030504040204" pitchFamily="50" charset="-128"/>
            </a:endParaRPr>
          </a:p>
        </p:txBody>
      </p:sp>
      <p:sp>
        <p:nvSpPr>
          <p:cNvPr id="7176" name="正方形/長方形 7175"/>
          <p:cNvSpPr/>
          <p:nvPr/>
        </p:nvSpPr>
        <p:spPr>
          <a:xfrm>
            <a:off x="6156942" y="1638007"/>
            <a:ext cx="3205804" cy="1190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177" name="直線コネクタ 7176"/>
          <p:cNvSpPr/>
          <p:nvPr/>
        </p:nvSpPr>
        <p:spPr>
          <a:xfrm>
            <a:off x="6743119" y="2896281"/>
            <a:ext cx="0" cy="272059"/>
          </a:xfrm>
          <a:prstGeom prst="line">
            <a:avLst/>
          </a:prstGeom>
        </p:spPr>
        <p:style>
          <a:lnRef idx="1">
            <a:schemeClr val="accent5">
              <a:hueOff val="-6758543"/>
              <a:satOff val="-17419"/>
              <a:lumOff val="-11765"/>
              <a:alphaOff val="0"/>
            </a:schemeClr>
          </a:lnRef>
          <a:fillRef idx="0">
            <a:scrgbClr r="0" g="0" b="0"/>
          </a:fillRef>
          <a:effectRef idx="0">
            <a:scrgbClr r="0" g="0" b="0"/>
          </a:effectRef>
          <a:fontRef idx="minor">
            <a:schemeClr val="tx1">
              <a:hueOff val="0"/>
              <a:satOff val="0"/>
              <a:lumOff val="0"/>
              <a:alphaOff val="0"/>
            </a:schemeClr>
          </a:fontRef>
        </p:style>
      </p:sp>
      <p:sp>
        <p:nvSpPr>
          <p:cNvPr id="7178" name="楕円 7177"/>
          <p:cNvSpPr/>
          <p:nvPr/>
        </p:nvSpPr>
        <p:spPr>
          <a:xfrm>
            <a:off x="6709112" y="2792675"/>
            <a:ext cx="68014" cy="68014"/>
          </a:xfrm>
          <a:prstGeom prst="ellipse">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 name="テキスト ボックス 1"/>
          <p:cNvSpPr txBox="1"/>
          <p:nvPr/>
        </p:nvSpPr>
        <p:spPr>
          <a:xfrm>
            <a:off x="5629255" y="2428514"/>
            <a:ext cx="2377574" cy="307777"/>
          </a:xfrm>
          <a:prstGeom prst="rect">
            <a:avLst/>
          </a:prstGeom>
          <a:noFill/>
        </p:spPr>
        <p:txBody>
          <a:bodyPr wrap="none" rtlCol="0">
            <a:spAutoFit/>
          </a:bodyPr>
          <a:lstStyle/>
          <a:p>
            <a:r>
              <a:rPr kumimoji="1" lang="ja-JP" altLang="en-US" sz="1400" dirty="0" smtClean="0">
                <a:latin typeface="+mn-ea"/>
              </a:rPr>
              <a:t>国連海洋会議</a:t>
            </a:r>
            <a:r>
              <a:rPr kumimoji="1" lang="en-US" altLang="ja-JP" sz="1400" dirty="0" smtClean="0">
                <a:latin typeface="+mn-ea"/>
              </a:rPr>
              <a:t>2020</a:t>
            </a:r>
            <a:r>
              <a:rPr kumimoji="1" lang="ja-JP" altLang="en-US" sz="1400" dirty="0" smtClean="0">
                <a:latin typeface="+mn-ea"/>
              </a:rPr>
              <a:t>（延期）</a:t>
            </a:r>
            <a:endParaRPr kumimoji="1" lang="ja-JP" altLang="en-US" sz="1400" dirty="0">
              <a:latin typeface="+mn-ea"/>
            </a:endParaRPr>
          </a:p>
        </p:txBody>
      </p:sp>
      <p:sp>
        <p:nvSpPr>
          <p:cNvPr id="9" name="テキスト ボックス 8"/>
          <p:cNvSpPr txBox="1"/>
          <p:nvPr/>
        </p:nvSpPr>
        <p:spPr>
          <a:xfrm>
            <a:off x="4985018" y="4181301"/>
            <a:ext cx="3164648" cy="738664"/>
          </a:xfrm>
          <a:prstGeom prst="rect">
            <a:avLst/>
          </a:prstGeom>
          <a:noFill/>
        </p:spPr>
        <p:txBody>
          <a:bodyPr wrap="none" rtlCol="0">
            <a:spAutoFit/>
          </a:bodyPr>
          <a:lstStyle/>
          <a:p>
            <a:pPr algn="ctr"/>
            <a:r>
              <a:rPr lang="en-US" altLang="ja-JP" sz="1400" dirty="0" smtClean="0">
                <a:latin typeface="+mn-ea"/>
              </a:rPr>
              <a:t>2019</a:t>
            </a:r>
          </a:p>
          <a:p>
            <a:pPr algn="ctr"/>
            <a:r>
              <a:rPr lang="ja-JP" altLang="en-US" sz="1400" dirty="0">
                <a:latin typeface="+mn-ea"/>
              </a:rPr>
              <a:t>気候変動に関する政府間パネル</a:t>
            </a:r>
            <a:endParaRPr lang="en-US" altLang="ja-JP" sz="1400" dirty="0">
              <a:latin typeface="+mn-ea"/>
            </a:endParaRPr>
          </a:p>
          <a:p>
            <a:pPr algn="ctr"/>
            <a:r>
              <a:rPr lang="ja-JP" altLang="en-US" sz="1400" dirty="0">
                <a:latin typeface="+mn-ea"/>
              </a:rPr>
              <a:t>（</a:t>
            </a:r>
            <a:r>
              <a:rPr lang="en-US" altLang="ja-JP" sz="1400" dirty="0">
                <a:latin typeface="+mn-ea"/>
              </a:rPr>
              <a:t>IPCC</a:t>
            </a:r>
            <a:r>
              <a:rPr lang="ja-JP" altLang="en-US" sz="1400" dirty="0">
                <a:latin typeface="+mn-ea"/>
              </a:rPr>
              <a:t>）</a:t>
            </a:r>
            <a:r>
              <a:rPr kumimoji="1" lang="en-US" altLang="ja-JP" sz="1400" dirty="0" smtClean="0">
                <a:latin typeface="+mn-ea"/>
              </a:rPr>
              <a:t> </a:t>
            </a:r>
            <a:r>
              <a:rPr kumimoji="1" lang="ja-JP" altLang="en-US" sz="1400" dirty="0" smtClean="0">
                <a:latin typeface="+mn-ea"/>
              </a:rPr>
              <a:t>海洋雪氷圏特別報告書</a:t>
            </a:r>
            <a:r>
              <a:rPr lang="ja-JP" altLang="en-US" sz="1400" dirty="0" smtClean="0">
                <a:latin typeface="+mn-ea"/>
              </a:rPr>
              <a:t>公表</a:t>
            </a:r>
            <a:endParaRPr kumimoji="1" lang="ja-JP" altLang="en-US" sz="1400" dirty="0">
              <a:latin typeface="+mn-ea"/>
            </a:endParaRPr>
          </a:p>
        </p:txBody>
      </p:sp>
      <p:pic>
        <p:nvPicPr>
          <p:cNvPr id="11" name="図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62282" y="4822054"/>
            <a:ext cx="1003732" cy="1003732"/>
          </a:xfrm>
          <a:prstGeom prst="rect">
            <a:avLst/>
          </a:prstGeom>
        </p:spPr>
      </p:pic>
      <p:pic>
        <p:nvPicPr>
          <p:cNvPr id="7170" name="Picture 2" descr="https://www.unic.or.jp/files/sdg_icon_wheel_2.png"/>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844860" y="4545336"/>
            <a:ext cx="1259087" cy="1259087"/>
          </a:xfrm>
          <a:prstGeom prst="rect">
            <a:avLst/>
          </a:prstGeom>
          <a:noFill/>
          <a:extLst>
            <a:ext uri="{909E8E84-426E-40DD-AFC4-6F175D3DCCD1}">
              <a14:hiddenFill xmlns:a14="http://schemas.microsoft.com/office/drawing/2010/main">
                <a:solidFill>
                  <a:srgbClr val="FFFFFF"/>
                </a:solidFill>
              </a14:hiddenFill>
            </a:ext>
          </a:extLst>
        </p:spPr>
      </p:pic>
      <p:sp>
        <p:nvSpPr>
          <p:cNvPr id="13" name="直線コネクタ 12"/>
          <p:cNvSpPr/>
          <p:nvPr/>
        </p:nvSpPr>
        <p:spPr>
          <a:xfrm>
            <a:off x="3957591" y="3508414"/>
            <a:ext cx="0" cy="272059"/>
          </a:xfrm>
          <a:prstGeom prst="line">
            <a:avLst/>
          </a:prstGeom>
          <a:blipFill rotWithShape="0">
            <a:blip r:embed="rId11"/>
            <a:stretch>
              <a:fillRect/>
            </a:stretch>
          </a:blipFill>
        </p:spPr>
        <p:style>
          <a:lnRef idx="1">
            <a:schemeClr val="accent5">
              <a:hueOff val="-3379271"/>
              <a:satOff val="-8710"/>
              <a:lumOff val="-5883"/>
              <a:alphaOff val="0"/>
            </a:schemeClr>
          </a:lnRef>
          <a:fillRef idx="0">
            <a:scrgbClr r="0" g="0" b="0"/>
          </a:fillRef>
          <a:effectRef idx="0">
            <a:scrgbClr r="0" g="0" b="0"/>
          </a:effectRef>
          <a:fontRef idx="minor">
            <a:schemeClr val="tx1">
              <a:hueOff val="0"/>
              <a:satOff val="0"/>
              <a:lumOff val="0"/>
              <a:alphaOff val="0"/>
            </a:schemeClr>
          </a:fontRef>
        </p:style>
      </p:sp>
      <p:sp>
        <p:nvSpPr>
          <p:cNvPr id="16" name="テキスト ボックス 15"/>
          <p:cNvSpPr txBox="1"/>
          <p:nvPr/>
        </p:nvSpPr>
        <p:spPr>
          <a:xfrm>
            <a:off x="2902039" y="3956917"/>
            <a:ext cx="2159566" cy="738664"/>
          </a:xfrm>
          <a:prstGeom prst="rect">
            <a:avLst/>
          </a:prstGeom>
          <a:noFill/>
        </p:spPr>
        <p:txBody>
          <a:bodyPr wrap="none" rtlCol="0">
            <a:spAutoFit/>
          </a:bodyPr>
          <a:lstStyle/>
          <a:p>
            <a:pPr algn="ctr"/>
            <a:r>
              <a:rPr lang="en-US" altLang="ja-JP" sz="1400" dirty="0" smtClean="0">
                <a:latin typeface="+mn-ea"/>
              </a:rPr>
              <a:t>2015</a:t>
            </a:r>
          </a:p>
          <a:p>
            <a:pPr algn="ctr"/>
            <a:r>
              <a:rPr lang="ja-JP" altLang="en-US" sz="1400" dirty="0" smtClean="0">
                <a:latin typeface="+mn-ea"/>
              </a:rPr>
              <a:t>国連持続可能な開発目標</a:t>
            </a:r>
            <a:endParaRPr lang="en-US" altLang="ja-JP" sz="1400" dirty="0" smtClean="0">
              <a:latin typeface="+mn-ea"/>
            </a:endParaRPr>
          </a:p>
          <a:p>
            <a:pPr algn="ctr"/>
            <a:r>
              <a:rPr lang="ja-JP" altLang="en-US" sz="1400" dirty="0" smtClean="0">
                <a:latin typeface="+mn-ea"/>
              </a:rPr>
              <a:t>（</a:t>
            </a:r>
            <a:r>
              <a:rPr lang="en-US" altLang="ja-JP" sz="1400" dirty="0" smtClean="0">
                <a:latin typeface="+mn-ea"/>
              </a:rPr>
              <a:t>SDGs)</a:t>
            </a:r>
            <a:r>
              <a:rPr lang="ja-JP" altLang="en-US" sz="1400" dirty="0" smtClean="0">
                <a:latin typeface="+mn-ea"/>
              </a:rPr>
              <a:t>の設定</a:t>
            </a:r>
            <a:endParaRPr kumimoji="1" lang="ja-JP" altLang="en-US" sz="1400" dirty="0">
              <a:latin typeface="+mn-ea"/>
            </a:endParaRPr>
          </a:p>
        </p:txBody>
      </p:sp>
      <p:sp>
        <p:nvSpPr>
          <p:cNvPr id="17" name="テキスト ボックス 16"/>
          <p:cNvSpPr txBox="1"/>
          <p:nvPr/>
        </p:nvSpPr>
        <p:spPr>
          <a:xfrm>
            <a:off x="376852" y="1802859"/>
            <a:ext cx="1822935" cy="954107"/>
          </a:xfrm>
          <a:prstGeom prst="rect">
            <a:avLst/>
          </a:prstGeom>
          <a:noFill/>
        </p:spPr>
        <p:txBody>
          <a:bodyPr wrap="none" rtlCol="0">
            <a:spAutoFit/>
          </a:bodyPr>
          <a:lstStyle/>
          <a:p>
            <a:pPr algn="ctr"/>
            <a:r>
              <a:rPr kumimoji="1" lang="en-US" altLang="ja-JP" sz="1400" dirty="0" smtClean="0">
                <a:latin typeface="+mn-ea"/>
              </a:rPr>
              <a:t>1982</a:t>
            </a:r>
          </a:p>
          <a:p>
            <a:pPr algn="ctr"/>
            <a:r>
              <a:rPr kumimoji="1" lang="ja-JP" altLang="en-US" sz="1400" dirty="0" smtClean="0">
                <a:latin typeface="+mn-ea"/>
              </a:rPr>
              <a:t>国連海洋法条約</a:t>
            </a:r>
            <a:endParaRPr kumimoji="1" lang="en-US" altLang="ja-JP" sz="1400" dirty="0" smtClean="0">
              <a:latin typeface="+mn-ea"/>
            </a:endParaRPr>
          </a:p>
          <a:p>
            <a:pPr algn="ctr"/>
            <a:r>
              <a:rPr kumimoji="1" lang="ja-JP" altLang="en-US" sz="1400" dirty="0" smtClean="0">
                <a:latin typeface="+mn-ea"/>
              </a:rPr>
              <a:t>（</a:t>
            </a:r>
            <a:r>
              <a:rPr kumimoji="1" lang="en-US" altLang="ja-JP" sz="1400" dirty="0" smtClean="0">
                <a:latin typeface="+mn-ea"/>
              </a:rPr>
              <a:t>UNCLOS</a:t>
            </a:r>
            <a:r>
              <a:rPr lang="ja-JP" altLang="en-US" sz="1400" dirty="0" smtClean="0">
                <a:latin typeface="+mn-ea"/>
              </a:rPr>
              <a:t>）が採択</a:t>
            </a:r>
            <a:endParaRPr lang="en-US" altLang="ja-JP" sz="1400" dirty="0" smtClean="0">
              <a:latin typeface="+mn-ea"/>
            </a:endParaRPr>
          </a:p>
          <a:p>
            <a:pPr algn="ctr"/>
            <a:r>
              <a:rPr kumimoji="1" lang="ja-JP" altLang="en-US" sz="1400" dirty="0" smtClean="0">
                <a:latin typeface="+mn-ea"/>
              </a:rPr>
              <a:t>（</a:t>
            </a:r>
            <a:r>
              <a:rPr kumimoji="1" lang="en-US" altLang="ja-JP" sz="1400" dirty="0" smtClean="0">
                <a:latin typeface="+mn-ea"/>
              </a:rPr>
              <a:t>1994</a:t>
            </a:r>
            <a:r>
              <a:rPr kumimoji="1" lang="ja-JP" altLang="en-US" sz="1400" dirty="0" smtClean="0">
                <a:latin typeface="+mn-ea"/>
              </a:rPr>
              <a:t>年に発効）</a:t>
            </a:r>
            <a:endParaRPr kumimoji="1" lang="ja-JP" altLang="en-US" sz="1400" dirty="0">
              <a:latin typeface="+mn-ea"/>
            </a:endParaRPr>
          </a:p>
        </p:txBody>
      </p:sp>
      <p:sp>
        <p:nvSpPr>
          <p:cNvPr id="44" name="楕円 43"/>
          <p:cNvSpPr/>
          <p:nvPr/>
        </p:nvSpPr>
        <p:spPr>
          <a:xfrm>
            <a:off x="3923584" y="3843830"/>
            <a:ext cx="68014" cy="68014"/>
          </a:xfrm>
          <a:prstGeom prst="ellipse">
            <a:avLst/>
          </a:prstGeom>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sp>
      <p:sp>
        <p:nvSpPr>
          <p:cNvPr id="45" name="テキスト ボックス 44">
            <a:extLst>
              <a:ext uri="{FF2B5EF4-FFF2-40B4-BE49-F238E27FC236}">
                <a16:creationId xmlns:a16="http://schemas.microsoft.com/office/drawing/2014/main" id="{CBF91F34-03C4-4097-BCA2-132CB104BB19}"/>
              </a:ext>
            </a:extLst>
          </p:cNvPr>
          <p:cNvSpPr txBox="1"/>
          <p:nvPr/>
        </p:nvSpPr>
        <p:spPr>
          <a:xfrm>
            <a:off x="539723" y="558579"/>
            <a:ext cx="4288353"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n-ea"/>
              </a:rPr>
              <a:t>海洋と国際</a:t>
            </a:r>
            <a:r>
              <a:rPr lang="ja-JP" altLang="en-US" sz="3200" dirty="0">
                <a:solidFill>
                  <a:srgbClr val="002060"/>
                </a:solidFill>
                <a:latin typeface="+mn-ea"/>
              </a:rPr>
              <a:t>協力</a:t>
            </a:r>
            <a:r>
              <a:rPr lang="ja-JP" altLang="en-US" sz="3200" dirty="0" smtClean="0">
                <a:solidFill>
                  <a:srgbClr val="002060"/>
                </a:solidFill>
                <a:latin typeface="+mn-ea"/>
              </a:rPr>
              <a:t>の歩み</a:t>
            </a:r>
            <a:endParaRPr lang="en-US" altLang="ja-JP" sz="3200" dirty="0">
              <a:solidFill>
                <a:srgbClr val="002060"/>
              </a:solidFill>
              <a:latin typeface="+mn-ea"/>
            </a:endParaRPr>
          </a:p>
        </p:txBody>
      </p:sp>
      <p:sp>
        <p:nvSpPr>
          <p:cNvPr id="7180" name="角丸四角形吹き出し 7179"/>
          <p:cNvSpPr/>
          <p:nvPr/>
        </p:nvSpPr>
        <p:spPr>
          <a:xfrm>
            <a:off x="1265139" y="5165220"/>
            <a:ext cx="1579721" cy="1090318"/>
          </a:xfrm>
          <a:prstGeom prst="wedgeRoundRectCallout">
            <a:avLst>
              <a:gd name="adj1" fmla="val 60188"/>
              <a:gd name="adj2" fmla="val -34637"/>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1A9CC4"/>
                </a:solidFill>
              </a:rPr>
              <a:t>「だれ一人取り残さない」ための国際的な協力を世界が約束</a:t>
            </a:r>
          </a:p>
        </p:txBody>
      </p:sp>
      <p:sp>
        <p:nvSpPr>
          <p:cNvPr id="48" name="角丸四角形吹き出し 47"/>
          <p:cNvSpPr/>
          <p:nvPr/>
        </p:nvSpPr>
        <p:spPr>
          <a:xfrm>
            <a:off x="7996022" y="5174879"/>
            <a:ext cx="1872393" cy="843302"/>
          </a:xfrm>
          <a:prstGeom prst="wedgeRoundRectCallout">
            <a:avLst>
              <a:gd name="adj1" fmla="val -62015"/>
              <a:gd name="adj2" fmla="val -5761"/>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1A9CC4"/>
                </a:solidFill>
              </a:rPr>
              <a:t>気候</a:t>
            </a:r>
            <a:r>
              <a:rPr lang="ja-JP" altLang="en-US" sz="1400" dirty="0">
                <a:solidFill>
                  <a:srgbClr val="1A9CC4"/>
                </a:solidFill>
              </a:rPr>
              <a:t>変動</a:t>
            </a:r>
            <a:r>
              <a:rPr lang="ja-JP" altLang="en-US" sz="1400" dirty="0" smtClean="0">
                <a:solidFill>
                  <a:srgbClr val="1A9CC4"/>
                </a:solidFill>
              </a:rPr>
              <a:t>が海洋にもたらす影響に関する科学的な知見を集約</a:t>
            </a:r>
            <a:endParaRPr lang="ja-JP" altLang="en-US" sz="1400" dirty="0">
              <a:solidFill>
                <a:srgbClr val="1A9CC4"/>
              </a:solidFill>
            </a:endParaRPr>
          </a:p>
        </p:txBody>
      </p:sp>
      <p:sp>
        <p:nvSpPr>
          <p:cNvPr id="40" name="角丸四角形吹き出し 39"/>
          <p:cNvSpPr/>
          <p:nvPr/>
        </p:nvSpPr>
        <p:spPr>
          <a:xfrm>
            <a:off x="9222072" y="1855879"/>
            <a:ext cx="2665128" cy="1207154"/>
          </a:xfrm>
          <a:prstGeom prst="wedgeRoundRectCallout">
            <a:avLst>
              <a:gd name="adj1" fmla="val -62480"/>
              <a:gd name="adj2" fmla="val 5089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rgbClr val="1A9CC4"/>
                </a:solidFill>
              </a:rPr>
              <a:t>2017</a:t>
            </a:r>
            <a:r>
              <a:rPr lang="ja-JP" altLang="en-US" sz="1400" dirty="0">
                <a:solidFill>
                  <a:srgbClr val="1A9CC4"/>
                </a:solidFill>
              </a:rPr>
              <a:t>年</a:t>
            </a:r>
            <a:r>
              <a:rPr lang="en-US" altLang="ja-JP" sz="1400" dirty="0">
                <a:solidFill>
                  <a:srgbClr val="1A9CC4"/>
                </a:solidFill>
              </a:rPr>
              <a:t>12</a:t>
            </a:r>
            <a:r>
              <a:rPr lang="ja-JP" altLang="en-US" sz="1400" dirty="0">
                <a:solidFill>
                  <a:srgbClr val="1A9CC4"/>
                </a:solidFill>
              </a:rPr>
              <a:t>月、国連総会に</a:t>
            </a:r>
            <a:r>
              <a:rPr lang="ja-JP" altLang="en-US" sz="1400" dirty="0" smtClean="0">
                <a:solidFill>
                  <a:srgbClr val="1A9CC4"/>
                </a:solidFill>
              </a:rPr>
              <a:t>おいて「国連海洋科学の</a:t>
            </a:r>
            <a:r>
              <a:rPr lang="en-US" altLang="ja-JP" sz="1400" dirty="0" smtClean="0">
                <a:solidFill>
                  <a:srgbClr val="1A9CC4"/>
                </a:solidFill>
              </a:rPr>
              <a:t>10</a:t>
            </a:r>
            <a:r>
              <a:rPr lang="ja-JP" altLang="en-US" sz="1400" dirty="0" smtClean="0">
                <a:solidFill>
                  <a:srgbClr val="1A9CC4"/>
                </a:solidFill>
              </a:rPr>
              <a:t>年」が決議。世界全体</a:t>
            </a:r>
            <a:r>
              <a:rPr lang="ja-JP" altLang="en-US" sz="1400" dirty="0">
                <a:solidFill>
                  <a:srgbClr val="1A9CC4"/>
                </a:solidFill>
              </a:rPr>
              <a:t>で</a:t>
            </a:r>
            <a:r>
              <a:rPr lang="ja-JP" altLang="en-US" sz="1400" dirty="0" smtClean="0">
                <a:solidFill>
                  <a:srgbClr val="1A9CC4"/>
                </a:solidFill>
              </a:rPr>
              <a:t>海洋分野の科学能力を強化・拡大</a:t>
            </a:r>
            <a:endParaRPr lang="en-US" altLang="ja-JP" sz="1400" dirty="0" smtClean="0">
              <a:solidFill>
                <a:srgbClr val="1A9CC4"/>
              </a:solidFill>
            </a:endParaRPr>
          </a:p>
        </p:txBody>
      </p:sp>
      <p:sp>
        <p:nvSpPr>
          <p:cNvPr id="3" name="テキスト ボックス 2"/>
          <p:cNvSpPr txBox="1"/>
          <p:nvPr/>
        </p:nvSpPr>
        <p:spPr>
          <a:xfrm>
            <a:off x="6777126" y="3584954"/>
            <a:ext cx="2868093" cy="523220"/>
          </a:xfrm>
          <a:prstGeom prst="rect">
            <a:avLst/>
          </a:prstGeom>
          <a:noFill/>
        </p:spPr>
        <p:txBody>
          <a:bodyPr wrap="none" rtlCol="0">
            <a:spAutoFit/>
          </a:bodyPr>
          <a:lstStyle/>
          <a:p>
            <a:r>
              <a:rPr lang="ja-JP" altLang="en-US" sz="1400" b="1" dirty="0">
                <a:latin typeface="+mn-ea"/>
              </a:rPr>
              <a:t>持続可能な開発のため</a:t>
            </a:r>
            <a:r>
              <a:rPr lang="ja-JP" altLang="en-US" sz="1400" b="1" dirty="0" smtClean="0">
                <a:latin typeface="+mn-ea"/>
              </a:rPr>
              <a:t>の</a:t>
            </a:r>
            <a:endParaRPr lang="en-US" altLang="ja-JP" sz="1400" b="1" dirty="0" smtClean="0">
              <a:latin typeface="+mn-ea"/>
            </a:endParaRPr>
          </a:p>
          <a:p>
            <a:r>
              <a:rPr lang="ja-JP" altLang="en-US" sz="1400" b="1" dirty="0" smtClean="0">
                <a:latin typeface="+mn-ea"/>
              </a:rPr>
              <a:t>国連</a:t>
            </a:r>
            <a:r>
              <a:rPr lang="ja-JP" altLang="en-US" sz="1400" b="1" dirty="0">
                <a:latin typeface="+mn-ea"/>
              </a:rPr>
              <a:t>海洋科学の</a:t>
            </a:r>
            <a:r>
              <a:rPr lang="en-US" altLang="ja-JP" sz="1400" b="1" dirty="0">
                <a:latin typeface="+mn-ea"/>
              </a:rPr>
              <a:t>10</a:t>
            </a:r>
            <a:r>
              <a:rPr lang="ja-JP" altLang="en-US" sz="1400" b="1" dirty="0" smtClean="0">
                <a:latin typeface="+mn-ea"/>
              </a:rPr>
              <a:t>年</a:t>
            </a:r>
            <a:r>
              <a:rPr lang="en-US" altLang="ja-JP" sz="1400" b="1" dirty="0" smtClean="0">
                <a:latin typeface="+mn-ea"/>
              </a:rPr>
              <a:t>(2021-2030)</a:t>
            </a:r>
            <a:endParaRPr kumimoji="1" lang="ja-JP" altLang="en-US" sz="1400" b="1" dirty="0">
              <a:latin typeface="+mn-ea"/>
            </a:endParaRPr>
          </a:p>
        </p:txBody>
      </p:sp>
      <p:sp>
        <p:nvSpPr>
          <p:cNvPr id="6" name="テキスト ボックス 5"/>
          <p:cNvSpPr txBox="1"/>
          <p:nvPr/>
        </p:nvSpPr>
        <p:spPr>
          <a:xfrm>
            <a:off x="9014857" y="6402569"/>
            <a:ext cx="2989921" cy="246221"/>
          </a:xfrm>
          <a:prstGeom prst="rect">
            <a:avLst/>
          </a:prstGeom>
          <a:noFill/>
        </p:spPr>
        <p:txBody>
          <a:bodyPr wrap="none" rtlCol="0">
            <a:spAutoFit/>
          </a:bodyPr>
          <a:lstStyle/>
          <a:p>
            <a:r>
              <a:rPr kumimoji="1" lang="ja-JP" altLang="en-US" sz="1000" dirty="0" smtClean="0"/>
              <a:t>画像出典：</a:t>
            </a:r>
            <a:r>
              <a:rPr kumimoji="1" lang="en-US" altLang="ja-JP" sz="1000" dirty="0" smtClean="0"/>
              <a:t>IPCC</a:t>
            </a:r>
            <a:r>
              <a:rPr kumimoji="1" lang="ja-JP" altLang="en-US" sz="1000" dirty="0" smtClean="0"/>
              <a:t>ウェブサイト</a:t>
            </a:r>
            <a:r>
              <a:rPr kumimoji="1" lang="en-US" altLang="ja-JP" sz="1000" dirty="0" smtClean="0"/>
              <a:t>, </a:t>
            </a:r>
            <a:r>
              <a:rPr kumimoji="1" lang="ja-JP" altLang="en-US" sz="1000" dirty="0" smtClean="0"/>
              <a:t>国連広報センター</a:t>
            </a:r>
            <a:endParaRPr kumimoji="1" lang="ja-JP" altLang="en-US" sz="1000" dirty="0"/>
          </a:p>
        </p:txBody>
      </p:sp>
      <p:sp>
        <p:nvSpPr>
          <p:cNvPr id="46" name="テキスト ボックス 45"/>
          <p:cNvSpPr txBox="1"/>
          <p:nvPr/>
        </p:nvSpPr>
        <p:spPr>
          <a:xfrm>
            <a:off x="3525274" y="2290504"/>
            <a:ext cx="1720343" cy="523220"/>
          </a:xfrm>
          <a:prstGeom prst="rect">
            <a:avLst/>
          </a:prstGeom>
          <a:noFill/>
        </p:spPr>
        <p:txBody>
          <a:bodyPr wrap="none" rtlCol="0">
            <a:spAutoFit/>
          </a:bodyPr>
          <a:lstStyle/>
          <a:p>
            <a:pPr algn="ctr"/>
            <a:r>
              <a:rPr lang="en-US" altLang="ja-JP" sz="1400" dirty="0" smtClean="0">
                <a:latin typeface="+mn-ea"/>
              </a:rPr>
              <a:t>2017 </a:t>
            </a:r>
          </a:p>
          <a:p>
            <a:pPr algn="ctr"/>
            <a:r>
              <a:rPr lang="ja-JP" altLang="en-US" sz="1400" dirty="0" smtClean="0">
                <a:latin typeface="+mn-ea"/>
              </a:rPr>
              <a:t>第</a:t>
            </a:r>
            <a:r>
              <a:rPr lang="en-US" altLang="ja-JP" sz="1400" dirty="0" smtClean="0">
                <a:latin typeface="+mn-ea"/>
              </a:rPr>
              <a:t>1</a:t>
            </a:r>
            <a:r>
              <a:rPr lang="ja-JP" altLang="en-US" sz="1400" dirty="0">
                <a:latin typeface="+mn-ea"/>
              </a:rPr>
              <a:t>回</a:t>
            </a:r>
            <a:r>
              <a:rPr kumimoji="1" lang="ja-JP" altLang="en-US" sz="1400" dirty="0" smtClean="0">
                <a:latin typeface="+mn-ea"/>
              </a:rPr>
              <a:t>国連海洋会議</a:t>
            </a:r>
            <a:endParaRPr kumimoji="1" lang="ja-JP" altLang="en-US" sz="1400" dirty="0">
              <a:latin typeface="+mn-ea"/>
            </a:endParaRPr>
          </a:p>
        </p:txBody>
      </p:sp>
      <p:sp>
        <p:nvSpPr>
          <p:cNvPr id="47" name="直線コネクタ 46"/>
          <p:cNvSpPr/>
          <p:nvPr/>
        </p:nvSpPr>
        <p:spPr>
          <a:xfrm>
            <a:off x="4404942" y="2904835"/>
            <a:ext cx="0" cy="272059"/>
          </a:xfrm>
          <a:prstGeom prst="line">
            <a:avLst/>
          </a:prstGeom>
          <a:blipFill rotWithShape="0">
            <a:blip r:embed="rId11"/>
            <a:stretch>
              <a:fillRect/>
            </a:stretch>
          </a:blipFill>
        </p:spPr>
        <p:style>
          <a:lnRef idx="1">
            <a:schemeClr val="accent5">
              <a:hueOff val="-3379271"/>
              <a:satOff val="-8710"/>
              <a:lumOff val="-5883"/>
              <a:alphaOff val="0"/>
            </a:schemeClr>
          </a:lnRef>
          <a:fillRef idx="0">
            <a:scrgbClr r="0" g="0" b="0"/>
          </a:fillRef>
          <a:effectRef idx="0">
            <a:scrgbClr r="0" g="0" b="0"/>
          </a:effectRef>
          <a:fontRef idx="minor">
            <a:schemeClr val="tx1">
              <a:hueOff val="0"/>
              <a:satOff val="0"/>
              <a:lumOff val="0"/>
              <a:alphaOff val="0"/>
            </a:schemeClr>
          </a:fontRef>
        </p:style>
      </p:sp>
      <p:sp>
        <p:nvSpPr>
          <p:cNvPr id="50" name="楕円 49"/>
          <p:cNvSpPr/>
          <p:nvPr/>
        </p:nvSpPr>
        <p:spPr>
          <a:xfrm>
            <a:off x="4365297" y="2826682"/>
            <a:ext cx="68014" cy="68014"/>
          </a:xfrm>
          <a:prstGeom prst="ellipse">
            <a:avLst/>
          </a:prstGeom>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sp>
      <p:pic>
        <p:nvPicPr>
          <p:cNvPr id="7181" name="オーディオ 718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27964237"/>
      </p:ext>
    </p:extLst>
  </p:cSld>
  <p:clrMapOvr>
    <a:masterClrMapping/>
  </p:clrMapOvr>
  <mc:AlternateContent xmlns:mc="http://schemas.openxmlformats.org/markup-compatibility/2006" xmlns:p14="http://schemas.microsoft.com/office/powerpoint/2010/main">
    <mc:Choice Requires="p14">
      <p:transition spd="slow" p14:dur="2000" advTm="104143"/>
    </mc:Choice>
    <mc:Fallback xmlns="">
      <p:transition spd="slow" advTm="10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8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fade">
                                      <p:cBhvr>
                                        <p:cTn id="25" dur="500"/>
                                        <p:tgtEl>
                                          <p:spTgt spid="717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180"/>
                                        </p:tgtEl>
                                        <p:attrNameLst>
                                          <p:attrName>style.visibility</p:attrName>
                                        </p:attrNameLst>
                                      </p:cBhvr>
                                      <p:to>
                                        <p:strVal val="visible"/>
                                      </p:to>
                                    </p:set>
                                    <p:animEffect transition="in" filter="fade">
                                      <p:cBhvr>
                                        <p:cTn id="38" dur="500"/>
                                        <p:tgtEl>
                                          <p:spTgt spid="718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7177"/>
                                        </p:tgtEl>
                                        <p:attrNameLst>
                                          <p:attrName>style.visibility</p:attrName>
                                        </p:attrNameLst>
                                      </p:cBhvr>
                                      <p:to>
                                        <p:strVal val="visible"/>
                                      </p:to>
                                    </p:set>
                                    <p:animEffect transition="in" filter="fade">
                                      <p:cBhvr>
                                        <p:cTn id="46" dur="500"/>
                                        <p:tgtEl>
                                          <p:spTgt spid="7177"/>
                                        </p:tgtEl>
                                      </p:cBhvr>
                                    </p:animEffect>
                                  </p:childTnLst>
                                </p:cTn>
                              </p:par>
                              <p:par>
                                <p:cTn id="47" presetID="10" presetClass="entr" presetSubtype="0" fill="hold" nodeType="withEffect">
                                  <p:stCondLst>
                                    <p:cond delay="0"/>
                                  </p:stCondLst>
                                  <p:childTnLst>
                                    <p:set>
                                      <p:cBhvr>
                                        <p:cTn id="48" dur="1" fill="hold">
                                          <p:stCondLst>
                                            <p:cond delay="0"/>
                                          </p:stCondLst>
                                        </p:cTn>
                                        <p:tgtEl>
                                          <p:spTgt spid="7178"/>
                                        </p:tgtEl>
                                        <p:attrNameLst>
                                          <p:attrName>style.visibility</p:attrName>
                                        </p:attrNameLst>
                                      </p:cBhvr>
                                      <p:to>
                                        <p:strVal val="visible"/>
                                      </p:to>
                                    </p:set>
                                    <p:animEffect transition="in" filter="fade">
                                      <p:cBhvr>
                                        <p:cTn id="49" dur="500"/>
                                        <p:tgtEl>
                                          <p:spTgt spid="71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par>
                                <p:cTn id="67" presetID="10" presetClass="entr" presetSubtype="0" fill="hold" nodeType="withEffect">
                                  <p:stCondLst>
                                    <p:cond delay="0"/>
                                  </p:stCondLst>
                                  <p:childTnLst>
                                    <p:set>
                                      <p:cBhvr>
                                        <p:cTn id="68" dur="1" fill="hold">
                                          <p:stCondLst>
                                            <p:cond delay="0"/>
                                          </p:stCondLst>
                                        </p:cTn>
                                        <p:tgtEl>
                                          <p:spTgt spid="7173"/>
                                        </p:tgtEl>
                                        <p:attrNameLst>
                                          <p:attrName>style.visibility</p:attrName>
                                        </p:attrNameLst>
                                      </p:cBhvr>
                                      <p:to>
                                        <p:strVal val="visible"/>
                                      </p:to>
                                    </p:set>
                                    <p:animEffect transition="in" filter="fade">
                                      <p:cBhvr>
                                        <p:cTn id="69" dur="500"/>
                                        <p:tgtEl>
                                          <p:spTgt spid="7173"/>
                                        </p:tgtEl>
                                      </p:cBhvr>
                                    </p:animEffect>
                                  </p:childTnLst>
                                </p:cTn>
                              </p:par>
                              <p:par>
                                <p:cTn id="70" presetID="10" presetClass="entr" presetSubtype="0" fill="hold" nodeType="withEffect">
                                  <p:stCondLst>
                                    <p:cond delay="0"/>
                                  </p:stCondLst>
                                  <p:childTnLst>
                                    <p:set>
                                      <p:cBhvr>
                                        <p:cTn id="71" dur="1" fill="hold">
                                          <p:stCondLst>
                                            <p:cond delay="0"/>
                                          </p:stCondLst>
                                        </p:cTn>
                                        <p:tgtEl>
                                          <p:spTgt spid="7174"/>
                                        </p:tgtEl>
                                        <p:attrNameLst>
                                          <p:attrName>style.visibility</p:attrName>
                                        </p:attrNameLst>
                                      </p:cBhvr>
                                      <p:to>
                                        <p:strVal val="visible"/>
                                      </p:to>
                                    </p:set>
                                    <p:animEffect transition="in" filter="fade">
                                      <p:cBhvr>
                                        <p:cTn id="72" dur="500"/>
                                        <p:tgtEl>
                                          <p:spTgt spid="717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7181"/>
                </p:tgtEl>
              </p:cMediaNode>
            </p:audio>
          </p:childTnLst>
        </p:cTn>
      </p:par>
    </p:tnLst>
    <p:bldLst>
      <p:bldP spid="2" grpId="0"/>
      <p:bldP spid="9" grpId="0"/>
      <p:bldP spid="16" grpId="0"/>
      <p:bldP spid="17" grpId="0"/>
      <p:bldP spid="7180" grpId="0" animBg="1"/>
      <p:bldP spid="48" grpId="0" animBg="1"/>
      <p:bldP spid="40" grpId="0" animBg="1"/>
      <p:bldP spid="3"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5195" y="169647"/>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511108" y="628727"/>
            <a:ext cx="6748963"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n-ea"/>
              </a:rPr>
              <a:t>持続</a:t>
            </a:r>
            <a:r>
              <a:rPr lang="ja-JP" altLang="en-US" sz="3200" dirty="0">
                <a:solidFill>
                  <a:srgbClr val="002060"/>
                </a:solidFill>
                <a:latin typeface="+mn-ea"/>
              </a:rPr>
              <a:t>可能</a:t>
            </a:r>
            <a:r>
              <a:rPr lang="ja-JP" altLang="en-US" sz="3200" dirty="0" smtClean="0">
                <a:solidFill>
                  <a:srgbClr val="002060"/>
                </a:solidFill>
                <a:latin typeface="+mn-ea"/>
              </a:rPr>
              <a:t>な開発目標（</a:t>
            </a:r>
            <a:r>
              <a:rPr lang="en-US" altLang="ja-JP" sz="3200" dirty="0" smtClean="0">
                <a:solidFill>
                  <a:srgbClr val="002060"/>
                </a:solidFill>
                <a:latin typeface="+mn-ea"/>
              </a:rPr>
              <a:t>SDGs)</a:t>
            </a:r>
            <a:r>
              <a:rPr lang="ja-JP" altLang="en-US" sz="3200" dirty="0" smtClean="0">
                <a:solidFill>
                  <a:srgbClr val="002060"/>
                </a:solidFill>
                <a:latin typeface="+mn-ea"/>
              </a:rPr>
              <a:t>と海洋</a:t>
            </a:r>
            <a:endParaRPr lang="en-US" altLang="ja-JP" sz="3200" dirty="0">
              <a:solidFill>
                <a:srgbClr val="002060"/>
              </a:solidFill>
              <a:latin typeface="+mn-ea"/>
            </a:endParaRPr>
          </a:p>
        </p:txBody>
      </p:sp>
      <p:pic>
        <p:nvPicPr>
          <p:cNvPr id="6" name="図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909" y="1672581"/>
            <a:ext cx="7230158" cy="4713662"/>
          </a:xfrm>
          <a:prstGeom prst="rect">
            <a:avLst/>
          </a:prstGeom>
        </p:spPr>
      </p:pic>
      <p:sp>
        <p:nvSpPr>
          <p:cNvPr id="8" name="楕円 7"/>
          <p:cNvSpPr/>
          <p:nvPr/>
        </p:nvSpPr>
        <p:spPr>
          <a:xfrm>
            <a:off x="1072152" y="5019800"/>
            <a:ext cx="1307939" cy="1251149"/>
          </a:xfrm>
          <a:prstGeom prst="ellipse">
            <a:avLst/>
          </a:prstGeom>
          <a:solidFill>
            <a:srgbClr val="25B9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生物圏</a:t>
            </a:r>
            <a:endParaRPr kumimoji="1" lang="ja-JP" altLang="en-US" dirty="0"/>
          </a:p>
        </p:txBody>
      </p:sp>
      <p:sp>
        <p:nvSpPr>
          <p:cNvPr id="11" name="楕円 10"/>
          <p:cNvSpPr/>
          <p:nvPr/>
        </p:nvSpPr>
        <p:spPr>
          <a:xfrm>
            <a:off x="700212" y="3346191"/>
            <a:ext cx="1307939" cy="1251149"/>
          </a:xfrm>
          <a:prstGeom prst="ellipse">
            <a:avLst/>
          </a:prstGeom>
          <a:solidFill>
            <a:srgbClr val="27ADB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社会圏</a:t>
            </a:r>
            <a:endParaRPr kumimoji="1" lang="ja-JP" altLang="en-US" dirty="0"/>
          </a:p>
        </p:txBody>
      </p:sp>
      <p:sp>
        <p:nvSpPr>
          <p:cNvPr id="12" name="楕円 11"/>
          <p:cNvSpPr/>
          <p:nvPr/>
        </p:nvSpPr>
        <p:spPr>
          <a:xfrm>
            <a:off x="2355143" y="1890239"/>
            <a:ext cx="1307939" cy="1251149"/>
          </a:xfrm>
          <a:prstGeom prst="ellipse">
            <a:avLst/>
          </a:prstGeom>
          <a:solidFill>
            <a:srgbClr val="1A9CC4">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経済</a:t>
            </a:r>
            <a:r>
              <a:rPr kumimoji="1" lang="ja-JP" altLang="en-US" dirty="0" smtClean="0"/>
              <a:t>圏</a:t>
            </a:r>
            <a:endParaRPr kumimoji="1" lang="ja-JP" altLang="en-US" dirty="0"/>
          </a:p>
        </p:txBody>
      </p:sp>
      <p:pic>
        <p:nvPicPr>
          <p:cNvPr id="7170" name="Picture 2" descr="https://www.unic.or.jp/files/sdg_icon_13_ja_2.p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674193" y="2461858"/>
            <a:ext cx="1375164" cy="13751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unic.or.jp/files/sdg_icon_06_ja_2.png"/>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178838" y="2461858"/>
            <a:ext cx="1359061" cy="13590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unic.or.jp/files/sdg_icon_15_ja_2.png"/>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674193" y="4029412"/>
            <a:ext cx="1375164" cy="137516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75278" y="4040057"/>
            <a:ext cx="1660203" cy="1660203"/>
          </a:xfrm>
          <a:prstGeom prst="rect">
            <a:avLst/>
          </a:prstGeom>
        </p:spPr>
      </p:pic>
      <p:sp>
        <p:nvSpPr>
          <p:cNvPr id="15" name="テキスト ボックス 14"/>
          <p:cNvSpPr txBox="1"/>
          <p:nvPr/>
        </p:nvSpPr>
        <p:spPr>
          <a:xfrm>
            <a:off x="7426576" y="6249592"/>
            <a:ext cx="4382248" cy="246221"/>
          </a:xfrm>
          <a:prstGeom prst="rect">
            <a:avLst/>
          </a:prstGeom>
          <a:solidFill>
            <a:schemeClr val="bg1"/>
          </a:solidFill>
        </p:spPr>
        <p:txBody>
          <a:bodyPr wrap="square" rtlCol="0">
            <a:spAutoFit/>
          </a:bodyPr>
          <a:lstStyle/>
          <a:p>
            <a:r>
              <a:rPr kumimoji="1" lang="ja-JP" altLang="en-US" sz="1000" dirty="0" smtClean="0"/>
              <a:t>画像出典</a:t>
            </a:r>
            <a:r>
              <a:rPr lang="ja-JP" altLang="en-US" sz="1000" dirty="0"/>
              <a:t>：</a:t>
            </a:r>
            <a:r>
              <a:rPr lang="ja-JP" altLang="en-US" sz="1000" dirty="0" smtClean="0"/>
              <a:t>ストックホルムレジリエンスセンター、</a:t>
            </a:r>
            <a:r>
              <a:rPr kumimoji="1" lang="ja-JP" altLang="en-US" sz="1000" dirty="0" smtClean="0"/>
              <a:t>国連広報センター</a:t>
            </a:r>
            <a:endParaRPr kumimoji="1" lang="ja-JP" altLang="en-US" sz="1000" dirty="0"/>
          </a:p>
        </p:txBody>
      </p:sp>
      <p:pic>
        <p:nvPicPr>
          <p:cNvPr id="13" name="オーディオ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10045643"/>
      </p:ext>
    </p:extLst>
  </p:cSld>
  <p:clrMapOvr>
    <a:masterClrMapping/>
  </p:clrMapOvr>
  <mc:AlternateContent xmlns:mc="http://schemas.openxmlformats.org/markup-compatibility/2006" xmlns:p14="http://schemas.microsoft.com/office/powerpoint/2010/main">
    <mc:Choice Requires="p14">
      <p:transition spd="slow" p14:dur="2000" advTm="47139"/>
    </mc:Choice>
    <mc:Fallback xmlns="">
      <p:transition spd="slow" advTm="4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fade">
                                      <p:cBhvr>
                                        <p:cTn id="26" dur="500"/>
                                        <p:tgtEl>
                                          <p:spTgt spid="7170"/>
                                        </p:tgtEl>
                                      </p:cBhvr>
                                    </p:animEffect>
                                  </p:childTnLst>
                                </p:cTn>
                              </p:par>
                              <p:par>
                                <p:cTn id="27" presetID="10" presetClass="entr" presetSubtype="0" fill="hold" nodeType="withEffect">
                                  <p:stCondLst>
                                    <p:cond delay="0"/>
                                  </p:stCondLst>
                                  <p:childTnLst>
                                    <p:set>
                                      <p:cBhvr>
                                        <p:cTn id="28" dur="1" fill="hold">
                                          <p:stCondLst>
                                            <p:cond delay="0"/>
                                          </p:stCondLst>
                                        </p:cTn>
                                        <p:tgtEl>
                                          <p:spTgt spid="7172"/>
                                        </p:tgtEl>
                                        <p:attrNameLst>
                                          <p:attrName>style.visibility</p:attrName>
                                        </p:attrNameLst>
                                      </p:cBhvr>
                                      <p:to>
                                        <p:strVal val="visible"/>
                                      </p:to>
                                    </p:set>
                                    <p:animEffect transition="in" filter="fade">
                                      <p:cBhvr>
                                        <p:cTn id="29" dur="500"/>
                                        <p:tgtEl>
                                          <p:spTgt spid="7172"/>
                                        </p:tgtEl>
                                      </p:cBhvr>
                                    </p:animEffect>
                                  </p:childTnLst>
                                </p:cTn>
                              </p:par>
                              <p:par>
                                <p:cTn id="30" presetID="10" presetClass="entr" presetSubtype="0" fill="hold" nodeType="with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fade">
                                      <p:cBhvr>
                                        <p:cTn id="32" dur="500"/>
                                        <p:tgtEl>
                                          <p:spTgt spid="7174"/>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3"/>
                </p:tgtEl>
              </p:cMediaNode>
            </p:audio>
          </p:childTnLst>
        </p:cTn>
      </p:par>
    </p:tnLst>
    <p:bldLst>
      <p:bldP spid="8"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BF91F34-03C4-4097-BCA2-132CB104BB19}"/>
              </a:ext>
            </a:extLst>
          </p:cNvPr>
          <p:cNvSpPr txBox="1"/>
          <p:nvPr/>
        </p:nvSpPr>
        <p:spPr>
          <a:xfrm>
            <a:off x="338794" y="351923"/>
            <a:ext cx="5814412" cy="584775"/>
          </a:xfrm>
          <a:prstGeom prst="rect">
            <a:avLst/>
          </a:prstGeom>
          <a:solidFill>
            <a:schemeClr val="bg1">
              <a:alpha val="70000"/>
            </a:schemeClr>
          </a:solidFill>
        </p:spPr>
        <p:txBody>
          <a:bodyPr wrap="none" rtlCol="0">
            <a:spAutoFit/>
          </a:bodyPr>
          <a:lstStyle/>
          <a:p>
            <a:r>
              <a:rPr lang="en-US" altLang="ja-JP" sz="3200" dirty="0" smtClean="0">
                <a:solidFill>
                  <a:srgbClr val="002060"/>
                </a:solidFill>
                <a:latin typeface="游ゴシック" panose="020B0400000000000000" pitchFamily="50" charset="-128"/>
                <a:ea typeface="游ゴシック" panose="020B0400000000000000" pitchFamily="50" charset="-128"/>
              </a:rPr>
              <a:t>SDG14</a:t>
            </a:r>
            <a:r>
              <a:rPr lang="ja-JP" altLang="en-US" sz="3200" dirty="0" smtClean="0">
                <a:solidFill>
                  <a:srgbClr val="002060"/>
                </a:solidFill>
                <a:latin typeface="游ゴシック" panose="020B0400000000000000" pitchFamily="50" charset="-128"/>
                <a:ea typeface="游ゴシック" panose="020B0400000000000000" pitchFamily="50" charset="-128"/>
              </a:rPr>
              <a:t>　海の豊かさを守ろう</a:t>
            </a:r>
            <a:endParaRPr lang="en-US" altLang="ja-JP" sz="3200" dirty="0">
              <a:solidFill>
                <a:srgbClr val="002060"/>
              </a:solidFill>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571" y="1247349"/>
            <a:ext cx="9143689" cy="5364204"/>
          </a:xfrm>
          <a:prstGeom prst="rect">
            <a:avLst/>
          </a:prstGeom>
        </p:spPr>
      </p:pic>
      <p:pic>
        <p:nvPicPr>
          <p:cNvPr id="6" name="図 5"/>
          <p:cNvPicPr/>
          <p:nvPr/>
        </p:nvPicPr>
        <p:blipFill rotWithShape="1">
          <a:blip r:embed="rId6"/>
          <a:srcRect l="19587" t="59335" r="65507" b="16693"/>
          <a:stretch/>
        </p:blipFill>
        <p:spPr bwMode="auto">
          <a:xfrm>
            <a:off x="7121828" y="238082"/>
            <a:ext cx="876802" cy="853941"/>
          </a:xfrm>
          <a:prstGeom prst="rect">
            <a:avLst/>
          </a:prstGeom>
          <a:ln>
            <a:noFill/>
          </a:ln>
          <a:extLst>
            <a:ext uri="{53640926-AAD7-44D8-BBD7-CCE9431645EC}">
              <a14:shadowObscured xmlns:a14="http://schemas.microsoft.com/office/drawing/2010/main"/>
            </a:ext>
          </a:extLst>
        </p:spPr>
      </p:pic>
      <p:pic>
        <p:nvPicPr>
          <p:cNvPr id="8" name="Picture 2" descr="https://www.unic.or.jp/files/sdg_icon_wheel_2.p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876324" y="-11738"/>
            <a:ext cx="1259087" cy="1259087"/>
          </a:xfrm>
          <a:prstGeom prst="rect">
            <a:avLst/>
          </a:prstGeom>
          <a:noFill/>
          <a:extLst>
            <a:ext uri="{909E8E84-426E-40DD-AFC4-6F175D3DCCD1}">
              <a14:hiddenFill xmlns:a14="http://schemas.microsoft.com/office/drawing/2010/main">
                <a:solidFill>
                  <a:srgbClr val="FFFFFF"/>
                </a:solidFill>
              </a14:hiddenFill>
            </a:ext>
          </a:extLst>
        </p:spPr>
      </p:pic>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5008269"/>
      </p:ext>
    </p:extLst>
  </p:cSld>
  <p:clrMapOvr>
    <a:masterClrMapping/>
  </p:clrMapOvr>
  <mc:AlternateContent xmlns:mc="http://schemas.openxmlformats.org/markup-compatibility/2006" xmlns:p14="http://schemas.microsoft.com/office/powerpoint/2010/main">
    <mc:Choice Requires="p14">
      <p:transition spd="slow" p14:dur="2000" advTm="57251"/>
    </mc:Choice>
    <mc:Fallback xmlns="">
      <p:transition spd="slow" advTm="5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178459" y="2893671"/>
            <a:ext cx="3775393" cy="707886"/>
          </a:xfrm>
          <a:prstGeom prst="rect">
            <a:avLst/>
          </a:prstGeom>
          <a:noFill/>
        </p:spPr>
        <p:txBody>
          <a:bodyPr wrap="none" rtlCol="0">
            <a:spAutoFit/>
          </a:bodyPr>
          <a:lstStyle/>
          <a:p>
            <a:r>
              <a:rPr lang="ja-JP" altLang="en-US" sz="4000" dirty="0" smtClean="0">
                <a:solidFill>
                  <a:schemeClr val="bg1"/>
                </a:solidFill>
                <a:latin typeface="+mn-ea"/>
              </a:rPr>
              <a:t>海洋環境</a:t>
            </a:r>
            <a:r>
              <a:rPr lang="ja-JP" altLang="en-US" sz="4000" dirty="0">
                <a:solidFill>
                  <a:schemeClr val="bg1"/>
                </a:solidFill>
                <a:latin typeface="+mn-ea"/>
              </a:rPr>
              <a:t>の</a:t>
            </a:r>
            <a:r>
              <a:rPr lang="ja-JP" altLang="en-US" sz="4000" dirty="0" smtClean="0">
                <a:solidFill>
                  <a:schemeClr val="bg1"/>
                </a:solidFill>
                <a:latin typeface="+mn-ea"/>
              </a:rPr>
              <a:t>保全</a:t>
            </a:r>
            <a:endParaRPr lang="en-US" altLang="ja-JP" sz="4000" dirty="0">
              <a:solidFill>
                <a:schemeClr val="bg1"/>
              </a:solidFill>
              <a:latin typeface="+mn-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30138818"/>
      </p:ext>
    </p:extLst>
  </p:cSld>
  <p:clrMapOvr>
    <a:masterClrMapping/>
  </p:clrMapOvr>
  <mc:AlternateContent xmlns:mc="http://schemas.openxmlformats.org/markup-compatibility/2006" xmlns:p14="http://schemas.microsoft.com/office/powerpoint/2010/main">
    <mc:Choice Requires="p14">
      <p:transition spd="slow" p14:dur="2000" advTm="10096"/>
    </mc:Choice>
    <mc:Fallback xmlns="">
      <p:transition spd="slow" advTm="1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56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8897" y="181222"/>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411373" y="499118"/>
            <a:ext cx="2954655" cy="800219"/>
          </a:xfrm>
          <a:prstGeom prst="rect">
            <a:avLst/>
          </a:prstGeom>
          <a:solidFill>
            <a:schemeClr val="bg1">
              <a:alpha val="70000"/>
            </a:schemeClr>
          </a:solidFill>
        </p:spPr>
        <p:txBody>
          <a:bodyPr wrap="none" rtlCol="0">
            <a:spAutoFit/>
          </a:bodyPr>
          <a:lstStyle/>
          <a:p>
            <a:endParaRPr lang="en-US" altLang="ja-JP" sz="1000" b="1" dirty="0" smtClean="0">
              <a:latin typeface="+mn-ea"/>
            </a:endParaRPr>
          </a:p>
          <a:p>
            <a:r>
              <a:rPr lang="ja-JP" altLang="en-US" sz="3600" b="1" dirty="0" smtClean="0">
                <a:solidFill>
                  <a:srgbClr val="15AB9D"/>
                </a:solidFill>
                <a:latin typeface="+mn-ea"/>
              </a:rPr>
              <a:t>海洋の温暖化</a:t>
            </a:r>
            <a:endParaRPr lang="en-US" altLang="ja-JP" sz="3600" b="1" dirty="0">
              <a:solidFill>
                <a:srgbClr val="15AB9D"/>
              </a:solidFill>
              <a:latin typeface="+mn-ea"/>
            </a:endParaRPr>
          </a:p>
        </p:txBody>
      </p:sp>
      <p:sp>
        <p:nvSpPr>
          <p:cNvPr id="8" name="正方形/長方形 7"/>
          <p:cNvSpPr/>
          <p:nvPr/>
        </p:nvSpPr>
        <p:spPr>
          <a:xfrm>
            <a:off x="318028" y="1668669"/>
            <a:ext cx="6096000" cy="3693319"/>
          </a:xfrm>
          <a:prstGeom prst="rect">
            <a:avLst/>
          </a:prstGeom>
        </p:spPr>
        <p:txBody>
          <a:bodyPr>
            <a:spAutoFit/>
          </a:bodyPr>
          <a:lstStyle/>
          <a:p>
            <a:r>
              <a:rPr lang="ja-JP" altLang="en-US" dirty="0" smtClean="0"/>
              <a:t>・海洋は地球全体に蓄積した</a:t>
            </a:r>
            <a:r>
              <a:rPr lang="ja-JP" altLang="en-US" b="1" dirty="0" smtClean="0">
                <a:solidFill>
                  <a:srgbClr val="15AB9D"/>
                </a:solidFill>
              </a:rPr>
              <a:t>熱や、大気中の二酸化炭素を吸収</a:t>
            </a:r>
            <a:r>
              <a:rPr lang="ja-JP" altLang="en-US" dirty="0" smtClean="0"/>
              <a:t>する役割を担っている</a:t>
            </a:r>
            <a:endParaRPr lang="en-US" altLang="ja-JP" dirty="0" smtClean="0"/>
          </a:p>
          <a:p>
            <a:endParaRPr lang="en-US" altLang="ja-JP" dirty="0"/>
          </a:p>
          <a:p>
            <a:r>
              <a:rPr lang="ja-JP" altLang="en-US" dirty="0" smtClean="0"/>
              <a:t>・温暖化によって海洋は</a:t>
            </a:r>
            <a:r>
              <a:rPr lang="en-US" altLang="ja-JP" dirty="0" smtClean="0"/>
              <a:t>2100</a:t>
            </a:r>
            <a:r>
              <a:rPr lang="ja-JP" altLang="en-US" dirty="0"/>
              <a:t>年までに、過去</a:t>
            </a:r>
            <a:r>
              <a:rPr lang="en-US" altLang="ja-JP" dirty="0"/>
              <a:t>50</a:t>
            </a:r>
            <a:r>
              <a:rPr lang="ja-JP" altLang="en-US" dirty="0"/>
              <a:t>年程度の間に蓄積された量の</a:t>
            </a:r>
            <a:r>
              <a:rPr lang="en-US" altLang="ja-JP" b="1" dirty="0">
                <a:solidFill>
                  <a:srgbClr val="15AB9D"/>
                </a:solidFill>
              </a:rPr>
              <a:t>5</a:t>
            </a:r>
            <a:r>
              <a:rPr lang="ja-JP" altLang="en-US" b="1" dirty="0">
                <a:solidFill>
                  <a:srgbClr val="15AB9D"/>
                </a:solidFill>
              </a:rPr>
              <a:t>～</a:t>
            </a:r>
            <a:r>
              <a:rPr lang="en-US" altLang="ja-JP" b="1" dirty="0">
                <a:solidFill>
                  <a:srgbClr val="15AB9D"/>
                </a:solidFill>
              </a:rPr>
              <a:t>7</a:t>
            </a:r>
            <a:r>
              <a:rPr lang="ja-JP" altLang="en-US" b="1" dirty="0" smtClean="0">
                <a:solidFill>
                  <a:srgbClr val="15AB9D"/>
                </a:solidFill>
              </a:rPr>
              <a:t>倍</a:t>
            </a:r>
            <a:r>
              <a:rPr lang="ja-JP" altLang="en-US" dirty="0" smtClean="0"/>
              <a:t>も</a:t>
            </a:r>
            <a:r>
              <a:rPr lang="ja-JP" altLang="en-US" dirty="0"/>
              <a:t>の熱を吸収することが予測されて</a:t>
            </a:r>
            <a:r>
              <a:rPr lang="ja-JP" altLang="en-US" dirty="0" smtClean="0"/>
              <a:t>いる</a:t>
            </a:r>
            <a:endParaRPr lang="en-US" altLang="ja-JP" dirty="0" smtClean="0"/>
          </a:p>
          <a:p>
            <a:endParaRPr lang="en-US" altLang="ja-JP" dirty="0" smtClean="0"/>
          </a:p>
          <a:p>
            <a:r>
              <a:rPr lang="ja-JP" altLang="en-US" dirty="0" smtClean="0"/>
              <a:t>・海洋</a:t>
            </a:r>
            <a:r>
              <a:rPr lang="ja-JP" altLang="en-US" dirty="0"/>
              <a:t>は</a:t>
            </a:r>
            <a:r>
              <a:rPr lang="en-US" altLang="ja-JP" dirty="0"/>
              <a:t>1980</a:t>
            </a:r>
            <a:r>
              <a:rPr lang="ja-JP" altLang="en-US" dirty="0"/>
              <a:t>年代</a:t>
            </a:r>
            <a:r>
              <a:rPr lang="ja-JP" altLang="en-US" dirty="0" smtClean="0"/>
              <a:t>以降の人間活動による二酸化炭素</a:t>
            </a:r>
            <a:r>
              <a:rPr lang="ja-JP" altLang="en-US" dirty="0"/>
              <a:t>のうち</a:t>
            </a:r>
            <a:r>
              <a:rPr lang="en-US" altLang="ja-JP" b="1" dirty="0">
                <a:solidFill>
                  <a:srgbClr val="15AB9D"/>
                </a:solidFill>
              </a:rPr>
              <a:t>20</a:t>
            </a:r>
            <a:r>
              <a:rPr lang="ja-JP" altLang="en-US" b="1" dirty="0">
                <a:solidFill>
                  <a:srgbClr val="15AB9D"/>
                </a:solidFill>
              </a:rPr>
              <a:t>～</a:t>
            </a:r>
            <a:r>
              <a:rPr lang="en-US" altLang="ja-JP" b="1" dirty="0">
                <a:solidFill>
                  <a:srgbClr val="15AB9D"/>
                </a:solidFill>
              </a:rPr>
              <a:t>30</a:t>
            </a:r>
            <a:r>
              <a:rPr lang="ja-JP" altLang="en-US" b="1" dirty="0">
                <a:solidFill>
                  <a:srgbClr val="15AB9D"/>
                </a:solidFill>
              </a:rPr>
              <a:t>％</a:t>
            </a:r>
            <a:r>
              <a:rPr lang="ja-JP" altLang="en-US" dirty="0"/>
              <a:t>を</a:t>
            </a:r>
            <a:r>
              <a:rPr lang="ja-JP" altLang="en-US" dirty="0" smtClean="0"/>
              <a:t>吸収し、</a:t>
            </a:r>
            <a:r>
              <a:rPr lang="ja-JP" altLang="en-US" b="1" dirty="0" smtClean="0">
                <a:solidFill>
                  <a:srgbClr val="15AB9D"/>
                </a:solidFill>
              </a:rPr>
              <a:t>酸性化</a:t>
            </a:r>
            <a:r>
              <a:rPr lang="ja-JP" altLang="en-US" dirty="0"/>
              <a:t>を</a:t>
            </a:r>
            <a:r>
              <a:rPr lang="ja-JP" altLang="en-US" dirty="0" smtClean="0"/>
              <a:t>引き起こしている</a:t>
            </a:r>
            <a:endParaRPr lang="en-US" altLang="ja-JP" dirty="0" smtClean="0"/>
          </a:p>
          <a:p>
            <a:endParaRPr lang="en-US" altLang="ja-JP" dirty="0"/>
          </a:p>
          <a:p>
            <a:r>
              <a:rPr lang="ja-JP" altLang="en-US" dirty="0" smtClean="0"/>
              <a:t>・海洋の温暖化は、</a:t>
            </a:r>
            <a:r>
              <a:rPr lang="ja-JP" altLang="en-US" b="1" dirty="0" smtClean="0">
                <a:solidFill>
                  <a:srgbClr val="15AB9D"/>
                </a:solidFill>
              </a:rPr>
              <a:t>海洋熱波</a:t>
            </a:r>
            <a:r>
              <a:rPr lang="ja-JP" altLang="en-US" dirty="0" smtClean="0"/>
              <a:t>や、海の生き物への悪影響などを通じて人々の暮らしを脅かしつつある。</a:t>
            </a:r>
            <a:endParaRPr lang="en-US" altLang="ja-JP" dirty="0" smtClean="0"/>
          </a:p>
          <a:p>
            <a:endParaRPr lang="en-US" altLang="ja-JP" dirty="0"/>
          </a:p>
        </p:txBody>
      </p:sp>
      <p:sp>
        <p:nvSpPr>
          <p:cNvPr id="9" name="角丸四角形 8"/>
          <p:cNvSpPr/>
          <p:nvPr/>
        </p:nvSpPr>
        <p:spPr>
          <a:xfrm>
            <a:off x="6479065" y="499118"/>
            <a:ext cx="5119673" cy="6040578"/>
          </a:xfrm>
          <a:prstGeom prst="roundRect">
            <a:avLst/>
          </a:prstGeom>
          <a:solidFill>
            <a:srgbClr val="15A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角丸四角形 11"/>
          <p:cNvSpPr/>
          <p:nvPr/>
        </p:nvSpPr>
        <p:spPr>
          <a:xfrm rot="20531641">
            <a:off x="6157810" y="546059"/>
            <a:ext cx="1506314" cy="475707"/>
          </a:xfrm>
          <a:prstGeom prst="roundRect">
            <a:avLst/>
          </a:prstGeom>
          <a:solidFill>
            <a:schemeClr val="bg1"/>
          </a:solidFill>
          <a:ln w="57150">
            <a:solidFill>
              <a:srgbClr val="15A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ahnschrift Light" panose="020B0502040204020203" pitchFamily="34" charset="0"/>
                <a:ea typeface="BIZ UDゴシック" panose="020B0400000000000000" pitchFamily="49" charset="-128"/>
              </a:rPr>
              <a:t>コラム</a:t>
            </a:r>
            <a:r>
              <a:rPr kumimoji="1" lang="en-US" altLang="ja-JP" dirty="0" smtClean="0">
                <a:solidFill>
                  <a:schemeClr val="tx1"/>
                </a:solidFill>
                <a:latin typeface="Bahnschrift Light" panose="020B0502040204020203" pitchFamily="34" charset="0"/>
                <a:ea typeface="BIZ UDゴシック" panose="020B0400000000000000" pitchFamily="49" charset="-128"/>
              </a:rPr>
              <a:t> 1.</a:t>
            </a:r>
            <a:r>
              <a:rPr kumimoji="1" lang="ja-JP" altLang="en-US" dirty="0" smtClean="0">
                <a:solidFill>
                  <a:schemeClr val="tx1"/>
                </a:solidFill>
                <a:latin typeface="Arial Black" panose="020B0A04020102020204" pitchFamily="34" charset="0"/>
              </a:rPr>
              <a:t>　</a:t>
            </a:r>
            <a:endParaRPr kumimoji="1" lang="ja-JP" altLang="en-US" dirty="0">
              <a:solidFill>
                <a:schemeClr val="tx1"/>
              </a:solidFill>
              <a:latin typeface="Arial Black" panose="020B0A04020102020204" pitchFamily="34" charset="0"/>
            </a:endParaRPr>
          </a:p>
        </p:txBody>
      </p:sp>
      <p:pic>
        <p:nvPicPr>
          <p:cNvPr id="3074" name="Picture 2" descr="https://www.jica.go.jp/oda/project/r7mcj000000mm27j-img/01.jpg"/>
          <p:cNvPicPr>
            <a:picLocks noChangeAspect="1" noChangeArrowheads="1"/>
          </p:cNvPicPr>
          <p:nvPr/>
        </p:nvPicPr>
        <p:blipFill rotWithShape="1">
          <a:blip r:embed="rId5">
            <a:extLst>
              <a:ext uri="{28A0092B-C50C-407E-A947-70E740481C1C}">
                <a14:useLocalDpi xmlns:a14="http://schemas.microsoft.com/office/drawing/2010/main" val="0"/>
              </a:ext>
            </a:extLst>
          </a:blip>
          <a:srcRect t="10615" b="15861"/>
          <a:stretch/>
        </p:blipFill>
        <p:spPr bwMode="auto">
          <a:xfrm>
            <a:off x="7208050" y="1412661"/>
            <a:ext cx="3661700" cy="201918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7446156" y="900234"/>
            <a:ext cx="3185487" cy="369332"/>
          </a:xfrm>
          <a:prstGeom prst="rect">
            <a:avLst/>
          </a:prstGeom>
          <a:noFill/>
        </p:spPr>
        <p:txBody>
          <a:bodyPr wrap="none" rtlCol="0">
            <a:spAutoFit/>
          </a:bodyPr>
          <a:lstStyle/>
          <a:p>
            <a:r>
              <a:rPr lang="ja-JP" altLang="en-US" dirty="0" smtClean="0">
                <a:solidFill>
                  <a:schemeClr val="bg1"/>
                </a:solidFill>
              </a:rPr>
              <a:t>ブルーカーボンへの取り組み</a:t>
            </a:r>
            <a:endParaRPr kumimoji="1" lang="ja-JP" altLang="en-US" dirty="0">
              <a:solidFill>
                <a:schemeClr val="bg1"/>
              </a:solidFill>
            </a:endParaRPr>
          </a:p>
        </p:txBody>
      </p:sp>
      <p:sp>
        <p:nvSpPr>
          <p:cNvPr id="16" name="テキスト ボックス 15"/>
          <p:cNvSpPr txBox="1"/>
          <p:nvPr/>
        </p:nvSpPr>
        <p:spPr>
          <a:xfrm>
            <a:off x="6781577" y="3749744"/>
            <a:ext cx="4514644" cy="2308324"/>
          </a:xfrm>
          <a:prstGeom prst="rect">
            <a:avLst/>
          </a:prstGeom>
          <a:noFill/>
        </p:spPr>
        <p:txBody>
          <a:bodyPr wrap="square" rtlCol="0">
            <a:spAutoFit/>
          </a:bodyPr>
          <a:lstStyle/>
          <a:p>
            <a:r>
              <a:rPr lang="ja-JP" altLang="en-US" sz="1600" dirty="0" smtClean="0">
                <a:solidFill>
                  <a:schemeClr val="bg1"/>
                </a:solidFill>
              </a:rPr>
              <a:t>マングローブ</a:t>
            </a:r>
            <a:r>
              <a:rPr lang="ja-JP" altLang="en-US" sz="1600" dirty="0">
                <a:solidFill>
                  <a:schemeClr val="bg1"/>
                </a:solidFill>
              </a:rPr>
              <a:t>林、海草藻場、沿岸</a:t>
            </a:r>
            <a:r>
              <a:rPr lang="ja-JP" altLang="en-US" sz="1600" dirty="0" smtClean="0">
                <a:solidFill>
                  <a:schemeClr val="bg1"/>
                </a:solidFill>
              </a:rPr>
              <a:t>湿地などは近年、二酸化炭素の吸収源として重要な役割を果たす「ブルーカーボン」として注目を浴びている。マングローブなど、豊かなブルーカーボン</a:t>
            </a:r>
            <a:r>
              <a:rPr lang="ja-JP" altLang="en-US" sz="1600" dirty="0">
                <a:solidFill>
                  <a:schemeClr val="bg1"/>
                </a:solidFill>
              </a:rPr>
              <a:t>生態</a:t>
            </a:r>
            <a:r>
              <a:rPr lang="ja-JP" altLang="en-US" sz="1600" dirty="0" smtClean="0">
                <a:solidFill>
                  <a:schemeClr val="bg1"/>
                </a:solidFill>
              </a:rPr>
              <a:t>系を有しながらその急激な破壊も課題となっているフィリピンやインドネシアでは、国際協力機構（</a:t>
            </a:r>
            <a:r>
              <a:rPr lang="en-US" altLang="ja-JP" sz="1600" dirty="0" smtClean="0">
                <a:solidFill>
                  <a:schemeClr val="bg1"/>
                </a:solidFill>
              </a:rPr>
              <a:t>JICA)</a:t>
            </a:r>
            <a:r>
              <a:rPr lang="ja-JP" altLang="en-US" sz="1600" dirty="0" smtClean="0">
                <a:solidFill>
                  <a:schemeClr val="bg1"/>
                </a:solidFill>
              </a:rPr>
              <a:t>を通じて日本の研究者が実態調査や保全戦略への提言などを実施</a:t>
            </a:r>
            <a:r>
              <a:rPr lang="ja-JP" altLang="en-US" sz="1600" dirty="0">
                <a:solidFill>
                  <a:schemeClr val="bg1"/>
                </a:solidFill>
              </a:rPr>
              <a:t>し、「ブルーカーボン戦略」の</a:t>
            </a:r>
            <a:r>
              <a:rPr lang="ja-JP" altLang="en-US" sz="1600" dirty="0" smtClean="0">
                <a:solidFill>
                  <a:schemeClr val="bg1"/>
                </a:solidFill>
              </a:rPr>
              <a:t>政策提言を目指している。</a:t>
            </a:r>
            <a:endParaRPr kumimoji="1" lang="ja-JP" altLang="en-US" sz="1600" dirty="0">
              <a:solidFill>
                <a:schemeClr val="bg1"/>
              </a:solidFill>
            </a:endParaRPr>
          </a:p>
        </p:txBody>
      </p:sp>
      <p:pic>
        <p:nvPicPr>
          <p:cNvPr id="4100" name="Picture 4" descr="green grass field"/>
          <p:cNvPicPr>
            <a:picLocks noChangeAspect="1" noChangeArrowheads="1"/>
          </p:cNvPicPr>
          <p:nvPr/>
        </p:nvPicPr>
        <p:blipFill rotWithShape="1">
          <a:blip r:embed="rId6">
            <a:extLst>
              <a:ext uri="{28A0092B-C50C-407E-A947-70E740481C1C}">
                <a14:useLocalDpi xmlns:a14="http://schemas.microsoft.com/office/drawing/2010/main" val="0"/>
              </a:ext>
            </a:extLst>
          </a:blip>
          <a:srcRect t="15796"/>
          <a:stretch/>
        </p:blipFill>
        <p:spPr bwMode="auto">
          <a:xfrm>
            <a:off x="7208050" y="1400537"/>
            <a:ext cx="3661700" cy="204422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8908270" y="3269353"/>
            <a:ext cx="2026517" cy="200055"/>
          </a:xfrm>
          <a:prstGeom prst="rect">
            <a:avLst/>
          </a:prstGeom>
        </p:spPr>
        <p:txBody>
          <a:bodyPr wrap="none">
            <a:spAutoFit/>
          </a:bodyPr>
          <a:lstStyle/>
          <a:p>
            <a:r>
              <a:rPr lang="en-US" altLang="ja-JP" sz="700" dirty="0">
                <a:solidFill>
                  <a:schemeClr val="bg1"/>
                </a:solidFill>
              </a:rPr>
              <a:t>Photo by Brandon Hoogenboom on Unsplash</a:t>
            </a:r>
            <a:endParaRPr lang="ja-JP" altLang="en-US" sz="700" dirty="0">
              <a:solidFill>
                <a:schemeClr val="bg1"/>
              </a:solidFill>
            </a:endParaRPr>
          </a:p>
        </p:txBody>
      </p:sp>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l="50114" r="26371" b="62641"/>
          <a:stretch/>
        </p:blipFill>
        <p:spPr>
          <a:xfrm>
            <a:off x="3431065" y="426170"/>
            <a:ext cx="1134894" cy="1057833"/>
          </a:xfrm>
          <a:prstGeom prst="rect">
            <a:avLst/>
          </a:prstGeom>
        </p:spPr>
      </p:pic>
      <p:sp>
        <p:nvSpPr>
          <p:cNvPr id="17" name="テキスト ボックス 16"/>
          <p:cNvSpPr txBox="1"/>
          <p:nvPr/>
        </p:nvSpPr>
        <p:spPr>
          <a:xfrm>
            <a:off x="411373" y="6189390"/>
            <a:ext cx="6067692" cy="246221"/>
          </a:xfrm>
          <a:prstGeom prst="rect">
            <a:avLst/>
          </a:prstGeom>
          <a:solidFill>
            <a:schemeClr val="bg1"/>
          </a:solidFill>
        </p:spPr>
        <p:txBody>
          <a:bodyPr wrap="square" rtlCol="0">
            <a:spAutoFit/>
          </a:bodyPr>
          <a:lstStyle/>
          <a:p>
            <a:endParaRPr kumimoji="1" lang="ja-JP" altLang="en-US" sz="1000" dirty="0"/>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3763558"/>
      </p:ext>
    </p:extLst>
  </p:cSld>
  <p:clrMapOvr>
    <a:masterClrMapping/>
  </p:clrMapOvr>
  <mc:AlternateContent xmlns:mc="http://schemas.openxmlformats.org/markup-compatibility/2006" xmlns:p14="http://schemas.microsoft.com/office/powerpoint/2010/main">
    <mc:Choice Requires="p14">
      <p:transition spd="slow" p14:dur="2000" advTm="90232"/>
    </mc:Choice>
    <mc:Fallback xmlns="">
      <p:transition spd="slow" advTm="9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8897" y="181222"/>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411373" y="499118"/>
            <a:ext cx="2492990" cy="800219"/>
          </a:xfrm>
          <a:prstGeom prst="rect">
            <a:avLst/>
          </a:prstGeom>
          <a:solidFill>
            <a:schemeClr val="bg1">
              <a:alpha val="70000"/>
            </a:schemeClr>
          </a:solidFill>
        </p:spPr>
        <p:txBody>
          <a:bodyPr wrap="none" rtlCol="0">
            <a:spAutoFit/>
          </a:bodyPr>
          <a:lstStyle/>
          <a:p>
            <a:endParaRPr lang="en-US" altLang="ja-JP" sz="1000" b="1" dirty="0" smtClean="0">
              <a:latin typeface="+mn-ea"/>
            </a:endParaRPr>
          </a:p>
          <a:p>
            <a:r>
              <a:rPr lang="ja-JP" altLang="en-US" sz="3600" b="1" dirty="0" smtClean="0">
                <a:solidFill>
                  <a:srgbClr val="27ADB7"/>
                </a:solidFill>
                <a:latin typeface="+mn-ea"/>
              </a:rPr>
              <a:t>生物多様性</a:t>
            </a:r>
            <a:endParaRPr lang="en-US" altLang="ja-JP" sz="3600" b="1" dirty="0">
              <a:solidFill>
                <a:srgbClr val="27ADB7"/>
              </a:solidFill>
              <a:latin typeface="+mn-ea"/>
            </a:endParaRPr>
          </a:p>
        </p:txBody>
      </p:sp>
      <p:sp>
        <p:nvSpPr>
          <p:cNvPr id="8" name="正方形/長方形 7"/>
          <p:cNvSpPr/>
          <p:nvPr/>
        </p:nvSpPr>
        <p:spPr>
          <a:xfrm>
            <a:off x="318028" y="1668669"/>
            <a:ext cx="6096000" cy="3970318"/>
          </a:xfrm>
          <a:prstGeom prst="rect">
            <a:avLst/>
          </a:prstGeom>
        </p:spPr>
        <p:txBody>
          <a:bodyPr>
            <a:spAutoFit/>
          </a:bodyPr>
          <a:lstStyle/>
          <a:p>
            <a:r>
              <a:rPr lang="ja-JP" altLang="en-US" dirty="0" smtClean="0"/>
              <a:t>・海洋</a:t>
            </a:r>
            <a:r>
              <a:rPr lang="ja-JP" altLang="en-US" dirty="0"/>
              <a:t>環境の変化</a:t>
            </a:r>
            <a:r>
              <a:rPr lang="ja-JP" altLang="en-US" dirty="0" smtClean="0"/>
              <a:t>は海洋の生態系の</a:t>
            </a:r>
            <a:r>
              <a:rPr lang="ja-JP" altLang="en-US" b="1" dirty="0" smtClean="0">
                <a:solidFill>
                  <a:srgbClr val="27ADB7"/>
                </a:solidFill>
              </a:rPr>
              <a:t>地理的</a:t>
            </a:r>
            <a:r>
              <a:rPr lang="ja-JP" altLang="en-US" b="1" dirty="0">
                <a:solidFill>
                  <a:srgbClr val="27ADB7"/>
                </a:solidFill>
              </a:rPr>
              <a:t>な分布</a:t>
            </a:r>
            <a:r>
              <a:rPr lang="ja-JP" altLang="en-US" dirty="0">
                <a:solidFill>
                  <a:srgbClr val="27ADB7"/>
                </a:solidFill>
              </a:rPr>
              <a:t>や</a:t>
            </a:r>
            <a:r>
              <a:rPr lang="ja-JP" altLang="en-US" b="1" dirty="0">
                <a:solidFill>
                  <a:srgbClr val="27ADB7"/>
                </a:solidFill>
              </a:rPr>
              <a:t>季節的な活動</a:t>
            </a:r>
            <a:r>
              <a:rPr lang="ja-JP" altLang="en-US" dirty="0"/>
              <a:t>に変化をもたらして</a:t>
            </a:r>
            <a:r>
              <a:rPr lang="ja-JP" altLang="en-US" dirty="0" smtClean="0"/>
              <a:t>いる。</a:t>
            </a:r>
            <a:endParaRPr lang="en-US" altLang="ja-JP" dirty="0" smtClean="0"/>
          </a:p>
          <a:p>
            <a:endParaRPr lang="en-US" altLang="ja-JP" dirty="0"/>
          </a:p>
          <a:p>
            <a:r>
              <a:rPr lang="ja-JP" altLang="en-US" dirty="0" smtClean="0"/>
              <a:t>・地球温暖化による海洋</a:t>
            </a:r>
            <a:r>
              <a:rPr lang="ja-JP" altLang="en-US" dirty="0"/>
              <a:t>酸性化</a:t>
            </a:r>
            <a:r>
              <a:rPr lang="ja-JP" altLang="en-US" dirty="0" smtClean="0"/>
              <a:t>や海の中の酸素</a:t>
            </a:r>
            <a:r>
              <a:rPr lang="ja-JP" altLang="en-US" dirty="0"/>
              <a:t>の</a:t>
            </a:r>
            <a:r>
              <a:rPr lang="ja-JP" altLang="en-US" dirty="0" smtClean="0"/>
              <a:t>減少（貧酸素化）はこれら生態系への悪影響を与えている。</a:t>
            </a:r>
            <a:endParaRPr lang="en-US" altLang="ja-JP" dirty="0" smtClean="0"/>
          </a:p>
          <a:p>
            <a:endParaRPr lang="en-US" altLang="ja-JP" dirty="0" smtClean="0"/>
          </a:p>
          <a:p>
            <a:r>
              <a:rPr lang="ja-JP" altLang="en-US" dirty="0" smtClean="0"/>
              <a:t>・このままのペース温暖化が進行すれば、生物</a:t>
            </a:r>
            <a:r>
              <a:rPr lang="ja-JP" altLang="en-US" dirty="0"/>
              <a:t>多様性、</a:t>
            </a:r>
            <a:r>
              <a:rPr lang="ja-JP" altLang="en-US" b="1" dirty="0">
                <a:solidFill>
                  <a:srgbClr val="27ADB7"/>
                </a:solidFill>
              </a:rPr>
              <a:t>生態系機能・サービス</a:t>
            </a:r>
            <a:r>
              <a:rPr lang="ja-JP" altLang="en-US" dirty="0"/>
              <a:t>への深刻な影響</a:t>
            </a:r>
            <a:r>
              <a:rPr lang="ja-JP" altLang="en-US" dirty="0" smtClean="0"/>
              <a:t>が高まる</a:t>
            </a:r>
            <a:endParaRPr lang="en-US" altLang="ja-JP" dirty="0" smtClean="0"/>
          </a:p>
          <a:p>
            <a:endParaRPr lang="en-US" altLang="ja-JP" dirty="0"/>
          </a:p>
          <a:p>
            <a:r>
              <a:rPr lang="ja-JP" altLang="en-US" dirty="0" smtClean="0"/>
              <a:t>・</a:t>
            </a:r>
            <a:r>
              <a:rPr lang="ja-JP" altLang="en-US" b="1" dirty="0" smtClean="0">
                <a:solidFill>
                  <a:srgbClr val="27ADB7"/>
                </a:solidFill>
              </a:rPr>
              <a:t>サンゴ</a:t>
            </a:r>
            <a:r>
              <a:rPr lang="ja-JP" altLang="en-US" b="1" dirty="0">
                <a:solidFill>
                  <a:srgbClr val="27ADB7"/>
                </a:solidFill>
              </a:rPr>
              <a:t>礁</a:t>
            </a:r>
            <a:r>
              <a:rPr lang="ja-JP" altLang="en-US" dirty="0" smtClean="0"/>
              <a:t>は海</a:t>
            </a:r>
            <a:r>
              <a:rPr lang="ja-JP" altLang="en-US" dirty="0"/>
              <a:t>水温の上昇と酸性化のリスクに</a:t>
            </a:r>
            <a:r>
              <a:rPr lang="ja-JP" altLang="en-US" dirty="0" smtClean="0"/>
              <a:t>さらされ、温暖化を最小限に食い止めても、</a:t>
            </a:r>
            <a:r>
              <a:rPr lang="ja-JP" altLang="en-US" dirty="0"/>
              <a:t>減少や絶滅の</a:t>
            </a:r>
            <a:r>
              <a:rPr lang="ja-JP" altLang="en-US" dirty="0" smtClean="0"/>
              <a:t>危険性が</a:t>
            </a:r>
            <a:r>
              <a:rPr lang="ja-JP" altLang="en-US" dirty="0"/>
              <a:t>非常に</a:t>
            </a:r>
            <a:r>
              <a:rPr lang="ja-JP" altLang="en-US" dirty="0" smtClean="0"/>
              <a:t>高い</a:t>
            </a:r>
            <a:endParaRPr lang="en-US" altLang="ja-JP" dirty="0" smtClean="0"/>
          </a:p>
          <a:p>
            <a:endParaRPr lang="en-US" altLang="ja-JP" dirty="0"/>
          </a:p>
          <a:p>
            <a:endParaRPr lang="en-US" altLang="ja-JP" dirty="0"/>
          </a:p>
        </p:txBody>
      </p:sp>
      <p:sp>
        <p:nvSpPr>
          <p:cNvPr id="6" name="角丸四角形 5"/>
          <p:cNvSpPr/>
          <p:nvPr/>
        </p:nvSpPr>
        <p:spPr>
          <a:xfrm>
            <a:off x="6479065" y="499118"/>
            <a:ext cx="5119673" cy="6040578"/>
          </a:xfrm>
          <a:prstGeom prst="roundRect">
            <a:avLst/>
          </a:prstGeom>
          <a:solidFill>
            <a:srgbClr val="27ADB7"/>
          </a:solidFill>
          <a:ln>
            <a:solidFill>
              <a:srgbClr val="27A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角丸四角形 6"/>
          <p:cNvSpPr/>
          <p:nvPr/>
        </p:nvSpPr>
        <p:spPr>
          <a:xfrm rot="20531641">
            <a:off x="6157810" y="546059"/>
            <a:ext cx="1506314" cy="475707"/>
          </a:xfrm>
          <a:prstGeom prst="roundRect">
            <a:avLst/>
          </a:prstGeom>
          <a:solidFill>
            <a:schemeClr val="bg1"/>
          </a:solidFill>
          <a:ln w="57150">
            <a:solidFill>
              <a:srgbClr val="27A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ahnschrift Light" panose="020B0502040204020203" pitchFamily="34" charset="0"/>
                <a:ea typeface="BIZ UDゴシック" panose="020B0400000000000000" pitchFamily="49" charset="-128"/>
              </a:rPr>
              <a:t>コラム</a:t>
            </a:r>
            <a:r>
              <a:rPr kumimoji="1" lang="en-US" altLang="ja-JP" dirty="0" smtClean="0">
                <a:solidFill>
                  <a:schemeClr val="tx1"/>
                </a:solidFill>
                <a:latin typeface="Bahnschrift Light" panose="020B0502040204020203" pitchFamily="34" charset="0"/>
                <a:ea typeface="BIZ UDゴシック" panose="020B0400000000000000" pitchFamily="49" charset="-128"/>
              </a:rPr>
              <a:t> 2.</a:t>
            </a:r>
            <a:r>
              <a:rPr kumimoji="1" lang="ja-JP" altLang="en-US" dirty="0" smtClean="0">
                <a:solidFill>
                  <a:schemeClr val="tx1"/>
                </a:solidFill>
                <a:latin typeface="Arial Black" panose="020B0A04020102020204" pitchFamily="34" charset="0"/>
              </a:rPr>
              <a:t>　</a:t>
            </a:r>
            <a:endParaRPr kumimoji="1" lang="ja-JP" altLang="en-US" dirty="0">
              <a:solidFill>
                <a:schemeClr val="tx1"/>
              </a:solidFill>
              <a:latin typeface="Arial Black" panose="020B0A04020102020204" pitchFamily="34" charset="0"/>
            </a:endParaRPr>
          </a:p>
        </p:txBody>
      </p:sp>
      <p:sp>
        <p:nvSpPr>
          <p:cNvPr id="5" name="正方形/長方形 4"/>
          <p:cNvSpPr/>
          <p:nvPr/>
        </p:nvSpPr>
        <p:spPr>
          <a:xfrm>
            <a:off x="7177929" y="899227"/>
            <a:ext cx="3869214" cy="369332"/>
          </a:xfrm>
          <a:prstGeom prst="rect">
            <a:avLst/>
          </a:prstGeom>
        </p:spPr>
        <p:txBody>
          <a:bodyPr wrap="square">
            <a:spAutoFit/>
          </a:bodyPr>
          <a:lstStyle/>
          <a:p>
            <a:pPr algn="ctr"/>
            <a:r>
              <a:rPr lang="ja-JP" altLang="en-US" dirty="0">
                <a:solidFill>
                  <a:schemeClr val="bg1"/>
                </a:solidFill>
                <a:latin typeface="+mn-ea"/>
              </a:rPr>
              <a:t>サンゴ</a:t>
            </a:r>
            <a:r>
              <a:rPr lang="ja-JP" altLang="en-US" dirty="0" smtClean="0">
                <a:solidFill>
                  <a:schemeClr val="bg1"/>
                </a:solidFill>
                <a:latin typeface="+mn-ea"/>
              </a:rPr>
              <a:t>礁の生態系を</a:t>
            </a:r>
            <a:r>
              <a:rPr lang="ja-JP" altLang="en-US" dirty="0">
                <a:solidFill>
                  <a:schemeClr val="bg1"/>
                </a:solidFill>
                <a:latin typeface="+mn-ea"/>
              </a:rPr>
              <a:t>守るための研究</a:t>
            </a:r>
          </a:p>
        </p:txBody>
      </p:sp>
      <p:sp>
        <p:nvSpPr>
          <p:cNvPr id="10" name="正方形/長方形 9"/>
          <p:cNvSpPr/>
          <p:nvPr/>
        </p:nvSpPr>
        <p:spPr>
          <a:xfrm>
            <a:off x="6712995" y="3778726"/>
            <a:ext cx="4799082" cy="2308324"/>
          </a:xfrm>
          <a:prstGeom prst="rect">
            <a:avLst/>
          </a:prstGeom>
        </p:spPr>
        <p:txBody>
          <a:bodyPr wrap="square">
            <a:spAutoFit/>
          </a:bodyPr>
          <a:lstStyle/>
          <a:p>
            <a:r>
              <a:rPr lang="ja-JP" altLang="en-US" sz="1600" dirty="0" smtClean="0">
                <a:solidFill>
                  <a:schemeClr val="bg1"/>
                </a:solidFill>
                <a:latin typeface="+mn-ea"/>
              </a:rPr>
              <a:t>太平洋に浮かぶ小さな島国ツバルは、国土が</a:t>
            </a:r>
            <a:r>
              <a:rPr lang="ja-JP" altLang="en-US" sz="1600" dirty="0">
                <a:solidFill>
                  <a:schemeClr val="bg1"/>
                </a:solidFill>
                <a:latin typeface="+mn-ea"/>
              </a:rPr>
              <a:t>環礁（環状に形成される珊瑚礁</a:t>
            </a:r>
            <a:r>
              <a:rPr lang="ja-JP" altLang="en-US" sz="1600" dirty="0" smtClean="0">
                <a:solidFill>
                  <a:schemeClr val="bg1"/>
                </a:solidFill>
                <a:latin typeface="+mn-ea"/>
              </a:rPr>
              <a:t>）によって形成されているため、人口増加、経済発展など様々な要因による環境変化は引き起こす生態系の悪化、そして気候変動による海面上昇が国土の保全にとって重要な課題となっています。日本の研究者もツバルの生態系保全に資する研究を実施し、地形や生態系の調査、環境汚染のメカニズム解明などを通じてツバルの未来に大きく寄与しています。</a:t>
            </a:r>
            <a:endParaRPr lang="en-US" altLang="ja-JP" sz="1600" dirty="0" smtClean="0">
              <a:solidFill>
                <a:schemeClr val="bg1"/>
              </a:solidFill>
              <a:latin typeface="+mn-ea"/>
            </a:endParaRPr>
          </a:p>
        </p:txBody>
      </p:sp>
      <p:pic>
        <p:nvPicPr>
          <p:cNvPr id="5124" name="Picture 4" descr="（写真5）琉球大学研究者によるサンゴの水中観察"/>
          <p:cNvPicPr>
            <a:picLocks noChangeAspect="1" noChangeArrowheads="1"/>
          </p:cNvPicPr>
          <p:nvPr/>
        </p:nvPicPr>
        <p:blipFill rotWithShape="1">
          <a:blip r:embed="rId5">
            <a:extLst>
              <a:ext uri="{28A0092B-C50C-407E-A947-70E740481C1C}">
                <a14:useLocalDpi xmlns:a14="http://schemas.microsoft.com/office/drawing/2010/main" val="0"/>
              </a:ext>
            </a:extLst>
          </a:blip>
          <a:srcRect b="26377"/>
          <a:stretch/>
        </p:blipFill>
        <p:spPr bwMode="auto">
          <a:xfrm>
            <a:off x="7177929" y="1412661"/>
            <a:ext cx="3721944" cy="20597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orals and school of fish"/>
          <p:cNvPicPr>
            <a:picLocks noChangeAspect="1" noChangeArrowheads="1"/>
          </p:cNvPicPr>
          <p:nvPr/>
        </p:nvPicPr>
        <p:blipFill rotWithShape="1">
          <a:blip r:embed="rId6">
            <a:extLst>
              <a:ext uri="{28A0092B-C50C-407E-A947-70E740481C1C}">
                <a14:useLocalDpi xmlns:a14="http://schemas.microsoft.com/office/drawing/2010/main" val="0"/>
              </a:ext>
            </a:extLst>
          </a:blip>
          <a:srcRect b="25694"/>
          <a:stretch/>
        </p:blipFill>
        <p:spPr bwMode="auto">
          <a:xfrm>
            <a:off x="7177929" y="1386603"/>
            <a:ext cx="3721944" cy="207422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9475113" y="3284389"/>
            <a:ext cx="1524776" cy="200055"/>
          </a:xfrm>
          <a:prstGeom prst="rect">
            <a:avLst/>
          </a:prstGeom>
        </p:spPr>
        <p:txBody>
          <a:bodyPr wrap="none">
            <a:spAutoFit/>
          </a:bodyPr>
          <a:lstStyle/>
          <a:p>
            <a:r>
              <a:rPr lang="en-US" altLang="ja-JP" sz="700" dirty="0">
                <a:solidFill>
                  <a:schemeClr val="bg1"/>
                </a:solidFill>
              </a:rPr>
              <a:t>Photo by Olga </a:t>
            </a:r>
            <a:r>
              <a:rPr lang="en-US" altLang="ja-JP" sz="700" dirty="0" err="1" smtClean="0">
                <a:solidFill>
                  <a:schemeClr val="bg1"/>
                </a:solidFill>
              </a:rPr>
              <a:t>Tsaion</a:t>
            </a:r>
            <a:r>
              <a:rPr lang="en-US" altLang="ja-JP" sz="700" dirty="0" smtClean="0">
                <a:solidFill>
                  <a:schemeClr val="bg1"/>
                </a:solidFill>
              </a:rPr>
              <a:t> Unsplash</a:t>
            </a:r>
            <a:r>
              <a:rPr lang="en-US" altLang="ja-JP" sz="700" dirty="0">
                <a:solidFill>
                  <a:schemeClr val="bg1"/>
                </a:solidFill>
              </a:rPr>
              <a:t> </a:t>
            </a:r>
            <a:endParaRPr lang="ja-JP" altLang="en-US" sz="700" dirty="0">
              <a:solidFill>
                <a:schemeClr val="bg1"/>
              </a:solidFill>
            </a:endParaRPr>
          </a:p>
        </p:txBody>
      </p:sp>
      <p:pic>
        <p:nvPicPr>
          <p:cNvPr id="14" name="図 13"/>
          <p:cNvPicPr>
            <a:picLocks noChangeAspect="1"/>
          </p:cNvPicPr>
          <p:nvPr/>
        </p:nvPicPr>
        <p:blipFill rotWithShape="1">
          <a:blip r:embed="rId7">
            <a:extLst>
              <a:ext uri="{28A0092B-C50C-407E-A947-70E740481C1C}">
                <a14:useLocalDpi xmlns:a14="http://schemas.microsoft.com/office/drawing/2010/main" val="0"/>
              </a:ext>
            </a:extLst>
          </a:blip>
          <a:srcRect l="25621" r="52360" b="62247"/>
          <a:stretch/>
        </p:blipFill>
        <p:spPr>
          <a:xfrm>
            <a:off x="3259320" y="415005"/>
            <a:ext cx="1062681" cy="1068998"/>
          </a:xfrm>
          <a:prstGeom prst="rect">
            <a:avLst/>
          </a:prstGeom>
        </p:spPr>
      </p:pic>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l="529" t="54113" r="77452" b="8134"/>
          <a:stretch/>
        </p:blipFill>
        <p:spPr>
          <a:xfrm>
            <a:off x="4337851" y="415005"/>
            <a:ext cx="1062681" cy="1068998"/>
          </a:xfrm>
          <a:prstGeom prst="rect">
            <a:avLst/>
          </a:prstGeom>
        </p:spPr>
      </p:pic>
      <p:sp>
        <p:nvSpPr>
          <p:cNvPr id="16" name="テキスト ボックス 15"/>
          <p:cNvSpPr txBox="1"/>
          <p:nvPr/>
        </p:nvSpPr>
        <p:spPr>
          <a:xfrm>
            <a:off x="411373" y="6189390"/>
            <a:ext cx="6067692" cy="246221"/>
          </a:xfrm>
          <a:prstGeom prst="rect">
            <a:avLst/>
          </a:prstGeom>
          <a:solidFill>
            <a:schemeClr val="bg1"/>
          </a:solidFill>
        </p:spPr>
        <p:txBody>
          <a:bodyPr wrap="square" rtlCol="0">
            <a:spAutoFit/>
          </a:bodyPr>
          <a:lstStyle/>
          <a:p>
            <a:endParaRPr kumimoji="1" lang="ja-JP" altLang="en-US" sz="1000" dirty="0"/>
          </a:p>
        </p:txBody>
      </p:sp>
      <p:pic>
        <p:nvPicPr>
          <p:cNvPr id="25" name="オーディオ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25356258"/>
      </p:ext>
    </p:extLst>
  </p:cSld>
  <p:clrMapOvr>
    <a:masterClrMapping/>
  </p:clrMapOvr>
  <mc:AlternateContent xmlns:mc="http://schemas.openxmlformats.org/markup-compatibility/2006" xmlns:p14="http://schemas.microsoft.com/office/powerpoint/2010/main">
    <mc:Choice Requires="p14">
      <p:transition spd="slow" p14:dur="2000" advTm="70396"/>
    </mc:Choice>
    <mc:Fallback xmlns="">
      <p:transition spd="slow" advTm="7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8897" y="181222"/>
            <a:ext cx="11817752"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BF91F34-03C4-4097-BCA2-132CB104BB19}"/>
              </a:ext>
            </a:extLst>
          </p:cNvPr>
          <p:cNvSpPr txBox="1"/>
          <p:nvPr/>
        </p:nvSpPr>
        <p:spPr>
          <a:xfrm>
            <a:off x="411373" y="499118"/>
            <a:ext cx="3877985" cy="800219"/>
          </a:xfrm>
          <a:prstGeom prst="rect">
            <a:avLst/>
          </a:prstGeom>
          <a:solidFill>
            <a:schemeClr val="bg1">
              <a:alpha val="70000"/>
            </a:schemeClr>
          </a:solidFill>
        </p:spPr>
        <p:txBody>
          <a:bodyPr wrap="none" rtlCol="0">
            <a:spAutoFit/>
          </a:bodyPr>
          <a:lstStyle/>
          <a:p>
            <a:endParaRPr lang="en-US" altLang="ja-JP" sz="1000" b="1" dirty="0" smtClean="0">
              <a:latin typeface="+mn-ea"/>
            </a:endParaRPr>
          </a:p>
          <a:p>
            <a:r>
              <a:rPr lang="ja-JP" altLang="en-US" sz="3600" b="1" dirty="0" smtClean="0">
                <a:solidFill>
                  <a:srgbClr val="1A9CC4"/>
                </a:solidFill>
                <a:latin typeface="+mn-ea"/>
              </a:rPr>
              <a:t>海洋プラスチック</a:t>
            </a:r>
            <a:endParaRPr lang="en-US" altLang="ja-JP" sz="3600" b="1" dirty="0">
              <a:solidFill>
                <a:srgbClr val="1A9CC4"/>
              </a:solidFill>
              <a:latin typeface="+mn-ea"/>
            </a:endParaRPr>
          </a:p>
        </p:txBody>
      </p:sp>
      <p:sp>
        <p:nvSpPr>
          <p:cNvPr id="8" name="正方形/長方形 7"/>
          <p:cNvSpPr/>
          <p:nvPr/>
        </p:nvSpPr>
        <p:spPr>
          <a:xfrm>
            <a:off x="260981" y="1668669"/>
            <a:ext cx="6096000" cy="3970318"/>
          </a:xfrm>
          <a:prstGeom prst="rect">
            <a:avLst/>
          </a:prstGeom>
        </p:spPr>
        <p:txBody>
          <a:bodyPr>
            <a:spAutoFit/>
          </a:bodyPr>
          <a:lstStyle/>
          <a:p>
            <a:r>
              <a:rPr lang="ja-JP" altLang="en-US" dirty="0"/>
              <a:t>・海には</a:t>
            </a:r>
            <a:r>
              <a:rPr lang="ja-JP" altLang="en-US" dirty="0" smtClean="0"/>
              <a:t>毎年</a:t>
            </a:r>
            <a:r>
              <a:rPr lang="en-US" altLang="ja-JP" b="1" dirty="0" smtClean="0">
                <a:solidFill>
                  <a:srgbClr val="1A9CC4"/>
                </a:solidFill>
              </a:rPr>
              <a:t>120</a:t>
            </a:r>
            <a:r>
              <a:rPr lang="ja-JP" altLang="en-US" b="1" dirty="0" smtClean="0">
                <a:solidFill>
                  <a:srgbClr val="1A9CC4"/>
                </a:solidFill>
              </a:rPr>
              <a:t>万</a:t>
            </a:r>
            <a:r>
              <a:rPr lang="ja-JP" altLang="en-US" b="1" dirty="0">
                <a:solidFill>
                  <a:srgbClr val="1A9CC4"/>
                </a:solidFill>
              </a:rPr>
              <a:t>トン</a:t>
            </a:r>
            <a:r>
              <a:rPr lang="ja-JP" altLang="en-US" dirty="0" smtClean="0"/>
              <a:t>の</a:t>
            </a:r>
            <a:r>
              <a:rPr lang="ja-JP" altLang="en-US" dirty="0"/>
              <a:t>プラスチック</a:t>
            </a:r>
            <a:r>
              <a:rPr lang="ja-JP" altLang="en-US" dirty="0" smtClean="0"/>
              <a:t>ゴミが流出し、</a:t>
            </a:r>
            <a:endParaRPr lang="en-US" altLang="ja-JP" dirty="0" smtClean="0"/>
          </a:p>
          <a:p>
            <a:r>
              <a:rPr lang="ja-JP" altLang="en-US" b="1" dirty="0" smtClean="0">
                <a:solidFill>
                  <a:srgbClr val="1A9CC4"/>
                </a:solidFill>
              </a:rPr>
              <a:t>マイクロプラスチック</a:t>
            </a:r>
            <a:r>
              <a:rPr lang="ja-JP" altLang="en-US" dirty="0" smtClean="0"/>
              <a:t>など海洋生物への影響の懸念が高まっている</a:t>
            </a:r>
            <a:endParaRPr lang="en-US" altLang="ja-JP" dirty="0" smtClean="0"/>
          </a:p>
          <a:p>
            <a:endParaRPr lang="en-US" altLang="ja-JP" dirty="0"/>
          </a:p>
          <a:p>
            <a:r>
              <a:rPr lang="ja-JP" altLang="en-US" dirty="0" smtClean="0"/>
              <a:t>・海に流出する廃棄物の</a:t>
            </a:r>
            <a:r>
              <a:rPr lang="en-US" altLang="ja-JP" b="1" dirty="0" smtClean="0">
                <a:solidFill>
                  <a:srgbClr val="1A9CC4"/>
                </a:solidFill>
              </a:rPr>
              <a:t>80%</a:t>
            </a:r>
            <a:r>
              <a:rPr lang="ja-JP" altLang="en-US" dirty="0" smtClean="0"/>
              <a:t>は陸域由来とも</a:t>
            </a:r>
            <a:r>
              <a:rPr lang="ja-JP" altLang="en-US" dirty="0"/>
              <a:t>いわれ</a:t>
            </a:r>
            <a:r>
              <a:rPr lang="ja-JP" altLang="en-US" dirty="0" smtClean="0"/>
              <a:t>、ポイ</a:t>
            </a:r>
            <a:r>
              <a:rPr lang="ja-JP" altLang="en-US" dirty="0"/>
              <a:t>捨て・不法</a:t>
            </a:r>
            <a:r>
              <a:rPr lang="ja-JP" altLang="en-US" dirty="0" smtClean="0"/>
              <a:t>投棄なども重要な要因となっている</a:t>
            </a:r>
            <a:endParaRPr lang="en-US" altLang="ja-JP" dirty="0" smtClean="0"/>
          </a:p>
          <a:p>
            <a:endParaRPr lang="en-US" altLang="ja-JP" dirty="0"/>
          </a:p>
          <a:p>
            <a:r>
              <a:rPr lang="ja-JP" altLang="en-US" dirty="0" smtClean="0"/>
              <a:t>・近年、海岸清掃など回収の取り組み、プラスチック削減や</a:t>
            </a:r>
            <a:r>
              <a:rPr lang="ja-JP" altLang="en-US" b="1" dirty="0" smtClean="0">
                <a:solidFill>
                  <a:srgbClr val="1A9CC4"/>
                </a:solidFill>
              </a:rPr>
              <a:t>循環型社会</a:t>
            </a:r>
            <a:r>
              <a:rPr lang="ja-JP" altLang="en-US" dirty="0" smtClean="0"/>
              <a:t>の構築などの動きが進んでる</a:t>
            </a:r>
            <a:endParaRPr lang="en-US" altLang="ja-JP" dirty="0" smtClean="0"/>
          </a:p>
          <a:p>
            <a:endParaRPr lang="en-US" altLang="ja-JP" dirty="0"/>
          </a:p>
          <a:p>
            <a:r>
              <a:rPr lang="ja-JP" altLang="en-US" dirty="0" smtClean="0"/>
              <a:t>・</a:t>
            </a:r>
            <a:r>
              <a:rPr lang="en-US" altLang="ja-JP" dirty="0" smtClean="0"/>
              <a:t>2019</a:t>
            </a:r>
            <a:r>
              <a:rPr lang="ja-JP" altLang="en-US" dirty="0" smtClean="0"/>
              <a:t>年に大阪で開催された</a:t>
            </a:r>
            <a:r>
              <a:rPr lang="en-US" altLang="ja-JP" dirty="0" smtClean="0"/>
              <a:t>G20</a:t>
            </a:r>
            <a:r>
              <a:rPr lang="ja-JP" altLang="en-US" dirty="0" smtClean="0"/>
              <a:t>では、新た</a:t>
            </a:r>
            <a:r>
              <a:rPr lang="ja-JP" altLang="en-US" dirty="0"/>
              <a:t>な海洋プラスチック汚染を</a:t>
            </a:r>
            <a:r>
              <a:rPr lang="en-US" altLang="ja-JP" dirty="0"/>
              <a:t>2050</a:t>
            </a:r>
            <a:r>
              <a:rPr lang="ja-JP" altLang="en-US" dirty="0"/>
              <a:t>年までにゼロにすることを目指す</a:t>
            </a:r>
            <a:r>
              <a:rPr lang="en-US" altLang="ja-JP" dirty="0"/>
              <a:t>『</a:t>
            </a:r>
            <a:r>
              <a:rPr lang="ja-JP" altLang="en-US" b="1" dirty="0">
                <a:solidFill>
                  <a:srgbClr val="1A9CC4"/>
                </a:solidFill>
              </a:rPr>
              <a:t>大阪ブルーオーシャン・</a:t>
            </a:r>
            <a:r>
              <a:rPr lang="ja-JP" altLang="en-US" b="1" dirty="0" smtClean="0">
                <a:solidFill>
                  <a:srgbClr val="1A9CC4"/>
                </a:solidFill>
              </a:rPr>
              <a:t>ビジョン</a:t>
            </a:r>
            <a:r>
              <a:rPr lang="en-US" altLang="ja-JP" dirty="0" smtClean="0"/>
              <a:t>』</a:t>
            </a:r>
            <a:r>
              <a:rPr lang="ja-JP" altLang="en-US" dirty="0" smtClean="0"/>
              <a:t>が示された</a:t>
            </a:r>
            <a:endParaRPr lang="en-US" altLang="ja-JP" dirty="0"/>
          </a:p>
          <a:p>
            <a:endParaRPr lang="en-US" altLang="ja-JP" dirty="0"/>
          </a:p>
        </p:txBody>
      </p:sp>
      <p:sp>
        <p:nvSpPr>
          <p:cNvPr id="5" name="角丸四角形 4"/>
          <p:cNvSpPr/>
          <p:nvPr/>
        </p:nvSpPr>
        <p:spPr>
          <a:xfrm>
            <a:off x="6479065" y="452820"/>
            <a:ext cx="5119673" cy="6040578"/>
          </a:xfrm>
          <a:prstGeom prst="roundRect">
            <a:avLst/>
          </a:prstGeom>
          <a:solidFill>
            <a:srgbClr val="1A9CC4"/>
          </a:solidFill>
          <a:ln>
            <a:solidFill>
              <a:srgbClr val="27A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角丸四角形 5"/>
          <p:cNvSpPr/>
          <p:nvPr/>
        </p:nvSpPr>
        <p:spPr>
          <a:xfrm rot="20531641">
            <a:off x="6157810" y="546059"/>
            <a:ext cx="1506314" cy="475707"/>
          </a:xfrm>
          <a:prstGeom prst="roundRect">
            <a:avLst/>
          </a:prstGeom>
          <a:solidFill>
            <a:schemeClr val="bg1"/>
          </a:solidFill>
          <a:ln w="57150">
            <a:solidFill>
              <a:srgbClr val="1A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ahnschrift Light" panose="020B0502040204020203" pitchFamily="34" charset="0"/>
                <a:ea typeface="BIZ UDゴシック" panose="020B0400000000000000" pitchFamily="49" charset="-128"/>
              </a:rPr>
              <a:t>コラム</a:t>
            </a:r>
            <a:r>
              <a:rPr kumimoji="1" lang="en-US" altLang="ja-JP" dirty="0" smtClean="0">
                <a:solidFill>
                  <a:schemeClr val="tx1"/>
                </a:solidFill>
                <a:latin typeface="Bahnschrift Light" panose="020B0502040204020203" pitchFamily="34" charset="0"/>
                <a:ea typeface="BIZ UDゴシック" panose="020B0400000000000000" pitchFamily="49" charset="-128"/>
              </a:rPr>
              <a:t> 3.</a:t>
            </a:r>
            <a:r>
              <a:rPr kumimoji="1" lang="ja-JP" altLang="en-US" dirty="0" smtClean="0">
                <a:solidFill>
                  <a:schemeClr val="tx1"/>
                </a:solidFill>
                <a:latin typeface="Arial Black" panose="020B0A04020102020204" pitchFamily="34" charset="0"/>
              </a:rPr>
              <a:t>　</a:t>
            </a:r>
            <a:endParaRPr kumimoji="1" lang="ja-JP" altLang="en-US" dirty="0">
              <a:solidFill>
                <a:schemeClr val="tx1"/>
              </a:solidFill>
              <a:latin typeface="Arial Black" panose="020B0A04020102020204" pitchFamily="34" charset="0"/>
            </a:endParaRPr>
          </a:p>
        </p:txBody>
      </p:sp>
      <p:sp>
        <p:nvSpPr>
          <p:cNvPr id="7" name="フローチャート: 処理 6"/>
          <p:cNvSpPr/>
          <p:nvPr/>
        </p:nvSpPr>
        <p:spPr>
          <a:xfrm>
            <a:off x="7177929" y="1410789"/>
            <a:ext cx="3716494" cy="2076994"/>
          </a:xfrm>
          <a:prstGeom prst="flowChartProcess">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254706" y="871352"/>
            <a:ext cx="3792549" cy="369332"/>
          </a:xfrm>
          <a:prstGeom prst="rect">
            <a:avLst/>
          </a:prstGeom>
          <a:noFill/>
        </p:spPr>
        <p:txBody>
          <a:bodyPr wrap="square" rtlCol="0">
            <a:spAutoFit/>
          </a:bodyPr>
          <a:lstStyle/>
          <a:p>
            <a:pPr algn="ctr"/>
            <a:r>
              <a:rPr lang="ja-JP" altLang="en-US" dirty="0" smtClean="0">
                <a:solidFill>
                  <a:schemeClr val="bg1"/>
                </a:solidFill>
              </a:rPr>
              <a:t>パラオのリサイクルセンター支援</a:t>
            </a:r>
            <a:endParaRPr kumimoji="1" lang="ja-JP" altLang="en-US" dirty="0">
              <a:solidFill>
                <a:schemeClr val="bg1"/>
              </a:solidFill>
            </a:endParaRPr>
          </a:p>
        </p:txBody>
      </p:sp>
      <p:pic>
        <p:nvPicPr>
          <p:cNvPr id="6146" name="Picture 2" descr="photo of coconut tree near seashore"/>
          <p:cNvPicPr>
            <a:picLocks noChangeAspect="1" noChangeArrowheads="1"/>
          </p:cNvPicPr>
          <p:nvPr/>
        </p:nvPicPr>
        <p:blipFill rotWithShape="1">
          <a:blip r:embed="rId5">
            <a:extLst>
              <a:ext uri="{28A0092B-C50C-407E-A947-70E740481C1C}">
                <a14:useLocalDpi xmlns:a14="http://schemas.microsoft.com/office/drawing/2010/main" val="0"/>
              </a:ext>
            </a:extLst>
          </a:blip>
          <a:srcRect b="25714"/>
          <a:stretch/>
        </p:blipFill>
        <p:spPr bwMode="auto">
          <a:xfrm>
            <a:off x="7177929" y="1410789"/>
            <a:ext cx="3721095" cy="207319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9012461" y="3285826"/>
            <a:ext cx="1915909" cy="200055"/>
          </a:xfrm>
          <a:prstGeom prst="rect">
            <a:avLst/>
          </a:prstGeom>
        </p:spPr>
        <p:txBody>
          <a:bodyPr wrap="none">
            <a:spAutoFit/>
          </a:bodyPr>
          <a:lstStyle/>
          <a:p>
            <a:r>
              <a:rPr lang="en-US" altLang="ja-JP" sz="700" dirty="0">
                <a:solidFill>
                  <a:schemeClr val="bg1"/>
                </a:solidFill>
              </a:rPr>
              <a:t>Photo by Dustan Woodhouse on Unsplash</a:t>
            </a:r>
            <a:endParaRPr lang="ja-JP" altLang="en-US" sz="700" dirty="0">
              <a:solidFill>
                <a:schemeClr val="bg1"/>
              </a:solidFill>
            </a:endParaRPr>
          </a:p>
        </p:txBody>
      </p:sp>
      <p:sp>
        <p:nvSpPr>
          <p:cNvPr id="11" name="正方形/長方形 10"/>
          <p:cNvSpPr/>
          <p:nvPr/>
        </p:nvSpPr>
        <p:spPr>
          <a:xfrm>
            <a:off x="6636635" y="3784597"/>
            <a:ext cx="4799082" cy="2062103"/>
          </a:xfrm>
          <a:prstGeom prst="rect">
            <a:avLst/>
          </a:prstGeom>
        </p:spPr>
        <p:txBody>
          <a:bodyPr wrap="square">
            <a:spAutoFit/>
          </a:bodyPr>
          <a:lstStyle/>
          <a:p>
            <a:pPr algn="just"/>
            <a:r>
              <a:rPr lang="ja-JP" altLang="en-US" sz="1600" dirty="0" smtClean="0">
                <a:solidFill>
                  <a:schemeClr val="bg1"/>
                </a:solidFill>
                <a:latin typeface="+mn-ea"/>
              </a:rPr>
              <a:t>小さな島国であるパラオでは、採算性などの課題からごみの焼却処分やリサイクルのための整備が進まず、埋め立て処分場によってごみの処理を行ってきました。</a:t>
            </a:r>
            <a:r>
              <a:rPr lang="en-US" altLang="ja-JP" sz="1600" dirty="0" smtClean="0">
                <a:solidFill>
                  <a:schemeClr val="bg1"/>
                </a:solidFill>
                <a:latin typeface="+mn-ea"/>
              </a:rPr>
              <a:t>2008</a:t>
            </a:r>
            <a:r>
              <a:rPr lang="ja-JP" altLang="en-US" sz="1600" dirty="0" smtClean="0">
                <a:solidFill>
                  <a:schemeClr val="bg1"/>
                </a:solidFill>
                <a:latin typeface="+mn-ea"/>
              </a:rPr>
              <a:t>年、パラオ最大の都市で</a:t>
            </a:r>
            <a:r>
              <a:rPr lang="ja-JP" altLang="en-US" sz="1600" dirty="0">
                <a:solidFill>
                  <a:schemeClr val="bg1"/>
                </a:solidFill>
                <a:latin typeface="+mn-ea"/>
              </a:rPr>
              <a:t>あるコロールに初めて</a:t>
            </a:r>
            <a:r>
              <a:rPr lang="ja-JP" altLang="en-US" sz="1600" dirty="0" smtClean="0">
                <a:solidFill>
                  <a:schemeClr val="bg1"/>
                </a:solidFill>
                <a:latin typeface="+mn-ea"/>
              </a:rPr>
              <a:t>リサイクルセンターが設置され、一人の日本人ボランティアが立ち上げに大きく貢献しました。現在でも日本は継続的に設備供与、技術支援などを通じた支援を行っています。</a:t>
            </a:r>
            <a:endParaRPr lang="en-US" altLang="ja-JP" sz="1600" dirty="0" smtClean="0">
              <a:solidFill>
                <a:schemeClr val="bg1"/>
              </a:solidFill>
              <a:latin typeface="+mn-ea"/>
            </a:endParaRPr>
          </a:p>
        </p:txBody>
      </p:sp>
      <p:pic>
        <p:nvPicPr>
          <p:cNvPr id="13" name="図 12"/>
          <p:cNvPicPr>
            <a:picLocks noChangeAspect="1"/>
          </p:cNvPicPr>
          <p:nvPr/>
        </p:nvPicPr>
        <p:blipFill rotWithShape="1">
          <a:blip r:embed="rId6">
            <a:extLst>
              <a:ext uri="{28A0092B-C50C-407E-A947-70E740481C1C}">
                <a14:useLocalDpi xmlns:a14="http://schemas.microsoft.com/office/drawing/2010/main" val="0"/>
              </a:ext>
            </a:extLst>
          </a:blip>
          <a:srcRect l="1100" r="76881" b="63598"/>
          <a:stretch/>
        </p:blipFill>
        <p:spPr>
          <a:xfrm>
            <a:off x="4309186" y="355984"/>
            <a:ext cx="1062680" cy="1030736"/>
          </a:xfrm>
          <a:prstGeom prst="rect">
            <a:avLst/>
          </a:prstGeom>
        </p:spPr>
      </p:pic>
      <p:sp>
        <p:nvSpPr>
          <p:cNvPr id="15" name="テキスト ボックス 14"/>
          <p:cNvSpPr txBox="1"/>
          <p:nvPr/>
        </p:nvSpPr>
        <p:spPr>
          <a:xfrm>
            <a:off x="411373" y="6189390"/>
            <a:ext cx="6067692" cy="246221"/>
          </a:xfrm>
          <a:prstGeom prst="rect">
            <a:avLst/>
          </a:prstGeom>
          <a:solidFill>
            <a:schemeClr val="bg1"/>
          </a:solidFill>
        </p:spPr>
        <p:txBody>
          <a:bodyPr wrap="square" rtlCol="0">
            <a:spAutoFit/>
          </a:bodyPr>
          <a:lstStyle/>
          <a:p>
            <a:endParaRPr kumimoji="1" lang="ja-JP" altLang="en-US" sz="1000" dirty="0"/>
          </a:p>
        </p:txBody>
      </p:sp>
      <p:pic>
        <p:nvPicPr>
          <p:cNvPr id="18" name="オーディオ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74810691"/>
      </p:ext>
    </p:extLst>
  </p:cSld>
  <p:clrMapOvr>
    <a:masterClrMapping/>
  </p:clrMapOvr>
  <mc:AlternateContent xmlns:mc="http://schemas.openxmlformats.org/markup-compatibility/2006" xmlns:p14="http://schemas.microsoft.com/office/powerpoint/2010/main">
    <mc:Choice Requires="p14">
      <p:transition spd="slow" p14:dur="2000" advTm="81935"/>
    </mc:Choice>
    <mc:Fallback xmlns="">
      <p:transition spd="slow" advTm="8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8.7|20.4|13.3"/>
</p:tagLst>
</file>

<file path=ppt/tags/tag2.xml><?xml version="1.0" encoding="utf-8"?>
<p:tagLst xmlns:a="http://schemas.openxmlformats.org/drawingml/2006/main" xmlns:r="http://schemas.openxmlformats.org/officeDocument/2006/relationships" xmlns:p="http://schemas.openxmlformats.org/presentationml/2006/main">
  <p:tag name="TIMING" val="|7.6|40|21.2|11.3|16.7"/>
</p:tagLst>
</file>

<file path=ppt/tags/tag3.xml><?xml version="1.0" encoding="utf-8"?>
<p:tagLst xmlns:a="http://schemas.openxmlformats.org/drawingml/2006/main" xmlns:r="http://schemas.openxmlformats.org/officeDocument/2006/relationships" xmlns:p="http://schemas.openxmlformats.org/presentationml/2006/main">
  <p:tag name="TIMING" val="|22.6|1.6|1.6|1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7160</TotalTime>
  <Words>4483</Words>
  <Application>Microsoft Office PowerPoint</Application>
  <PresentationFormat>ワイド画面</PresentationFormat>
  <Paragraphs>254</Paragraphs>
  <Slides>14</Slides>
  <Notes>14</Notes>
  <HiddenSlides>0</HiddenSlides>
  <MMClips>14</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14</vt:i4>
      </vt:variant>
    </vt:vector>
  </HeadingPairs>
  <TitlesOfParts>
    <vt:vector size="28" baseType="lpstr">
      <vt:lpstr>Arial Unicode MS</vt:lpstr>
      <vt:lpstr>BIZ UDゴシック</vt:lpstr>
      <vt:lpstr>Meiryo UI</vt:lpstr>
      <vt:lpstr>ＭＳ Ｐゴシック</vt:lpstr>
      <vt:lpstr>Yu Gothic UI</vt:lpstr>
      <vt:lpstr>游ゴシック</vt:lpstr>
      <vt:lpstr>游ゴシック Light</vt:lpstr>
      <vt:lpstr>Arial</vt:lpstr>
      <vt:lpstr>Arial Black</vt:lpstr>
      <vt:lpstr>Bahnschrift Light</vt:lpstr>
      <vt:lpstr>Calibri</vt:lpstr>
      <vt:lpstr>Calibri Light</vt:lpstr>
      <vt:lpstr>Office テーマ</vt:lpstr>
      <vt:lpstr>1_Office テーマ</vt:lpstr>
      <vt:lpstr>PowerPoint プレゼンテーション</vt:lpstr>
      <vt:lpstr>Our Activities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338</cp:revision>
  <dcterms:created xsi:type="dcterms:W3CDTF">2020-04-18T15:00:49Z</dcterms:created>
  <dcterms:modified xsi:type="dcterms:W3CDTF">2020-05-14T03:45:29Z</dcterms:modified>
</cp:coreProperties>
</file>