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4" r:id="rId2"/>
    <p:sldId id="271" r:id="rId3"/>
    <p:sldId id="276" r:id="rId4"/>
    <p:sldId id="277" r:id="rId5"/>
    <p:sldId id="278" r:id="rId6"/>
    <p:sldId id="279" r:id="rId7"/>
    <p:sldId id="284" r:id="rId8"/>
    <p:sldId id="280" r:id="rId9"/>
    <p:sldId id="281" r:id="rId10"/>
    <p:sldId id="285" r:id="rId11"/>
    <p:sldId id="282" r:id="rId12"/>
    <p:sldId id="283" r:id="rId13"/>
    <p:sldId id="286"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41" autoAdjust="0"/>
  </p:normalViewPr>
  <p:slideViewPr>
    <p:cSldViewPr snapToGrid="0">
      <p:cViewPr varScale="1">
        <p:scale>
          <a:sx n="92" d="100"/>
          <a:sy n="92" d="100"/>
        </p:scale>
        <p:origin x="540" y="84"/>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2020/5/11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海洋白書から読み解く海底資源開発と題して、</a:t>
            </a:r>
            <a:endParaRPr kumimoji="1" lang="en-US" altLang="ja-JP" sz="1800" dirty="0" smtClean="0"/>
          </a:p>
          <a:p>
            <a:r>
              <a:rPr kumimoji="1" lang="ja-JP" altLang="en-US" sz="1800" dirty="0" smtClean="0"/>
              <a:t>日本周辺の海域での海底資源開発の状況について紹介したいと思います。</a:t>
            </a:r>
            <a:endParaRPr kumimoji="1" lang="en-US" altLang="ja-JP" sz="1800"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243175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solidFill>
                  <a:schemeClr val="bg1"/>
                </a:solidFill>
                <a:latin typeface="Meiryo UI" panose="020B0604030504040204" pitchFamily="50" charset="-128"/>
                <a:ea typeface="Meiryo UI" panose="020B0604030504040204" pitchFamily="50" charset="-128"/>
              </a:rPr>
              <a:t>また、環境への影響の評価も課題です。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この図は、</a:t>
            </a:r>
            <a:r>
              <a:rPr lang="en-US" altLang="ja-JP" sz="1800" dirty="0" smtClean="0">
                <a:solidFill>
                  <a:schemeClr val="bg1"/>
                </a:solidFill>
                <a:latin typeface="Meiryo UI" panose="020B0604030504040204" pitchFamily="50" charset="-128"/>
                <a:ea typeface="Meiryo UI" panose="020B0604030504040204" pitchFamily="50" charset="-128"/>
              </a:rPr>
              <a:t>2017</a:t>
            </a:r>
            <a:r>
              <a:rPr lang="ja-JP" altLang="en-US" sz="1800" dirty="0" smtClean="0">
                <a:solidFill>
                  <a:schemeClr val="bg1"/>
                </a:solidFill>
                <a:latin typeface="Meiryo UI" panose="020B0604030504040204" pitchFamily="50" charset="-128"/>
                <a:ea typeface="Meiryo UI" panose="020B0604030504040204" pitchFamily="50" charset="-128"/>
              </a:rPr>
              <a:t>年に沖縄近海で行われた試験の模式図ですが、</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例えば、採掘の際に出た粒子が深海生物に影響することなどが懸念されており、</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環境に配慮した開発手法の検討が行われています。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特に熱水噴出孔</a:t>
            </a:r>
            <a:r>
              <a:rPr lang="ja-JP" altLang="en-US" sz="1800" dirty="0" smtClean="0">
                <a:solidFill>
                  <a:schemeClr val="tx1"/>
                </a:solidFill>
                <a:latin typeface="+mn-lt"/>
                <a:ea typeface="+mn-ea"/>
              </a:rPr>
              <a:t>付近では、</a:t>
            </a:r>
            <a:r>
              <a:rPr lang="ja-JP" altLang="en-US" sz="1800" dirty="0" smtClean="0"/>
              <a:t>噴出する水素や二酸化炭素などを使って有機物を作り出す</a:t>
            </a:r>
            <a:endParaRPr lang="en-US" altLang="ja-JP" sz="1800" dirty="0" smtClean="0"/>
          </a:p>
          <a:p>
            <a:r>
              <a:rPr lang="ja-JP" altLang="en-US" sz="1800" dirty="0" smtClean="0"/>
              <a:t>化学合成生態系などが形成されることが知られており、その遺伝子の医薬品への活用など、研究が盛んに行われています。</a:t>
            </a:r>
            <a:endParaRPr lang="en-US" altLang="ja-JP" sz="1800" dirty="0" smtClean="0"/>
          </a:p>
          <a:p>
            <a:r>
              <a:rPr lang="ja-JP" altLang="en-US" sz="1800" dirty="0" smtClean="0"/>
              <a:t>国連海洋法条約に基づいて設立された国際海底機構という国際機関のもとでも、</a:t>
            </a:r>
            <a:r>
              <a:rPr kumimoji="1" lang="ja-JP" altLang="en-US" sz="1200" b="0" i="0" kern="1200" dirty="0" smtClean="0">
                <a:solidFill>
                  <a:schemeClr val="tx1"/>
                </a:solidFill>
                <a:effectLst/>
                <a:latin typeface="+mn-lt"/>
                <a:ea typeface="+mn-ea"/>
                <a:cs typeface="+mn-cs"/>
              </a:rPr>
              <a:t>深海底の鉱物資源について</a:t>
            </a:r>
            <a:r>
              <a:rPr lang="ja-JP" altLang="en-US" sz="1800" dirty="0" smtClean="0"/>
              <a:t>開発ルール作りが進められています。</a:t>
            </a:r>
            <a:endParaRPr lang="en-US" altLang="ja-JP" sz="1800" dirty="0" smtClean="0"/>
          </a:p>
          <a:p>
            <a:endParaRPr lang="en-US" altLang="ja-JP" sz="1800" dirty="0" smtClean="0"/>
          </a:p>
          <a:p>
            <a:endParaRPr lang="en-US" altLang="ja-JP" sz="1800" dirty="0" smtClean="0"/>
          </a:p>
          <a:p>
            <a:endParaRPr lang="en-US" altLang="ja-JP" sz="1800" dirty="0" smtClean="0">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284652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最後にレアアース泥です。</a:t>
            </a:r>
            <a:endParaRPr kumimoji="1"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smtClean="0">
                <a:ea typeface="ＭＳ Ｐゴシック" panose="020B0600070205080204" pitchFamily="50" charset="-128"/>
              </a:rPr>
              <a:t>レアメタルのうち希土類がレアアースです。ネオジム、セリウムなどの</a:t>
            </a:r>
            <a:r>
              <a:rPr lang="en-US" altLang="ja-JP" sz="1800" dirty="0" smtClean="0">
                <a:ea typeface="ＭＳ Ｐゴシック" panose="020B0600070205080204" pitchFamily="50" charset="-128"/>
              </a:rPr>
              <a:t>17</a:t>
            </a:r>
            <a:r>
              <a:rPr lang="ja-JP" altLang="en-US" sz="1800" dirty="0" smtClean="0">
                <a:ea typeface="ＭＳ Ｐゴシック" panose="020B0600070205080204" pitchFamily="50" charset="-128"/>
              </a:rPr>
              <a:t>元素の総称です。</a:t>
            </a:r>
            <a:endParaRPr lang="en-US" altLang="ja-JP" sz="1800" dirty="0" smtClean="0">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smtClean="0">
                <a:ea typeface="ＭＳ Ｐゴシック" panose="020B0600070205080204" pitchFamily="50" charset="-128"/>
              </a:rPr>
              <a:t>自動車、</a:t>
            </a:r>
            <a:r>
              <a:rPr lang="en-US" altLang="ja-JP" sz="1800" dirty="0" smtClean="0">
                <a:ea typeface="ＭＳ Ｐゴシック" panose="020B0600070205080204" pitchFamily="50" charset="-128"/>
              </a:rPr>
              <a:t>IT</a:t>
            </a:r>
            <a:r>
              <a:rPr lang="ja-JP" altLang="en-US" sz="1800" dirty="0" smtClean="0">
                <a:ea typeface="ＭＳ Ｐゴシック" panose="020B0600070205080204" pitchFamily="50" charset="-128"/>
              </a:rPr>
              <a:t>製品、再生可能エネルギー等の製造産業に不可欠な素材で、産業のビタミンとも呼ばれます。</a:t>
            </a:r>
            <a:endParaRPr lang="en-US" altLang="ja-JP" sz="1800" dirty="0" smtClean="0">
              <a:ea typeface="ＭＳ Ｐゴシック" panose="020B0600070205080204" pitchFamily="50" charset="-128"/>
            </a:endParaRPr>
          </a:p>
          <a:p>
            <a:r>
              <a:rPr lang="en-US" altLang="ja-JP" sz="1800" dirty="0" smtClean="0">
                <a:solidFill>
                  <a:schemeClr val="bg1"/>
                </a:solidFill>
                <a:latin typeface="Meiryo UI" panose="020B0604030504040204" pitchFamily="50" charset="-128"/>
                <a:ea typeface="Meiryo UI" panose="020B0604030504040204" pitchFamily="50" charset="-128"/>
              </a:rPr>
              <a:t>2012</a:t>
            </a:r>
            <a:r>
              <a:rPr lang="ja-JP" altLang="en-US" sz="1800" dirty="0" smtClean="0">
                <a:solidFill>
                  <a:schemeClr val="bg1"/>
                </a:solidFill>
                <a:latin typeface="Meiryo UI" panose="020B0604030504040204" pitchFamily="50" charset="-128"/>
                <a:ea typeface="Meiryo UI" panose="020B0604030504040204" pitchFamily="50" charset="-128"/>
              </a:rPr>
              <a:t>年に東京大学の研究グループが、日本の最東端に位置する南鳥島周辺海域にて</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レアアースを豊富に含む深海堆積物「レアアース泥」を発見し、</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その後、調査研究が進められてきたのですが、</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en-US" altLang="ja-JP" sz="1800" dirty="0" smtClean="0">
                <a:solidFill>
                  <a:schemeClr val="bg1"/>
                </a:solidFill>
                <a:latin typeface="Meiryo UI" panose="020B0604030504040204" pitchFamily="50" charset="-128"/>
                <a:ea typeface="Meiryo UI" panose="020B0604030504040204" pitchFamily="50" charset="-128"/>
              </a:rPr>
              <a:t>2018</a:t>
            </a:r>
            <a:r>
              <a:rPr lang="ja-JP" altLang="en-US" sz="1800" dirty="0" smtClean="0">
                <a:solidFill>
                  <a:schemeClr val="bg1"/>
                </a:solidFill>
                <a:latin typeface="Meiryo UI" panose="020B0604030504040204" pitchFamily="50" charset="-128"/>
                <a:ea typeface="Meiryo UI" panose="020B0604030504040204" pitchFamily="50" charset="-128"/>
              </a:rPr>
              <a:t>年度より内閣府の科学プログラムのもとで、開発に向けて研究が加速されています。</a:t>
            </a:r>
          </a:p>
          <a:p>
            <a:endParaRPr kumimoji="1" lang="en-US" altLang="ja-JP" sz="1800" dirty="0" smtClean="0"/>
          </a:p>
          <a:p>
            <a:endParaRPr kumimoji="1" lang="ja-JP" altLang="en-US"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1121731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最後に、これまで紹介した様々な海底資源の開発が、海の環境の問題や権益の問題などにも繋がる例を紹介します。</a:t>
            </a:r>
          </a:p>
          <a:p>
            <a:r>
              <a:rPr kumimoji="1" lang="ja-JP" altLang="en-US" sz="1800" dirty="0" smtClean="0"/>
              <a:t>まず海洋環境です。</a:t>
            </a:r>
            <a:endParaRPr kumimoji="1" lang="en-US" altLang="ja-JP" sz="1800" dirty="0" smtClean="0"/>
          </a:p>
          <a:p>
            <a:r>
              <a:rPr kumimoji="1" lang="ja-JP" altLang="en-US" sz="1800" dirty="0" smtClean="0"/>
              <a:t>これは、</a:t>
            </a:r>
            <a:r>
              <a:rPr kumimoji="1" lang="en-US" altLang="ja-JP" sz="1800" dirty="0" smtClean="0"/>
              <a:t>2010</a:t>
            </a:r>
            <a:r>
              <a:rPr kumimoji="1" lang="ja-JP" altLang="en-US" sz="1800" dirty="0" smtClean="0"/>
              <a:t>年にメキシコ湾で発生した大規模な石油流出事故の写真です。</a:t>
            </a:r>
            <a:endParaRPr kumimoji="1" lang="en-US" altLang="ja-JP" sz="1800" dirty="0" smtClean="0"/>
          </a:p>
          <a:p>
            <a:r>
              <a:rPr kumimoji="1" lang="ja-JP" altLang="en-US" sz="1800" dirty="0" smtClean="0"/>
              <a:t>流出した油がメキシコ湾に広がり、海の生物にも大きな影響を与えました。</a:t>
            </a:r>
            <a:endParaRPr kumimoji="1" lang="en-US" altLang="ja-JP" sz="1800" dirty="0" smtClean="0"/>
          </a:p>
          <a:p>
            <a:r>
              <a:rPr kumimoji="1" lang="ja-JP" altLang="en-US" sz="1800" dirty="0" smtClean="0"/>
              <a:t>次に海洋権益の問題です。</a:t>
            </a:r>
            <a:endParaRPr kumimoji="1" lang="en-US" altLang="ja-JP" sz="1800" dirty="0" smtClean="0"/>
          </a:p>
          <a:p>
            <a:r>
              <a:rPr kumimoji="1" lang="ja-JP" altLang="en-US" sz="1800" dirty="0" smtClean="0"/>
              <a:t>東シナ海の日中中間線付近での中国によるガス田開発などは海底資源をめぐる海洋権益問題の一例と言えます。</a:t>
            </a:r>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12</a:t>
            </a:fld>
            <a:endParaRPr kumimoji="1" lang="ja-JP" altLang="en-US"/>
          </a:p>
        </p:txBody>
      </p:sp>
    </p:spTree>
    <p:extLst>
      <p:ext uri="{BB962C8B-B14F-4D97-AF65-F5344CB8AC3E}">
        <p14:creationId xmlns:p14="http://schemas.microsoft.com/office/powerpoint/2010/main" val="4121315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海底資源開発について概要を紹介しましたが、必ずしも十分ではありませんでした。また次の機会に紹介していければと思うのですが、今、もう少し知りたいという方は、こちらのサイトをあわせて御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13</a:t>
            </a:fld>
            <a:endParaRPr kumimoji="1" lang="ja-JP" altLang="en-US"/>
          </a:p>
        </p:txBody>
      </p:sp>
    </p:spTree>
    <p:extLst>
      <p:ext uri="{BB962C8B-B14F-4D97-AF65-F5344CB8AC3E}">
        <p14:creationId xmlns:p14="http://schemas.microsoft.com/office/powerpoint/2010/main" val="235505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四方を海に囲まれた日本は海洋国です。排他的経済水域の広さは世界第</a:t>
            </a:r>
            <a:r>
              <a:rPr kumimoji="1" lang="en-US" altLang="ja-JP" sz="1800" dirty="0" smtClean="0"/>
              <a:t>6</a:t>
            </a:r>
            <a:r>
              <a:rPr kumimoji="1" lang="ja-JP" altLang="en-US" sz="1800" dirty="0" smtClean="0"/>
              <a:t>位とも言われています。</a:t>
            </a:r>
            <a:endParaRPr kumimoji="1" lang="en-US" altLang="ja-JP" sz="1800" dirty="0" smtClean="0"/>
          </a:p>
          <a:p>
            <a:r>
              <a:rPr kumimoji="1" lang="ja-JP" altLang="en-US" sz="1800" dirty="0" smtClean="0"/>
              <a:t>その海域には、石油天然ガス、メタンハイドレート、熱水鉱床、レアアースといった海底資源が分布しています。</a:t>
            </a:r>
            <a:endParaRPr kumimoji="1" lang="en-US" altLang="ja-JP" sz="1800" dirty="0" smtClean="0"/>
          </a:p>
          <a:p>
            <a:r>
              <a:rPr kumimoji="1" lang="ja-JP" altLang="en-US" sz="1800" dirty="0" smtClean="0"/>
              <a:t>この図は海洋政策研究所で長年発行している海洋白書に掲載した図解ですが、今回は、その記載にそって、</a:t>
            </a:r>
            <a:endParaRPr kumimoji="1" lang="en-US" altLang="ja-JP" sz="1800" dirty="0" smtClean="0"/>
          </a:p>
          <a:p>
            <a:r>
              <a:rPr kumimoji="1" lang="ja-JP" altLang="en-US" sz="1800" dirty="0" smtClean="0"/>
              <a:t>日本の海底資源について順番に紹介します。</a:t>
            </a:r>
            <a:endParaRPr kumimoji="1" lang="en-US" altLang="ja-JP" sz="1800" dirty="0" smtClean="0"/>
          </a:p>
          <a:p>
            <a:r>
              <a:rPr kumimoji="1" lang="en-US" altLang="ja-JP" sz="1800" dirty="0" smtClean="0"/>
              <a:t>※</a:t>
            </a:r>
            <a:r>
              <a:rPr kumimoji="1" lang="ja-JP" altLang="en-US" sz="1800" dirty="0" smtClean="0"/>
              <a:t>海洋白書</a:t>
            </a:r>
            <a:r>
              <a:rPr kumimoji="1" lang="en-US" altLang="ja-JP" sz="1800" dirty="0" smtClean="0"/>
              <a:t>2019</a:t>
            </a:r>
            <a:r>
              <a:rPr kumimoji="1" lang="ja-JP" altLang="en-US" sz="1800" dirty="0" smtClean="0"/>
              <a:t>：</a:t>
            </a:r>
            <a:r>
              <a:rPr kumimoji="1" lang="en-US" altLang="ja-JP" sz="1800" dirty="0" smtClean="0"/>
              <a:t>https://www.spf.org/opri/projects/wp_2019_jp.html</a:t>
            </a:r>
          </a:p>
          <a:p>
            <a:endParaRPr kumimoji="1" lang="en-US" altLang="ja-JP" sz="1800" dirty="0" smtClean="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59268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まず海底の石油天然ガスについて紹介します。</a:t>
            </a:r>
            <a:endParaRPr kumimoji="1" lang="en-US" altLang="ja-JP" sz="1800" dirty="0" smtClean="0"/>
          </a:p>
          <a:p>
            <a:r>
              <a:rPr kumimoji="1" lang="ja-JP" altLang="en-US" sz="1800" dirty="0" smtClean="0"/>
              <a:t>日本は石油や天然ガスといった化石燃料の多くを海外からの輸入に頼っていますが、</a:t>
            </a:r>
            <a:endParaRPr kumimoji="1" lang="en-US" altLang="ja-JP" sz="1800" dirty="0" smtClean="0"/>
          </a:p>
          <a:p>
            <a:r>
              <a:rPr kumimoji="1" lang="ja-JP" altLang="en-US" sz="1800" dirty="0" smtClean="0"/>
              <a:t>例えば天然ガスについては約</a:t>
            </a:r>
            <a:r>
              <a:rPr kumimoji="1" lang="en-US" altLang="ja-JP" sz="1800" dirty="0" smtClean="0"/>
              <a:t>2.5</a:t>
            </a:r>
            <a:r>
              <a:rPr kumimoji="1" lang="ja-JP" altLang="en-US" sz="1800" dirty="0" smtClean="0"/>
              <a:t>％程度が国産で、その一部が海底下にある油ガス田から生産され、</a:t>
            </a:r>
            <a:endParaRPr kumimoji="1" lang="en-US" altLang="ja-JP" sz="1800" dirty="0" smtClean="0"/>
          </a:p>
          <a:p>
            <a:r>
              <a:rPr kumimoji="1" lang="ja-JP" altLang="en-US" sz="1800" dirty="0" smtClean="0"/>
              <a:t>パイプラインを通して陸上に送られています。</a:t>
            </a:r>
            <a:endParaRPr kumimoji="1" lang="en-US" altLang="ja-JP" sz="1800" dirty="0" smtClean="0"/>
          </a:p>
          <a:p>
            <a:r>
              <a:rPr kumimoji="1" lang="ja-JP" altLang="en-US" sz="1800" dirty="0" smtClean="0"/>
              <a:t>かつては、新潟沖の</a:t>
            </a:r>
            <a:r>
              <a:rPr kumimoji="1" lang="en-US" altLang="ja-JP" sz="1800" dirty="0" smtClean="0"/>
              <a:t>3</a:t>
            </a:r>
            <a:r>
              <a:rPr kumimoji="1" lang="ja-JP" altLang="en-US" sz="1800" dirty="0" smtClean="0"/>
              <a:t>ヵ所、福島沖の</a:t>
            </a:r>
            <a:r>
              <a:rPr kumimoji="1" lang="en-US" altLang="ja-JP" sz="1800" dirty="0" smtClean="0"/>
              <a:t>1</a:t>
            </a:r>
            <a:r>
              <a:rPr kumimoji="1" lang="ja-JP" altLang="en-US" sz="1800" dirty="0" smtClean="0"/>
              <a:t>か所の合計</a:t>
            </a:r>
            <a:r>
              <a:rPr kumimoji="1" lang="en-US" altLang="ja-JP" sz="1800" dirty="0" smtClean="0"/>
              <a:t>4</a:t>
            </a:r>
            <a:r>
              <a:rPr kumimoji="1" lang="ja-JP" altLang="en-US" sz="1800" dirty="0" smtClean="0"/>
              <a:t>カ所が稼働していましたが、</a:t>
            </a:r>
            <a:endParaRPr kumimoji="1" lang="en-US" altLang="ja-JP" sz="1800" dirty="0" smtClean="0"/>
          </a:p>
          <a:p>
            <a:r>
              <a:rPr kumimoji="1" lang="ja-JP" altLang="en-US" sz="1800" dirty="0" smtClean="0"/>
              <a:t>今は新潟の岩船沖油ガス田の</a:t>
            </a:r>
            <a:r>
              <a:rPr kumimoji="1" lang="en-US" altLang="ja-JP" sz="1800" dirty="0" smtClean="0"/>
              <a:t>1</a:t>
            </a:r>
            <a:r>
              <a:rPr kumimoji="1" lang="ja-JP" altLang="en-US" sz="1800" dirty="0" smtClean="0"/>
              <a:t>か所のみで生産されています。</a:t>
            </a:r>
            <a:endParaRPr kumimoji="1" lang="en-US" altLang="ja-JP" sz="1800" dirty="0" smtClean="0"/>
          </a:p>
          <a:p>
            <a:r>
              <a:rPr kumimoji="1" lang="ja-JP" altLang="en-US" sz="1800" dirty="0" smtClean="0"/>
              <a:t>また、安定的な国産資源の開発のため、新たな油ガス田の探査が行われています。</a:t>
            </a:r>
          </a:p>
          <a:p>
            <a:r>
              <a:rPr kumimoji="1" lang="ja-JP" altLang="en-US" sz="1800" dirty="0" smtClean="0"/>
              <a:t>地図上の赤色のエリアが海底地質の特性から石油や天然ガスが存在している可能性があるとされている海域ですが、</a:t>
            </a:r>
            <a:endParaRPr kumimoji="1" lang="en-US" altLang="ja-JP" sz="1800" dirty="0" smtClean="0"/>
          </a:p>
          <a:p>
            <a:r>
              <a:rPr kumimoji="1" lang="ja-JP" altLang="en-US" sz="1800" dirty="0" smtClean="0"/>
              <a:t>この広大な海域を効率的に探査する必要があります。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smtClean="0"/>
              <a:t>※</a:t>
            </a:r>
            <a:r>
              <a:rPr lang="ja-JP" altLang="en-US" sz="1800" dirty="0" smtClean="0"/>
              <a:t>岩船沖油ガス田の生産量は、</a:t>
            </a:r>
            <a:r>
              <a:rPr lang="en-US" altLang="ja-JP" sz="1800" dirty="0" smtClean="0"/>
              <a:t>1</a:t>
            </a:r>
            <a:r>
              <a:rPr lang="ja-JP" altLang="en-US" sz="1800" dirty="0" smtClean="0"/>
              <a:t>日あたり生産量は、原油 </a:t>
            </a:r>
            <a:r>
              <a:rPr lang="en-US" altLang="ja-JP" sz="1800" dirty="0" smtClean="0"/>
              <a:t>415kL</a:t>
            </a:r>
            <a:r>
              <a:rPr lang="ja-JP" altLang="en-US" sz="1800" dirty="0" err="1" smtClean="0"/>
              <a:t>、</a:t>
            </a:r>
            <a:r>
              <a:rPr lang="ja-JP" altLang="en-US" sz="1800" dirty="0" smtClean="0"/>
              <a:t>天然ガス </a:t>
            </a:r>
            <a:r>
              <a:rPr lang="en-US" altLang="ja-JP" sz="1800" dirty="0" smtClean="0"/>
              <a:t>31.4 </a:t>
            </a:r>
            <a:r>
              <a:rPr lang="ja-JP" altLang="en-US" sz="1800" dirty="0" smtClean="0"/>
              <a:t>万 </a:t>
            </a:r>
            <a:r>
              <a:rPr lang="en-US" altLang="ja-JP" sz="1800" dirty="0" smtClean="0"/>
              <a:t>m</a:t>
            </a:r>
            <a:r>
              <a:rPr lang="en-US" altLang="ja-JP" sz="1800" baseline="30000" dirty="0" smtClean="0"/>
              <a:t>3</a:t>
            </a:r>
            <a:endParaRPr lang="en-US" altLang="ja-JP"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smtClean="0"/>
              <a:t>　</a:t>
            </a:r>
            <a:r>
              <a:rPr lang="en-US" altLang="ja-JP" sz="1800" dirty="0" smtClean="0"/>
              <a:t>https://oilgas-info.jogmec.go.jp/termlist/1000201/1000279.html</a:t>
            </a:r>
          </a:p>
          <a:p>
            <a:r>
              <a:rPr kumimoji="1" lang="en-US" altLang="ja-JP" sz="1800" dirty="0" smtClean="0"/>
              <a:t>※</a:t>
            </a:r>
            <a:r>
              <a:rPr kumimoji="1" lang="ja-JP" altLang="en-US" sz="1800" dirty="0" smtClean="0"/>
              <a:t>日本の</a:t>
            </a:r>
            <a:r>
              <a:rPr lang="ja-JP" altLang="en-US" sz="1800" dirty="0" smtClean="0">
                <a:effectLst/>
              </a:rPr>
              <a:t>石油・天然ガス鉱山は</a:t>
            </a:r>
            <a:r>
              <a:rPr lang="en-US" altLang="ja-JP" sz="1800" dirty="0" smtClean="0">
                <a:effectLst/>
              </a:rPr>
              <a:t>61</a:t>
            </a:r>
            <a:r>
              <a:rPr lang="ja-JP" altLang="en-US" sz="1800" dirty="0" smtClean="0">
                <a:effectLst/>
              </a:rPr>
              <a:t>カ所（平成２９年末）存在し、年間約</a:t>
            </a:r>
            <a:r>
              <a:rPr lang="en-US" altLang="ja-JP" sz="1800" dirty="0" smtClean="0">
                <a:effectLst/>
              </a:rPr>
              <a:t>30</a:t>
            </a:r>
            <a:r>
              <a:rPr lang="ja-JP" altLang="en-US" sz="1800" dirty="0" smtClean="0">
                <a:effectLst/>
              </a:rPr>
              <a:t>億立方メートルの天然ガスが生産されています。</a:t>
            </a:r>
            <a:endParaRPr kumimoji="1" lang="en-US" altLang="ja-JP" sz="1800" dirty="0" smtClean="0"/>
          </a:p>
          <a:p>
            <a:r>
              <a:rPr kumimoji="1" lang="ja-JP" altLang="en-US" sz="1800" dirty="0" smtClean="0"/>
              <a:t>　</a:t>
            </a:r>
            <a:r>
              <a:rPr kumimoji="1" lang="en-US" altLang="ja-JP" sz="1800" dirty="0" smtClean="0"/>
              <a:t>https://www.tengas.gr.jp/natural-gas/natural-gas_resources/</a:t>
            </a:r>
            <a:endParaRPr kumimoji="1" lang="ja-JP" altLang="en-US"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404465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石油天然ガスの探査のポイントは海底下の地層を知ることです。</a:t>
            </a:r>
            <a:endParaRPr kumimoji="1" lang="en-US" altLang="ja-JP" sz="1800" dirty="0" smtClean="0"/>
          </a:p>
          <a:p>
            <a:r>
              <a:rPr kumimoji="1" lang="ja-JP" altLang="en-US" sz="1800" dirty="0" smtClean="0"/>
              <a:t>海底下に、例えば、このようにお椀をひっくり返したような地層があれば、そこに石油や天然ガスが存在している可能性があります。</a:t>
            </a:r>
            <a:endParaRPr kumimoji="1" lang="en-US" altLang="ja-JP" sz="1800" dirty="0" smtClean="0"/>
          </a:p>
          <a:p>
            <a:r>
              <a:rPr kumimoji="1" lang="ja-JP" altLang="en-US" sz="1800" dirty="0" smtClean="0"/>
              <a:t>深いところから移動してきた石油や天然ガスがトラップされやすいからです。</a:t>
            </a:r>
            <a:endParaRPr kumimoji="1" lang="ja-JP" altLang="en-US"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1805432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solidFill>
                  <a:schemeClr val="bg1"/>
                </a:solidFill>
                <a:latin typeface="Meiryo UI" panose="020B0604030504040204" pitchFamily="50" charset="-128"/>
                <a:ea typeface="Meiryo UI" panose="020B0604030504040204" pitchFamily="50" charset="-128"/>
              </a:rPr>
              <a:t>広大な海域の調査には、物理探査船が使われます。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エアガンから発射された音の反射を、船の後ろに何㎞も伸ばしたストリーマと呼ばれるケーブルで受信し、</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海底下の地質構造を解析し、有望な場所がないか調べます。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有望な海域が見つかれば、実際に試掘をして石油・天然ガスの存在を確認するなどし、長い年月をかけて開発に至ります。</a:t>
            </a:r>
            <a:endParaRPr lang="en-US" altLang="ja-JP" sz="1800" dirty="0" smtClean="0">
              <a:solidFill>
                <a:schemeClr val="bg1"/>
              </a:solidFill>
              <a:latin typeface="Meiryo UI" panose="020B0604030504040204" pitchFamily="50" charset="-128"/>
              <a:ea typeface="Meiryo UI" panose="020B0604030504040204" pitchFamily="50" charset="-128"/>
            </a:endParaRPr>
          </a:p>
          <a:p>
            <a:endParaRPr kumimoji="1" lang="ja-JP" altLang="en-US"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419681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solidFill>
                  <a:schemeClr val="bg1"/>
                </a:solidFill>
                <a:latin typeface="Meiryo UI" panose="020B0604030504040204" pitchFamily="50" charset="-128"/>
                <a:ea typeface="Meiryo UI" panose="020B0604030504040204" pitchFamily="50" charset="-128"/>
              </a:rPr>
              <a:t>次にメタンハイドレートについて紹介をします。メタンハイドレートは、</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水深</a:t>
            </a:r>
            <a:r>
              <a:rPr lang="en-US" altLang="ja-JP" sz="1800" dirty="0" smtClean="0">
                <a:solidFill>
                  <a:schemeClr val="bg1"/>
                </a:solidFill>
                <a:latin typeface="Meiryo UI" panose="020B0604030504040204" pitchFamily="50" charset="-128"/>
                <a:ea typeface="Meiryo UI" panose="020B0604030504040204" pitchFamily="50" charset="-128"/>
              </a:rPr>
              <a:t>500</a:t>
            </a:r>
            <a:r>
              <a:rPr lang="ja-JP" altLang="en-US" sz="1800" dirty="0" smtClean="0">
                <a:solidFill>
                  <a:schemeClr val="bg1"/>
                </a:solidFill>
                <a:latin typeface="Meiryo UI" panose="020B0604030504040204" pitchFamily="50" charset="-128"/>
                <a:ea typeface="Meiryo UI" panose="020B0604030504040204" pitchFamily="50" charset="-128"/>
              </a:rPr>
              <a:t>～</a:t>
            </a:r>
            <a:r>
              <a:rPr lang="en-US" altLang="ja-JP" sz="1800" dirty="0" smtClean="0">
                <a:solidFill>
                  <a:schemeClr val="bg1"/>
                </a:solidFill>
                <a:latin typeface="Meiryo UI" panose="020B0604030504040204" pitchFamily="50" charset="-128"/>
                <a:ea typeface="Meiryo UI" panose="020B0604030504040204" pitchFamily="50" charset="-128"/>
              </a:rPr>
              <a:t>1000m</a:t>
            </a:r>
            <a:r>
              <a:rPr lang="ja-JP" altLang="en-US" sz="1800" dirty="0" smtClean="0">
                <a:solidFill>
                  <a:schemeClr val="bg1"/>
                </a:solidFill>
                <a:latin typeface="Meiryo UI" panose="020B0604030504040204" pitchFamily="50" charset="-128"/>
                <a:ea typeface="Meiryo UI" panose="020B0604030504040204" pitchFamily="50" charset="-128"/>
              </a:rPr>
              <a:t>の深海の低温・高圧の環境下で、メタンガスが氷のように固まったもので、燃える氷とも呼ばれています。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日本海と太平洋の緑色の部分などに存在すると考えられており、日本海側は主に表層型、太平洋側は主に砂層型となっています。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下の図のように、日本海側では海底の上に存在するのに対して、太平洋側では地層内にメタンハイドレートが存在します。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一見、海底面に分布している日本海側のほうが採りやすいと思われるかもしれません。</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しかし、実際には固形物を効率よく深海底から持ち上げることは難しく、</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石油天然ガスの技術を使える太平洋側の砂層型のほうで先に技術開発が進んでいます。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これまでの調査で、太平洋側には日本で消費される天然ガスの</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年分以上が存在すると推定されています。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168203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smtClean="0">
                <a:solidFill>
                  <a:schemeClr val="bg1"/>
                </a:solidFill>
                <a:latin typeface="Meiryo UI" panose="020B0604030504040204" pitchFamily="50" charset="-128"/>
                <a:ea typeface="Meiryo UI" panose="020B0604030504040204" pitchFamily="50" charset="-128"/>
              </a:rPr>
              <a:t>日本では、これまで東部南海トラフという海域で</a:t>
            </a:r>
            <a:r>
              <a:rPr lang="en-US" altLang="ja-JP" sz="1800" dirty="0" smtClean="0">
                <a:solidFill>
                  <a:schemeClr val="bg1"/>
                </a:solidFill>
                <a:latin typeface="Meiryo UI" panose="020B0604030504040204" pitchFamily="50" charset="-128"/>
                <a:ea typeface="Meiryo UI" panose="020B0604030504040204" pitchFamily="50" charset="-128"/>
              </a:rPr>
              <a:t>2013</a:t>
            </a:r>
            <a:r>
              <a:rPr lang="ja-JP" altLang="en-US" sz="1800" dirty="0" smtClean="0">
                <a:solidFill>
                  <a:schemeClr val="bg1"/>
                </a:solidFill>
                <a:latin typeface="Meiryo UI" panose="020B0604030504040204" pitchFamily="50" charset="-128"/>
                <a:ea typeface="Meiryo UI" panose="020B0604030504040204" pitchFamily="50" charset="-128"/>
              </a:rPr>
              <a:t>年と</a:t>
            </a:r>
            <a:r>
              <a:rPr lang="en-US" altLang="ja-JP" sz="1800" dirty="0" smtClean="0">
                <a:solidFill>
                  <a:schemeClr val="bg1"/>
                </a:solidFill>
                <a:latin typeface="Meiryo UI" panose="020B0604030504040204" pitchFamily="50" charset="-128"/>
                <a:ea typeface="Meiryo UI" panose="020B0604030504040204" pitchFamily="50" charset="-128"/>
              </a:rPr>
              <a:t>2017</a:t>
            </a:r>
            <a:r>
              <a:rPr lang="ja-JP" altLang="en-US" sz="1800" dirty="0" smtClean="0">
                <a:solidFill>
                  <a:schemeClr val="bg1"/>
                </a:solidFill>
                <a:latin typeface="Meiryo UI" panose="020B0604030504040204" pitchFamily="50" charset="-128"/>
                <a:ea typeface="Meiryo UI" panose="020B0604030504040204" pitchFamily="50" charset="-128"/>
              </a:rPr>
              <a:t>年の</a:t>
            </a:r>
            <a:r>
              <a:rPr lang="en-US" altLang="ja-JP" sz="1800" dirty="0" smtClean="0">
                <a:solidFill>
                  <a:schemeClr val="bg1"/>
                </a:solidFill>
                <a:latin typeface="Meiryo UI" panose="020B0604030504040204" pitchFamily="50" charset="-128"/>
                <a:ea typeface="Meiryo UI" panose="020B0604030504040204" pitchFamily="50" charset="-128"/>
              </a:rPr>
              <a:t>2</a:t>
            </a:r>
            <a:r>
              <a:rPr lang="ja-JP" altLang="en-US" sz="1800" dirty="0" smtClean="0">
                <a:solidFill>
                  <a:schemeClr val="bg1"/>
                </a:solidFill>
                <a:latin typeface="Meiryo UI" panose="020B0604030504040204" pitchFamily="50" charset="-128"/>
                <a:ea typeface="Meiryo UI" panose="020B0604030504040204" pitchFamily="50" charset="-128"/>
              </a:rPr>
              <a:t>回、メタンハイドレートの産出の技術試験が行われています。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産出試験では、パイプの目詰まりによる中断などがありましたが、メタンハイドレートからのメタンガス産出には成功しています。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しかし、小規模な天然ガス田と比べても、まだまだ産出量が少ないため、</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今後は、より多くの量を効率的に産出するための技術開発が求められています。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このように新たな海底資源の開発には、非常に長い歳月が必要となります。</a:t>
            </a:r>
            <a:endParaRPr lang="en-US" altLang="ja-JP" sz="1800" dirty="0" smtClean="0">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104315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次に、海底の銅や亜鉛、レアメタルといった金属を含む鉱物資源について紹介をします。</a:t>
            </a:r>
            <a:endParaRPr kumimoji="1" lang="en-US" altLang="ja-JP" sz="1800" dirty="0" smtClean="0"/>
          </a:p>
          <a:p>
            <a:r>
              <a:rPr kumimoji="1" lang="ja-JP" altLang="en-US" sz="1800" dirty="0" smtClean="0"/>
              <a:t>海底鉱物資源として代表的なものに、熱水鉱床やコバルトリッチクラスト、マンガン団塊、レアアース泥があり、</a:t>
            </a:r>
            <a:endParaRPr kumimoji="1" lang="en-US" altLang="ja-JP" sz="1800" dirty="0" smtClean="0"/>
          </a:p>
          <a:p>
            <a:r>
              <a:rPr kumimoji="1" lang="ja-JP" altLang="en-US" sz="1800" dirty="0" smtClean="0"/>
              <a:t>それぞれ、異なる特徴を持っています。ここでは、</a:t>
            </a:r>
            <a:endParaRPr kumimoji="1" lang="en-US" altLang="ja-JP" sz="1800" dirty="0" smtClean="0"/>
          </a:p>
          <a:p>
            <a:r>
              <a:rPr kumimoji="1" lang="ja-JP" altLang="en-US" sz="1800" dirty="0" smtClean="0"/>
              <a:t>日本の排他的経済水域での開発が期待されている、熱水鉱床とレアアース泥について紹介をします。</a:t>
            </a:r>
            <a:endParaRPr kumimoji="1" lang="en-US" altLang="ja-JP" sz="1800" dirty="0" smtClean="0"/>
          </a:p>
          <a:p>
            <a:endParaRPr kumimoji="1" lang="en-US" altLang="ja-JP" sz="1800" dirty="0" smtClean="0"/>
          </a:p>
          <a:p>
            <a:r>
              <a:rPr kumimoji="1" lang="en-US" altLang="ja-JP" sz="1800" dirty="0" smtClean="0"/>
              <a:t>※</a:t>
            </a:r>
            <a:r>
              <a:rPr kumimoji="1" lang="ja-JP" altLang="en-US" sz="1800" dirty="0" smtClean="0"/>
              <a:t>コバルトリッチクラストについての参考サイト：</a:t>
            </a:r>
            <a:endParaRPr kumimoji="1" lang="en-US" altLang="ja-JP" sz="1800" dirty="0" smtClean="0"/>
          </a:p>
          <a:p>
            <a:r>
              <a:rPr kumimoji="1" lang="ja-JP" altLang="en-US" sz="1800" dirty="0" smtClean="0"/>
              <a:t>　</a:t>
            </a:r>
            <a:r>
              <a:rPr kumimoji="1" lang="en-US" altLang="ja-JP" sz="1800" dirty="0" smtClean="0"/>
              <a:t>http://www.jogmec.go.jp/metal/metal_10_000011.html</a:t>
            </a:r>
          </a:p>
          <a:p>
            <a:r>
              <a:rPr kumimoji="1" lang="en-US" altLang="ja-JP" sz="1800" dirty="0" smtClean="0"/>
              <a:t>※</a:t>
            </a:r>
            <a:r>
              <a:rPr kumimoji="1" lang="ja-JP" altLang="en-US" sz="1800" dirty="0" smtClean="0"/>
              <a:t>マンガン団塊について参考サイト：</a:t>
            </a:r>
            <a:endParaRPr kumimoji="1" lang="en-US" altLang="ja-JP" sz="1800" dirty="0" smtClean="0"/>
          </a:p>
          <a:p>
            <a:r>
              <a:rPr kumimoji="1" lang="ja-JP" altLang="en-US" sz="1800" dirty="0" smtClean="0"/>
              <a:t>　</a:t>
            </a:r>
            <a:r>
              <a:rPr kumimoji="1" lang="en-US" altLang="ja-JP" sz="1800" dirty="0" smtClean="0"/>
              <a:t>http://www.jogmec.go.jp/metal/metal_10_000004.html</a:t>
            </a:r>
            <a:endParaRPr kumimoji="1" lang="ja-JP" altLang="en-US"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111340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smtClean="0"/>
              <a:t>まず、熱水鉱床です。</a:t>
            </a:r>
            <a:r>
              <a:rPr lang="ja-JP" altLang="en-US" sz="1800" dirty="0" smtClean="0">
                <a:solidFill>
                  <a:schemeClr val="bg1"/>
                </a:solidFill>
                <a:latin typeface="Meiryo UI" panose="020B0604030504040204" pitchFamily="50" charset="-128"/>
                <a:ea typeface="Meiryo UI" panose="020B0604030504040204" pitchFamily="50" charset="-128"/>
              </a:rPr>
              <a:t>金属成分を含む熱水が噴出する熱水噴出孔が、海底火山の近くなどで見られます。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熱水鉱床は、噴出した熱水が冷却されて、銅や鉛、亜鉛、金、銀などが沈殿してできたものです。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日本の排他的経済水域では、図の丸印ように南西諸島や伊豆小笠原諸島の周辺などで、</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熱水鉱床が発見されています。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endParaRPr lang="en-US" altLang="ja-JP" sz="1800" dirty="0" smtClean="0">
              <a:solidFill>
                <a:schemeClr val="bg1"/>
              </a:solidFill>
              <a:latin typeface="Meiryo UI" panose="020B0604030504040204" pitchFamily="50" charset="-128"/>
              <a:ea typeface="Meiryo UI" panose="020B0604030504040204" pitchFamily="50" charset="-128"/>
            </a:endParaRPr>
          </a:p>
          <a:p>
            <a:r>
              <a:rPr lang="en-US" altLang="ja-JP" sz="1800" dirty="0" smtClean="0">
                <a:solidFill>
                  <a:schemeClr val="bg1"/>
                </a:solidFill>
                <a:latin typeface="Meiryo UI" panose="020B0604030504040204" pitchFamily="50" charset="-128"/>
                <a:ea typeface="Meiryo UI" panose="020B0604030504040204" pitchFamily="50" charset="-128"/>
              </a:rPr>
              <a:t>2008</a:t>
            </a:r>
            <a:r>
              <a:rPr lang="ja-JP" altLang="en-US" sz="1800" dirty="0" smtClean="0">
                <a:solidFill>
                  <a:schemeClr val="bg1"/>
                </a:solidFill>
                <a:latin typeface="Meiryo UI" panose="020B0604030504040204" pitchFamily="50" charset="-128"/>
                <a:ea typeface="Meiryo UI" panose="020B0604030504040204" pitchFamily="50" charset="-128"/>
              </a:rPr>
              <a:t>年度より国による調査研究が開始され、</a:t>
            </a:r>
            <a:r>
              <a:rPr lang="en-US" altLang="ja-JP" sz="1800" dirty="0" smtClean="0">
                <a:solidFill>
                  <a:schemeClr val="bg1"/>
                </a:solidFill>
                <a:latin typeface="Meiryo UI" panose="020B0604030504040204" pitchFamily="50" charset="-128"/>
                <a:ea typeface="Meiryo UI" panose="020B0604030504040204" pitchFamily="50" charset="-128"/>
              </a:rPr>
              <a:t>2017</a:t>
            </a:r>
            <a:r>
              <a:rPr lang="ja-JP" altLang="en-US" sz="1800" dirty="0" smtClean="0">
                <a:solidFill>
                  <a:schemeClr val="bg1"/>
                </a:solidFill>
                <a:latin typeface="Meiryo UI" panose="020B0604030504040204" pitchFamily="50" charset="-128"/>
                <a:ea typeface="Meiryo UI" panose="020B0604030504040204" pitchFamily="50" charset="-128"/>
              </a:rPr>
              <a:t>年には、沖縄付近の水深</a:t>
            </a:r>
            <a:r>
              <a:rPr lang="en-US" altLang="ja-JP" sz="1800" dirty="0" smtClean="0">
                <a:solidFill>
                  <a:schemeClr val="bg1"/>
                </a:solidFill>
                <a:latin typeface="Meiryo UI" panose="020B0604030504040204" pitchFamily="50" charset="-128"/>
                <a:ea typeface="Meiryo UI" panose="020B0604030504040204" pitchFamily="50" charset="-128"/>
              </a:rPr>
              <a:t>1,600m</a:t>
            </a:r>
            <a:r>
              <a:rPr lang="ja-JP" altLang="en-US" sz="1800" dirty="0" smtClean="0">
                <a:solidFill>
                  <a:schemeClr val="bg1"/>
                </a:solidFill>
                <a:latin typeface="Meiryo UI" panose="020B0604030504040204" pitchFamily="50" charset="-128"/>
                <a:ea typeface="Meiryo UI" panose="020B0604030504040204" pitchFamily="50" charset="-128"/>
              </a:rPr>
              <a:t>の海底で</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採鉱と揚鉱の試験が行われ、無事に成功しています。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ここで、揚鉱とは、採掘した鉱物を海底から船上に持ち上げることをいいますが、</a:t>
            </a:r>
            <a:endParaRPr lang="en-US" altLang="ja-JP" sz="1800" dirty="0" smtClean="0">
              <a:solidFill>
                <a:schemeClr val="bg1"/>
              </a:solidFill>
              <a:latin typeface="Meiryo UI" panose="020B0604030504040204" pitchFamily="50" charset="-128"/>
              <a:ea typeface="Meiryo UI" panose="020B0604030504040204" pitchFamily="50" charset="-128"/>
            </a:endParaRPr>
          </a:p>
          <a:p>
            <a:r>
              <a:rPr lang="ja-JP" altLang="en-US" sz="1800" dirty="0" smtClean="0">
                <a:solidFill>
                  <a:schemeClr val="bg1"/>
                </a:solidFill>
                <a:latin typeface="Meiryo UI" panose="020B0604030504040204" pitchFamily="50" charset="-128"/>
                <a:ea typeface="Meiryo UI" panose="020B0604030504040204" pitchFamily="50" charset="-128"/>
              </a:rPr>
              <a:t>今後、商業ベースで開発を進めるためには、固形物を効率的に採取するための技術開発などが求められています。</a:t>
            </a:r>
            <a:endParaRPr lang="en-US" altLang="ja-JP" sz="1800" dirty="0" smtClean="0">
              <a:solidFill>
                <a:schemeClr val="bg1"/>
              </a:solidFill>
              <a:latin typeface="Meiryo UI" panose="020B0604030504040204" pitchFamily="50" charset="-128"/>
              <a:ea typeface="Meiryo UI" panose="020B0604030504040204" pitchFamily="50" charset="-128"/>
            </a:endParaRPr>
          </a:p>
          <a:p>
            <a:endParaRPr lang="en-US" altLang="ja-JP" sz="1800" dirty="0" smtClean="0">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117187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2020/5/11</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2020/5/11</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21.emf"/><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23.jpe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2.emf"/><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audio" Target="../media/media12.m4a"/><Relationship Id="rId7" Type="http://schemas.openxmlformats.org/officeDocument/2006/relationships/image" Target="../media/image25.emf"/><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4.jpg"/><Relationship Id="rId11" Type="http://schemas.openxmlformats.org/officeDocument/2006/relationships/image" Target="../media/image2.png"/><Relationship Id="rId5" Type="http://schemas.openxmlformats.org/officeDocument/2006/relationships/notesSlide" Target="../notesSlides/notesSlide12.xml"/><Relationship Id="rId10" Type="http://schemas.openxmlformats.org/officeDocument/2006/relationships/image" Target="../media/image28.jpg"/><Relationship Id="rId4" Type="http://schemas.openxmlformats.org/officeDocument/2006/relationships/slideLayout" Target="../slideLayouts/slideLayout7.xml"/><Relationship Id="rId9"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emf"/><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9.jp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notesSlide" Target="../notesSlides/notesSlide4.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5.m4a"/><Relationship Id="rId7" Type="http://schemas.openxmlformats.org/officeDocument/2006/relationships/image" Target="../media/image12.emf"/><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4.jp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6.emf"/><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5.jp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6.emf"/><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6.jp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audio" Target="../media/media9.m4a"/><Relationship Id="rId7" Type="http://schemas.openxmlformats.org/officeDocument/2006/relationships/image" Target="../media/image18.jp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7.emf"/><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57" y="886592"/>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3886910" y="2838631"/>
            <a:ext cx="4418196" cy="1200329"/>
          </a:xfrm>
          <a:prstGeom prst="rect">
            <a:avLst/>
          </a:prstGeom>
          <a:solidFill>
            <a:schemeClr val="bg1">
              <a:alpha val="70000"/>
            </a:schemeClr>
          </a:solidFill>
        </p:spPr>
        <p:txBody>
          <a:bodyPr wrap="none" rtlCol="0">
            <a:spAutoFit/>
          </a:bodyPr>
          <a:lstStyle/>
          <a:p>
            <a:pPr algn="ctr"/>
            <a:r>
              <a:rPr lang="ja-JP" altLang="en-US" sz="3600" dirty="0" smtClean="0">
                <a:solidFill>
                  <a:srgbClr val="002060"/>
                </a:solidFill>
                <a:latin typeface="Meiryo UI" panose="020B0604030504040204" pitchFamily="50" charset="-128"/>
                <a:ea typeface="Meiryo UI" panose="020B0604030504040204" pitchFamily="50" charset="-128"/>
              </a:rPr>
              <a:t>海洋白書から読み解く</a:t>
            </a:r>
            <a:endParaRPr lang="en-US" altLang="ja-JP" sz="3600" dirty="0" smtClean="0">
              <a:solidFill>
                <a:srgbClr val="002060"/>
              </a:solidFill>
              <a:latin typeface="Meiryo UI" panose="020B0604030504040204" pitchFamily="50" charset="-128"/>
              <a:ea typeface="Meiryo UI" panose="020B0604030504040204" pitchFamily="50" charset="-128"/>
            </a:endParaRPr>
          </a:p>
          <a:p>
            <a:pPr algn="ctr"/>
            <a:r>
              <a:rPr lang="ja-JP" altLang="en-US" sz="3600" dirty="0" smtClean="0">
                <a:solidFill>
                  <a:srgbClr val="002060"/>
                </a:solidFill>
                <a:latin typeface="Meiryo UI" panose="020B0604030504040204" pitchFamily="50" charset="-128"/>
                <a:ea typeface="Meiryo UI" panose="020B0604030504040204" pitchFamily="50" charset="-128"/>
              </a:rPr>
              <a:t>海底資源開発</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8878" y="173240"/>
            <a:ext cx="2700000" cy="389803"/>
          </a:xfrm>
          <a:prstGeom prst="rect">
            <a:avLst/>
          </a:prstGeom>
        </p:spPr>
      </p:pic>
    </p:spTree>
    <p:extLst>
      <p:ext uri="{BB962C8B-B14F-4D97-AF65-F5344CB8AC3E}">
        <p14:creationId xmlns:p14="http://schemas.microsoft.com/office/powerpoint/2010/main" val="1227044635"/>
      </p:ext>
    </p:extLst>
  </p:cSld>
  <p:clrMapOvr>
    <a:masterClrMapping/>
  </p:clrMapOvr>
  <mc:AlternateContent xmlns:mc="http://schemas.openxmlformats.org/markup-compatibility/2006" xmlns:p14="http://schemas.microsoft.com/office/powerpoint/2010/main">
    <mc:Choice Requires="p14">
      <p:transition spd="slow" p14:dur="2000" advTm="11093"/>
    </mc:Choice>
    <mc:Fallback xmlns="">
      <p:transition spd="slow" advTm="1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237119" y="426629"/>
            <a:ext cx="6264857"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海底鉱物資源開発の環境影響評価</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5" name="正方形/長方形 4"/>
          <p:cNvSpPr/>
          <p:nvPr/>
        </p:nvSpPr>
        <p:spPr>
          <a:xfrm>
            <a:off x="237119" y="1196070"/>
            <a:ext cx="4347408" cy="1323439"/>
          </a:xfrm>
          <a:prstGeom prst="rect">
            <a:avLst/>
          </a:prstGeom>
        </p:spPr>
        <p:txBody>
          <a:bodyPr wrap="square">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環境への影響の評価も課題です。</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深海生物の生息環境に配慮した、</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採掘方法が検討されています。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5567" y="1734679"/>
            <a:ext cx="7619623" cy="4592093"/>
          </a:xfrm>
          <a:prstGeom prst="rect">
            <a:avLst/>
          </a:prstGeom>
        </p:spPr>
      </p:pic>
      <p:sp>
        <p:nvSpPr>
          <p:cNvPr id="10" name="正方形/長方形 9"/>
          <p:cNvSpPr/>
          <p:nvPr/>
        </p:nvSpPr>
        <p:spPr>
          <a:xfrm>
            <a:off x="6722211" y="1365347"/>
            <a:ext cx="5262979" cy="369332"/>
          </a:xfrm>
          <a:prstGeom prst="rect">
            <a:avLst/>
          </a:prstGeom>
        </p:spPr>
        <p:txBody>
          <a:bodyPr wrap="none">
            <a:spAutoFit/>
          </a:bodyPr>
          <a:lstStyle/>
          <a:p>
            <a:r>
              <a:rPr lang="ja-JP" altLang="en-US" dirty="0">
                <a:solidFill>
                  <a:schemeClr val="bg1"/>
                </a:solidFill>
              </a:rPr>
              <a:t>採鉱・揚鉱パイロット試験（揚鉱試験）の概念図</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5691479" y="6399571"/>
            <a:ext cx="6293711" cy="369332"/>
          </a:xfrm>
          <a:prstGeom prst="rect">
            <a:avLst/>
          </a:prstGeom>
        </p:spPr>
        <p:txBody>
          <a:bodyPr wrap="none">
            <a:spAutoFit/>
          </a:bodyPr>
          <a:lstStyle/>
          <a:p>
            <a:r>
              <a:rPr lang="ja-JP" altLang="en-US" dirty="0" smtClean="0">
                <a:solidFill>
                  <a:schemeClr val="bg1"/>
                </a:solidFill>
              </a:rPr>
              <a:t>図と写真は</a:t>
            </a:r>
            <a:r>
              <a:rPr lang="en-US" altLang="ja-JP" dirty="0" smtClean="0">
                <a:solidFill>
                  <a:schemeClr val="bg1"/>
                </a:solidFill>
              </a:rPr>
              <a:t>(</a:t>
            </a:r>
            <a:r>
              <a:rPr lang="ja-JP" altLang="en-US" dirty="0">
                <a:solidFill>
                  <a:schemeClr val="bg1"/>
                </a:solidFill>
              </a:rPr>
              <a:t>独</a:t>
            </a:r>
            <a:r>
              <a:rPr lang="en-US" altLang="ja-JP" dirty="0">
                <a:solidFill>
                  <a:schemeClr val="bg1"/>
                </a:solidFill>
              </a:rPr>
              <a:t>)</a:t>
            </a:r>
            <a:r>
              <a:rPr lang="ja-JP" altLang="en-US" dirty="0">
                <a:solidFill>
                  <a:schemeClr val="bg1"/>
                </a:solidFill>
              </a:rPr>
              <a:t> 石油天然ガス・金属鉱物資源機構の</a:t>
            </a:r>
            <a:r>
              <a:rPr lang="en-US" altLang="ja-JP" dirty="0">
                <a:solidFill>
                  <a:schemeClr val="bg1"/>
                </a:solidFill>
              </a:rPr>
              <a:t>HP</a:t>
            </a:r>
            <a:r>
              <a:rPr lang="ja-JP" altLang="en-US" dirty="0">
                <a:solidFill>
                  <a:schemeClr val="bg1"/>
                </a:solidFill>
              </a:rPr>
              <a:t>より</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15" name="四角形吹き出し 14"/>
          <p:cNvSpPr/>
          <p:nvPr/>
        </p:nvSpPr>
        <p:spPr>
          <a:xfrm>
            <a:off x="6008974" y="4942102"/>
            <a:ext cx="2026310" cy="612648"/>
          </a:xfrm>
          <a:prstGeom prst="wedgeRectCallout">
            <a:avLst>
              <a:gd name="adj1" fmla="val 43503"/>
              <a:gd name="adj2" fmla="val -1071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採掘の際に出る</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粒子による影響等</a:t>
            </a:r>
            <a:endParaRPr lang="ja-JP" altLang="en-US" dirty="0">
              <a:solidFill>
                <a:schemeClr val="tx1"/>
              </a:solidFill>
            </a:endParaRPr>
          </a:p>
        </p:txBody>
      </p:sp>
      <p:pic>
        <p:nvPicPr>
          <p:cNvPr id="8" name="図 7"/>
          <p:cNvPicPr>
            <a:picLocks noChangeAspect="1"/>
          </p:cNvPicPr>
          <p:nvPr/>
        </p:nvPicPr>
        <p:blipFill>
          <a:blip r:embed="rId7"/>
          <a:stretch>
            <a:fillRect/>
          </a:stretch>
        </p:blipFill>
        <p:spPr>
          <a:xfrm>
            <a:off x="237119" y="3550663"/>
            <a:ext cx="3925448" cy="2774782"/>
          </a:xfrm>
          <a:prstGeom prst="rect">
            <a:avLst/>
          </a:prstGeom>
        </p:spPr>
      </p:pic>
      <p:sp>
        <p:nvSpPr>
          <p:cNvPr id="14" name="四角形吹き出し 13"/>
          <p:cNvSpPr/>
          <p:nvPr/>
        </p:nvSpPr>
        <p:spPr>
          <a:xfrm>
            <a:off x="2747868" y="6349543"/>
            <a:ext cx="1208862" cy="419360"/>
          </a:xfrm>
          <a:prstGeom prst="wedgeRectCallout">
            <a:avLst>
              <a:gd name="adj1" fmla="val -46815"/>
              <a:gd name="adj2" fmla="val -12021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latin typeface="Meiryo UI" panose="020B0604030504040204" pitchFamily="50" charset="-128"/>
                <a:ea typeface="Meiryo UI" panose="020B0604030504040204" pitchFamily="50" charset="-128"/>
              </a:rPr>
              <a:t>オハラエビ</a:t>
            </a:r>
            <a:endParaRPr lang="ja-JP" altLang="en-US" dirty="0">
              <a:solidFill>
                <a:schemeClr val="tx1"/>
              </a:solidFill>
            </a:endParaRPr>
          </a:p>
        </p:txBody>
      </p:sp>
      <p:sp>
        <p:nvSpPr>
          <p:cNvPr id="11" name="正方形/長方形 10"/>
          <p:cNvSpPr/>
          <p:nvPr/>
        </p:nvSpPr>
        <p:spPr>
          <a:xfrm>
            <a:off x="114252" y="6325445"/>
            <a:ext cx="2262158" cy="369332"/>
          </a:xfrm>
          <a:prstGeom prst="rect">
            <a:avLst/>
          </a:prstGeom>
        </p:spPr>
        <p:txBody>
          <a:bodyPr wrap="none">
            <a:spAutoFit/>
          </a:bodyPr>
          <a:lstStyle/>
          <a:p>
            <a:r>
              <a:rPr lang="ja-JP" altLang="en-US" dirty="0" smtClean="0">
                <a:solidFill>
                  <a:schemeClr val="bg1"/>
                </a:solidFill>
              </a:rPr>
              <a:t>化学合成生態系の例</a:t>
            </a:r>
            <a:endParaRPr lang="ja-JP" altLang="en-US" dirty="0"/>
          </a:p>
        </p:txBody>
      </p:sp>
      <p:sp>
        <p:nvSpPr>
          <p:cNvPr id="12" name="正方形/長方形 11"/>
          <p:cNvSpPr/>
          <p:nvPr/>
        </p:nvSpPr>
        <p:spPr>
          <a:xfrm>
            <a:off x="237119" y="2227121"/>
            <a:ext cx="3611550" cy="1323439"/>
          </a:xfrm>
          <a:prstGeom prst="rect">
            <a:avLst/>
          </a:prstGeom>
        </p:spPr>
        <p:txBody>
          <a:bodyPr wrap="square">
            <a:spAutoFit/>
          </a:bodyPr>
          <a:lstStyle/>
          <a:p>
            <a:r>
              <a:rPr lang="ja-JP" altLang="en-US" sz="2000" dirty="0">
                <a:solidFill>
                  <a:schemeClr val="bg1"/>
                </a:solidFill>
                <a:latin typeface="Meiryo UI" panose="020B0604030504040204" pitchFamily="50" charset="-128"/>
                <a:ea typeface="Meiryo UI" panose="020B0604030504040204" pitchFamily="50" charset="-128"/>
              </a:rPr>
              <a:t>国際海底</a:t>
            </a:r>
            <a:r>
              <a:rPr lang="ja-JP" altLang="en-US" sz="2000" dirty="0" smtClean="0">
                <a:solidFill>
                  <a:schemeClr val="bg1"/>
                </a:solidFill>
                <a:latin typeface="Meiryo UI" panose="020B0604030504040204" pitchFamily="50" charset="-128"/>
                <a:ea typeface="Meiryo UI" panose="020B0604030504040204" pitchFamily="50" charset="-128"/>
              </a:rPr>
              <a:t>機構でも</a:t>
            </a:r>
            <a:r>
              <a:rPr lang="ja-JP" altLang="en-US" sz="2000" dirty="0">
                <a:solidFill>
                  <a:schemeClr val="bg1"/>
                </a:solidFill>
                <a:latin typeface="Meiryo UI" panose="020B0604030504040204" pitchFamily="50" charset="-128"/>
                <a:ea typeface="Meiryo UI" panose="020B0604030504040204" pitchFamily="50" charset="-128"/>
              </a:rPr>
              <a:t>、公海の下の深海底の鉱物資源について開発ルール作りが進められています。</a:t>
            </a:r>
          </a:p>
          <a:p>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07533967"/>
      </p:ext>
    </p:extLst>
  </p:cSld>
  <p:clrMapOvr>
    <a:masterClrMapping/>
  </p:clrMapOvr>
  <mc:AlternateContent xmlns:mc="http://schemas.openxmlformats.org/markup-compatibility/2006" xmlns:p14="http://schemas.microsoft.com/office/powerpoint/2010/main">
    <mc:Choice Requires="p14">
      <p:transition spd="slow" p14:dur="2000" advTm="48518"/>
    </mc:Choice>
    <mc:Fallback xmlns="">
      <p:transition spd="slow" advTm="4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5" grpId="0" animBg="1"/>
      <p:bldP spid="14"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172390"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レアアース泥</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395342" y="1593335"/>
            <a:ext cx="4389600" cy="2246769"/>
          </a:xfrm>
          <a:prstGeom prst="rect">
            <a:avLst/>
          </a:prstGeom>
          <a:noFill/>
        </p:spPr>
        <p:txBody>
          <a:bodyPr wrap="square" rtlCol="0">
            <a:spAutoFit/>
          </a:bodyPr>
          <a:lstStyle/>
          <a:p>
            <a:r>
              <a:rPr lang="ja-JP" altLang="en-US" sz="2000" dirty="0">
                <a:solidFill>
                  <a:schemeClr val="bg1"/>
                </a:solidFill>
                <a:latin typeface="Meiryo UI" panose="020B0604030504040204" pitchFamily="50" charset="-128"/>
                <a:ea typeface="Meiryo UI" panose="020B0604030504040204" pitchFamily="50" charset="-128"/>
              </a:rPr>
              <a:t>レアメタルのうち希土類がレアアース。</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産業のビタミンとも呼ばれます</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en-US" altLang="ja-JP" sz="2000" dirty="0">
                <a:solidFill>
                  <a:schemeClr val="bg1"/>
                </a:solidFill>
                <a:latin typeface="Meiryo UI" panose="020B0604030504040204" pitchFamily="50" charset="-128"/>
                <a:ea typeface="Meiryo UI" panose="020B0604030504040204" pitchFamily="50" charset="-128"/>
              </a:rPr>
              <a:t>2012</a:t>
            </a:r>
            <a:r>
              <a:rPr lang="ja-JP" altLang="en-US" sz="2000" dirty="0">
                <a:solidFill>
                  <a:schemeClr val="bg1"/>
                </a:solidFill>
                <a:latin typeface="Meiryo UI" panose="020B0604030504040204" pitchFamily="50" charset="-128"/>
                <a:ea typeface="Meiryo UI" panose="020B0604030504040204" pitchFamily="50" charset="-128"/>
              </a:rPr>
              <a:t>年</a:t>
            </a:r>
            <a:r>
              <a:rPr lang="ja-JP" altLang="en-US" sz="2000" dirty="0" smtClean="0">
                <a:solidFill>
                  <a:schemeClr val="bg1"/>
                </a:solidFill>
                <a:latin typeface="Meiryo UI" panose="020B0604030504040204" pitchFamily="50" charset="-128"/>
                <a:ea typeface="Meiryo UI" panose="020B0604030504040204" pitchFamily="50" charset="-128"/>
              </a:rPr>
              <a:t>に東京大学の研究グループが、</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南鳥島周辺海域にてレアアース</a:t>
            </a:r>
            <a:r>
              <a:rPr lang="ja-JP" altLang="en-US" sz="2000" dirty="0">
                <a:solidFill>
                  <a:schemeClr val="bg1"/>
                </a:solidFill>
                <a:latin typeface="Meiryo UI" panose="020B0604030504040204" pitchFamily="50" charset="-128"/>
                <a:ea typeface="Meiryo UI" panose="020B0604030504040204" pitchFamily="50" charset="-128"/>
              </a:rPr>
              <a:t>を豊富</a:t>
            </a:r>
            <a:r>
              <a:rPr lang="ja-JP" altLang="en-US" sz="2000" dirty="0" smtClean="0">
                <a:solidFill>
                  <a:schemeClr val="bg1"/>
                </a:solidFill>
                <a:latin typeface="Meiryo UI" panose="020B0604030504040204" pitchFamily="50" charset="-128"/>
                <a:ea typeface="Meiryo UI" panose="020B0604030504040204" pitchFamily="50" charset="-128"/>
              </a:rPr>
              <a:t>に</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含む</a:t>
            </a:r>
            <a:r>
              <a:rPr lang="ja-JP" altLang="en-US" sz="2000" dirty="0">
                <a:solidFill>
                  <a:schemeClr val="bg1"/>
                </a:solidFill>
                <a:latin typeface="Meiryo UI" panose="020B0604030504040204" pitchFamily="50" charset="-128"/>
                <a:ea typeface="Meiryo UI" panose="020B0604030504040204" pitchFamily="50" charset="-128"/>
              </a:rPr>
              <a:t>深海堆積物「レアアース泥</a:t>
            </a:r>
            <a:r>
              <a:rPr lang="ja-JP" altLang="en-US" sz="2000" dirty="0" smtClean="0">
                <a:solidFill>
                  <a:schemeClr val="bg1"/>
                </a:solidFill>
                <a:latin typeface="Meiryo UI" panose="020B0604030504040204" pitchFamily="50" charset="-128"/>
                <a:ea typeface="Meiryo UI" panose="020B0604030504040204" pitchFamily="50" charset="-128"/>
              </a:rPr>
              <a:t>」を発見。</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a:stretch>
            <a:fillRect/>
          </a:stretch>
        </p:blipFill>
        <p:spPr>
          <a:xfrm>
            <a:off x="5134977" y="532186"/>
            <a:ext cx="6913830" cy="3586465"/>
          </a:xfrm>
          <a:prstGeom prst="rect">
            <a:avLst/>
          </a:prstGeom>
        </p:spPr>
      </p:pic>
      <p:sp>
        <p:nvSpPr>
          <p:cNvPr id="5" name="正方形/長方形 4"/>
          <p:cNvSpPr/>
          <p:nvPr/>
        </p:nvSpPr>
        <p:spPr>
          <a:xfrm>
            <a:off x="9851801" y="4289410"/>
            <a:ext cx="2124299" cy="369332"/>
          </a:xfrm>
          <a:prstGeom prst="rect">
            <a:avLst/>
          </a:prstGeom>
        </p:spPr>
        <p:txBody>
          <a:bodyPr wrap="none">
            <a:spAutoFit/>
          </a:bodyPr>
          <a:lstStyle/>
          <a:p>
            <a:r>
              <a:rPr lang="ja-JP" altLang="en-US" dirty="0" smtClean="0">
                <a:solidFill>
                  <a:schemeClr val="bg1"/>
                </a:solidFill>
              </a:rPr>
              <a:t>東京大学の</a:t>
            </a:r>
            <a:r>
              <a:rPr lang="en-US" altLang="ja-JP" dirty="0" smtClean="0">
                <a:solidFill>
                  <a:schemeClr val="bg1"/>
                </a:solidFill>
              </a:rPr>
              <a:t>HP</a:t>
            </a:r>
            <a:r>
              <a:rPr lang="ja-JP" altLang="en-US" dirty="0" smtClean="0">
                <a:solidFill>
                  <a:schemeClr val="bg1"/>
                </a:solidFill>
              </a:rPr>
              <a:t>より</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7" name="四角形吹き出し 6"/>
          <p:cNvSpPr/>
          <p:nvPr/>
        </p:nvSpPr>
        <p:spPr>
          <a:xfrm>
            <a:off x="6675670" y="3329368"/>
            <a:ext cx="1043179" cy="612648"/>
          </a:xfrm>
          <a:prstGeom prst="wedgeRectCallout">
            <a:avLst>
              <a:gd name="adj1" fmla="val 43503"/>
              <a:gd name="adj2" fmla="val -1071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南鳥島</a:t>
            </a:r>
            <a:endParaRPr lang="ja-JP" altLang="en-US" dirty="0">
              <a:solidFill>
                <a:schemeClr val="tx1"/>
              </a:solidFill>
            </a:endParaRPr>
          </a:p>
        </p:txBody>
      </p:sp>
      <p:sp>
        <p:nvSpPr>
          <p:cNvPr id="8" name="正方形/長方形 7"/>
          <p:cNvSpPr/>
          <p:nvPr/>
        </p:nvSpPr>
        <p:spPr>
          <a:xfrm>
            <a:off x="9042856" y="111065"/>
            <a:ext cx="3005951" cy="400110"/>
          </a:xfrm>
          <a:prstGeom prst="rect">
            <a:avLst/>
          </a:prstGeom>
        </p:spPr>
        <p:txBody>
          <a:bodyPr wrap="none">
            <a:spAutoFit/>
          </a:bodyPr>
          <a:lstStyle/>
          <a:p>
            <a:r>
              <a:rPr lang="ja-JP" altLang="en-US" sz="2000" b="1" dirty="0" smtClean="0">
                <a:solidFill>
                  <a:schemeClr val="bg1"/>
                </a:solidFill>
              </a:rPr>
              <a:t>レアアース泥の調査地点</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395342" y="3840104"/>
            <a:ext cx="4234673" cy="1631216"/>
          </a:xfrm>
          <a:prstGeom prst="rect">
            <a:avLst/>
          </a:prstGeom>
        </p:spPr>
        <p:txBody>
          <a:bodyPr wrap="square">
            <a:spAutoFit/>
          </a:bodyPr>
          <a:lstStyle/>
          <a:p>
            <a:r>
              <a:rPr lang="en-US" altLang="ja-JP" sz="2000" dirty="0">
                <a:solidFill>
                  <a:schemeClr val="bg1"/>
                </a:solidFill>
                <a:latin typeface="Meiryo UI" panose="020B0604030504040204" pitchFamily="50" charset="-128"/>
                <a:ea typeface="Meiryo UI" panose="020B0604030504040204" pitchFamily="50" charset="-128"/>
              </a:rPr>
              <a:t>2018</a:t>
            </a:r>
            <a:r>
              <a:rPr lang="ja-JP" altLang="en-US" sz="2000" dirty="0">
                <a:solidFill>
                  <a:schemeClr val="bg1"/>
                </a:solidFill>
                <a:latin typeface="Meiryo UI" panose="020B0604030504040204" pitchFamily="50" charset="-128"/>
                <a:ea typeface="Meiryo UI" panose="020B0604030504040204" pitchFamily="50" charset="-128"/>
              </a:rPr>
              <a:t>年度から内閣府の戦略的イノベーション創造プログラムの課題「革新的深</a:t>
            </a:r>
          </a:p>
          <a:p>
            <a:r>
              <a:rPr lang="ja-JP" altLang="en-US" sz="2000" dirty="0">
                <a:solidFill>
                  <a:schemeClr val="bg1"/>
                </a:solidFill>
                <a:latin typeface="Meiryo UI" panose="020B0604030504040204" pitchFamily="50" charset="-128"/>
                <a:ea typeface="Meiryo UI" panose="020B0604030504040204" pitchFamily="50" charset="-128"/>
              </a:rPr>
              <a:t>海資源調査技術」が開始され、レアアース泥の調査から生産技術の開発、産業化への道筋の確立が目指されています。</a:t>
            </a:r>
          </a:p>
        </p:txBody>
      </p:sp>
      <p:pic>
        <p:nvPicPr>
          <p:cNvPr id="10" name="図 9"/>
          <p:cNvPicPr>
            <a:picLocks noChangeAspect="1"/>
          </p:cNvPicPr>
          <p:nvPr/>
        </p:nvPicPr>
        <p:blipFill rotWithShape="1">
          <a:blip r:embed="rId7" cstate="hqprint">
            <a:extLst>
              <a:ext uri="{28A0092B-C50C-407E-A947-70E740481C1C}">
                <a14:useLocalDpi xmlns:a14="http://schemas.microsoft.com/office/drawing/2010/main" val="0"/>
              </a:ext>
            </a:extLst>
          </a:blip>
          <a:srcRect b="26569"/>
          <a:stretch/>
        </p:blipFill>
        <p:spPr>
          <a:xfrm>
            <a:off x="5171946" y="4289410"/>
            <a:ext cx="4313248" cy="2375452"/>
          </a:xfrm>
          <a:prstGeom prst="rect">
            <a:avLst/>
          </a:prstGeom>
        </p:spPr>
      </p:pic>
      <p:sp>
        <p:nvSpPr>
          <p:cNvPr id="11" name="正方形/長方形 10"/>
          <p:cNvSpPr/>
          <p:nvPr/>
        </p:nvSpPr>
        <p:spPr>
          <a:xfrm>
            <a:off x="5171946" y="4289410"/>
            <a:ext cx="1569660" cy="369332"/>
          </a:xfrm>
          <a:prstGeom prst="rect">
            <a:avLst/>
          </a:prstGeom>
        </p:spPr>
        <p:txBody>
          <a:bodyPr wrap="none">
            <a:spAutoFit/>
          </a:bodyPr>
          <a:lstStyle/>
          <a:p>
            <a:r>
              <a:rPr lang="ja-JP" altLang="en-US" b="1" dirty="0">
                <a:solidFill>
                  <a:schemeClr val="bg1"/>
                </a:solidFill>
              </a:rPr>
              <a:t>レアアース泥</a:t>
            </a:r>
            <a:endParaRPr lang="ja-JP" altLang="en-US" dirty="0"/>
          </a:p>
        </p:txBody>
      </p:sp>
      <p:pic>
        <p:nvPicPr>
          <p:cNvPr id="15" name="オーディオ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557643412"/>
      </p:ext>
    </p:extLst>
  </p:cSld>
  <p:clrMapOvr>
    <a:masterClrMapping/>
  </p:clrMapOvr>
  <mc:AlternateContent xmlns:mc="http://schemas.openxmlformats.org/markup-compatibility/2006" xmlns:p14="http://schemas.microsoft.com/office/powerpoint/2010/main">
    <mc:Choice Requires="p14">
      <p:transition spd="slow" p14:dur="2000" advTm="39529"/>
    </mc:Choice>
    <mc:Fallback xmlns="">
      <p:transition spd="slow" advTm="3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7" grpId="0" animBg="1"/>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5033750"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海底資源をめぐる様々な問題</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550269" y="1367330"/>
            <a:ext cx="2282997" cy="461665"/>
          </a:xfrm>
          <a:prstGeom prst="rect">
            <a:avLst/>
          </a:prstGeom>
          <a:noFill/>
        </p:spPr>
        <p:txBody>
          <a:bodyPr wrap="none" rtlCol="0">
            <a:spAutoFit/>
          </a:bodyPr>
          <a:lstStyle/>
          <a:p>
            <a:r>
              <a:rPr lang="ja-JP" altLang="en-US" sz="2400" dirty="0" smtClean="0">
                <a:solidFill>
                  <a:schemeClr val="bg1"/>
                </a:solidFill>
                <a:latin typeface="Meiryo UI" panose="020B0604030504040204" pitchFamily="50" charset="-128"/>
                <a:ea typeface="Meiryo UI" panose="020B0604030504040204" pitchFamily="50" charset="-128"/>
              </a:rPr>
              <a:t>海洋環境の問題</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BE1E77D9-283B-47D6-807C-34EF653A3C0E}"/>
              </a:ext>
            </a:extLst>
          </p:cNvPr>
          <p:cNvSpPr txBox="1"/>
          <p:nvPr/>
        </p:nvSpPr>
        <p:spPr>
          <a:xfrm>
            <a:off x="6256213" y="915611"/>
            <a:ext cx="2282997" cy="461665"/>
          </a:xfrm>
          <a:prstGeom prst="rect">
            <a:avLst/>
          </a:prstGeom>
          <a:noFill/>
        </p:spPr>
        <p:txBody>
          <a:bodyPr wrap="none" rtlCol="0">
            <a:spAutoFit/>
          </a:bodyPr>
          <a:lstStyle/>
          <a:p>
            <a:r>
              <a:rPr lang="ja-JP" altLang="en-US" sz="2400" dirty="0" smtClean="0">
                <a:solidFill>
                  <a:schemeClr val="bg1"/>
                </a:solidFill>
                <a:latin typeface="Meiryo UI" panose="020B0604030504040204" pitchFamily="50" charset="-128"/>
                <a:ea typeface="Meiryo UI" panose="020B0604030504040204" pitchFamily="50" charset="-128"/>
              </a:rPr>
              <a:t>海洋権益の問題</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134" y="2288657"/>
            <a:ext cx="4572000" cy="3429000"/>
          </a:xfrm>
          <a:prstGeom prst="rect">
            <a:avLst/>
          </a:prstGeom>
        </p:spPr>
      </p:pic>
      <p:pic>
        <p:nvPicPr>
          <p:cNvPr id="8" name="図 7"/>
          <p:cNvPicPr>
            <a:picLocks noChangeAspect="1"/>
          </p:cNvPicPr>
          <p:nvPr/>
        </p:nvPicPr>
        <p:blipFill>
          <a:blip r:embed="rId7"/>
          <a:stretch>
            <a:fillRect/>
          </a:stretch>
        </p:blipFill>
        <p:spPr>
          <a:xfrm>
            <a:off x="3098784" y="4879574"/>
            <a:ext cx="3185105" cy="1843927"/>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2860" y="2782916"/>
            <a:ext cx="2501029" cy="1875772"/>
          </a:xfrm>
          <a:prstGeom prst="rect">
            <a:avLst/>
          </a:prstGeom>
        </p:spPr>
      </p:pic>
      <p:pic>
        <p:nvPicPr>
          <p:cNvPr id="10" name="図 9"/>
          <p:cNvPicPr>
            <a:picLocks noChangeAspect="1"/>
          </p:cNvPicPr>
          <p:nvPr/>
        </p:nvPicPr>
        <p:blipFill>
          <a:blip r:embed="rId9"/>
          <a:stretch>
            <a:fillRect/>
          </a:stretch>
        </p:blipFill>
        <p:spPr>
          <a:xfrm>
            <a:off x="6658255" y="1790423"/>
            <a:ext cx="4094501" cy="4800462"/>
          </a:xfrm>
          <a:prstGeom prst="rect">
            <a:avLst/>
          </a:prstGeom>
        </p:spPr>
      </p:pic>
      <p:pic>
        <p:nvPicPr>
          <p:cNvPr id="11" name="図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8187" y="411406"/>
            <a:ext cx="2879288" cy="2351419"/>
          </a:xfrm>
          <a:prstGeom prst="rect">
            <a:avLst/>
          </a:prstGeom>
        </p:spPr>
      </p:pic>
      <p:sp>
        <p:nvSpPr>
          <p:cNvPr id="12" name="正方形/長方形 11"/>
          <p:cNvSpPr/>
          <p:nvPr/>
        </p:nvSpPr>
        <p:spPr>
          <a:xfrm>
            <a:off x="582329" y="1828995"/>
            <a:ext cx="4942379" cy="369332"/>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例：</a:t>
            </a:r>
            <a:r>
              <a:rPr lang="en-US" altLang="ja-JP" dirty="0">
                <a:solidFill>
                  <a:schemeClr val="bg1"/>
                </a:solidFill>
                <a:latin typeface="Meiryo UI" panose="020B0604030504040204" pitchFamily="50" charset="-128"/>
                <a:ea typeface="Meiryo UI" panose="020B0604030504040204" pitchFamily="50" charset="-128"/>
              </a:rPr>
              <a:t>2010</a:t>
            </a:r>
            <a:r>
              <a:rPr lang="ja-JP" altLang="en-US" dirty="0">
                <a:solidFill>
                  <a:schemeClr val="bg1"/>
                </a:solidFill>
                <a:latin typeface="Meiryo UI" panose="020B0604030504040204" pitchFamily="50" charset="-128"/>
                <a:ea typeface="Meiryo UI" panose="020B0604030504040204" pitchFamily="50" charset="-128"/>
              </a:rPr>
              <a:t>年にメキシコ湾で発生</a:t>
            </a:r>
            <a:r>
              <a:rPr lang="ja-JP" altLang="en-US" dirty="0" smtClean="0">
                <a:solidFill>
                  <a:schemeClr val="bg1"/>
                </a:solidFill>
                <a:latin typeface="Meiryo UI" panose="020B0604030504040204" pitchFamily="50" charset="-128"/>
                <a:ea typeface="Meiryo UI" panose="020B0604030504040204" pitchFamily="50" charset="-128"/>
              </a:rPr>
              <a:t>した石油</a:t>
            </a:r>
            <a:r>
              <a:rPr lang="ja-JP" altLang="en-US" dirty="0">
                <a:solidFill>
                  <a:schemeClr val="bg1"/>
                </a:solidFill>
                <a:latin typeface="Meiryo UI" panose="020B0604030504040204" pitchFamily="50" charset="-128"/>
                <a:ea typeface="Meiryo UI" panose="020B0604030504040204" pitchFamily="50" charset="-128"/>
              </a:rPr>
              <a:t>流出事故</a:t>
            </a:r>
            <a:endParaRPr lang="ja-JP" altLang="en-US" dirty="0"/>
          </a:p>
        </p:txBody>
      </p:sp>
      <p:sp>
        <p:nvSpPr>
          <p:cNvPr id="13" name="正方形/長方形 12"/>
          <p:cNvSpPr/>
          <p:nvPr/>
        </p:nvSpPr>
        <p:spPr>
          <a:xfrm>
            <a:off x="373938" y="5807987"/>
            <a:ext cx="2459328" cy="646331"/>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写真は米国海洋大気局</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a:t>
            </a:r>
            <a:r>
              <a:rPr lang="en-US" altLang="ja-JP" dirty="0" smtClean="0">
                <a:solidFill>
                  <a:schemeClr val="bg1"/>
                </a:solidFill>
                <a:latin typeface="Meiryo UI" panose="020B0604030504040204" pitchFamily="50" charset="-128"/>
                <a:ea typeface="Meiryo UI" panose="020B0604030504040204" pitchFamily="50" charset="-128"/>
              </a:rPr>
              <a:t>NOAA</a:t>
            </a:r>
            <a:r>
              <a:rPr lang="ja-JP" altLang="en-US" dirty="0" smtClean="0">
                <a:solidFill>
                  <a:schemeClr val="bg1"/>
                </a:solidFill>
                <a:latin typeface="Meiryo UI" panose="020B0604030504040204" pitchFamily="50" charset="-128"/>
                <a:ea typeface="Meiryo UI" panose="020B0604030504040204" pitchFamily="50" charset="-128"/>
              </a:rPr>
              <a:t>）の</a:t>
            </a:r>
            <a:r>
              <a:rPr lang="en-US" altLang="ja-JP" dirty="0" smtClean="0">
                <a:solidFill>
                  <a:schemeClr val="bg1"/>
                </a:solidFill>
                <a:latin typeface="Meiryo UI" panose="020B0604030504040204" pitchFamily="50" charset="-128"/>
                <a:ea typeface="Meiryo UI" panose="020B0604030504040204" pitchFamily="50" charset="-128"/>
              </a:rPr>
              <a:t>HP</a:t>
            </a:r>
            <a:r>
              <a:rPr lang="ja-JP" altLang="en-US" dirty="0" smtClean="0">
                <a:solidFill>
                  <a:schemeClr val="bg1"/>
                </a:solidFill>
                <a:latin typeface="Meiryo UI" panose="020B0604030504040204" pitchFamily="50" charset="-128"/>
                <a:ea typeface="Meiryo UI" panose="020B0604030504040204" pitchFamily="50" charset="-128"/>
              </a:rPr>
              <a:t>より</a:t>
            </a:r>
            <a:endParaRPr lang="ja-JP" altLang="en-US" dirty="0"/>
          </a:p>
        </p:txBody>
      </p:sp>
      <p:sp>
        <p:nvSpPr>
          <p:cNvPr id="14" name="正方形/長方形 13"/>
          <p:cNvSpPr/>
          <p:nvPr/>
        </p:nvSpPr>
        <p:spPr>
          <a:xfrm>
            <a:off x="9919863" y="2772420"/>
            <a:ext cx="2262158" cy="923330"/>
          </a:xfrm>
          <a:prstGeom prst="rect">
            <a:avLst/>
          </a:prstGeom>
          <a:solidFill>
            <a:schemeClr val="bg1"/>
          </a:solidFill>
        </p:spPr>
        <p:txBody>
          <a:bodyPr wrap="none">
            <a:spAutoFit/>
          </a:bodyPr>
          <a:lstStyle/>
          <a:p>
            <a:r>
              <a:rPr lang="ja-JP" altLang="en-US" dirty="0" smtClean="0"/>
              <a:t>中国の海洋プラット</a:t>
            </a:r>
            <a:endParaRPr lang="en-US" altLang="ja-JP" dirty="0" smtClean="0"/>
          </a:p>
          <a:p>
            <a:r>
              <a:rPr lang="ja-JP" altLang="en-US" dirty="0" smtClean="0"/>
              <a:t>フォーム</a:t>
            </a:r>
            <a:r>
              <a:rPr lang="ja-JP" altLang="en-US" dirty="0"/>
              <a:t>（白樺</a:t>
            </a:r>
            <a:r>
              <a:rPr lang="ja-JP" altLang="en-US" dirty="0" smtClean="0"/>
              <a:t>）</a:t>
            </a:r>
            <a:endParaRPr lang="en-US" altLang="ja-JP" dirty="0" smtClean="0"/>
          </a:p>
          <a:p>
            <a:r>
              <a:rPr lang="ja-JP" altLang="en-US" dirty="0" smtClean="0"/>
              <a:t>（写真：防衛省）</a:t>
            </a:r>
            <a:endParaRPr lang="ja-JP" altLang="en-US" dirty="0"/>
          </a:p>
        </p:txBody>
      </p:sp>
      <p:sp>
        <p:nvSpPr>
          <p:cNvPr id="15" name="正方形/長方形 14"/>
          <p:cNvSpPr/>
          <p:nvPr/>
        </p:nvSpPr>
        <p:spPr>
          <a:xfrm rot="17851429">
            <a:off x="8952728" y="3313259"/>
            <a:ext cx="1210588" cy="338554"/>
          </a:xfrm>
          <a:prstGeom prst="rect">
            <a:avLst/>
          </a:prstGeom>
          <a:solidFill>
            <a:schemeClr val="bg1"/>
          </a:solidFill>
        </p:spPr>
        <p:txBody>
          <a:bodyPr wrap="none">
            <a:spAutoFit/>
          </a:bodyPr>
          <a:lstStyle/>
          <a:p>
            <a:r>
              <a:rPr lang="ja-JP" altLang="en-US" sz="1600" dirty="0" smtClean="0"/>
              <a:t>日中中間線</a:t>
            </a:r>
            <a:endParaRPr lang="en-US" altLang="ja-JP" sz="1600" dirty="0"/>
          </a:p>
        </p:txBody>
      </p:sp>
      <p:sp>
        <p:nvSpPr>
          <p:cNvPr id="16" name="正方形/長方形 15"/>
          <p:cNvSpPr/>
          <p:nvPr/>
        </p:nvSpPr>
        <p:spPr>
          <a:xfrm>
            <a:off x="6658255" y="6217594"/>
            <a:ext cx="2954655" cy="646331"/>
          </a:xfrm>
          <a:prstGeom prst="rect">
            <a:avLst/>
          </a:prstGeom>
          <a:solidFill>
            <a:schemeClr val="bg1"/>
          </a:solidFill>
        </p:spPr>
        <p:txBody>
          <a:bodyPr wrap="none">
            <a:spAutoFit/>
          </a:bodyPr>
          <a:lstStyle/>
          <a:p>
            <a:r>
              <a:rPr lang="en-US" altLang="ja-JP" dirty="0" smtClean="0"/>
              <a:t>14</a:t>
            </a:r>
            <a:r>
              <a:rPr lang="ja-JP" altLang="en-US" dirty="0" smtClean="0"/>
              <a:t>基の海洋プラット</a:t>
            </a:r>
            <a:endParaRPr lang="en-US" altLang="ja-JP" dirty="0" smtClean="0"/>
          </a:p>
          <a:p>
            <a:r>
              <a:rPr lang="ja-JP" altLang="en-US" dirty="0" smtClean="0"/>
              <a:t>フォームの位置（外務省）</a:t>
            </a:r>
            <a:endParaRPr lang="ja-JP" altLang="en-US" dirty="0"/>
          </a:p>
        </p:txBody>
      </p:sp>
      <p:sp>
        <p:nvSpPr>
          <p:cNvPr id="17" name="正方形/長方形 16"/>
          <p:cNvSpPr/>
          <p:nvPr/>
        </p:nvSpPr>
        <p:spPr>
          <a:xfrm>
            <a:off x="6404364" y="1367330"/>
            <a:ext cx="2723823" cy="369332"/>
          </a:xfrm>
          <a:prstGeom prst="rect">
            <a:avLst/>
          </a:prstGeom>
        </p:spPr>
        <p:txBody>
          <a:bodyPr wrap="none">
            <a:spAutoFit/>
          </a:bodyPr>
          <a:lstStyle/>
          <a:p>
            <a:r>
              <a:rPr lang="ja-JP" altLang="en-US" dirty="0">
                <a:solidFill>
                  <a:schemeClr val="bg1"/>
                </a:solidFill>
                <a:latin typeface="Meiryo UI" panose="020B0604030504040204" pitchFamily="50" charset="-128"/>
                <a:ea typeface="Meiryo UI" panose="020B0604030504040204" pitchFamily="50" charset="-128"/>
              </a:rPr>
              <a:t>例</a:t>
            </a:r>
            <a:r>
              <a:rPr lang="ja-JP" altLang="en-US" dirty="0" smtClean="0">
                <a:solidFill>
                  <a:schemeClr val="bg1"/>
                </a:solidFill>
                <a:latin typeface="Meiryo UI" panose="020B0604030504040204" pitchFamily="50" charset="-128"/>
                <a:ea typeface="Meiryo UI" panose="020B0604030504040204" pitchFamily="50" charset="-128"/>
              </a:rPr>
              <a:t>：東シナ海のガス田開発</a:t>
            </a:r>
            <a:endParaRPr lang="ja-JP" altLang="en-US" dirty="0"/>
          </a:p>
        </p:txBody>
      </p:sp>
      <p:pic>
        <p:nvPicPr>
          <p:cNvPr id="6" name="オーディオ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34653813"/>
      </p:ext>
    </p:extLst>
  </p:cSld>
  <p:clrMapOvr>
    <a:masterClrMapping/>
  </p:clrMapOvr>
  <mc:AlternateContent xmlns:mc="http://schemas.openxmlformats.org/markup-compatibility/2006" xmlns:p14="http://schemas.microsoft.com/office/powerpoint/2010/main">
    <mc:Choice Requires="p14">
      <p:transition spd="slow" p14:dur="2000" advTm="36870"/>
    </mc:Choice>
    <mc:Fallback xmlns="">
      <p:transition spd="slow" advTm="3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childTnLst>
        </p:cTn>
      </p:par>
    </p:tnLst>
    <p:bldLst>
      <p:bldP spid="5" grpId="0"/>
      <p:bldP spid="12" grpId="0"/>
      <p:bldP spid="13" grpId="0"/>
      <p:bldP spid="14" grpId="0" animBg="1"/>
      <p:bldP spid="15" grpId="0" animBg="1"/>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15B858-EB48-4B5B-9D86-DC3C4008A79D}"/>
              </a:ext>
            </a:extLst>
          </p:cNvPr>
          <p:cNvSpPr txBox="1"/>
          <p:nvPr/>
        </p:nvSpPr>
        <p:spPr>
          <a:xfrm>
            <a:off x="550269" y="449291"/>
            <a:ext cx="3445174"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もっと知りたい方へ</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8C95723-CED6-4D1F-ACE1-F2AD962A57FF}"/>
              </a:ext>
            </a:extLst>
          </p:cNvPr>
          <p:cNvSpPr txBox="1"/>
          <p:nvPr/>
        </p:nvSpPr>
        <p:spPr>
          <a:xfrm>
            <a:off x="856983" y="1225689"/>
            <a:ext cx="9493496" cy="5632311"/>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海洋</a:t>
            </a:r>
            <a:r>
              <a:rPr lang="ja-JP" altLang="en-US" sz="2000" dirty="0">
                <a:solidFill>
                  <a:schemeClr val="bg1"/>
                </a:solidFill>
                <a:latin typeface="Meiryo UI" panose="020B0604030504040204" pitchFamily="50" charset="-128"/>
                <a:ea typeface="Meiryo UI" panose="020B0604030504040204" pitchFamily="50" charset="-128"/>
              </a:rPr>
              <a:t>白書</a:t>
            </a:r>
            <a:r>
              <a:rPr lang="en-US" altLang="ja-JP" sz="2000" dirty="0" smtClean="0">
                <a:solidFill>
                  <a:schemeClr val="bg1"/>
                </a:solidFill>
                <a:latin typeface="Meiryo UI" panose="020B0604030504040204" pitchFamily="50" charset="-128"/>
                <a:ea typeface="Meiryo UI" panose="020B0604030504040204" pitchFamily="50" charset="-128"/>
              </a:rPr>
              <a:t>2019』</a:t>
            </a:r>
            <a:r>
              <a:rPr lang="ja-JP" altLang="en-US" sz="2000" dirty="0" smtClean="0">
                <a:solidFill>
                  <a:schemeClr val="bg1"/>
                </a:solidFill>
                <a:latin typeface="Meiryo UI" panose="020B0604030504040204" pitchFamily="50" charset="-128"/>
                <a:ea typeface="Meiryo UI" panose="020B0604030504040204" pitchFamily="50" charset="-128"/>
              </a:rPr>
              <a:t>の図解</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https</a:t>
            </a:r>
            <a:r>
              <a:rPr lang="en-US" altLang="ja-JP" sz="2000" dirty="0">
                <a:solidFill>
                  <a:schemeClr val="bg1"/>
                </a:solidFill>
                <a:latin typeface="Meiryo UI" panose="020B0604030504040204" pitchFamily="50" charset="-128"/>
                <a:ea typeface="Meiryo UI" panose="020B0604030504040204" pitchFamily="50" charset="-128"/>
              </a:rPr>
              <a:t>://www.spf.org/opri/projects/wp_2019_jp.html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●レアアース泥の開発について</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海洋白書</a:t>
            </a:r>
            <a:r>
              <a:rPr lang="en-US" altLang="ja-JP" sz="2000" dirty="0" smtClean="0">
                <a:solidFill>
                  <a:schemeClr val="bg1"/>
                </a:solidFill>
                <a:latin typeface="Meiryo UI" panose="020B0604030504040204" pitchFamily="50" charset="-128"/>
                <a:ea typeface="Meiryo UI" panose="020B0604030504040204" pitchFamily="50" charset="-128"/>
              </a:rPr>
              <a:t>2020</a:t>
            </a:r>
            <a:r>
              <a:rPr lang="en-US" altLang="ja-JP" sz="2000" dirty="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1</a:t>
            </a:r>
            <a:r>
              <a:rPr lang="ja-JP" altLang="en-US" sz="2000" dirty="0" smtClean="0">
                <a:solidFill>
                  <a:schemeClr val="bg1"/>
                </a:solidFill>
                <a:latin typeface="Meiryo UI" panose="020B0604030504040204" pitchFamily="50" charset="-128"/>
                <a:ea typeface="Meiryo UI" panose="020B0604030504040204" pitchFamily="50" charset="-128"/>
              </a:rPr>
              <a:t>章第</a:t>
            </a:r>
            <a:r>
              <a:rPr lang="en-US" altLang="ja-JP" sz="2000" dirty="0">
                <a:solidFill>
                  <a:schemeClr val="bg1"/>
                </a:solidFill>
                <a:latin typeface="Meiryo UI" panose="020B0604030504040204" pitchFamily="50" charset="-128"/>
                <a:ea typeface="Meiryo UI" panose="020B0604030504040204" pitchFamily="50" charset="-128"/>
              </a:rPr>
              <a:t>3</a:t>
            </a:r>
            <a:r>
              <a:rPr lang="ja-JP" altLang="en-US" sz="2000" dirty="0">
                <a:solidFill>
                  <a:schemeClr val="bg1"/>
                </a:solidFill>
                <a:latin typeface="Meiryo UI" panose="020B0604030504040204" pitchFamily="50" charset="-128"/>
                <a:ea typeface="Meiryo UI" panose="020B0604030504040204" pitchFamily="50" charset="-128"/>
              </a:rPr>
              <a:t>節「海底鉱物資源の開発に向けた技術革新」</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a:t>
            </a:r>
            <a:r>
              <a:rPr lang="en-US" altLang="ja-JP" sz="2000" dirty="0" smtClean="0">
                <a:solidFill>
                  <a:schemeClr val="bg1"/>
                </a:solidFill>
                <a:latin typeface="Meiryo UI" panose="020B0604030504040204" pitchFamily="50" charset="-128"/>
                <a:ea typeface="Meiryo UI" panose="020B0604030504040204" pitchFamily="50" charset="-128"/>
              </a:rPr>
              <a:t>www.spf.org/opri/projects/information~white-paper~latest.html</a:t>
            </a:r>
          </a:p>
          <a:p>
            <a:r>
              <a:rPr lang="ja-JP" altLang="en-US" sz="2000" dirty="0">
                <a:solidFill>
                  <a:schemeClr val="bg1"/>
                </a:solidFill>
                <a:latin typeface="Meiryo UI" panose="020B0604030504040204" pitchFamily="50" charset="-128"/>
                <a:ea typeface="Meiryo UI" panose="020B0604030504040204" pitchFamily="50" charset="-128"/>
              </a:rPr>
              <a:t>　</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ja-JP" altLang="en-US" sz="2000" dirty="0">
                <a:solidFill>
                  <a:schemeClr val="bg1"/>
                </a:solidFill>
                <a:latin typeface="Meiryo UI" panose="020B0604030504040204" pitchFamily="50" charset="-128"/>
                <a:ea typeface="Meiryo UI" panose="020B0604030504040204" pitchFamily="50" charset="-128"/>
              </a:rPr>
              <a:t>加藤泰浩（</a:t>
            </a:r>
            <a:r>
              <a:rPr lang="en-US" altLang="ja-JP" sz="2000" dirty="0" smtClean="0">
                <a:solidFill>
                  <a:schemeClr val="bg1"/>
                </a:solidFill>
                <a:latin typeface="Meiryo UI" panose="020B0604030504040204" pitchFamily="50" charset="-128"/>
                <a:ea typeface="Meiryo UI" panose="020B0604030504040204" pitchFamily="50" charset="-128"/>
              </a:rPr>
              <a:t>2017</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Ocean</a:t>
            </a:r>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Newsletter</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417</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a:t>
            </a:r>
            <a:r>
              <a:rPr lang="en-US" altLang="ja-JP" sz="2000" dirty="0" smtClean="0">
                <a:solidFill>
                  <a:schemeClr val="bg1"/>
                </a:solidFill>
                <a:latin typeface="Meiryo UI" panose="020B0604030504040204" pitchFamily="50" charset="-128"/>
                <a:ea typeface="Meiryo UI" panose="020B0604030504040204" pitchFamily="50" charset="-128"/>
              </a:rPr>
              <a:t>www.spf.org/opri/newsletter/417_2.html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●メタンハイドレートの開発について</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ja-JP" altLang="en-US" sz="2000" dirty="0">
                <a:solidFill>
                  <a:schemeClr val="bg1"/>
                </a:solidFill>
                <a:latin typeface="Meiryo UI" panose="020B0604030504040204" pitchFamily="50" charset="-128"/>
                <a:ea typeface="Meiryo UI" panose="020B0604030504040204" pitchFamily="50" charset="-128"/>
              </a:rPr>
              <a:t>阿部正憲</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2017</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Ocean</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Newsletter</a:t>
            </a:r>
            <a:r>
              <a:rPr lang="ja-JP" altLang="en-US" sz="2000" dirty="0" smtClean="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404</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https</a:t>
            </a:r>
            <a:r>
              <a:rPr lang="en-US" altLang="ja-JP" sz="2000" dirty="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www.spf.org/opri/newsletter/404_1.html</a:t>
            </a: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●海洋権益の問題について</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坂元茂樹（</a:t>
            </a:r>
            <a:r>
              <a:rPr lang="en-US" altLang="ja-JP" sz="2000" dirty="0" smtClean="0">
                <a:solidFill>
                  <a:schemeClr val="bg1"/>
                </a:solidFill>
                <a:latin typeface="Meiryo UI" panose="020B0604030504040204" pitchFamily="50" charset="-128"/>
                <a:ea typeface="Meiryo UI" panose="020B0604030504040204" pitchFamily="50" charset="-128"/>
              </a:rPr>
              <a:t>2020</a:t>
            </a:r>
            <a:r>
              <a:rPr lang="ja-JP" altLang="en-US" sz="2000" dirty="0" smtClean="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Ocean</a:t>
            </a:r>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Newsletter</a:t>
            </a:r>
            <a:r>
              <a:rPr lang="ja-JP" altLang="en-US" sz="2000" dirty="0">
                <a:solidFill>
                  <a:schemeClr val="bg1"/>
                </a:solidFill>
                <a:latin typeface="Meiryo UI" panose="020B0604030504040204" pitchFamily="50" charset="-128"/>
                <a:ea typeface="Meiryo UI" panose="020B0604030504040204" pitchFamily="50" charset="-128"/>
              </a:rPr>
              <a:t>第</a:t>
            </a:r>
            <a:r>
              <a:rPr lang="en-US" altLang="ja-JP" sz="2000" dirty="0" smtClean="0">
                <a:solidFill>
                  <a:schemeClr val="bg1"/>
                </a:solidFill>
                <a:latin typeface="Meiryo UI" panose="020B0604030504040204" pitchFamily="50" charset="-128"/>
                <a:ea typeface="Meiryo UI" panose="020B0604030504040204" pitchFamily="50" charset="-128"/>
              </a:rPr>
              <a:t>468</a:t>
            </a:r>
            <a:r>
              <a:rPr lang="ja-JP" altLang="en-US" sz="2000" dirty="0" smtClean="0">
                <a:solidFill>
                  <a:schemeClr val="bg1"/>
                </a:solidFill>
                <a:latin typeface="Meiryo UI" panose="020B0604030504040204" pitchFamily="50" charset="-128"/>
                <a:ea typeface="Meiryo UI" panose="020B0604030504040204" pitchFamily="50" charset="-128"/>
              </a:rPr>
              <a:t>号</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　　</a:t>
            </a:r>
            <a:r>
              <a:rPr lang="en-US" altLang="ja-JP" sz="2000" dirty="0">
                <a:solidFill>
                  <a:schemeClr val="bg1"/>
                </a:solidFill>
                <a:latin typeface="Meiryo UI" panose="020B0604030504040204" pitchFamily="50" charset="-128"/>
                <a:ea typeface="Meiryo UI" panose="020B0604030504040204" pitchFamily="50" charset="-128"/>
              </a:rPr>
              <a:t>https://</a:t>
            </a:r>
            <a:r>
              <a:rPr lang="en-US" altLang="ja-JP" sz="2000" dirty="0" smtClean="0">
                <a:solidFill>
                  <a:schemeClr val="bg1"/>
                </a:solidFill>
                <a:latin typeface="Meiryo UI" panose="020B0604030504040204" pitchFamily="50" charset="-128"/>
                <a:ea typeface="Meiryo UI" panose="020B0604030504040204" pitchFamily="50" charset="-128"/>
              </a:rPr>
              <a:t>www.spf.org/opri/newsletter/468_1.html</a:t>
            </a:r>
            <a:endParaRPr lang="en-US" altLang="ja-JP" sz="2000" dirty="0">
              <a:solidFill>
                <a:schemeClr val="bg1"/>
              </a:solidFill>
              <a:latin typeface="Meiryo UI" panose="020B0604030504040204" pitchFamily="50" charset="-128"/>
              <a:ea typeface="Meiryo UI" panose="020B0604030504040204" pitchFamily="50" charset="-128"/>
            </a:endParaRPr>
          </a:p>
          <a:p>
            <a:endParaRPr lang="ja-JP" altLang="en-US" sz="2000" dirty="0">
              <a:solidFill>
                <a:schemeClr val="bg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7159853" y="6488668"/>
            <a:ext cx="5032147" cy="369332"/>
          </a:xfrm>
          <a:prstGeom prst="rect">
            <a:avLst/>
          </a:prstGeom>
        </p:spPr>
        <p:txBody>
          <a:bodyPr wrap="none">
            <a:spAutoFit/>
          </a:bodyPr>
          <a:lstStyle/>
          <a:p>
            <a:r>
              <a:rPr lang="ja-JP" altLang="en-US" dirty="0" smtClean="0"/>
              <a:t>作成：笹川平和財団海洋政策研究所　角田智彦</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47478286"/>
      </p:ext>
    </p:extLst>
  </p:cSld>
  <p:clrMapOvr>
    <a:masterClrMapping/>
  </p:clrMapOvr>
  <mc:AlternateContent xmlns:mc="http://schemas.openxmlformats.org/markup-compatibility/2006" xmlns:p14="http://schemas.microsoft.com/office/powerpoint/2010/main">
    <mc:Choice Requires="p14">
      <p:transition spd="slow" p14:dur="2000" advTm="14857"/>
    </mc:Choice>
    <mc:Fallback xmlns="">
      <p:transition spd="slow" advTm="1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374904" y="311505"/>
            <a:ext cx="2981907"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日本の海底</a:t>
            </a:r>
            <a:r>
              <a:rPr lang="ja-JP" altLang="en-US" sz="3200" dirty="0">
                <a:solidFill>
                  <a:srgbClr val="002060"/>
                </a:solidFill>
                <a:latin typeface="Meiryo UI" panose="020B0604030504040204" pitchFamily="50" charset="-128"/>
                <a:ea typeface="Meiryo UI" panose="020B0604030504040204" pitchFamily="50" charset="-128"/>
              </a:rPr>
              <a:t>資源</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6"/>
          <a:stretch>
            <a:fillRect/>
          </a:stretch>
        </p:blipFill>
        <p:spPr>
          <a:xfrm>
            <a:off x="3980114" y="116906"/>
            <a:ext cx="8057398" cy="6690990"/>
          </a:xfrm>
          <a:prstGeom prst="rect">
            <a:avLst/>
          </a:prstGeom>
        </p:spPr>
      </p:pic>
      <p:sp>
        <p:nvSpPr>
          <p:cNvPr id="4" name="テキスト ボックス 3">
            <a:extLst>
              <a:ext uri="{FF2B5EF4-FFF2-40B4-BE49-F238E27FC236}">
                <a16:creationId xmlns:a16="http://schemas.microsoft.com/office/drawing/2014/main" id="{BE1E77D9-283B-47D6-807C-34EF653A3C0E}"/>
              </a:ext>
            </a:extLst>
          </p:cNvPr>
          <p:cNvSpPr txBox="1"/>
          <p:nvPr/>
        </p:nvSpPr>
        <p:spPr>
          <a:xfrm>
            <a:off x="139611" y="1104283"/>
            <a:ext cx="3680827" cy="1323439"/>
          </a:xfrm>
          <a:prstGeom prst="rect">
            <a:avLst/>
          </a:prstGeom>
          <a:noFill/>
        </p:spPr>
        <p:txBody>
          <a:bodyPr wrap="squar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日本の排他的経済水域（</a:t>
            </a:r>
            <a:r>
              <a:rPr lang="en-US" altLang="ja-JP" sz="2000" dirty="0" smtClean="0">
                <a:solidFill>
                  <a:schemeClr val="bg1"/>
                </a:solidFill>
                <a:latin typeface="Meiryo UI" panose="020B0604030504040204" pitchFamily="50" charset="-128"/>
                <a:ea typeface="Meiryo UI" panose="020B0604030504040204" pitchFamily="50" charset="-128"/>
              </a:rPr>
              <a:t>EEZ</a:t>
            </a:r>
            <a:r>
              <a:rPr lang="ja-JP" altLang="en-US" sz="2000" dirty="0" smtClean="0">
                <a:solidFill>
                  <a:schemeClr val="bg1"/>
                </a:solidFill>
                <a:latin typeface="Meiryo UI" panose="020B0604030504040204" pitchFamily="50" charset="-128"/>
                <a:ea typeface="Meiryo UI" panose="020B0604030504040204" pitchFamily="50" charset="-128"/>
              </a:rPr>
              <a:t>）には石油・天然ガスやレアアース泥など、様々な海底資源が分布している。</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987" y="2907578"/>
            <a:ext cx="2257740" cy="3172268"/>
          </a:xfrm>
          <a:prstGeom prst="rect">
            <a:avLst/>
          </a:prstGeom>
        </p:spPr>
      </p:pic>
      <p:sp>
        <p:nvSpPr>
          <p:cNvPr id="6" name="正方形/長方形 5"/>
          <p:cNvSpPr/>
          <p:nvPr/>
        </p:nvSpPr>
        <p:spPr>
          <a:xfrm>
            <a:off x="1373770" y="6190370"/>
            <a:ext cx="1620957" cy="369332"/>
          </a:xfrm>
          <a:prstGeom prst="rect">
            <a:avLst/>
          </a:prstGeom>
        </p:spPr>
        <p:txBody>
          <a:bodyPr wrap="none">
            <a:spAutoFit/>
          </a:bodyPr>
          <a:lstStyle/>
          <a:p>
            <a:r>
              <a:rPr lang="ja-JP" altLang="en-US" dirty="0"/>
              <a:t>海洋白書</a:t>
            </a:r>
            <a:r>
              <a:rPr lang="en-US" altLang="ja-JP" dirty="0"/>
              <a:t>2019</a:t>
            </a:r>
            <a:endParaRPr lang="ja-JP" altLang="en-US" dirty="0"/>
          </a:p>
        </p:txBody>
      </p:sp>
      <p:sp>
        <p:nvSpPr>
          <p:cNvPr id="7" name="正方形/長方形 6"/>
          <p:cNvSpPr/>
          <p:nvPr/>
        </p:nvSpPr>
        <p:spPr>
          <a:xfrm>
            <a:off x="4217414" y="711614"/>
            <a:ext cx="1594664" cy="369332"/>
          </a:xfrm>
          <a:prstGeom prst="rect">
            <a:avLst/>
          </a:prstGeom>
          <a:solidFill>
            <a:schemeClr val="bg1"/>
          </a:solidFill>
        </p:spPr>
        <p:txBody>
          <a:bodyPr wrap="square">
            <a:spAutoFit/>
          </a:bodyPr>
          <a:lstStyle/>
          <a:p>
            <a:r>
              <a:rPr lang="ja-JP" altLang="en-US" b="1" dirty="0" smtClean="0"/>
              <a:t>石油天然ガス</a:t>
            </a:r>
            <a:endParaRPr lang="en-US" altLang="ja-JP" b="1" dirty="0"/>
          </a:p>
        </p:txBody>
      </p:sp>
      <p:sp>
        <p:nvSpPr>
          <p:cNvPr id="8" name="正方形/長方形 7"/>
          <p:cNvSpPr/>
          <p:nvPr/>
        </p:nvSpPr>
        <p:spPr>
          <a:xfrm>
            <a:off x="7966553" y="2722912"/>
            <a:ext cx="2304789" cy="369332"/>
          </a:xfrm>
          <a:prstGeom prst="rect">
            <a:avLst/>
          </a:prstGeom>
          <a:solidFill>
            <a:schemeClr val="bg1"/>
          </a:solidFill>
        </p:spPr>
        <p:txBody>
          <a:bodyPr wrap="square">
            <a:spAutoFit/>
          </a:bodyPr>
          <a:lstStyle/>
          <a:p>
            <a:r>
              <a:rPr lang="ja-JP" altLang="en-US" b="1" dirty="0" smtClean="0"/>
              <a:t>メタンハイドレート</a:t>
            </a:r>
            <a:endParaRPr lang="en-US" altLang="ja-JP" b="1" dirty="0"/>
          </a:p>
        </p:txBody>
      </p:sp>
      <p:sp>
        <p:nvSpPr>
          <p:cNvPr id="9" name="正方形/長方形 8"/>
          <p:cNvSpPr/>
          <p:nvPr/>
        </p:nvSpPr>
        <p:spPr>
          <a:xfrm>
            <a:off x="5588696" y="6438564"/>
            <a:ext cx="1212937" cy="369332"/>
          </a:xfrm>
          <a:prstGeom prst="rect">
            <a:avLst/>
          </a:prstGeom>
          <a:solidFill>
            <a:schemeClr val="bg1"/>
          </a:solidFill>
        </p:spPr>
        <p:txBody>
          <a:bodyPr wrap="square">
            <a:spAutoFit/>
          </a:bodyPr>
          <a:lstStyle/>
          <a:p>
            <a:r>
              <a:rPr lang="ja-JP" altLang="en-US" b="1" dirty="0" smtClean="0"/>
              <a:t>熱水鉱床</a:t>
            </a:r>
            <a:endParaRPr lang="en-US" altLang="ja-JP" b="1" dirty="0"/>
          </a:p>
        </p:txBody>
      </p:sp>
      <p:sp>
        <p:nvSpPr>
          <p:cNvPr id="10" name="正方形/長方形 9"/>
          <p:cNvSpPr/>
          <p:nvPr/>
        </p:nvSpPr>
        <p:spPr>
          <a:xfrm>
            <a:off x="10386164" y="3772847"/>
            <a:ext cx="1651348" cy="369332"/>
          </a:xfrm>
          <a:prstGeom prst="rect">
            <a:avLst/>
          </a:prstGeom>
          <a:solidFill>
            <a:schemeClr val="bg1"/>
          </a:solidFill>
        </p:spPr>
        <p:txBody>
          <a:bodyPr wrap="square">
            <a:spAutoFit/>
          </a:bodyPr>
          <a:lstStyle/>
          <a:p>
            <a:r>
              <a:rPr lang="ja-JP" altLang="en-US" b="1" dirty="0" smtClean="0"/>
              <a:t>レアアース泥</a:t>
            </a:r>
            <a:endParaRPr lang="en-US" altLang="ja-JP" b="1" dirty="0"/>
          </a:p>
        </p:txBody>
      </p:sp>
      <p:pic>
        <p:nvPicPr>
          <p:cNvPr id="14" name="オーディオ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66784801"/>
      </p:ext>
    </p:extLst>
  </p:cSld>
  <p:clrMapOvr>
    <a:masterClrMapping/>
  </p:clrMapOvr>
  <mc:AlternateContent xmlns:mc="http://schemas.openxmlformats.org/markup-compatibility/2006" xmlns:p14="http://schemas.microsoft.com/office/powerpoint/2010/main">
    <mc:Choice Requires="p14">
      <p:transition spd="slow" p14:dur="2000" advTm="31093"/>
    </mc:Choice>
    <mc:Fallback xmlns="">
      <p:transition spd="slow" advTm="3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bldLst>
      <p:bldP spid="6" grpId="0"/>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674130"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石油・天然ガス</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237995" y="1193444"/>
            <a:ext cx="3553215" cy="3477875"/>
          </a:xfrm>
          <a:prstGeom prst="rect">
            <a:avLst/>
          </a:prstGeom>
          <a:noFill/>
        </p:spPr>
        <p:txBody>
          <a:bodyPr wrap="squar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日本で使われる天然</a:t>
            </a:r>
            <a:r>
              <a:rPr lang="ja-JP" altLang="en-US" sz="2000" dirty="0">
                <a:solidFill>
                  <a:schemeClr val="bg1"/>
                </a:solidFill>
                <a:latin typeface="Meiryo UI" panose="020B0604030504040204" pitchFamily="50" charset="-128"/>
                <a:ea typeface="Meiryo UI" panose="020B0604030504040204" pitchFamily="50" charset="-128"/>
              </a:rPr>
              <a:t>ガスの</a:t>
            </a:r>
            <a:r>
              <a:rPr lang="en-US" altLang="ja-JP" sz="2000" dirty="0">
                <a:solidFill>
                  <a:schemeClr val="bg1"/>
                </a:solidFill>
                <a:latin typeface="Meiryo UI" panose="020B0604030504040204" pitchFamily="50" charset="-128"/>
                <a:ea typeface="Meiryo UI" panose="020B0604030504040204" pitchFamily="50" charset="-128"/>
              </a:rPr>
              <a:t>2.5</a:t>
            </a:r>
            <a:r>
              <a:rPr lang="ja-JP" altLang="en-US" sz="2000" dirty="0">
                <a:solidFill>
                  <a:schemeClr val="bg1"/>
                </a:solidFill>
                <a:latin typeface="Meiryo UI" panose="020B0604030504040204" pitchFamily="50" charset="-128"/>
                <a:ea typeface="Meiryo UI" panose="020B0604030504040204" pitchFamily="50" charset="-128"/>
              </a:rPr>
              <a:t>％程度が国産で、その一部が海底油ガス田から生産されます。</a:t>
            </a:r>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かつては、新潟沖の</a:t>
            </a:r>
            <a:r>
              <a:rPr lang="en-US" altLang="ja-JP" sz="2000" dirty="0" smtClean="0">
                <a:solidFill>
                  <a:schemeClr val="bg1"/>
                </a:solidFill>
                <a:latin typeface="Meiryo UI" panose="020B0604030504040204" pitchFamily="50" charset="-128"/>
                <a:ea typeface="Meiryo UI" panose="020B0604030504040204" pitchFamily="50" charset="-128"/>
              </a:rPr>
              <a:t>3</a:t>
            </a:r>
            <a:r>
              <a:rPr lang="ja-JP" altLang="en-US" sz="2000" dirty="0" smtClean="0">
                <a:solidFill>
                  <a:schemeClr val="bg1"/>
                </a:solidFill>
                <a:latin typeface="Meiryo UI" panose="020B0604030504040204" pitchFamily="50" charset="-128"/>
                <a:ea typeface="Meiryo UI" panose="020B0604030504040204" pitchFamily="50" charset="-128"/>
              </a:rPr>
              <a:t>ヵ所、福島沖の</a:t>
            </a:r>
            <a:r>
              <a:rPr lang="en-US" altLang="ja-JP" sz="2000" dirty="0" smtClean="0">
                <a:solidFill>
                  <a:schemeClr val="bg1"/>
                </a:solidFill>
                <a:latin typeface="Meiryo UI" panose="020B0604030504040204" pitchFamily="50" charset="-128"/>
                <a:ea typeface="Meiryo UI" panose="020B0604030504040204" pitchFamily="50" charset="-128"/>
              </a:rPr>
              <a:t>1</a:t>
            </a:r>
            <a:r>
              <a:rPr lang="ja-JP" altLang="en-US" sz="2000" dirty="0" smtClean="0">
                <a:solidFill>
                  <a:schemeClr val="bg1"/>
                </a:solidFill>
                <a:latin typeface="Meiryo UI" panose="020B0604030504040204" pitchFamily="50" charset="-128"/>
                <a:ea typeface="Meiryo UI" panose="020B0604030504040204" pitchFamily="50" charset="-128"/>
              </a:rPr>
              <a:t>か所の合計</a:t>
            </a:r>
            <a:r>
              <a:rPr lang="en-US" altLang="ja-JP" sz="2000" dirty="0" smtClean="0">
                <a:solidFill>
                  <a:schemeClr val="bg1"/>
                </a:solidFill>
                <a:latin typeface="Meiryo UI" panose="020B0604030504040204" pitchFamily="50" charset="-128"/>
                <a:ea typeface="Meiryo UI" panose="020B0604030504040204" pitchFamily="50" charset="-128"/>
              </a:rPr>
              <a:t>4</a:t>
            </a:r>
            <a:r>
              <a:rPr lang="ja-JP" altLang="en-US" sz="2000" dirty="0" smtClean="0">
                <a:solidFill>
                  <a:schemeClr val="bg1"/>
                </a:solidFill>
                <a:latin typeface="Meiryo UI" panose="020B0604030504040204" pitchFamily="50" charset="-128"/>
                <a:ea typeface="Meiryo UI" panose="020B0604030504040204" pitchFamily="50" charset="-128"/>
              </a:rPr>
              <a:t>カ所が稼働していた</a:t>
            </a:r>
            <a:r>
              <a:rPr lang="ja-JP" altLang="en-US" sz="2000" dirty="0">
                <a:solidFill>
                  <a:schemeClr val="bg1"/>
                </a:solidFill>
                <a:latin typeface="Meiryo UI" panose="020B0604030504040204" pitchFamily="50" charset="-128"/>
                <a:ea typeface="Meiryo UI" panose="020B0604030504040204" pitchFamily="50" charset="-128"/>
              </a:rPr>
              <a:t>が</a:t>
            </a:r>
            <a:r>
              <a:rPr lang="ja-JP" altLang="en-US" sz="2000" dirty="0" smtClean="0">
                <a:solidFill>
                  <a:schemeClr val="bg1"/>
                </a:solidFill>
                <a:latin typeface="Meiryo UI" panose="020B0604030504040204" pitchFamily="50" charset="-128"/>
                <a:ea typeface="Meiryo UI" panose="020B0604030504040204" pitchFamily="50" charset="-128"/>
              </a:rPr>
              <a:t>、今は新潟の岩船沖油ガス田のみが稼働しています。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海底地質の特徴から、赤色のエリアが可能性のあ</a:t>
            </a:r>
            <a:r>
              <a:rPr lang="ja-JP" altLang="en-US" sz="2000" dirty="0">
                <a:solidFill>
                  <a:schemeClr val="bg1"/>
                </a:solidFill>
                <a:latin typeface="Meiryo UI" panose="020B0604030504040204" pitchFamily="50" charset="-128"/>
                <a:ea typeface="Meiryo UI" panose="020B0604030504040204" pitchFamily="50" charset="-128"/>
              </a:rPr>
              <a:t>る</a:t>
            </a:r>
            <a:r>
              <a:rPr lang="ja-JP" altLang="en-US" sz="2000" dirty="0" smtClean="0">
                <a:solidFill>
                  <a:schemeClr val="bg1"/>
                </a:solidFill>
                <a:latin typeface="Meiryo UI" panose="020B0604030504040204" pitchFamily="50" charset="-128"/>
                <a:ea typeface="Meiryo UI" panose="020B0604030504040204" pitchFamily="50" charset="-128"/>
              </a:rPr>
              <a:t>海域。</a:t>
            </a:r>
            <a:endParaRPr lang="en-US" altLang="ja-JP" sz="2000" dirty="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6"/>
          <a:srcRect b="15699"/>
          <a:stretch/>
        </p:blipFill>
        <p:spPr>
          <a:xfrm>
            <a:off x="3989131" y="241769"/>
            <a:ext cx="8004948" cy="6437830"/>
          </a:xfrm>
          <a:prstGeom prst="rect">
            <a:avLst/>
          </a:prstGeom>
        </p:spPr>
      </p:pic>
      <p:sp>
        <p:nvSpPr>
          <p:cNvPr id="6" name="正方形/長方形 5"/>
          <p:cNvSpPr/>
          <p:nvPr/>
        </p:nvSpPr>
        <p:spPr>
          <a:xfrm>
            <a:off x="10325783" y="3460684"/>
            <a:ext cx="1866217" cy="646331"/>
          </a:xfrm>
          <a:prstGeom prst="rect">
            <a:avLst/>
          </a:prstGeom>
          <a:solidFill>
            <a:schemeClr val="bg1"/>
          </a:solidFill>
        </p:spPr>
        <p:txBody>
          <a:bodyPr wrap="none">
            <a:spAutoFit/>
          </a:bodyPr>
          <a:lstStyle/>
          <a:p>
            <a:r>
              <a:rPr lang="ja-JP" altLang="en-US" b="1" dirty="0" smtClean="0"/>
              <a:t>福島県沖：</a:t>
            </a:r>
            <a:endParaRPr lang="en-US" altLang="ja-JP" b="1" dirty="0" smtClean="0"/>
          </a:p>
          <a:p>
            <a:r>
              <a:rPr lang="ja-JP" altLang="en-US" b="1" dirty="0" smtClean="0"/>
              <a:t> いわき</a:t>
            </a:r>
            <a:r>
              <a:rPr lang="ja-JP" altLang="en-US" b="1" dirty="0"/>
              <a:t>沖ガス</a:t>
            </a:r>
            <a:r>
              <a:rPr lang="ja-JP" altLang="en-US" b="1" dirty="0" smtClean="0"/>
              <a:t>田</a:t>
            </a:r>
            <a:endParaRPr lang="ja-JP" altLang="en-US" b="1" dirty="0"/>
          </a:p>
        </p:txBody>
      </p:sp>
      <p:sp>
        <p:nvSpPr>
          <p:cNvPr id="7" name="正方形/長方形 6"/>
          <p:cNvSpPr/>
          <p:nvPr/>
        </p:nvSpPr>
        <p:spPr>
          <a:xfrm>
            <a:off x="5044131" y="2906686"/>
            <a:ext cx="2596746" cy="1200329"/>
          </a:xfrm>
          <a:prstGeom prst="rect">
            <a:avLst/>
          </a:prstGeom>
          <a:solidFill>
            <a:schemeClr val="bg1"/>
          </a:solidFill>
        </p:spPr>
        <p:txBody>
          <a:bodyPr wrap="square">
            <a:spAutoFit/>
          </a:bodyPr>
          <a:lstStyle/>
          <a:p>
            <a:r>
              <a:rPr lang="ja-JP" altLang="en-US" b="1" dirty="0"/>
              <a:t>新潟県沖の油ガス田：</a:t>
            </a:r>
            <a:endParaRPr lang="en-US" altLang="ja-JP" b="1" dirty="0"/>
          </a:p>
          <a:p>
            <a:r>
              <a:rPr lang="ja-JP" altLang="en-US" b="1" dirty="0"/>
              <a:t>　阿賀沖油・ガス田</a:t>
            </a:r>
            <a:endParaRPr lang="en-US" altLang="ja-JP" b="1" dirty="0"/>
          </a:p>
          <a:p>
            <a:r>
              <a:rPr lang="ja-JP" altLang="en-US" b="1" dirty="0"/>
              <a:t>　阿賀沖北油田</a:t>
            </a:r>
            <a:endParaRPr lang="en-US" altLang="ja-JP" b="1" dirty="0"/>
          </a:p>
          <a:p>
            <a:r>
              <a:rPr lang="ja-JP" altLang="en-US" b="1" dirty="0"/>
              <a:t>　岩船沖油ガス田</a:t>
            </a:r>
            <a:endParaRPr lang="en-US" altLang="ja-JP" b="1" dirty="0"/>
          </a:p>
        </p:txBody>
      </p:sp>
      <p:pic>
        <p:nvPicPr>
          <p:cNvPr id="9" name="図 8"/>
          <p:cNvPicPr>
            <a:picLocks noChangeAspect="1"/>
          </p:cNvPicPr>
          <p:nvPr/>
        </p:nvPicPr>
        <p:blipFill rotWithShape="1">
          <a:blip r:embed="rId7">
            <a:extLst>
              <a:ext uri="{28A0092B-C50C-407E-A947-70E740481C1C}">
                <a14:useLocalDpi xmlns:a14="http://schemas.microsoft.com/office/drawing/2010/main" val="0"/>
              </a:ext>
            </a:extLst>
          </a:blip>
          <a:srcRect l="53685" b="26720"/>
          <a:stretch/>
        </p:blipFill>
        <p:spPr>
          <a:xfrm>
            <a:off x="232454" y="2299327"/>
            <a:ext cx="3553215" cy="2819087"/>
          </a:xfrm>
          <a:prstGeom prst="rect">
            <a:avLst/>
          </a:prstGeom>
        </p:spPr>
      </p:pic>
      <p:sp>
        <p:nvSpPr>
          <p:cNvPr id="10" name="正方形/長方形 9"/>
          <p:cNvSpPr/>
          <p:nvPr/>
        </p:nvSpPr>
        <p:spPr>
          <a:xfrm>
            <a:off x="1101050" y="5118414"/>
            <a:ext cx="2690160" cy="646331"/>
          </a:xfrm>
          <a:prstGeom prst="rect">
            <a:avLst/>
          </a:prstGeom>
        </p:spPr>
        <p:txBody>
          <a:bodyPr wrap="none">
            <a:spAutoFit/>
          </a:bodyPr>
          <a:lstStyle/>
          <a:p>
            <a:r>
              <a:rPr lang="en-US" altLang="ja-JP" dirty="0" smtClean="0">
                <a:solidFill>
                  <a:schemeClr val="bg1"/>
                </a:solidFill>
                <a:latin typeface="Meiryo UI" panose="020B0604030504040204" pitchFamily="50" charset="-128"/>
                <a:ea typeface="Meiryo UI" panose="020B0604030504040204" pitchFamily="50" charset="-128"/>
              </a:rPr>
              <a:t>2017</a:t>
            </a:r>
            <a:r>
              <a:rPr lang="ja-JP" altLang="en-US" dirty="0" smtClean="0">
                <a:solidFill>
                  <a:schemeClr val="bg1"/>
                </a:solidFill>
                <a:latin typeface="Meiryo UI" panose="020B0604030504040204" pitchFamily="50" charset="-128"/>
                <a:ea typeface="Meiryo UI" panose="020B0604030504040204" pitchFamily="50" charset="-128"/>
              </a:rPr>
              <a:t>年の天然ガス輸入先</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（経済産業省）</a:t>
            </a:r>
            <a:endParaRPr lang="en-US" altLang="ja-JP" dirty="0">
              <a:solidFill>
                <a:schemeClr val="bg1"/>
              </a:solidFill>
              <a:latin typeface="Meiryo UI" panose="020B0604030504040204" pitchFamily="50" charset="-128"/>
              <a:ea typeface="Meiryo UI" panose="020B0604030504040204" pitchFamily="50" charset="-128"/>
            </a:endParaRPr>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36705764"/>
      </p:ext>
    </p:extLst>
  </p:cSld>
  <p:clrMapOvr>
    <a:masterClrMapping/>
  </p:clrMapOvr>
  <mc:AlternateContent xmlns:mc="http://schemas.openxmlformats.org/markup-compatibility/2006" xmlns:p14="http://schemas.microsoft.com/office/powerpoint/2010/main">
    <mc:Choice Requires="p14">
      <p:transition spd="slow" p14:dur="2000" advTm="57031"/>
    </mc:Choice>
    <mc:Fallback xmlns="">
      <p:transition spd="slow" advTm="5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509020"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石油天然ガス</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429373" y="1379856"/>
            <a:ext cx="4052923" cy="2677656"/>
          </a:xfrm>
          <a:prstGeom prst="rect">
            <a:avLst/>
          </a:prstGeom>
          <a:noFill/>
        </p:spPr>
        <p:txBody>
          <a:bodyPr wrap="square" rtlCol="0">
            <a:spAutoFit/>
          </a:bodyPr>
          <a:lstStyle/>
          <a:p>
            <a:r>
              <a:rPr lang="ja-JP" altLang="en-US" sz="2400" dirty="0" smtClean="0">
                <a:solidFill>
                  <a:schemeClr val="bg1"/>
                </a:solidFill>
                <a:latin typeface="Meiryo UI" panose="020B0604030504040204" pitchFamily="50" charset="-128"/>
                <a:ea typeface="Meiryo UI" panose="020B0604030504040204" pitchFamily="50" charset="-128"/>
              </a:rPr>
              <a:t>広大海域から石油天然ガスを探査するポイントは地層を知ることです。</a:t>
            </a:r>
            <a:endParaRPr lang="en-US" altLang="ja-JP" sz="2400" dirty="0" smtClean="0">
              <a:solidFill>
                <a:schemeClr val="bg1"/>
              </a:solidFill>
              <a:latin typeface="Meiryo UI" panose="020B0604030504040204" pitchFamily="50" charset="-128"/>
              <a:ea typeface="Meiryo UI" panose="020B0604030504040204" pitchFamily="50" charset="-128"/>
            </a:endParaRPr>
          </a:p>
          <a:p>
            <a:endParaRPr lang="en-US" altLang="ja-JP" sz="2400" dirty="0">
              <a:solidFill>
                <a:schemeClr val="bg1"/>
              </a:solidFill>
              <a:latin typeface="Meiryo UI" panose="020B0604030504040204" pitchFamily="50" charset="-128"/>
              <a:ea typeface="Meiryo UI" panose="020B0604030504040204" pitchFamily="50" charset="-128"/>
            </a:endParaRPr>
          </a:p>
          <a:p>
            <a:r>
              <a:rPr lang="ja-JP" altLang="en-US" sz="2400" dirty="0" smtClean="0">
                <a:solidFill>
                  <a:schemeClr val="bg1"/>
                </a:solidFill>
                <a:latin typeface="Meiryo UI" panose="020B0604030504040204" pitchFamily="50" charset="-128"/>
                <a:ea typeface="Meiryo UI" panose="020B0604030504040204" pitchFamily="50" charset="-128"/>
              </a:rPr>
              <a:t>例えば</a:t>
            </a:r>
            <a:r>
              <a:rPr lang="ja-JP" altLang="en-US" sz="2400" dirty="0">
                <a:solidFill>
                  <a:schemeClr val="bg1"/>
                </a:solidFill>
                <a:latin typeface="Meiryo UI" panose="020B0604030504040204" pitchFamily="50" charset="-128"/>
                <a:ea typeface="Meiryo UI" panose="020B0604030504040204" pitchFamily="50" charset="-128"/>
              </a:rPr>
              <a:t>、</a:t>
            </a:r>
            <a:r>
              <a:rPr lang="ja-JP" altLang="en-US" sz="2400" dirty="0" smtClean="0">
                <a:solidFill>
                  <a:schemeClr val="bg1"/>
                </a:solidFill>
                <a:latin typeface="Meiryo UI" panose="020B0604030504040204" pitchFamily="50" charset="-128"/>
                <a:ea typeface="Meiryo UI" panose="020B0604030504040204" pitchFamily="50" charset="-128"/>
              </a:rPr>
              <a:t>お椀を逆さにしたような地層があれば石油・天然ガスが存在している可能性があります。</a:t>
            </a:r>
            <a:endParaRPr lang="en-US" altLang="ja-JP" sz="2400" dirty="0" smtClean="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352" y="1167563"/>
            <a:ext cx="6594301" cy="5023658"/>
          </a:xfrm>
          <a:prstGeom prst="rect">
            <a:avLst/>
          </a:prstGeom>
        </p:spPr>
      </p:pic>
      <p:pic>
        <p:nvPicPr>
          <p:cNvPr id="6" name="図 5"/>
          <p:cNvPicPr>
            <a:picLocks noChangeAspect="1"/>
          </p:cNvPicPr>
          <p:nvPr/>
        </p:nvPicPr>
        <p:blipFill rotWithShape="1">
          <a:blip r:embed="rId7">
            <a:extLst>
              <a:ext uri="{28A0092B-C50C-407E-A947-70E740481C1C}">
                <a14:useLocalDpi xmlns:a14="http://schemas.microsoft.com/office/drawing/2010/main" val="0"/>
              </a:ext>
            </a:extLst>
          </a:blip>
          <a:srcRect t="6758" r="59506" b="62374"/>
          <a:stretch/>
        </p:blipFill>
        <p:spPr>
          <a:xfrm>
            <a:off x="1755119" y="4137327"/>
            <a:ext cx="2608340" cy="1678113"/>
          </a:xfrm>
          <a:prstGeom prst="rect">
            <a:avLst/>
          </a:prstGeom>
        </p:spPr>
      </p:pic>
      <p:pic>
        <p:nvPicPr>
          <p:cNvPr id="7" name="図 6"/>
          <p:cNvPicPr>
            <a:picLocks noChangeAspect="1"/>
          </p:cNvPicPr>
          <p:nvPr/>
        </p:nvPicPr>
        <p:blipFill rotWithShape="1">
          <a:blip r:embed="rId7">
            <a:extLst>
              <a:ext uri="{28A0092B-C50C-407E-A947-70E740481C1C}">
                <a14:useLocalDpi xmlns:a14="http://schemas.microsoft.com/office/drawing/2010/main" val="0"/>
              </a:ext>
            </a:extLst>
          </a:blip>
          <a:srcRect t="6758" r="59506" b="62374"/>
          <a:stretch/>
        </p:blipFill>
        <p:spPr>
          <a:xfrm rot="10800000">
            <a:off x="1873956" y="4275113"/>
            <a:ext cx="2608340" cy="1678113"/>
          </a:xfrm>
          <a:prstGeom prst="rect">
            <a:avLst/>
          </a:prstGeom>
        </p:spPr>
      </p:pic>
      <p:sp>
        <p:nvSpPr>
          <p:cNvPr id="8" name="楕円 7"/>
          <p:cNvSpPr/>
          <p:nvPr/>
        </p:nvSpPr>
        <p:spPr>
          <a:xfrm>
            <a:off x="5031515" y="3609625"/>
            <a:ext cx="1953249" cy="9034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590787" y="6191221"/>
            <a:ext cx="5601213" cy="369332"/>
          </a:xfrm>
          <a:prstGeom prst="rect">
            <a:avLst/>
          </a:prstGeom>
        </p:spPr>
        <p:txBody>
          <a:bodyPr wrap="none">
            <a:spAutoFit/>
          </a:bodyPr>
          <a:lstStyle/>
          <a:p>
            <a:r>
              <a:rPr lang="ja-JP" altLang="en-US" dirty="0" smtClean="0">
                <a:solidFill>
                  <a:schemeClr val="bg1"/>
                </a:solidFill>
              </a:rPr>
              <a:t>図は</a:t>
            </a:r>
            <a:r>
              <a:rPr lang="en-US" altLang="ja-JP" dirty="0" smtClean="0">
                <a:solidFill>
                  <a:schemeClr val="bg1"/>
                </a:solidFill>
              </a:rPr>
              <a:t>(</a:t>
            </a:r>
            <a:r>
              <a:rPr lang="ja-JP" altLang="en-US" dirty="0">
                <a:solidFill>
                  <a:schemeClr val="bg1"/>
                </a:solidFill>
              </a:rPr>
              <a:t>独</a:t>
            </a:r>
            <a:r>
              <a:rPr lang="en-US" altLang="ja-JP" dirty="0">
                <a:solidFill>
                  <a:schemeClr val="bg1"/>
                </a:solidFill>
              </a:rPr>
              <a:t>)</a:t>
            </a:r>
            <a:r>
              <a:rPr lang="ja-JP" altLang="en-US" dirty="0">
                <a:solidFill>
                  <a:schemeClr val="bg1"/>
                </a:solidFill>
              </a:rPr>
              <a:t> 石油天然ガス・金属鉱物資源機構の</a:t>
            </a:r>
            <a:r>
              <a:rPr lang="en-US" altLang="ja-JP" dirty="0">
                <a:solidFill>
                  <a:schemeClr val="bg1"/>
                </a:solidFill>
              </a:rPr>
              <a:t>HP</a:t>
            </a:r>
            <a:r>
              <a:rPr lang="ja-JP" altLang="en-US" dirty="0">
                <a:solidFill>
                  <a:schemeClr val="bg1"/>
                </a:solidFill>
              </a:rPr>
              <a:t>より</a:t>
            </a:r>
            <a:endParaRPr lang="en-US" altLang="ja-JP" sz="2400" dirty="0">
              <a:solidFill>
                <a:schemeClr val="bg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8"/>
          <a:stretch>
            <a:fillRect/>
          </a:stretch>
        </p:blipFill>
        <p:spPr>
          <a:xfrm rot="20062499">
            <a:off x="2202912" y="4976678"/>
            <a:ext cx="1953095" cy="1953095"/>
          </a:xfrm>
          <a:prstGeom prst="rect">
            <a:avLst/>
          </a:prstGeom>
        </p:spPr>
      </p:pic>
      <p:sp>
        <p:nvSpPr>
          <p:cNvPr id="13" name="右矢印 12"/>
          <p:cNvSpPr/>
          <p:nvPr/>
        </p:nvSpPr>
        <p:spPr>
          <a:xfrm rot="14306128">
            <a:off x="3490119" y="5754382"/>
            <a:ext cx="738366" cy="3407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178125" y="6422951"/>
            <a:ext cx="1800493" cy="369332"/>
          </a:xfrm>
          <a:prstGeom prst="rect">
            <a:avLst/>
          </a:prstGeom>
          <a:noFill/>
        </p:spPr>
        <p:txBody>
          <a:bodyPr wrap="none" rtlCol="0">
            <a:spAutoFit/>
          </a:bodyPr>
          <a:lstStyle/>
          <a:p>
            <a:r>
              <a:rPr lang="ja-JP" altLang="en-US" dirty="0">
                <a:solidFill>
                  <a:srgbClr val="FF0000"/>
                </a:solidFill>
              </a:rPr>
              <a:t>石油</a:t>
            </a:r>
            <a:r>
              <a:rPr kumimoji="1" lang="ja-JP" altLang="en-US" dirty="0" smtClean="0">
                <a:solidFill>
                  <a:srgbClr val="FF0000"/>
                </a:solidFill>
              </a:rPr>
              <a:t>・天然ガス</a:t>
            </a:r>
            <a:endParaRPr kumimoji="1" lang="ja-JP" altLang="en-US" dirty="0">
              <a:solidFill>
                <a:srgbClr val="FF0000"/>
              </a:solidFill>
            </a:endParaRPr>
          </a:p>
        </p:txBody>
      </p:sp>
      <p:pic>
        <p:nvPicPr>
          <p:cNvPr id="9" name="オーディ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71830436"/>
      </p:ext>
    </p:extLst>
  </p:cSld>
  <p:clrMapOvr>
    <a:masterClrMapping/>
  </p:clrMapOvr>
  <mc:AlternateContent xmlns:mc="http://schemas.openxmlformats.org/markup-compatibility/2006" xmlns:p14="http://schemas.microsoft.com/office/powerpoint/2010/main">
    <mc:Choice Requires="p14">
      <p:transition spd="slow" p14:dur="2000" advTm="19383"/>
    </mc:Choice>
    <mc:Fallback xmlns="">
      <p:transition spd="slow" advTm="1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8" grpId="0" animBg="1"/>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450061" y="449291"/>
            <a:ext cx="2509020"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石油天然ガス</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387703" y="1157221"/>
            <a:ext cx="5521063" cy="1323439"/>
          </a:xfrm>
          <a:prstGeom prst="rect">
            <a:avLst/>
          </a:prstGeom>
          <a:noFill/>
        </p:spPr>
        <p:txBody>
          <a:bodyPr wrap="non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広大な海域の調査には、物理探査船が使われます。</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エアガンから発射された音の反射を、数㎞も伸ばした</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ストリーマと呼ばれるケーブルで受信し、海底下の</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地質</a:t>
            </a:r>
            <a:r>
              <a:rPr lang="ja-JP" altLang="en-US" sz="2000" dirty="0">
                <a:solidFill>
                  <a:schemeClr val="bg1"/>
                </a:solidFill>
                <a:latin typeface="Meiryo UI" panose="020B0604030504040204" pitchFamily="50" charset="-128"/>
                <a:ea typeface="Meiryo UI" panose="020B0604030504040204" pitchFamily="50" charset="-128"/>
              </a:rPr>
              <a:t>構造</a:t>
            </a:r>
            <a:r>
              <a:rPr lang="ja-JP" altLang="en-US" sz="2000" dirty="0" smtClean="0">
                <a:solidFill>
                  <a:schemeClr val="bg1"/>
                </a:solidFill>
                <a:latin typeface="Meiryo UI" panose="020B0604030504040204" pitchFamily="50" charset="-128"/>
                <a:ea typeface="Meiryo UI" panose="020B0604030504040204" pitchFamily="50" charset="-128"/>
              </a:rPr>
              <a:t>を解析し、有望な場所を見つけます。</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3075" y="155832"/>
            <a:ext cx="3568792" cy="2382169"/>
          </a:xfrm>
          <a:prstGeom prst="rect">
            <a:avLst/>
          </a:prstGeom>
        </p:spPr>
      </p:pic>
      <p:sp>
        <p:nvSpPr>
          <p:cNvPr id="5" name="テキスト ボックス 4">
            <a:extLst>
              <a:ext uri="{FF2B5EF4-FFF2-40B4-BE49-F238E27FC236}">
                <a16:creationId xmlns:a16="http://schemas.microsoft.com/office/drawing/2014/main" id="{BE1E77D9-283B-47D6-807C-34EF653A3C0E}"/>
              </a:ext>
            </a:extLst>
          </p:cNvPr>
          <p:cNvSpPr txBox="1"/>
          <p:nvPr/>
        </p:nvSpPr>
        <p:spPr>
          <a:xfrm>
            <a:off x="9810097" y="1625661"/>
            <a:ext cx="2173668" cy="923330"/>
          </a:xfrm>
          <a:prstGeom prst="rect">
            <a:avLst/>
          </a:prstGeom>
          <a:noFill/>
        </p:spPr>
        <p:txBody>
          <a:bodyPr wrap="squar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三次元物理探査船</a:t>
            </a:r>
            <a:endParaRPr lang="en-US" altLang="ja-JP" dirty="0" smtClean="0">
              <a:solidFill>
                <a:schemeClr val="bg1"/>
              </a:solidFill>
              <a:latin typeface="Meiryo UI" panose="020B0604030504040204" pitchFamily="50" charset="-128"/>
              <a:ea typeface="Meiryo UI" panose="020B0604030504040204" pitchFamily="50" charset="-128"/>
            </a:endParaRPr>
          </a:p>
          <a:p>
            <a:r>
              <a:rPr lang="ja-JP" altLang="en-US" dirty="0" smtClean="0">
                <a:solidFill>
                  <a:schemeClr val="bg1"/>
                </a:solidFill>
                <a:latin typeface="Meiryo UI" panose="020B0604030504040204" pitchFamily="50" charset="-128"/>
                <a:ea typeface="Meiryo UI" panose="020B0604030504040204" pitchFamily="50" charset="-128"/>
              </a:rPr>
              <a:t>「たんさ」</a:t>
            </a:r>
            <a:endParaRPr lang="en-US" altLang="ja-JP" dirty="0" smtClean="0">
              <a:solidFill>
                <a:schemeClr val="bg1"/>
              </a:solidFill>
              <a:latin typeface="Meiryo UI" panose="020B0604030504040204" pitchFamily="50" charset="-128"/>
              <a:ea typeface="Meiryo UI" panose="020B0604030504040204" pitchFamily="50" charset="-128"/>
            </a:endParaRPr>
          </a:p>
          <a:p>
            <a:r>
              <a:rPr lang="en-US" altLang="ja-JP" dirty="0">
                <a:solidFill>
                  <a:schemeClr val="bg1"/>
                </a:solidFill>
                <a:latin typeface="Meiryo UI" panose="020B0604030504040204" pitchFamily="50" charset="-128"/>
                <a:ea typeface="Meiryo UI" panose="020B0604030504040204" pitchFamily="50" charset="-128"/>
              </a:rPr>
              <a:t>2019</a:t>
            </a:r>
            <a:r>
              <a:rPr lang="ja-JP" altLang="en-US" dirty="0" smtClean="0">
                <a:solidFill>
                  <a:schemeClr val="bg1"/>
                </a:solidFill>
                <a:latin typeface="Meiryo UI" panose="020B0604030504040204" pitchFamily="50" charset="-128"/>
                <a:ea typeface="Meiryo UI" panose="020B0604030504040204" pitchFamily="50" charset="-128"/>
              </a:rPr>
              <a:t>年</a:t>
            </a:r>
            <a:r>
              <a:rPr lang="en-US" altLang="ja-JP" dirty="0" smtClean="0">
                <a:solidFill>
                  <a:schemeClr val="bg1"/>
                </a:solidFill>
                <a:latin typeface="Meiryo UI" panose="020B0604030504040204" pitchFamily="50" charset="-128"/>
                <a:ea typeface="Meiryo UI" panose="020B0604030504040204" pitchFamily="50" charset="-128"/>
              </a:rPr>
              <a:t>10</a:t>
            </a:r>
            <a:r>
              <a:rPr lang="ja-JP" altLang="en-US" dirty="0" smtClean="0">
                <a:solidFill>
                  <a:schemeClr val="bg1"/>
                </a:solidFill>
                <a:latin typeface="Meiryo UI" panose="020B0604030504040204" pitchFamily="50" charset="-128"/>
                <a:ea typeface="Meiryo UI" panose="020B0604030504040204" pitchFamily="50" charset="-128"/>
              </a:rPr>
              <a:t>月就航</a:t>
            </a:r>
            <a:endParaRPr lang="en-US" altLang="ja-JP" dirty="0" smtClean="0">
              <a:solidFill>
                <a:schemeClr val="bg1"/>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7"/>
          <a:stretch>
            <a:fillRect/>
          </a:stretch>
        </p:blipFill>
        <p:spPr>
          <a:xfrm>
            <a:off x="554321" y="2793304"/>
            <a:ext cx="6698372" cy="3807779"/>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4609" y="2793304"/>
            <a:ext cx="3973608" cy="3803311"/>
          </a:xfrm>
          <a:prstGeom prst="rect">
            <a:avLst/>
          </a:prstGeom>
        </p:spPr>
      </p:pic>
      <p:sp>
        <p:nvSpPr>
          <p:cNvPr id="10" name="正方形/長方形 9"/>
          <p:cNvSpPr/>
          <p:nvPr/>
        </p:nvSpPr>
        <p:spPr>
          <a:xfrm>
            <a:off x="6008974" y="6559223"/>
            <a:ext cx="6293711" cy="369332"/>
          </a:xfrm>
          <a:prstGeom prst="rect">
            <a:avLst/>
          </a:prstGeom>
        </p:spPr>
        <p:txBody>
          <a:bodyPr wrap="none">
            <a:spAutoFit/>
          </a:bodyPr>
          <a:lstStyle/>
          <a:p>
            <a:r>
              <a:rPr lang="ja-JP" altLang="en-US" dirty="0" smtClean="0">
                <a:solidFill>
                  <a:schemeClr val="bg1"/>
                </a:solidFill>
              </a:rPr>
              <a:t>全ての図は</a:t>
            </a:r>
            <a:r>
              <a:rPr lang="en-US" altLang="ja-JP" dirty="0" smtClean="0">
                <a:solidFill>
                  <a:schemeClr val="bg1"/>
                </a:solidFill>
              </a:rPr>
              <a:t>(</a:t>
            </a:r>
            <a:r>
              <a:rPr lang="ja-JP" altLang="en-US" dirty="0">
                <a:solidFill>
                  <a:schemeClr val="bg1"/>
                </a:solidFill>
              </a:rPr>
              <a:t>独</a:t>
            </a:r>
            <a:r>
              <a:rPr lang="en-US" altLang="ja-JP" dirty="0">
                <a:solidFill>
                  <a:schemeClr val="bg1"/>
                </a:solidFill>
              </a:rPr>
              <a:t>)</a:t>
            </a:r>
            <a:r>
              <a:rPr lang="ja-JP" altLang="en-US" dirty="0">
                <a:solidFill>
                  <a:schemeClr val="bg1"/>
                </a:solidFill>
              </a:rPr>
              <a:t> 石油天然ガス・金属鉱物資源機構の</a:t>
            </a:r>
            <a:r>
              <a:rPr lang="en-US" altLang="ja-JP" dirty="0">
                <a:solidFill>
                  <a:schemeClr val="bg1"/>
                </a:solidFill>
              </a:rPr>
              <a:t>HP</a:t>
            </a:r>
            <a:r>
              <a:rPr lang="ja-JP" altLang="en-US" dirty="0">
                <a:solidFill>
                  <a:schemeClr val="bg1"/>
                </a:solidFill>
              </a:rPr>
              <a:t>より</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6" name="爆発 1 5"/>
          <p:cNvSpPr/>
          <p:nvPr/>
        </p:nvSpPr>
        <p:spPr>
          <a:xfrm>
            <a:off x="4709786" y="3895594"/>
            <a:ext cx="563671" cy="48851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H="1">
            <a:off x="3518889" y="4409162"/>
            <a:ext cx="1341211" cy="1396505"/>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直線矢印コネクタ 12"/>
          <p:cNvCxnSpPr/>
          <p:nvPr/>
        </p:nvCxnSpPr>
        <p:spPr>
          <a:xfrm flipH="1" flipV="1">
            <a:off x="2113614" y="3870542"/>
            <a:ext cx="1304143" cy="1935125"/>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7" name="正方形/長方形 16"/>
          <p:cNvSpPr/>
          <p:nvPr/>
        </p:nvSpPr>
        <p:spPr>
          <a:xfrm>
            <a:off x="5068475" y="4252771"/>
            <a:ext cx="1194600" cy="369332"/>
          </a:xfrm>
          <a:prstGeom prst="rect">
            <a:avLst/>
          </a:prstGeom>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音波</a:t>
            </a:r>
            <a:endParaRPr lang="ja-JP" altLang="en-US" dirty="0">
              <a:solidFill>
                <a:srgbClr val="FF0000"/>
              </a:solidFill>
            </a:endParaRPr>
          </a:p>
        </p:txBody>
      </p:sp>
      <p:sp>
        <p:nvSpPr>
          <p:cNvPr id="14" name="テキスト ボックス 13">
            <a:extLst>
              <a:ext uri="{FF2B5EF4-FFF2-40B4-BE49-F238E27FC236}">
                <a16:creationId xmlns:a16="http://schemas.microsoft.com/office/drawing/2014/main" id="{BE1E77D9-283B-47D6-807C-34EF653A3C0E}"/>
              </a:ext>
            </a:extLst>
          </p:cNvPr>
          <p:cNvSpPr txBox="1"/>
          <p:nvPr/>
        </p:nvSpPr>
        <p:spPr>
          <a:xfrm>
            <a:off x="7464609" y="6189891"/>
            <a:ext cx="2173668" cy="369332"/>
          </a:xfrm>
          <a:prstGeom prst="rect">
            <a:avLst/>
          </a:prstGeom>
          <a:noFill/>
        </p:spPr>
        <p:txBody>
          <a:bodyPr wrap="squar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地質構造の例</a:t>
            </a:r>
            <a:endParaRPr lang="en-US" altLang="ja-JP" dirty="0" smtClean="0">
              <a:solidFill>
                <a:schemeClr val="bg1"/>
              </a:solidFill>
              <a:latin typeface="Meiryo UI" panose="020B0604030504040204" pitchFamily="50" charset="-128"/>
              <a:ea typeface="Meiryo UI" panose="020B0604030504040204" pitchFamily="50" charset="-128"/>
            </a:endParaRPr>
          </a:p>
        </p:txBody>
      </p:sp>
      <p:pic>
        <p:nvPicPr>
          <p:cNvPr id="16" name="オーディオ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18400938"/>
      </p:ext>
    </p:extLst>
  </p:cSld>
  <p:clrMapOvr>
    <a:masterClrMapping/>
  </p:clrMapOvr>
  <mc:AlternateContent xmlns:mc="http://schemas.openxmlformats.org/markup-compatibility/2006" xmlns:p14="http://schemas.microsoft.com/office/powerpoint/2010/main">
    <mc:Choice Requires="p14">
      <p:transition spd="slow" p14:dur="2000" advTm="28234"/>
    </mc:Choice>
    <mc:Fallback xmlns="">
      <p:transition spd="slow" advTm="2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6"/>
                </p:tgtEl>
              </p:cMediaNode>
            </p:audio>
          </p:childTnLst>
        </p:cTn>
      </p:par>
    </p:tnLst>
    <p:bldLst>
      <p:bldP spid="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959465"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メタンハイドレート</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272905" y="1210039"/>
            <a:ext cx="4777440" cy="4462760"/>
          </a:xfrm>
          <a:prstGeom prst="rect">
            <a:avLst/>
          </a:prstGeom>
          <a:noFill/>
        </p:spPr>
        <p:txBody>
          <a:bodyPr wrap="square" rtlCol="0">
            <a:spAutoFit/>
          </a:bodyPr>
          <a:lstStyle/>
          <a:p>
            <a:r>
              <a:rPr lang="ja-JP" altLang="en-US" sz="2000" dirty="0">
                <a:solidFill>
                  <a:schemeClr val="bg1"/>
                </a:solidFill>
                <a:latin typeface="Meiryo UI" panose="020B0604030504040204" pitchFamily="50" charset="-128"/>
                <a:ea typeface="Meiryo UI" panose="020B0604030504040204" pitchFamily="50" charset="-128"/>
              </a:rPr>
              <a:t>水深</a:t>
            </a:r>
            <a:r>
              <a:rPr lang="en-US" altLang="ja-JP" sz="2000" dirty="0">
                <a:solidFill>
                  <a:schemeClr val="bg1"/>
                </a:solidFill>
                <a:latin typeface="Meiryo UI" panose="020B0604030504040204" pitchFamily="50" charset="-128"/>
                <a:ea typeface="Meiryo UI" panose="020B0604030504040204" pitchFamily="50" charset="-128"/>
              </a:rPr>
              <a:t>500</a:t>
            </a:r>
            <a:r>
              <a:rPr lang="ja-JP" altLang="en-US" sz="2000" dirty="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1000m</a:t>
            </a:r>
            <a:r>
              <a:rPr lang="ja-JP" altLang="en-US" sz="2000" dirty="0">
                <a:solidFill>
                  <a:schemeClr val="bg1"/>
                </a:solidFill>
                <a:latin typeface="Meiryo UI" panose="020B0604030504040204" pitchFamily="50" charset="-128"/>
                <a:ea typeface="Meiryo UI" panose="020B0604030504040204" pitchFamily="50" charset="-128"/>
              </a:rPr>
              <a:t>の</a:t>
            </a:r>
            <a:r>
              <a:rPr lang="ja-JP" altLang="en-US" sz="2000" dirty="0" smtClean="0">
                <a:solidFill>
                  <a:schemeClr val="bg1"/>
                </a:solidFill>
                <a:latin typeface="Meiryo UI" panose="020B0604030504040204" pitchFamily="50" charset="-128"/>
                <a:ea typeface="Meiryo UI" panose="020B0604030504040204" pitchFamily="50" charset="-128"/>
              </a:rPr>
              <a:t>深海の低温・高圧の環境下で</a:t>
            </a:r>
            <a:r>
              <a:rPr lang="ja-JP" altLang="en-US" sz="2000" dirty="0">
                <a:solidFill>
                  <a:schemeClr val="bg1"/>
                </a:solidFill>
                <a:latin typeface="Meiryo UI" panose="020B0604030504040204" pitchFamily="50" charset="-128"/>
                <a:ea typeface="Meiryo UI" panose="020B0604030504040204" pitchFamily="50" charset="-128"/>
              </a:rPr>
              <a:t>、メタンガス</a:t>
            </a:r>
            <a:r>
              <a:rPr lang="ja-JP" altLang="en-US" sz="2000" dirty="0" smtClean="0">
                <a:solidFill>
                  <a:schemeClr val="bg1"/>
                </a:solidFill>
                <a:latin typeface="Meiryo UI" panose="020B0604030504040204" pitchFamily="50" charset="-128"/>
                <a:ea typeface="Meiryo UI" panose="020B0604030504040204" pitchFamily="50" charset="-128"/>
              </a:rPr>
              <a:t>が氷</a:t>
            </a:r>
            <a:r>
              <a:rPr lang="ja-JP" altLang="en-US" sz="2000" dirty="0">
                <a:solidFill>
                  <a:schemeClr val="bg1"/>
                </a:solidFill>
                <a:latin typeface="Meiryo UI" panose="020B0604030504040204" pitchFamily="50" charset="-128"/>
                <a:ea typeface="Meiryo UI" panose="020B0604030504040204" pitchFamily="50" charset="-128"/>
              </a:rPr>
              <a:t>のように固まったもの</a:t>
            </a:r>
            <a:r>
              <a:rPr lang="ja-JP" altLang="en-US" sz="2000" dirty="0" smtClean="0">
                <a:solidFill>
                  <a:schemeClr val="bg1"/>
                </a:solidFill>
                <a:latin typeface="Meiryo UI" panose="020B0604030504040204" pitchFamily="50" charset="-128"/>
                <a:ea typeface="Meiryo UI" panose="020B0604030504040204" pitchFamily="50" charset="-128"/>
              </a:rPr>
              <a:t>で、燃える氷とも呼ばれています。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日本海と太平洋の緑色の部分に存在すると考えられており、日本海側は主に表層型、太平洋側は主に砂層型です。下の図のように、日本海側では海底下の上に分布するのに対して、太平洋側では地層内に分布します。</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これ</a:t>
            </a:r>
            <a:r>
              <a:rPr lang="ja-JP" altLang="en-US" sz="2000" dirty="0">
                <a:solidFill>
                  <a:schemeClr val="bg1"/>
                </a:solidFill>
                <a:latin typeface="Meiryo UI" panose="020B0604030504040204" pitchFamily="50" charset="-128"/>
                <a:ea typeface="Meiryo UI" panose="020B0604030504040204" pitchFamily="50" charset="-128"/>
              </a:rPr>
              <a:t>までの調査で、太平洋側には日本が消費する天然ガスの</a:t>
            </a:r>
            <a:r>
              <a:rPr lang="en-US" altLang="ja-JP" sz="2000" dirty="0">
                <a:solidFill>
                  <a:schemeClr val="bg1"/>
                </a:solidFill>
                <a:latin typeface="Meiryo UI" panose="020B0604030504040204" pitchFamily="50" charset="-128"/>
                <a:ea typeface="Meiryo UI" panose="020B0604030504040204" pitchFamily="50" charset="-128"/>
              </a:rPr>
              <a:t>10</a:t>
            </a:r>
            <a:r>
              <a:rPr lang="ja-JP" altLang="en-US" sz="2000" dirty="0">
                <a:solidFill>
                  <a:schemeClr val="bg1"/>
                </a:solidFill>
                <a:latin typeface="Meiryo UI" panose="020B0604030504040204" pitchFamily="50" charset="-128"/>
                <a:ea typeface="Meiryo UI" panose="020B0604030504040204" pitchFamily="50" charset="-128"/>
              </a:rPr>
              <a:t>年分以上が存在すると推定されて</a:t>
            </a:r>
            <a:r>
              <a:rPr lang="ja-JP" altLang="en-US" sz="2000" dirty="0" smtClean="0">
                <a:solidFill>
                  <a:schemeClr val="bg1"/>
                </a:solidFill>
                <a:latin typeface="Meiryo UI" panose="020B0604030504040204" pitchFamily="50" charset="-128"/>
                <a:ea typeface="Meiryo UI" panose="020B0604030504040204" pitchFamily="50" charset="-128"/>
              </a:rPr>
              <a:t>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400" dirty="0" smtClean="0">
              <a:solidFill>
                <a:schemeClr val="bg1"/>
              </a:solidFill>
              <a:latin typeface="Meiryo UI" panose="020B0604030504040204" pitchFamily="50" charset="-128"/>
              <a:ea typeface="Meiryo UI" panose="020B0604030504040204" pitchFamily="50" charset="-128"/>
            </a:endParaRPr>
          </a:p>
        </p:txBody>
      </p:sp>
      <p:sp>
        <p:nvSpPr>
          <p:cNvPr id="4" name="フローチャート: 書類 3"/>
          <p:cNvSpPr/>
          <p:nvPr/>
        </p:nvSpPr>
        <p:spPr>
          <a:xfrm rot="10800000">
            <a:off x="6586115" y="5543603"/>
            <a:ext cx="5100668" cy="982455"/>
          </a:xfrm>
          <a:prstGeom prst="flowChartDocumen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0783244" y="5314259"/>
            <a:ext cx="646331" cy="369332"/>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海底</a:t>
            </a:r>
            <a:endParaRPr lang="ja-JP" altLang="en-US" dirty="0"/>
          </a:p>
        </p:txBody>
      </p:sp>
      <p:sp>
        <p:nvSpPr>
          <p:cNvPr id="6" name="正方形/長方形 5"/>
          <p:cNvSpPr/>
          <p:nvPr/>
        </p:nvSpPr>
        <p:spPr>
          <a:xfrm>
            <a:off x="8899244" y="6526059"/>
            <a:ext cx="3079689" cy="369332"/>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メタンハイドレートの分布イメージ</a:t>
            </a:r>
            <a:endParaRPr lang="ja-JP" altLang="en-US" dirty="0"/>
          </a:p>
        </p:txBody>
      </p:sp>
      <p:sp>
        <p:nvSpPr>
          <p:cNvPr id="7" name="楕円 6"/>
          <p:cNvSpPr/>
          <p:nvPr/>
        </p:nvSpPr>
        <p:spPr>
          <a:xfrm>
            <a:off x="6870135" y="5624201"/>
            <a:ext cx="2259555" cy="1588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FF0000"/>
                </a:solidFill>
              </a:rPr>
              <a:t>日本海</a:t>
            </a:r>
            <a:endParaRPr kumimoji="1" lang="ja-JP" altLang="en-US" dirty="0">
              <a:solidFill>
                <a:srgbClr val="FF0000"/>
              </a:solidFill>
            </a:endParaRPr>
          </a:p>
        </p:txBody>
      </p:sp>
      <p:sp>
        <p:nvSpPr>
          <p:cNvPr id="9" name="フローチャート: 書類 8"/>
          <p:cNvSpPr/>
          <p:nvPr/>
        </p:nvSpPr>
        <p:spPr>
          <a:xfrm rot="10800000">
            <a:off x="6579356" y="5827602"/>
            <a:ext cx="5100668" cy="153760"/>
          </a:xfrm>
          <a:prstGeom prst="flowChartDocumen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書類 9"/>
          <p:cNvSpPr/>
          <p:nvPr/>
        </p:nvSpPr>
        <p:spPr>
          <a:xfrm rot="10800000">
            <a:off x="6591879" y="6191793"/>
            <a:ext cx="5100668" cy="180726"/>
          </a:xfrm>
          <a:prstGeom prst="flowChartDocumen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9287690" y="6006264"/>
            <a:ext cx="2392333" cy="20444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FF0000"/>
                </a:solidFill>
              </a:rPr>
              <a:t>太平洋</a:t>
            </a:r>
            <a:endParaRPr kumimoji="1" lang="ja-JP" altLang="en-US" dirty="0">
              <a:solidFill>
                <a:srgbClr val="FF0000"/>
              </a:solidFill>
            </a:endParaRPr>
          </a:p>
        </p:txBody>
      </p:sp>
      <p:pic>
        <p:nvPicPr>
          <p:cNvPr id="13" name="図 12"/>
          <p:cNvPicPr>
            <a:picLocks noChangeAspect="1"/>
          </p:cNvPicPr>
          <p:nvPr/>
        </p:nvPicPr>
        <p:blipFill rotWithShape="1">
          <a:blip r:embed="rId6"/>
          <a:srcRect l="16823" t="34095" b="6413"/>
          <a:stretch/>
        </p:blipFill>
        <p:spPr>
          <a:xfrm>
            <a:off x="5498926" y="685047"/>
            <a:ext cx="6480007" cy="4421686"/>
          </a:xfrm>
          <a:prstGeom prst="rect">
            <a:avLst/>
          </a:prstGeom>
        </p:spPr>
      </p:pic>
      <p:pic>
        <p:nvPicPr>
          <p:cNvPr id="14" name="図 13"/>
          <p:cNvPicPr>
            <a:picLocks noChangeAspect="1"/>
          </p:cNvPicPr>
          <p:nvPr/>
        </p:nvPicPr>
        <p:blipFill rotWithShape="1">
          <a:blip r:embed="rId7">
            <a:extLst>
              <a:ext uri="{28A0092B-C50C-407E-A947-70E740481C1C}">
                <a14:useLocalDpi xmlns:a14="http://schemas.microsoft.com/office/drawing/2010/main" val="0"/>
              </a:ext>
            </a:extLst>
          </a:blip>
          <a:srcRect l="18959" r="23530"/>
          <a:stretch/>
        </p:blipFill>
        <p:spPr>
          <a:xfrm>
            <a:off x="5307553" y="449291"/>
            <a:ext cx="1972492" cy="2278889"/>
          </a:xfrm>
          <a:prstGeom prst="rect">
            <a:avLst/>
          </a:prstGeom>
        </p:spPr>
      </p:pic>
      <p:sp>
        <p:nvSpPr>
          <p:cNvPr id="15" name="正方形/長方形 14"/>
          <p:cNvSpPr/>
          <p:nvPr/>
        </p:nvSpPr>
        <p:spPr>
          <a:xfrm>
            <a:off x="5307553" y="480068"/>
            <a:ext cx="1340432" cy="553998"/>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燃える氷</a:t>
            </a:r>
            <a:endParaRPr lang="en-US" altLang="ja-JP" sz="1200" dirty="0" smtClean="0">
              <a:solidFill>
                <a:schemeClr val="bg1"/>
              </a:solidFill>
              <a:latin typeface="Meiryo UI" panose="020B0604030504040204" pitchFamily="50" charset="-128"/>
              <a:ea typeface="Meiryo UI" panose="020B0604030504040204" pitchFamily="50" charset="-128"/>
            </a:endParaRPr>
          </a:p>
          <a:p>
            <a:r>
              <a:rPr lang="en-US" altLang="ja-JP" sz="1200" dirty="0" smtClean="0">
                <a:solidFill>
                  <a:schemeClr val="bg1"/>
                </a:solidFill>
                <a:latin typeface="Meiryo UI" panose="020B0604030504040204" pitchFamily="50" charset="-128"/>
                <a:ea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rPr>
              <a:t>メタンハイドレート</a:t>
            </a:r>
            <a:r>
              <a:rPr lang="en-US" altLang="ja-JP" sz="1200" dirty="0" smtClean="0">
                <a:solidFill>
                  <a:schemeClr val="bg1"/>
                </a:solidFill>
                <a:latin typeface="Meiryo UI" panose="020B0604030504040204" pitchFamily="50" charset="-128"/>
                <a:ea typeface="Meiryo UI" panose="020B0604030504040204" pitchFamily="50" charset="-128"/>
              </a:rPr>
              <a:t>)</a:t>
            </a:r>
            <a:endParaRPr lang="ja-JP" altLang="en-US" sz="1200" dirty="0"/>
          </a:p>
        </p:txBody>
      </p:sp>
      <p:sp>
        <p:nvSpPr>
          <p:cNvPr id="16" name="正方形/長方形 15"/>
          <p:cNvSpPr/>
          <p:nvPr/>
        </p:nvSpPr>
        <p:spPr>
          <a:xfrm>
            <a:off x="5307553" y="2473166"/>
            <a:ext cx="1284326" cy="276999"/>
          </a:xfrm>
          <a:prstGeom prst="rect">
            <a:avLst/>
          </a:prstGeom>
        </p:spPr>
        <p:txBody>
          <a:bodyPr wrap="none">
            <a:spAutoFit/>
          </a:bodyPr>
          <a:lstStyle/>
          <a:p>
            <a:r>
              <a:rPr lang="ja-JP" altLang="en-US" sz="1200" dirty="0" smtClean="0">
                <a:solidFill>
                  <a:schemeClr val="bg1"/>
                </a:solidFill>
                <a:latin typeface="Meiryo UI" panose="020B0604030504040204" pitchFamily="50" charset="-128"/>
                <a:ea typeface="Meiryo UI" panose="020B0604030504040204" pitchFamily="50" charset="-128"/>
              </a:rPr>
              <a:t>経済産業省の</a:t>
            </a:r>
            <a:r>
              <a:rPr lang="en-US" altLang="ja-JP" sz="1200" dirty="0" smtClean="0">
                <a:solidFill>
                  <a:schemeClr val="bg1"/>
                </a:solidFill>
                <a:latin typeface="Meiryo UI" panose="020B0604030504040204" pitchFamily="50" charset="-128"/>
                <a:ea typeface="Meiryo UI" panose="020B0604030504040204" pitchFamily="50" charset="-128"/>
              </a:rPr>
              <a:t>HP</a:t>
            </a:r>
            <a:endParaRPr lang="ja-JP" altLang="en-US" sz="1200" dirty="0"/>
          </a:p>
        </p:txBody>
      </p:sp>
      <p:sp>
        <p:nvSpPr>
          <p:cNvPr id="18" name="四角形吹き出し 17"/>
          <p:cNvSpPr/>
          <p:nvPr/>
        </p:nvSpPr>
        <p:spPr>
          <a:xfrm>
            <a:off x="7524083" y="976087"/>
            <a:ext cx="1214846" cy="612648"/>
          </a:xfrm>
          <a:prstGeom prst="wedgeRectCallout">
            <a:avLst>
              <a:gd name="adj1" fmla="val 59167"/>
              <a:gd name="adj2" fmla="val 9021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日本海側</a:t>
            </a:r>
            <a:endParaRPr kumimoji="1" lang="en-US" altLang="ja-JP" dirty="0" smtClean="0">
              <a:solidFill>
                <a:schemeClr val="tx1"/>
              </a:solidFill>
            </a:endParaRPr>
          </a:p>
          <a:p>
            <a:pPr algn="ctr"/>
            <a:r>
              <a:rPr kumimoji="1" lang="ja-JP" altLang="en-US" dirty="0" smtClean="0">
                <a:solidFill>
                  <a:schemeClr val="tx1"/>
                </a:solidFill>
              </a:rPr>
              <a:t>：表層型</a:t>
            </a:r>
            <a:endParaRPr kumimoji="1" lang="ja-JP" altLang="en-US" dirty="0">
              <a:solidFill>
                <a:schemeClr val="tx1"/>
              </a:solidFill>
            </a:endParaRPr>
          </a:p>
        </p:txBody>
      </p:sp>
      <p:sp>
        <p:nvSpPr>
          <p:cNvPr id="19" name="四角形吹き出し 18"/>
          <p:cNvSpPr/>
          <p:nvPr/>
        </p:nvSpPr>
        <p:spPr>
          <a:xfrm>
            <a:off x="8783561" y="3914968"/>
            <a:ext cx="1214846" cy="612648"/>
          </a:xfrm>
          <a:prstGeom prst="wedgeRectCallout">
            <a:avLst>
              <a:gd name="adj1" fmla="val -59113"/>
              <a:gd name="adj2" fmla="val -867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太平洋</a:t>
            </a:r>
            <a:endParaRPr kumimoji="1" lang="en-US" altLang="ja-JP" dirty="0" smtClean="0">
              <a:solidFill>
                <a:schemeClr val="tx1"/>
              </a:solidFill>
            </a:endParaRPr>
          </a:p>
          <a:p>
            <a:pPr algn="ctr"/>
            <a:r>
              <a:rPr lang="ja-JP" altLang="en-US" dirty="0">
                <a:solidFill>
                  <a:schemeClr val="tx1"/>
                </a:solidFill>
              </a:rPr>
              <a:t>：</a:t>
            </a:r>
            <a:r>
              <a:rPr kumimoji="1" lang="ja-JP" altLang="en-US" dirty="0" smtClean="0">
                <a:solidFill>
                  <a:schemeClr val="tx1"/>
                </a:solidFill>
              </a:rPr>
              <a:t>砂層型</a:t>
            </a:r>
            <a:endParaRPr kumimoji="1" lang="ja-JP" altLang="en-US" dirty="0">
              <a:solidFill>
                <a:schemeClr val="tx1"/>
              </a:solidFill>
            </a:endParaRPr>
          </a:p>
        </p:txBody>
      </p:sp>
      <p:pic>
        <p:nvPicPr>
          <p:cNvPr id="8" name="オーディオ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75053884"/>
      </p:ext>
    </p:extLst>
  </p:cSld>
  <p:clrMapOvr>
    <a:masterClrMapping/>
  </p:clrMapOvr>
  <mc:AlternateContent xmlns:mc="http://schemas.openxmlformats.org/markup-compatibility/2006" xmlns:p14="http://schemas.microsoft.com/office/powerpoint/2010/main">
    <mc:Choice Requires="p14">
      <p:transition spd="slow" p14:dur="2000" advTm="67110"/>
    </mc:Choice>
    <mc:Fallback xmlns="">
      <p:transition spd="slow" advTm="6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bldLst>
      <p:bldP spid="7" grpId="0" animBg="1"/>
      <p:bldP spid="11" grpId="0" animBg="1"/>
      <p:bldP spid="15" grpId="0"/>
      <p:bldP spid="16" grpId="0"/>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959465"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メタンハイドレート</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rotWithShape="1">
          <a:blip r:embed="rId6"/>
          <a:srcRect l="16823" t="34095" b="6413"/>
          <a:stretch/>
        </p:blipFill>
        <p:spPr>
          <a:xfrm>
            <a:off x="288943" y="1351253"/>
            <a:ext cx="6480007" cy="4421686"/>
          </a:xfrm>
          <a:prstGeom prst="rect">
            <a:avLst/>
          </a:prstGeom>
        </p:spPr>
      </p:pic>
      <p:sp>
        <p:nvSpPr>
          <p:cNvPr id="8" name="楕円 7"/>
          <p:cNvSpPr/>
          <p:nvPr/>
        </p:nvSpPr>
        <p:spPr>
          <a:xfrm>
            <a:off x="3122023" y="3879669"/>
            <a:ext cx="882395" cy="629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吹き出し 19"/>
          <p:cNvSpPr/>
          <p:nvPr/>
        </p:nvSpPr>
        <p:spPr>
          <a:xfrm>
            <a:off x="1903371" y="2949448"/>
            <a:ext cx="1218652" cy="612648"/>
          </a:xfrm>
          <a:prstGeom prst="wedgeRectCallout">
            <a:avLst>
              <a:gd name="adj1" fmla="val 67314"/>
              <a:gd name="adj2" fmla="val 1197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東</a:t>
            </a:r>
            <a:r>
              <a:rPr lang="ja-JP" altLang="en-US" dirty="0" smtClean="0">
                <a:solidFill>
                  <a:schemeClr val="tx1"/>
                </a:solidFill>
              </a:rPr>
              <a:t>部</a:t>
            </a:r>
            <a:r>
              <a:rPr kumimoji="1" lang="ja-JP" altLang="en-US" dirty="0" smtClean="0">
                <a:solidFill>
                  <a:schemeClr val="tx1"/>
                </a:solidFill>
              </a:rPr>
              <a:t>南海トラフ</a:t>
            </a:r>
            <a:endParaRPr kumimoji="1" lang="ja-JP" altLang="en-US" dirty="0">
              <a:solidFill>
                <a:schemeClr val="tx1"/>
              </a:solidFill>
            </a:endParaRPr>
          </a:p>
        </p:txBody>
      </p:sp>
      <p:sp>
        <p:nvSpPr>
          <p:cNvPr id="22" name="テキスト ボックス 21">
            <a:extLst>
              <a:ext uri="{FF2B5EF4-FFF2-40B4-BE49-F238E27FC236}">
                <a16:creationId xmlns:a16="http://schemas.microsoft.com/office/drawing/2014/main" id="{BE1E77D9-283B-47D6-807C-34EF653A3C0E}"/>
              </a:ext>
            </a:extLst>
          </p:cNvPr>
          <p:cNvSpPr txBox="1"/>
          <p:nvPr/>
        </p:nvSpPr>
        <p:spPr>
          <a:xfrm>
            <a:off x="7213310" y="1351253"/>
            <a:ext cx="4777440" cy="4524315"/>
          </a:xfrm>
          <a:prstGeom prst="rect">
            <a:avLst/>
          </a:prstGeom>
          <a:noFill/>
        </p:spPr>
        <p:txBody>
          <a:bodyPr wrap="squar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これまで</a:t>
            </a:r>
            <a:r>
              <a:rPr lang="en-US" altLang="ja-JP" sz="2000" dirty="0" smtClean="0">
                <a:solidFill>
                  <a:schemeClr val="bg1"/>
                </a:solidFill>
                <a:latin typeface="Meiryo UI" panose="020B0604030504040204" pitchFamily="50" charset="-128"/>
                <a:ea typeface="Meiryo UI" panose="020B0604030504040204" pitchFamily="50" charset="-128"/>
              </a:rPr>
              <a:t>2</a:t>
            </a:r>
            <a:r>
              <a:rPr lang="ja-JP" altLang="en-US" sz="2000" dirty="0" smtClean="0">
                <a:solidFill>
                  <a:schemeClr val="bg1"/>
                </a:solidFill>
                <a:latin typeface="Meiryo UI" panose="020B0604030504040204" pitchFamily="50" charset="-128"/>
                <a:ea typeface="Meiryo UI" panose="020B0604030504040204" pitchFamily="50" charset="-128"/>
              </a:rPr>
              <a:t>回の海洋産出試験を実施</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en-US" altLang="ja-JP" sz="2000" dirty="0" smtClean="0">
                <a:solidFill>
                  <a:schemeClr val="bg1"/>
                </a:solidFill>
                <a:latin typeface="Meiryo UI" panose="020B0604030504040204" pitchFamily="50" charset="-128"/>
                <a:ea typeface="Meiryo UI" panose="020B0604030504040204" pitchFamily="50" charset="-128"/>
              </a:rPr>
              <a:t>1</a:t>
            </a:r>
            <a:r>
              <a:rPr lang="ja-JP" altLang="en-US" sz="2000" dirty="0" smtClean="0">
                <a:solidFill>
                  <a:schemeClr val="bg1"/>
                </a:solidFill>
                <a:latin typeface="Meiryo UI" panose="020B0604030504040204" pitchFamily="50" charset="-128"/>
                <a:ea typeface="Meiryo UI" panose="020B0604030504040204" pitchFamily="50" charset="-128"/>
              </a:rPr>
              <a:t>回目：</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en-US" altLang="ja-JP" sz="2000" dirty="0">
                <a:solidFill>
                  <a:schemeClr val="bg1"/>
                </a:solidFill>
                <a:latin typeface="Meiryo UI" panose="020B0604030504040204" pitchFamily="50" charset="-128"/>
                <a:ea typeface="Meiryo UI" panose="020B0604030504040204" pitchFamily="50" charset="-128"/>
              </a:rPr>
              <a:t>2013</a:t>
            </a:r>
            <a:r>
              <a:rPr lang="ja-JP" altLang="en-US" sz="2000" dirty="0">
                <a:solidFill>
                  <a:schemeClr val="bg1"/>
                </a:solidFill>
                <a:latin typeface="Meiryo UI" panose="020B0604030504040204" pitchFamily="50" charset="-128"/>
                <a:ea typeface="Meiryo UI" panose="020B0604030504040204" pitchFamily="50" charset="-128"/>
              </a:rPr>
              <a:t>年</a:t>
            </a:r>
            <a:r>
              <a:rPr lang="en-US" altLang="ja-JP" sz="2000" dirty="0">
                <a:solidFill>
                  <a:schemeClr val="bg1"/>
                </a:solidFill>
                <a:latin typeface="Meiryo UI" panose="020B0604030504040204" pitchFamily="50" charset="-128"/>
                <a:ea typeface="Meiryo UI" panose="020B0604030504040204" pitchFamily="50" charset="-128"/>
              </a:rPr>
              <a:t>3</a:t>
            </a:r>
            <a:r>
              <a:rPr lang="ja-JP" altLang="en-US" sz="2000" dirty="0">
                <a:solidFill>
                  <a:schemeClr val="bg1"/>
                </a:solidFill>
                <a:latin typeface="Meiryo UI" panose="020B0604030504040204" pitchFamily="50" charset="-128"/>
                <a:ea typeface="Meiryo UI" panose="020B0604030504040204" pitchFamily="50" charset="-128"/>
              </a:rPr>
              <a:t>月</a:t>
            </a:r>
            <a:r>
              <a:rPr lang="en-US" altLang="ja-JP" sz="2000" dirty="0">
                <a:solidFill>
                  <a:schemeClr val="bg1"/>
                </a:solidFill>
                <a:latin typeface="Meiryo UI" panose="020B0604030504040204" pitchFamily="50" charset="-128"/>
                <a:ea typeface="Meiryo UI" panose="020B0604030504040204" pitchFamily="50" charset="-128"/>
              </a:rPr>
              <a:t>12</a:t>
            </a:r>
            <a:r>
              <a:rPr lang="ja-JP" altLang="en-US" sz="2000" dirty="0">
                <a:solidFill>
                  <a:schemeClr val="bg1"/>
                </a:solidFill>
                <a:latin typeface="Meiryo UI" panose="020B0604030504040204" pitchFamily="50" charset="-128"/>
                <a:ea typeface="Meiryo UI" panose="020B0604030504040204" pitchFamily="50" charset="-128"/>
              </a:rPr>
              <a:t>日～</a:t>
            </a:r>
            <a:r>
              <a:rPr lang="en-US" altLang="ja-JP" sz="2000" dirty="0">
                <a:solidFill>
                  <a:schemeClr val="bg1"/>
                </a:solidFill>
                <a:latin typeface="Meiryo UI" panose="020B0604030504040204" pitchFamily="50" charset="-128"/>
                <a:ea typeface="Meiryo UI" panose="020B0604030504040204" pitchFamily="50" charset="-128"/>
              </a:rPr>
              <a:t>18</a:t>
            </a:r>
            <a:r>
              <a:rPr lang="ja-JP" altLang="en-US" sz="2000" dirty="0">
                <a:solidFill>
                  <a:schemeClr val="bg1"/>
                </a:solidFill>
                <a:latin typeface="Meiryo UI" panose="020B0604030504040204" pitchFamily="50" charset="-128"/>
                <a:ea typeface="Meiryo UI" panose="020B0604030504040204" pitchFamily="50" charset="-128"/>
              </a:rPr>
              <a:t>日までの約</a:t>
            </a:r>
            <a:r>
              <a:rPr lang="en-US" altLang="ja-JP" sz="2000" dirty="0">
                <a:solidFill>
                  <a:schemeClr val="bg1"/>
                </a:solidFill>
                <a:latin typeface="Meiryo UI" panose="020B0604030504040204" pitchFamily="50" charset="-128"/>
                <a:ea typeface="Meiryo UI" panose="020B0604030504040204" pitchFamily="50" charset="-128"/>
              </a:rPr>
              <a:t>6</a:t>
            </a:r>
            <a:r>
              <a:rPr lang="ja-JP" altLang="en-US" sz="2000" dirty="0" smtClean="0">
                <a:solidFill>
                  <a:schemeClr val="bg1"/>
                </a:solidFill>
                <a:latin typeface="Meiryo UI" panose="020B0604030504040204" pitchFamily="50" charset="-128"/>
                <a:ea typeface="Meiryo UI" panose="020B0604030504040204" pitchFamily="50" charset="-128"/>
              </a:rPr>
              <a:t>日間</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実験</a:t>
            </a:r>
            <a:r>
              <a:rPr lang="ja-JP" altLang="en-US" sz="2000" dirty="0">
                <a:solidFill>
                  <a:schemeClr val="bg1"/>
                </a:solidFill>
                <a:latin typeface="Meiryo UI" panose="020B0604030504040204" pitchFamily="50" charset="-128"/>
                <a:ea typeface="Meiryo UI" panose="020B0604030504040204" pitchFamily="50" charset="-128"/>
              </a:rPr>
              <a:t>を実施し</a:t>
            </a:r>
            <a:r>
              <a:rPr lang="ja-JP" altLang="en-US" sz="2000" dirty="0" smtClean="0">
                <a:solidFill>
                  <a:schemeClr val="bg1"/>
                </a:solidFill>
                <a:latin typeface="Meiryo UI" panose="020B0604030504040204" pitchFamily="50" charset="-128"/>
                <a:ea typeface="Meiryo UI" panose="020B0604030504040204" pitchFamily="50" charset="-128"/>
              </a:rPr>
              <a:t>、合計約</a:t>
            </a:r>
            <a:r>
              <a:rPr lang="en-US" altLang="ja-JP" sz="2000" dirty="0">
                <a:solidFill>
                  <a:schemeClr val="bg1"/>
                </a:solidFill>
                <a:latin typeface="Meiryo UI" panose="020B0604030504040204" pitchFamily="50" charset="-128"/>
                <a:ea typeface="Meiryo UI" panose="020B0604030504040204" pitchFamily="50" charset="-128"/>
              </a:rPr>
              <a:t>12</a:t>
            </a:r>
            <a:r>
              <a:rPr lang="ja-JP" altLang="en-US" sz="2000" dirty="0" smtClean="0">
                <a:solidFill>
                  <a:schemeClr val="bg1"/>
                </a:solidFill>
                <a:latin typeface="Meiryo UI" panose="020B0604030504040204" pitchFamily="50" charset="-128"/>
                <a:ea typeface="Meiryo UI" panose="020B0604030504040204" pitchFamily="50" charset="-128"/>
              </a:rPr>
              <a:t>万立方メートル</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の</a:t>
            </a:r>
            <a:r>
              <a:rPr lang="ja-JP" altLang="en-US" sz="2000" dirty="0">
                <a:solidFill>
                  <a:schemeClr val="bg1"/>
                </a:solidFill>
                <a:latin typeface="Meiryo UI" panose="020B0604030504040204" pitchFamily="50" charset="-128"/>
                <a:ea typeface="Meiryo UI" panose="020B0604030504040204" pitchFamily="50" charset="-128"/>
              </a:rPr>
              <a:t>ガスを確認</a:t>
            </a:r>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en-US" altLang="ja-JP" sz="2000" dirty="0">
                <a:solidFill>
                  <a:schemeClr val="bg1"/>
                </a:solidFill>
                <a:latin typeface="Meiryo UI" panose="020B0604030504040204" pitchFamily="50" charset="-128"/>
                <a:ea typeface="Meiryo UI" panose="020B0604030504040204" pitchFamily="50" charset="-128"/>
              </a:rPr>
              <a:t>2</a:t>
            </a:r>
            <a:r>
              <a:rPr lang="ja-JP" altLang="en-US" sz="2000" dirty="0" smtClean="0">
                <a:solidFill>
                  <a:schemeClr val="bg1"/>
                </a:solidFill>
                <a:latin typeface="Meiryo UI" panose="020B0604030504040204" pitchFamily="50" charset="-128"/>
                <a:ea typeface="Meiryo UI" panose="020B0604030504040204" pitchFamily="50" charset="-128"/>
              </a:rPr>
              <a:t>回目：</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en-US" altLang="ja-JP" sz="2000" dirty="0">
                <a:solidFill>
                  <a:schemeClr val="bg1"/>
                </a:solidFill>
                <a:latin typeface="Meiryo UI" panose="020B0604030504040204" pitchFamily="50" charset="-128"/>
                <a:ea typeface="Meiryo UI" panose="020B0604030504040204" pitchFamily="50" charset="-128"/>
              </a:rPr>
              <a:t>2017</a:t>
            </a:r>
            <a:r>
              <a:rPr lang="ja-JP" altLang="en-US" sz="2000" dirty="0">
                <a:solidFill>
                  <a:schemeClr val="bg1"/>
                </a:solidFill>
                <a:latin typeface="Meiryo UI" panose="020B0604030504040204" pitchFamily="50" charset="-128"/>
                <a:ea typeface="Meiryo UI" panose="020B0604030504040204" pitchFamily="50" charset="-128"/>
              </a:rPr>
              <a:t>年</a:t>
            </a:r>
            <a:r>
              <a:rPr lang="en-US" altLang="ja-JP" sz="2000" dirty="0">
                <a:solidFill>
                  <a:schemeClr val="bg1"/>
                </a:solidFill>
                <a:latin typeface="Meiryo UI" panose="020B0604030504040204" pitchFamily="50" charset="-128"/>
                <a:ea typeface="Meiryo UI" panose="020B0604030504040204" pitchFamily="50" charset="-128"/>
              </a:rPr>
              <a:t>4</a:t>
            </a:r>
            <a:r>
              <a:rPr lang="ja-JP" altLang="en-US" sz="2000" dirty="0">
                <a:solidFill>
                  <a:schemeClr val="bg1"/>
                </a:solidFill>
                <a:latin typeface="Meiryo UI" panose="020B0604030504040204" pitchFamily="50" charset="-128"/>
                <a:ea typeface="Meiryo UI" panose="020B0604030504040204" pitchFamily="50" charset="-128"/>
              </a:rPr>
              <a:t>月～</a:t>
            </a:r>
            <a:r>
              <a:rPr lang="en-US" altLang="ja-JP" sz="2000" dirty="0">
                <a:solidFill>
                  <a:schemeClr val="bg1"/>
                </a:solidFill>
                <a:latin typeface="Meiryo UI" panose="020B0604030504040204" pitchFamily="50" charset="-128"/>
                <a:ea typeface="Meiryo UI" panose="020B0604030504040204" pitchFamily="50" charset="-128"/>
              </a:rPr>
              <a:t>7</a:t>
            </a:r>
            <a:r>
              <a:rPr lang="ja-JP" altLang="en-US" sz="2000" dirty="0">
                <a:solidFill>
                  <a:schemeClr val="bg1"/>
                </a:solidFill>
                <a:latin typeface="Meiryo UI" panose="020B0604030504040204" pitchFamily="50" charset="-128"/>
                <a:ea typeface="Meiryo UI" panose="020B0604030504040204" pitchFamily="50" charset="-128"/>
              </a:rPr>
              <a:t>月に</a:t>
            </a:r>
            <a:r>
              <a:rPr lang="ja-JP" altLang="en-US" sz="2000" dirty="0" smtClean="0">
                <a:solidFill>
                  <a:schemeClr val="bg1"/>
                </a:solidFill>
                <a:latin typeface="Meiryo UI" panose="020B0604030504040204" pitchFamily="50" charset="-128"/>
                <a:ea typeface="Meiryo UI" panose="020B0604030504040204" pitchFamily="50" charset="-128"/>
              </a:rPr>
              <a:t>かけて</a:t>
            </a:r>
            <a:r>
              <a:rPr lang="en-US" altLang="ja-JP" sz="2000" dirty="0">
                <a:solidFill>
                  <a:schemeClr val="bg1"/>
                </a:solidFill>
                <a:latin typeface="Meiryo UI" panose="020B0604030504040204" pitchFamily="50" charset="-128"/>
                <a:ea typeface="Meiryo UI" panose="020B0604030504040204" pitchFamily="50" charset="-128"/>
              </a:rPr>
              <a:t>2</a:t>
            </a:r>
            <a:r>
              <a:rPr lang="ja-JP" altLang="en-US" sz="2000" dirty="0">
                <a:solidFill>
                  <a:schemeClr val="bg1"/>
                </a:solidFill>
                <a:latin typeface="Meiryo UI" panose="020B0604030504040204" pitchFamily="50" charset="-128"/>
                <a:ea typeface="Meiryo UI" panose="020B0604030504040204" pitchFamily="50" charset="-128"/>
              </a:rPr>
              <a:t>か所</a:t>
            </a:r>
            <a:r>
              <a:rPr lang="ja-JP" altLang="en-US" sz="2000" dirty="0" smtClean="0">
                <a:solidFill>
                  <a:schemeClr val="bg1"/>
                </a:solidFill>
                <a:latin typeface="Meiryo UI" panose="020B0604030504040204" pitchFamily="50" charset="-128"/>
                <a:ea typeface="Meiryo UI" panose="020B0604030504040204" pitchFamily="50" charset="-128"/>
              </a:rPr>
              <a:t>で実施</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1</a:t>
            </a:r>
            <a:r>
              <a:rPr lang="ja-JP" altLang="en-US" sz="2000" dirty="0" smtClean="0">
                <a:solidFill>
                  <a:schemeClr val="bg1"/>
                </a:solidFill>
                <a:latin typeface="Meiryo UI" panose="020B0604030504040204" pitchFamily="50" charset="-128"/>
                <a:ea typeface="Meiryo UI" panose="020B0604030504040204" pitchFamily="50" charset="-128"/>
              </a:rPr>
              <a:t>カ所目：</a:t>
            </a:r>
            <a:r>
              <a:rPr lang="en-US" altLang="ja-JP" sz="2000" dirty="0" smtClean="0">
                <a:solidFill>
                  <a:schemeClr val="bg1"/>
                </a:solidFill>
                <a:latin typeface="Meiryo UI" panose="020B0604030504040204" pitchFamily="50" charset="-128"/>
                <a:ea typeface="Meiryo UI" panose="020B0604030504040204" pitchFamily="50" charset="-128"/>
              </a:rPr>
              <a:t>12</a:t>
            </a:r>
            <a:r>
              <a:rPr lang="ja-JP" altLang="en-US" sz="2000" dirty="0">
                <a:solidFill>
                  <a:schemeClr val="bg1"/>
                </a:solidFill>
                <a:latin typeface="Meiryo UI" panose="020B0604030504040204" pitchFamily="50" charset="-128"/>
                <a:ea typeface="Meiryo UI" panose="020B0604030504040204" pitchFamily="50" charset="-128"/>
              </a:rPr>
              <a:t>日間</a:t>
            </a:r>
            <a:r>
              <a:rPr lang="ja-JP" altLang="en-US" sz="2000" dirty="0" smtClean="0">
                <a:solidFill>
                  <a:schemeClr val="bg1"/>
                </a:solidFill>
                <a:latin typeface="Meiryo UI" panose="020B0604030504040204" pitchFamily="50" charset="-128"/>
                <a:ea typeface="Meiryo UI" panose="020B0604030504040204" pitchFamily="50" charset="-128"/>
              </a:rPr>
              <a:t>で約</a:t>
            </a:r>
            <a:r>
              <a:rPr lang="en-US" altLang="ja-JP" sz="2000" dirty="0">
                <a:solidFill>
                  <a:schemeClr val="bg1"/>
                </a:solidFill>
                <a:latin typeface="Meiryo UI" panose="020B0604030504040204" pitchFamily="50" charset="-128"/>
                <a:ea typeface="Meiryo UI" panose="020B0604030504040204" pitchFamily="50" charset="-128"/>
              </a:rPr>
              <a:t>3.5</a:t>
            </a:r>
            <a:r>
              <a:rPr lang="ja-JP" altLang="en-US" sz="2000" dirty="0">
                <a:solidFill>
                  <a:schemeClr val="bg1"/>
                </a:solidFill>
                <a:latin typeface="Meiryo UI" panose="020B0604030504040204" pitchFamily="50" charset="-128"/>
                <a:ea typeface="Meiryo UI" panose="020B0604030504040204" pitchFamily="50" charset="-128"/>
              </a:rPr>
              <a:t>万立方メートル</a:t>
            </a:r>
          </a:p>
          <a:p>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2</a:t>
            </a:r>
            <a:r>
              <a:rPr lang="ja-JP" altLang="en-US" sz="2000" dirty="0" smtClean="0">
                <a:solidFill>
                  <a:schemeClr val="bg1"/>
                </a:solidFill>
                <a:latin typeface="Meiryo UI" panose="020B0604030504040204" pitchFamily="50" charset="-128"/>
                <a:ea typeface="Meiryo UI" panose="020B0604030504040204" pitchFamily="50" charset="-128"/>
              </a:rPr>
              <a:t>カ所目：</a:t>
            </a:r>
            <a:r>
              <a:rPr lang="en-US" altLang="ja-JP" sz="2000" dirty="0" smtClean="0">
                <a:solidFill>
                  <a:schemeClr val="bg1"/>
                </a:solidFill>
                <a:latin typeface="Meiryo UI" panose="020B0604030504040204" pitchFamily="50" charset="-128"/>
                <a:ea typeface="Meiryo UI" panose="020B0604030504040204" pitchFamily="50" charset="-128"/>
              </a:rPr>
              <a:t>24</a:t>
            </a:r>
            <a:r>
              <a:rPr lang="ja-JP" altLang="en-US" sz="2000" dirty="0">
                <a:solidFill>
                  <a:schemeClr val="bg1"/>
                </a:solidFill>
                <a:latin typeface="Meiryo UI" panose="020B0604030504040204" pitchFamily="50" charset="-128"/>
                <a:ea typeface="Meiryo UI" panose="020B0604030504040204" pitchFamily="50" charset="-128"/>
              </a:rPr>
              <a:t>日間</a:t>
            </a:r>
            <a:r>
              <a:rPr lang="ja-JP" altLang="en-US" sz="2000" dirty="0" smtClean="0">
                <a:solidFill>
                  <a:schemeClr val="bg1"/>
                </a:solidFill>
                <a:latin typeface="Meiryo UI" panose="020B0604030504040204" pitchFamily="50" charset="-128"/>
                <a:ea typeface="Meiryo UI" panose="020B0604030504040204" pitchFamily="50" charset="-128"/>
              </a:rPr>
              <a:t>で約</a:t>
            </a:r>
            <a:r>
              <a:rPr lang="en-US" altLang="ja-JP" sz="2000" dirty="0">
                <a:solidFill>
                  <a:schemeClr val="bg1"/>
                </a:solidFill>
                <a:latin typeface="Meiryo UI" panose="020B0604030504040204" pitchFamily="50" charset="-128"/>
                <a:ea typeface="Meiryo UI" panose="020B0604030504040204" pitchFamily="50" charset="-128"/>
              </a:rPr>
              <a:t>20</a:t>
            </a:r>
            <a:r>
              <a:rPr lang="ja-JP" altLang="en-US" sz="2000" dirty="0">
                <a:solidFill>
                  <a:schemeClr val="bg1"/>
                </a:solidFill>
                <a:latin typeface="Meiryo UI" panose="020B0604030504040204" pitchFamily="50" charset="-128"/>
                <a:ea typeface="Meiryo UI" panose="020B0604030504040204" pitchFamily="50" charset="-128"/>
              </a:rPr>
              <a:t>万立方メートル</a:t>
            </a:r>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a:p>
            <a:r>
              <a:rPr lang="en-US" altLang="ja-JP" sz="2000" dirty="0" smtClean="0">
                <a:solidFill>
                  <a:schemeClr val="bg1"/>
                </a:solidFill>
                <a:latin typeface="Meiryo UI" panose="020B0604030504040204" pitchFamily="50" charset="-128"/>
                <a:ea typeface="Meiryo UI" panose="020B0604030504040204" pitchFamily="50" charset="-128"/>
              </a:rPr>
              <a:t>1</a:t>
            </a:r>
            <a:r>
              <a:rPr lang="ja-JP" altLang="en-US" sz="2000" dirty="0" smtClean="0">
                <a:solidFill>
                  <a:schemeClr val="bg1"/>
                </a:solidFill>
                <a:latin typeface="Meiryo UI" panose="020B0604030504040204" pitchFamily="50" charset="-128"/>
                <a:ea typeface="Meiryo UI" panose="020B0604030504040204" pitchFamily="50" charset="-128"/>
              </a:rPr>
              <a:t>日当たりの産出量が少ないことなど、今後の技術開発課題は多くあります。</a:t>
            </a:r>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0114" y="4185126"/>
            <a:ext cx="2857500" cy="1905000"/>
          </a:xfrm>
          <a:prstGeom prst="rect">
            <a:avLst/>
          </a:prstGeom>
        </p:spPr>
      </p:pic>
      <p:sp>
        <p:nvSpPr>
          <p:cNvPr id="4" name="正方形/長方形 3"/>
          <p:cNvSpPr/>
          <p:nvPr/>
        </p:nvSpPr>
        <p:spPr>
          <a:xfrm>
            <a:off x="4180114" y="6090126"/>
            <a:ext cx="2220480" cy="369332"/>
          </a:xfrm>
          <a:prstGeom prst="rect">
            <a:avLst/>
          </a:prstGeom>
        </p:spPr>
        <p:txBody>
          <a:bodyPr wrap="none">
            <a:spAutoFit/>
          </a:bodyPr>
          <a:lstStyle/>
          <a:p>
            <a:r>
              <a:rPr lang="ja-JP" altLang="en-US" dirty="0">
                <a:solidFill>
                  <a:schemeClr val="bg1"/>
                </a:solidFill>
                <a:latin typeface="Meiryo UI" panose="020B0604030504040204" pitchFamily="50" charset="-128"/>
                <a:ea typeface="Meiryo UI" panose="020B0604030504040204" pitchFamily="50" charset="-128"/>
              </a:rPr>
              <a:t>海洋産出</a:t>
            </a:r>
            <a:r>
              <a:rPr lang="ja-JP" altLang="en-US" dirty="0" smtClean="0">
                <a:solidFill>
                  <a:schemeClr val="bg1"/>
                </a:solidFill>
                <a:latin typeface="Meiryo UI" panose="020B0604030504040204" pitchFamily="50" charset="-128"/>
                <a:ea typeface="Meiryo UI" panose="020B0604030504040204" pitchFamily="50" charset="-128"/>
              </a:rPr>
              <a:t>試験の様子</a:t>
            </a:r>
            <a:endParaRPr lang="ja-JP" altLang="en-US" dirty="0"/>
          </a:p>
        </p:txBody>
      </p:sp>
      <p:sp>
        <p:nvSpPr>
          <p:cNvPr id="9" name="正方形/長方形 8"/>
          <p:cNvSpPr/>
          <p:nvPr/>
        </p:nvSpPr>
        <p:spPr>
          <a:xfrm>
            <a:off x="6008974" y="6559223"/>
            <a:ext cx="6062878" cy="369332"/>
          </a:xfrm>
          <a:prstGeom prst="rect">
            <a:avLst/>
          </a:prstGeom>
        </p:spPr>
        <p:txBody>
          <a:bodyPr wrap="none">
            <a:spAutoFit/>
          </a:bodyPr>
          <a:lstStyle/>
          <a:p>
            <a:r>
              <a:rPr lang="ja-JP" altLang="en-US" dirty="0" smtClean="0">
                <a:solidFill>
                  <a:schemeClr val="bg1"/>
                </a:solidFill>
              </a:rPr>
              <a:t>写真は</a:t>
            </a:r>
            <a:r>
              <a:rPr lang="en-US" altLang="ja-JP" dirty="0" smtClean="0">
                <a:solidFill>
                  <a:schemeClr val="bg1"/>
                </a:solidFill>
              </a:rPr>
              <a:t>(</a:t>
            </a:r>
            <a:r>
              <a:rPr lang="ja-JP" altLang="en-US" dirty="0">
                <a:solidFill>
                  <a:schemeClr val="bg1"/>
                </a:solidFill>
              </a:rPr>
              <a:t>独</a:t>
            </a:r>
            <a:r>
              <a:rPr lang="en-US" altLang="ja-JP" dirty="0">
                <a:solidFill>
                  <a:schemeClr val="bg1"/>
                </a:solidFill>
              </a:rPr>
              <a:t>)</a:t>
            </a:r>
            <a:r>
              <a:rPr lang="ja-JP" altLang="en-US" dirty="0">
                <a:solidFill>
                  <a:schemeClr val="bg1"/>
                </a:solidFill>
              </a:rPr>
              <a:t> 石油天然ガス・金属鉱物資源機構の</a:t>
            </a:r>
            <a:r>
              <a:rPr lang="en-US" altLang="ja-JP" dirty="0">
                <a:solidFill>
                  <a:schemeClr val="bg1"/>
                </a:solidFill>
              </a:rPr>
              <a:t>HP</a:t>
            </a:r>
            <a:r>
              <a:rPr lang="ja-JP" altLang="en-US" dirty="0">
                <a:solidFill>
                  <a:schemeClr val="bg1"/>
                </a:solidFill>
              </a:rPr>
              <a:t>より</a:t>
            </a:r>
            <a:endParaRPr lang="en-US" altLang="ja-JP" sz="2400" dirty="0">
              <a:solidFill>
                <a:schemeClr val="bg1"/>
              </a:solidFill>
              <a:latin typeface="Meiryo UI" panose="020B0604030504040204" pitchFamily="50" charset="-128"/>
              <a:ea typeface="Meiryo UI" panose="020B0604030504040204" pitchFamily="50" charset="-128"/>
            </a:endParaRPr>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73020077"/>
      </p:ext>
    </p:extLst>
  </p:cSld>
  <p:clrMapOvr>
    <a:masterClrMapping/>
  </p:clrMapOvr>
  <mc:AlternateContent xmlns:mc="http://schemas.openxmlformats.org/markup-compatibility/2006" xmlns:p14="http://schemas.microsoft.com/office/powerpoint/2010/main">
    <mc:Choice Requires="p14">
      <p:transition spd="slow" p14:dur="2000" advTm="37900"/>
    </mc:Choice>
    <mc:Fallback xmlns="">
      <p:transition spd="slow" advTm="3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8" grpId="0" animBg="1"/>
      <p:bldP spid="20"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340405" y="359350"/>
            <a:ext cx="2006422" cy="1077218"/>
          </a:xfrm>
          <a:prstGeom prst="rect">
            <a:avLst/>
          </a:prstGeom>
          <a:solidFill>
            <a:schemeClr val="bg1">
              <a:alpha val="70000"/>
            </a:schemeClr>
          </a:solidFill>
        </p:spPr>
        <p:txBody>
          <a:bodyPr wrap="squar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海底の</a:t>
            </a:r>
            <a:endParaRPr lang="en-US" altLang="ja-JP" sz="3200" dirty="0" smtClean="0">
              <a:solidFill>
                <a:srgbClr val="002060"/>
              </a:solidFill>
              <a:latin typeface="Meiryo UI" panose="020B0604030504040204" pitchFamily="50" charset="-128"/>
              <a:ea typeface="Meiryo UI" panose="020B0604030504040204" pitchFamily="50" charset="-128"/>
            </a:endParaRPr>
          </a:p>
          <a:p>
            <a:r>
              <a:rPr lang="ja-JP" altLang="en-US" sz="3200" dirty="0" smtClean="0">
                <a:solidFill>
                  <a:srgbClr val="002060"/>
                </a:solidFill>
                <a:latin typeface="Meiryo UI" panose="020B0604030504040204" pitchFamily="50" charset="-128"/>
                <a:ea typeface="Meiryo UI" panose="020B0604030504040204" pitchFamily="50" charset="-128"/>
              </a:rPr>
              <a:t>鉱物資源</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6586" y="636774"/>
            <a:ext cx="9495401" cy="5910402"/>
          </a:xfrm>
          <a:prstGeom prst="rect">
            <a:avLst/>
          </a:prstGeom>
        </p:spPr>
      </p:pic>
      <p:sp>
        <p:nvSpPr>
          <p:cNvPr id="6" name="正方形/長方形 5"/>
          <p:cNvSpPr/>
          <p:nvPr/>
        </p:nvSpPr>
        <p:spPr>
          <a:xfrm>
            <a:off x="6008974" y="6559223"/>
            <a:ext cx="5139548" cy="369332"/>
          </a:xfrm>
          <a:prstGeom prst="rect">
            <a:avLst/>
          </a:prstGeom>
        </p:spPr>
        <p:txBody>
          <a:bodyPr wrap="none">
            <a:spAutoFit/>
          </a:bodyPr>
          <a:lstStyle/>
          <a:p>
            <a:r>
              <a:rPr lang="en-US" altLang="ja-JP" dirty="0" smtClean="0">
                <a:solidFill>
                  <a:schemeClr val="bg1"/>
                </a:solidFill>
              </a:rPr>
              <a:t>(</a:t>
            </a:r>
            <a:r>
              <a:rPr lang="ja-JP" altLang="en-US" dirty="0">
                <a:solidFill>
                  <a:schemeClr val="bg1"/>
                </a:solidFill>
              </a:rPr>
              <a:t>独</a:t>
            </a:r>
            <a:r>
              <a:rPr lang="en-US" altLang="ja-JP" dirty="0">
                <a:solidFill>
                  <a:schemeClr val="bg1"/>
                </a:solidFill>
              </a:rPr>
              <a:t>)</a:t>
            </a:r>
            <a:r>
              <a:rPr lang="ja-JP" altLang="en-US" dirty="0">
                <a:solidFill>
                  <a:schemeClr val="bg1"/>
                </a:solidFill>
              </a:rPr>
              <a:t> 石油天然ガス・金属鉱物資源機構の</a:t>
            </a:r>
            <a:r>
              <a:rPr lang="en-US" altLang="ja-JP" dirty="0">
                <a:solidFill>
                  <a:schemeClr val="bg1"/>
                </a:solidFill>
              </a:rPr>
              <a:t>HP</a:t>
            </a:r>
            <a:r>
              <a:rPr lang="ja-JP" altLang="en-US" dirty="0">
                <a:solidFill>
                  <a:schemeClr val="bg1"/>
                </a:solidFill>
              </a:rPr>
              <a:t>より</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3" name="楕円 2"/>
          <p:cNvSpPr/>
          <p:nvPr/>
        </p:nvSpPr>
        <p:spPr>
          <a:xfrm>
            <a:off x="2718486" y="636774"/>
            <a:ext cx="1878228" cy="549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9877167" y="636774"/>
            <a:ext cx="1878228" cy="549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56576536"/>
      </p:ext>
    </p:extLst>
  </p:cSld>
  <p:clrMapOvr>
    <a:masterClrMapping/>
  </p:clrMapOvr>
  <mc:AlternateContent xmlns:mc="http://schemas.openxmlformats.org/markup-compatibility/2006" xmlns:p14="http://schemas.microsoft.com/office/powerpoint/2010/main">
    <mc:Choice Requires="p14">
      <p:transition spd="slow" p14:dur="2000" advTm="28154"/>
    </mc:Choice>
    <mc:Fallback xmlns="">
      <p:transition spd="slow" advTm="28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1826141" cy="584775"/>
          </a:xfrm>
          <a:prstGeom prst="rect">
            <a:avLst/>
          </a:prstGeom>
          <a:solidFill>
            <a:schemeClr val="bg1">
              <a:alpha val="70000"/>
            </a:schemeClr>
          </a:solidFill>
        </p:spPr>
        <p:txBody>
          <a:bodyPr wrap="none" rtlCol="0">
            <a:spAutoFit/>
          </a:bodyPr>
          <a:lstStyle/>
          <a:p>
            <a:r>
              <a:rPr lang="ja-JP" altLang="en-US" sz="3200" dirty="0" smtClean="0">
                <a:solidFill>
                  <a:srgbClr val="002060"/>
                </a:solidFill>
                <a:latin typeface="Meiryo UI" panose="020B0604030504040204" pitchFamily="50" charset="-128"/>
                <a:ea typeface="Meiryo UI" panose="020B0604030504040204" pitchFamily="50" charset="-128"/>
              </a:rPr>
              <a:t>熱水鉱床</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E1E77D9-283B-47D6-807C-34EF653A3C0E}"/>
              </a:ext>
            </a:extLst>
          </p:cNvPr>
          <p:cNvSpPr txBox="1"/>
          <p:nvPr/>
        </p:nvSpPr>
        <p:spPr>
          <a:xfrm>
            <a:off x="354422" y="1214964"/>
            <a:ext cx="5658071" cy="1692771"/>
          </a:xfrm>
          <a:prstGeom prst="rect">
            <a:avLst/>
          </a:prstGeom>
          <a:noFill/>
        </p:spPr>
        <p:txBody>
          <a:bodyPr wrap="square" rtlCol="0">
            <a:sp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金属成分を含む熱水が噴出する熱水噴出孔が、海底火山の近くなどで見られます。</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熱水鉱床は、噴出した熱水が冷却されて、銅や鉛</a:t>
            </a:r>
            <a:r>
              <a:rPr lang="ja-JP" altLang="en-US" sz="2000" dirty="0">
                <a:solidFill>
                  <a:schemeClr val="bg1"/>
                </a:solidFill>
                <a:latin typeface="Meiryo UI" panose="020B0604030504040204" pitchFamily="50" charset="-128"/>
                <a:ea typeface="Meiryo UI" panose="020B0604030504040204" pitchFamily="50" charset="-128"/>
              </a:rPr>
              <a:t>、亜鉛、金、</a:t>
            </a:r>
            <a:r>
              <a:rPr lang="ja-JP" altLang="en-US" sz="2000" dirty="0" smtClean="0">
                <a:solidFill>
                  <a:schemeClr val="bg1"/>
                </a:solidFill>
                <a:latin typeface="Meiryo UI" panose="020B0604030504040204" pitchFamily="50" charset="-128"/>
                <a:ea typeface="Meiryo UI" panose="020B0604030504040204" pitchFamily="50" charset="-128"/>
              </a:rPr>
              <a:t>銀などが沈殿してできたものです。</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400" dirty="0" smtClean="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a:stretch>
            <a:fillRect/>
          </a:stretch>
        </p:blipFill>
        <p:spPr>
          <a:xfrm>
            <a:off x="5373445" y="2219305"/>
            <a:ext cx="6303952" cy="4353614"/>
          </a:xfrm>
          <a:prstGeom prst="rect">
            <a:avLst/>
          </a:prstGeom>
        </p:spPr>
      </p:pic>
      <p:sp>
        <p:nvSpPr>
          <p:cNvPr id="5" name="正方形/長方形 4"/>
          <p:cNvSpPr/>
          <p:nvPr/>
        </p:nvSpPr>
        <p:spPr>
          <a:xfrm>
            <a:off x="354422" y="2693613"/>
            <a:ext cx="4831353" cy="1631216"/>
          </a:xfrm>
          <a:prstGeom prst="rect">
            <a:avLst/>
          </a:prstGeom>
        </p:spPr>
        <p:txBody>
          <a:bodyPr wrap="square">
            <a:spAutoFit/>
          </a:bodyPr>
          <a:lstStyle/>
          <a:p>
            <a:r>
              <a:rPr lang="ja-JP" altLang="en-US" sz="2000" dirty="0">
                <a:solidFill>
                  <a:schemeClr val="bg1"/>
                </a:solidFill>
                <a:latin typeface="Meiryo UI" panose="020B0604030504040204" pitchFamily="50" charset="-128"/>
                <a:ea typeface="Meiryo UI" panose="020B0604030504040204" pitchFamily="50" charset="-128"/>
              </a:rPr>
              <a:t>日本の排他的経済水域では、図</a:t>
            </a:r>
            <a:r>
              <a:rPr lang="ja-JP" altLang="en-US" sz="2000" dirty="0" smtClean="0">
                <a:solidFill>
                  <a:schemeClr val="bg1"/>
                </a:solidFill>
                <a:latin typeface="Meiryo UI" panose="020B0604030504040204" pitchFamily="50" charset="-128"/>
                <a:ea typeface="Meiryo UI" panose="020B0604030504040204" pitchFamily="50" charset="-128"/>
              </a:rPr>
              <a:t>の丸印ように</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南西</a:t>
            </a:r>
            <a:r>
              <a:rPr lang="ja-JP" altLang="en-US" sz="2000" dirty="0">
                <a:solidFill>
                  <a:schemeClr val="bg1"/>
                </a:solidFill>
                <a:latin typeface="Meiryo UI" panose="020B0604030504040204" pitchFamily="50" charset="-128"/>
                <a:ea typeface="Meiryo UI" panose="020B0604030504040204" pitchFamily="50" charset="-128"/>
              </a:rPr>
              <a:t>諸島</a:t>
            </a:r>
            <a:r>
              <a:rPr lang="ja-JP" altLang="en-US" sz="2000" dirty="0" smtClean="0">
                <a:solidFill>
                  <a:schemeClr val="bg1"/>
                </a:solidFill>
                <a:latin typeface="Meiryo UI" panose="020B0604030504040204" pitchFamily="50" charset="-128"/>
                <a:ea typeface="Meiryo UI" panose="020B0604030504040204" pitchFamily="50" charset="-128"/>
              </a:rPr>
              <a:t>や</a:t>
            </a:r>
            <a:r>
              <a:rPr lang="ja-JP" altLang="en-US" sz="2000" dirty="0">
                <a:solidFill>
                  <a:schemeClr val="bg1"/>
                </a:solidFill>
                <a:latin typeface="Meiryo UI" panose="020B0604030504040204" pitchFamily="50" charset="-128"/>
                <a:ea typeface="Meiryo UI" panose="020B0604030504040204" pitchFamily="50" charset="-128"/>
              </a:rPr>
              <a:t>伊豆小笠原</a:t>
            </a:r>
            <a:r>
              <a:rPr lang="ja-JP" altLang="en-US" sz="2000" dirty="0" smtClean="0">
                <a:solidFill>
                  <a:schemeClr val="bg1"/>
                </a:solidFill>
                <a:latin typeface="Meiryo UI" panose="020B0604030504040204" pitchFamily="50" charset="-128"/>
                <a:ea typeface="Meiryo UI" panose="020B0604030504040204" pitchFamily="50" charset="-128"/>
              </a:rPr>
              <a:t>諸島の周辺などで、</a:t>
            </a:r>
            <a:endParaRPr lang="en-US" altLang="ja-JP" sz="2000" dirty="0" smtClean="0">
              <a:solidFill>
                <a:schemeClr val="bg1"/>
              </a:solidFill>
              <a:latin typeface="Meiryo UI" panose="020B0604030504040204" pitchFamily="50" charset="-128"/>
              <a:ea typeface="Meiryo UI" panose="020B0604030504040204" pitchFamily="50" charset="-128"/>
            </a:endParaRPr>
          </a:p>
          <a:p>
            <a:r>
              <a:rPr lang="ja-JP" altLang="en-US" sz="2000" dirty="0" smtClean="0">
                <a:solidFill>
                  <a:schemeClr val="bg1"/>
                </a:solidFill>
                <a:latin typeface="Meiryo UI" panose="020B0604030504040204" pitchFamily="50" charset="-128"/>
                <a:ea typeface="Meiryo UI" panose="020B0604030504040204" pitchFamily="50" charset="-128"/>
              </a:rPr>
              <a:t>熱水鉱床が発見されています。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2000" dirty="0" smtClean="0">
              <a:solidFill>
                <a:schemeClr val="bg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6724" y="446078"/>
            <a:ext cx="2281598" cy="2058508"/>
          </a:xfrm>
          <a:prstGeom prst="rect">
            <a:avLst/>
          </a:prstGeom>
        </p:spPr>
      </p:pic>
      <p:sp>
        <p:nvSpPr>
          <p:cNvPr id="7" name="正方形/長方形 6"/>
          <p:cNvSpPr/>
          <p:nvPr/>
        </p:nvSpPr>
        <p:spPr>
          <a:xfrm>
            <a:off x="6127599" y="76746"/>
            <a:ext cx="1989647" cy="369332"/>
          </a:xfrm>
          <a:prstGeom prst="rect">
            <a:avLst/>
          </a:prstGeom>
        </p:spPr>
        <p:txBody>
          <a:bodyPr wrap="none">
            <a:spAutoFit/>
          </a:bodyPr>
          <a:lstStyle/>
          <a:p>
            <a:r>
              <a:rPr lang="ja-JP" altLang="en-US" dirty="0" smtClean="0">
                <a:solidFill>
                  <a:schemeClr val="bg1"/>
                </a:solidFill>
                <a:latin typeface="Meiryo UI" panose="020B0604030504040204" pitchFamily="50" charset="-128"/>
                <a:ea typeface="Meiryo UI" panose="020B0604030504040204" pitchFamily="50" charset="-128"/>
              </a:rPr>
              <a:t>熱水噴出孔の写真</a:t>
            </a:r>
            <a:endParaRPr lang="ja-JP" altLang="en-US" dirty="0"/>
          </a:p>
        </p:txBody>
      </p:sp>
      <p:pic>
        <p:nvPicPr>
          <p:cNvPr id="8" name="図 7"/>
          <p:cNvPicPr>
            <a:picLocks noChangeAspect="1"/>
          </p:cNvPicPr>
          <p:nvPr/>
        </p:nvPicPr>
        <p:blipFill rotWithShape="1">
          <a:blip r:embed="rId8">
            <a:extLst>
              <a:ext uri="{28A0092B-C50C-407E-A947-70E740481C1C}">
                <a14:useLocalDpi xmlns:a14="http://schemas.microsoft.com/office/drawing/2010/main" val="0"/>
              </a:ext>
            </a:extLst>
          </a:blip>
          <a:srcRect l="11053"/>
          <a:stretch/>
        </p:blipFill>
        <p:spPr>
          <a:xfrm>
            <a:off x="9342553" y="446078"/>
            <a:ext cx="2469970" cy="2082659"/>
          </a:xfrm>
          <a:prstGeom prst="rect">
            <a:avLst/>
          </a:prstGeom>
        </p:spPr>
      </p:pic>
      <p:sp>
        <p:nvSpPr>
          <p:cNvPr id="9" name="正方形/長方形 8"/>
          <p:cNvSpPr/>
          <p:nvPr/>
        </p:nvSpPr>
        <p:spPr>
          <a:xfrm>
            <a:off x="6008974" y="6559223"/>
            <a:ext cx="6062878" cy="369332"/>
          </a:xfrm>
          <a:prstGeom prst="rect">
            <a:avLst/>
          </a:prstGeom>
        </p:spPr>
        <p:txBody>
          <a:bodyPr wrap="none">
            <a:spAutoFit/>
          </a:bodyPr>
          <a:lstStyle/>
          <a:p>
            <a:r>
              <a:rPr lang="ja-JP" altLang="en-US" dirty="0" smtClean="0">
                <a:solidFill>
                  <a:schemeClr val="bg1"/>
                </a:solidFill>
              </a:rPr>
              <a:t>写真は</a:t>
            </a:r>
            <a:r>
              <a:rPr lang="en-US" altLang="ja-JP" dirty="0" smtClean="0">
                <a:solidFill>
                  <a:schemeClr val="bg1"/>
                </a:solidFill>
              </a:rPr>
              <a:t>(</a:t>
            </a:r>
            <a:r>
              <a:rPr lang="ja-JP" altLang="en-US" dirty="0">
                <a:solidFill>
                  <a:schemeClr val="bg1"/>
                </a:solidFill>
              </a:rPr>
              <a:t>独</a:t>
            </a:r>
            <a:r>
              <a:rPr lang="en-US" altLang="ja-JP" dirty="0">
                <a:solidFill>
                  <a:schemeClr val="bg1"/>
                </a:solidFill>
              </a:rPr>
              <a:t>)</a:t>
            </a:r>
            <a:r>
              <a:rPr lang="ja-JP" altLang="en-US" dirty="0">
                <a:solidFill>
                  <a:schemeClr val="bg1"/>
                </a:solidFill>
              </a:rPr>
              <a:t> 石油天然ガス・金属鉱物資源機構の</a:t>
            </a:r>
            <a:r>
              <a:rPr lang="en-US" altLang="ja-JP" dirty="0">
                <a:solidFill>
                  <a:schemeClr val="bg1"/>
                </a:solidFill>
              </a:rPr>
              <a:t>HP</a:t>
            </a:r>
            <a:r>
              <a:rPr lang="ja-JP" altLang="en-US" dirty="0">
                <a:solidFill>
                  <a:schemeClr val="bg1"/>
                </a:solidFill>
              </a:rPr>
              <a:t>より</a:t>
            </a:r>
            <a:endParaRPr lang="en-US" altLang="ja-JP" sz="24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354422" y="4004678"/>
            <a:ext cx="4831353" cy="2554545"/>
          </a:xfrm>
          <a:prstGeom prst="rect">
            <a:avLst/>
          </a:prstGeom>
        </p:spPr>
        <p:txBody>
          <a:bodyPr wrap="square">
            <a:spAutoFit/>
          </a:bodyPr>
          <a:lstStyle/>
          <a:p>
            <a:r>
              <a:rPr lang="en-US" altLang="ja-JP" sz="2000" dirty="0">
                <a:solidFill>
                  <a:schemeClr val="bg1"/>
                </a:solidFill>
                <a:latin typeface="Meiryo UI" panose="020B0604030504040204" pitchFamily="50" charset="-128"/>
                <a:ea typeface="Meiryo UI" panose="020B0604030504040204" pitchFamily="50" charset="-128"/>
              </a:rPr>
              <a:t>2017</a:t>
            </a:r>
            <a:r>
              <a:rPr lang="ja-JP" altLang="en-US" sz="2000" dirty="0">
                <a:solidFill>
                  <a:schemeClr val="bg1"/>
                </a:solidFill>
                <a:latin typeface="Meiryo UI" panose="020B0604030504040204" pitchFamily="50" charset="-128"/>
                <a:ea typeface="Meiryo UI" panose="020B0604030504040204" pitchFamily="50" charset="-128"/>
              </a:rPr>
              <a:t>年</a:t>
            </a:r>
            <a:r>
              <a:rPr lang="en-US" altLang="ja-JP" sz="2000" dirty="0">
                <a:solidFill>
                  <a:schemeClr val="bg1"/>
                </a:solidFill>
                <a:latin typeface="Meiryo UI" panose="020B0604030504040204" pitchFamily="50" charset="-128"/>
                <a:ea typeface="Meiryo UI" panose="020B0604030504040204" pitchFamily="50" charset="-128"/>
              </a:rPr>
              <a:t>8</a:t>
            </a:r>
            <a:r>
              <a:rPr lang="ja-JP" altLang="en-US" sz="2000" dirty="0">
                <a:solidFill>
                  <a:schemeClr val="bg1"/>
                </a:solidFill>
                <a:latin typeface="Meiryo UI" panose="020B0604030504040204" pitchFamily="50" charset="-128"/>
                <a:ea typeface="Meiryo UI" panose="020B0604030504040204" pitchFamily="50" charset="-128"/>
              </a:rPr>
              <a:t>月</a:t>
            </a:r>
            <a:r>
              <a:rPr lang="en-US" altLang="ja-JP" sz="2000" dirty="0">
                <a:solidFill>
                  <a:schemeClr val="bg1"/>
                </a:solidFill>
                <a:latin typeface="Meiryo UI" panose="020B0604030504040204" pitchFamily="50" charset="-128"/>
                <a:ea typeface="Meiryo UI" panose="020B0604030504040204" pitchFamily="50" charset="-128"/>
              </a:rPr>
              <a:t>~9</a:t>
            </a:r>
            <a:r>
              <a:rPr lang="ja-JP" altLang="en-US" sz="2000" dirty="0">
                <a:solidFill>
                  <a:schemeClr val="bg1"/>
                </a:solidFill>
                <a:latin typeface="Meiryo UI" panose="020B0604030504040204" pitchFamily="50" charset="-128"/>
                <a:ea typeface="Meiryo UI" panose="020B0604030504040204" pitchFamily="50" charset="-128"/>
              </a:rPr>
              <a:t>月下旬に、沖縄近海の</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水深</a:t>
            </a:r>
            <a:r>
              <a:rPr lang="en-US" altLang="ja-JP" sz="2000" dirty="0">
                <a:solidFill>
                  <a:schemeClr val="bg1"/>
                </a:solidFill>
                <a:latin typeface="Meiryo UI" panose="020B0604030504040204" pitchFamily="50" charset="-128"/>
                <a:ea typeface="Meiryo UI" panose="020B0604030504040204" pitchFamily="50" charset="-128"/>
              </a:rPr>
              <a:t>1,600m</a:t>
            </a:r>
            <a:r>
              <a:rPr lang="ja-JP" altLang="en-US" sz="2000" dirty="0">
                <a:solidFill>
                  <a:schemeClr val="bg1"/>
                </a:solidFill>
                <a:latin typeface="Meiryo UI" panose="020B0604030504040204" pitchFamily="50" charset="-128"/>
                <a:ea typeface="Meiryo UI" panose="020B0604030504040204" pitchFamily="50" charset="-128"/>
              </a:rPr>
              <a:t>の海底で採鉱と揚鉱の試験</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が行われ、成功しています。</a:t>
            </a:r>
            <a:endParaRPr lang="en-US" altLang="ja-JP" sz="2000" dirty="0">
              <a:solidFill>
                <a:schemeClr val="bg1"/>
              </a:solidFill>
              <a:latin typeface="Meiryo UI" panose="020B0604030504040204" pitchFamily="50" charset="-128"/>
              <a:ea typeface="Meiryo UI" panose="020B0604030504040204" pitchFamily="50" charset="-128"/>
            </a:endParaRPr>
          </a:p>
          <a:p>
            <a:endParaRPr lang="en-US" altLang="ja-JP" sz="2000" dirty="0">
              <a:solidFill>
                <a:schemeClr val="bg1"/>
              </a:solidFill>
              <a:latin typeface="Meiryo UI" panose="020B0604030504040204" pitchFamily="50" charset="-128"/>
              <a:ea typeface="Meiryo UI" panose="020B0604030504040204" pitchFamily="50" charset="-128"/>
            </a:endParaRPr>
          </a:p>
          <a:p>
            <a:r>
              <a:rPr lang="en-US" altLang="ja-JP" sz="2000" dirty="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揚鉱とは、採掘した鉱石を海底から船上に</a:t>
            </a:r>
            <a:endParaRPr lang="en-US" altLang="ja-JP" sz="2000" dirty="0">
              <a:solidFill>
                <a:schemeClr val="bg1"/>
              </a:solidFill>
              <a:latin typeface="Meiryo UI" panose="020B0604030504040204" pitchFamily="50" charset="-128"/>
              <a:ea typeface="Meiryo UI" panose="020B0604030504040204" pitchFamily="50" charset="-128"/>
            </a:endParaRPr>
          </a:p>
          <a:p>
            <a:r>
              <a:rPr lang="ja-JP" altLang="en-US" sz="2000" dirty="0">
                <a:solidFill>
                  <a:schemeClr val="bg1"/>
                </a:solidFill>
                <a:latin typeface="Meiryo UI" panose="020B0604030504040204" pitchFamily="50" charset="-128"/>
                <a:ea typeface="Meiryo UI" panose="020B0604030504040204" pitchFamily="50" charset="-128"/>
              </a:rPr>
              <a:t>持ち上げることをいいます。固形物を効率的に採取するための技術開発など、まだ多くの課題が残っています。</a:t>
            </a:r>
            <a:endParaRPr lang="en-US" altLang="ja-JP" sz="2000" dirty="0">
              <a:solidFill>
                <a:schemeClr val="bg1"/>
              </a:solidFill>
              <a:latin typeface="Meiryo UI" panose="020B0604030504040204" pitchFamily="50" charset="-128"/>
              <a:ea typeface="Meiryo UI" panose="020B0604030504040204" pitchFamily="50" charset="-128"/>
            </a:endParaRPr>
          </a:p>
        </p:txBody>
      </p:sp>
      <p:pic>
        <p:nvPicPr>
          <p:cNvPr id="15" name="オーディオ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
        <p:nvSpPr>
          <p:cNvPr id="16" name="四角形吹き出し 15"/>
          <p:cNvSpPr/>
          <p:nvPr/>
        </p:nvSpPr>
        <p:spPr>
          <a:xfrm>
            <a:off x="5520176" y="3965850"/>
            <a:ext cx="1214846" cy="477462"/>
          </a:xfrm>
          <a:prstGeom prst="wedgeRectCallout">
            <a:avLst>
              <a:gd name="adj1" fmla="val 59167"/>
              <a:gd name="adj2" fmla="val 9021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南西諸島</a:t>
            </a:r>
            <a:endParaRPr kumimoji="1" lang="ja-JP" altLang="en-US" dirty="0">
              <a:solidFill>
                <a:schemeClr val="tx1"/>
              </a:solidFill>
            </a:endParaRPr>
          </a:p>
        </p:txBody>
      </p:sp>
      <p:sp>
        <p:nvSpPr>
          <p:cNvPr id="17" name="四角形吹き出し 16"/>
          <p:cNvSpPr/>
          <p:nvPr/>
        </p:nvSpPr>
        <p:spPr>
          <a:xfrm>
            <a:off x="10530114" y="3353202"/>
            <a:ext cx="1214846" cy="612648"/>
          </a:xfrm>
          <a:prstGeom prst="wedgeRectCallout">
            <a:avLst>
              <a:gd name="adj1" fmla="val -75964"/>
              <a:gd name="adj2" fmla="val 3576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伊豆小笠原諸島</a:t>
            </a:r>
            <a:endParaRPr kumimoji="1" lang="ja-JP" altLang="en-US" dirty="0">
              <a:solidFill>
                <a:schemeClr val="tx1"/>
              </a:solidFill>
            </a:endParaRPr>
          </a:p>
        </p:txBody>
      </p:sp>
    </p:spTree>
    <p:custDataLst>
      <p:tags r:id="rId1"/>
    </p:custDataLst>
    <p:extLst>
      <p:ext uri="{BB962C8B-B14F-4D97-AF65-F5344CB8AC3E}">
        <p14:creationId xmlns:p14="http://schemas.microsoft.com/office/powerpoint/2010/main" val="2370748548"/>
      </p:ext>
    </p:extLst>
  </p:cSld>
  <p:clrMapOvr>
    <a:masterClrMapping/>
  </p:clrMapOvr>
  <mc:AlternateContent xmlns:mc="http://schemas.openxmlformats.org/markup-compatibility/2006" xmlns:p14="http://schemas.microsoft.com/office/powerpoint/2010/main">
    <mc:Choice Requires="p14">
      <p:transition spd="slow" p14:dur="2000" advTm="56416"/>
    </mc:Choice>
    <mc:Fallback xmlns="">
      <p:transition spd="slow" advTm="5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1.3|1.4|1.6|10.8"/>
</p:tagLst>
</file>

<file path=ppt/tags/tag10.xml><?xml version="1.0" encoding="utf-8"?>
<p:tagLst xmlns:a="http://schemas.openxmlformats.org/drawingml/2006/main" xmlns:r="http://schemas.openxmlformats.org/officeDocument/2006/relationships" xmlns:p="http://schemas.openxmlformats.org/presentationml/2006/main">
  <p:tag name="TIMING" val="|19.9|8.6|3.5"/>
</p:tagLst>
</file>

<file path=ppt/tags/tag11.xml><?xml version="1.0" encoding="utf-8"?>
<p:tagLst xmlns:a="http://schemas.openxmlformats.org/drawingml/2006/main" xmlns:r="http://schemas.openxmlformats.org/officeDocument/2006/relationships" xmlns:p="http://schemas.openxmlformats.org/presentationml/2006/main">
  <p:tag name="TIMING" val="|10.9|6.2|3.4|4.6"/>
</p:tagLst>
</file>

<file path=ppt/tags/tag2.xml><?xml version="1.0" encoding="utf-8"?>
<p:tagLst xmlns:a="http://schemas.openxmlformats.org/drawingml/2006/main" xmlns:r="http://schemas.openxmlformats.org/officeDocument/2006/relationships" xmlns:p="http://schemas.openxmlformats.org/presentationml/2006/main">
  <p:tag name="TIMING" val="|21.7|3.3"/>
</p:tagLst>
</file>

<file path=ppt/tags/tag3.xml><?xml version="1.0" encoding="utf-8"?>
<p:tagLst xmlns:a="http://schemas.openxmlformats.org/drawingml/2006/main" xmlns:r="http://schemas.openxmlformats.org/officeDocument/2006/relationships" xmlns:p="http://schemas.openxmlformats.org/presentationml/2006/main">
  <p:tag name="TIMING" val="|7.3|1.6|0.9|4.6"/>
</p:tagLst>
</file>

<file path=ppt/tags/tag4.xml><?xml version="1.0" encoding="utf-8"?>
<p:tagLst xmlns:a="http://schemas.openxmlformats.org/drawingml/2006/main" xmlns:r="http://schemas.openxmlformats.org/officeDocument/2006/relationships" xmlns:p="http://schemas.openxmlformats.org/presentationml/2006/main">
  <p:tag name="TIMING" val="|8.1|1.6|0.7|5.2"/>
</p:tagLst>
</file>

<file path=ppt/tags/tag5.xml><?xml version="1.0" encoding="utf-8"?>
<p:tagLst xmlns:a="http://schemas.openxmlformats.org/drawingml/2006/main" xmlns:r="http://schemas.openxmlformats.org/officeDocument/2006/relationships" xmlns:p="http://schemas.openxmlformats.org/presentationml/2006/main">
  <p:tag name="TIMING" val="|12.6|8.6|10.9|3.2"/>
</p:tagLst>
</file>

<file path=ppt/tags/tag6.xml><?xml version="1.0" encoding="utf-8"?>
<p:tagLst xmlns:a="http://schemas.openxmlformats.org/drawingml/2006/main" xmlns:r="http://schemas.openxmlformats.org/officeDocument/2006/relationships" xmlns:p="http://schemas.openxmlformats.org/presentationml/2006/main">
  <p:tag name="TIMING" val="|3.2|14.5"/>
</p:tagLst>
</file>

<file path=ppt/tags/tag7.xml><?xml version="1.0" encoding="utf-8"?>
<p:tagLst xmlns:a="http://schemas.openxmlformats.org/drawingml/2006/main" xmlns:r="http://schemas.openxmlformats.org/officeDocument/2006/relationships" xmlns:p="http://schemas.openxmlformats.org/presentationml/2006/main">
  <p:tag name="TIMING" val="|23.6"/>
</p:tagLst>
</file>

<file path=ppt/tags/tag8.xml><?xml version="1.0" encoding="utf-8"?>
<p:tagLst xmlns:a="http://schemas.openxmlformats.org/drawingml/2006/main" xmlns:r="http://schemas.openxmlformats.org/officeDocument/2006/relationships" xmlns:p="http://schemas.openxmlformats.org/presentationml/2006/main">
  <p:tag name="TIMING" val="|6.3|5|20.4"/>
</p:tagLst>
</file>

<file path=ppt/tags/tag9.xml><?xml version="1.0" encoding="utf-8"?>
<p:tagLst xmlns:a="http://schemas.openxmlformats.org/drawingml/2006/main" xmlns:r="http://schemas.openxmlformats.org/officeDocument/2006/relationships" xmlns:p="http://schemas.openxmlformats.org/presentationml/2006/main">
  <p:tag name="TIMING" val="|10.3|14.1|13.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5659</TotalTime>
  <Words>2707</Words>
  <Application>Microsoft Office PowerPoint</Application>
  <PresentationFormat>ワイド画面</PresentationFormat>
  <Paragraphs>242</Paragraphs>
  <Slides>13</Slides>
  <Notes>13</Notes>
  <HiddenSlides>0</HiddenSlides>
  <MMClips>13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Meiryo UI</vt:lpstr>
      <vt:lpstr>ＭＳ Ｐゴシック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282</cp:revision>
  <dcterms:created xsi:type="dcterms:W3CDTF">2020-04-18T15:00:49Z</dcterms:created>
  <dcterms:modified xsi:type="dcterms:W3CDTF">2020-05-11T03:46:54Z</dcterms:modified>
</cp:coreProperties>
</file>