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77" r:id="rId2"/>
    <p:sldId id="279" r:id="rId3"/>
    <p:sldId id="289" r:id="rId4"/>
    <p:sldId id="276" r:id="rId5"/>
    <p:sldId id="280" r:id="rId6"/>
    <p:sldId id="278" r:id="rId7"/>
    <p:sldId id="283" r:id="rId8"/>
    <p:sldId id="288" r:id="rId9"/>
    <p:sldId id="287" r:id="rId10"/>
    <p:sldId id="282" r:id="rId11"/>
    <p:sldId id="284" r:id="rId12"/>
    <p:sldId id="266" r:id="rId13"/>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969"/>
    <a:srgbClr val="FF9999"/>
    <a:srgbClr val="FF5B5B"/>
    <a:srgbClr val="C285FF"/>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8186" autoAdjust="0"/>
  </p:normalViewPr>
  <p:slideViewPr>
    <p:cSldViewPr snapToGrid="0">
      <p:cViewPr varScale="1">
        <p:scale>
          <a:sx n="101" d="100"/>
          <a:sy n="101" d="100"/>
        </p:scale>
        <p:origin x="216" y="102"/>
      </p:cViewPr>
      <p:guideLst/>
    </p:cSldViewPr>
  </p:slideViewPr>
  <p:notesTextViewPr>
    <p:cViewPr>
      <p:scale>
        <a:sx n="75" d="100"/>
        <a:sy n="75"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52EFE6-D558-4ECE-8D96-51BFDCBC6C1F}" type="doc">
      <dgm:prSet loTypeId="urn:microsoft.com/office/officeart/2005/8/layout/vList5" loCatId="list" qsTypeId="urn:microsoft.com/office/officeart/2005/8/quickstyle/simple1" qsCatId="simple" csTypeId="urn:microsoft.com/office/officeart/2005/8/colors/accent3_5" csCatId="accent3" phldr="1"/>
      <dgm:spPr/>
      <dgm:t>
        <a:bodyPr/>
        <a:lstStyle/>
        <a:p>
          <a:endParaRPr kumimoji="1" lang="ja-JP" altLang="en-US"/>
        </a:p>
      </dgm:t>
    </dgm:pt>
    <dgm:pt modelId="{03883BDC-25DC-4543-B99A-279860BF57B2}">
      <dgm:prSet phldrT="[テキスト]" custT="1"/>
      <dgm:spPr/>
      <dgm:t>
        <a:bodyPr/>
        <a:lstStyle/>
        <a:p>
          <a:r>
            <a:rPr kumimoji="1" lang="ja-JP" altLang="en-US" sz="3200" b="1" dirty="0" smtClean="0">
              <a:latin typeface="UD デジタル 教科書体 N-R" panose="02020400000000000000" pitchFamily="17" charset="-128"/>
              <a:ea typeface="UD デジタル 教科書体 N-R" panose="02020400000000000000" pitchFamily="17" charset="-128"/>
            </a:rPr>
            <a:t>大航海時代</a:t>
          </a:r>
          <a:endParaRPr kumimoji="1" lang="en-US" altLang="ja-JP" sz="3200" b="1" dirty="0" smtClean="0">
            <a:latin typeface="UD デジタル 教科書体 N-R" panose="02020400000000000000" pitchFamily="17" charset="-128"/>
            <a:ea typeface="UD デジタル 教科書体 N-R" panose="02020400000000000000" pitchFamily="17" charset="-128"/>
          </a:endParaRPr>
        </a:p>
        <a:p>
          <a:r>
            <a:rPr kumimoji="1" lang="en-US" altLang="ja-JP" sz="3200" b="1" dirty="0" smtClean="0">
              <a:latin typeface="UD デジタル 教科書体 N-R" panose="02020400000000000000" pitchFamily="17" charset="-128"/>
              <a:ea typeface="UD デジタル 教科書体 N-R" panose="02020400000000000000" pitchFamily="17" charset="-128"/>
            </a:rPr>
            <a:t>(15</a:t>
          </a:r>
          <a:r>
            <a:rPr kumimoji="1" lang="ja-JP" altLang="en-US" sz="3200" b="1" dirty="0" smtClean="0">
              <a:latin typeface="UD デジタル 教科書体 N-R" panose="02020400000000000000" pitchFamily="17" charset="-128"/>
              <a:ea typeface="UD デジタル 教科書体 N-R" panose="02020400000000000000" pitchFamily="17" charset="-128"/>
            </a:rPr>
            <a:t>～</a:t>
          </a:r>
          <a:r>
            <a:rPr kumimoji="1" lang="en-US" altLang="ja-JP" sz="3200" b="1" dirty="0" smtClean="0">
              <a:latin typeface="UD デジタル 教科書体 N-R" panose="02020400000000000000" pitchFamily="17" charset="-128"/>
              <a:ea typeface="UD デジタル 教科書体 N-R" panose="02020400000000000000" pitchFamily="17" charset="-128"/>
            </a:rPr>
            <a:t>16</a:t>
          </a:r>
          <a:r>
            <a:rPr kumimoji="1" lang="ja-JP" altLang="en-US" sz="3200" b="1" dirty="0" smtClean="0">
              <a:latin typeface="UD デジタル 教科書体 N-R" panose="02020400000000000000" pitchFamily="17" charset="-128"/>
              <a:ea typeface="UD デジタル 教科書体 N-R" panose="02020400000000000000" pitchFamily="17" charset="-128"/>
            </a:rPr>
            <a:t>世紀頃</a:t>
          </a:r>
          <a:r>
            <a:rPr kumimoji="1" lang="en-US" altLang="ja-JP" sz="3200" b="1" dirty="0" smtClean="0">
              <a:latin typeface="UD デジタル 教科書体 N-R" panose="02020400000000000000" pitchFamily="17" charset="-128"/>
              <a:ea typeface="UD デジタル 教科書体 N-R" panose="02020400000000000000" pitchFamily="17" charset="-128"/>
            </a:rPr>
            <a:t>)</a:t>
          </a:r>
          <a:r>
            <a:rPr kumimoji="1" lang="ja-JP" altLang="en-US" sz="4000" dirty="0" smtClean="0"/>
            <a:t>　</a:t>
          </a:r>
          <a:endParaRPr kumimoji="1" lang="ja-JP" altLang="en-US" sz="4000" dirty="0"/>
        </a:p>
      </dgm:t>
    </dgm:pt>
    <dgm:pt modelId="{602BFC44-3893-4B32-97D1-DFDB5330DC51}" type="parTrans" cxnId="{7FFAF031-858D-4D82-AC45-F3F7ADC4C591}">
      <dgm:prSet/>
      <dgm:spPr/>
      <dgm:t>
        <a:bodyPr/>
        <a:lstStyle/>
        <a:p>
          <a:endParaRPr kumimoji="1" lang="ja-JP" altLang="en-US"/>
        </a:p>
      </dgm:t>
    </dgm:pt>
    <dgm:pt modelId="{F98D1787-840F-4135-B4D6-F7C56895B126}" type="sibTrans" cxnId="{7FFAF031-858D-4D82-AC45-F3F7ADC4C591}">
      <dgm:prSet/>
      <dgm:spPr/>
      <dgm:t>
        <a:bodyPr/>
        <a:lstStyle/>
        <a:p>
          <a:endParaRPr kumimoji="1" lang="ja-JP" altLang="en-US"/>
        </a:p>
      </dgm:t>
    </dgm:pt>
    <dgm:pt modelId="{3DD273A4-9E12-4D75-A53E-DBFEC6FD0A56}">
      <dgm:prSet phldrT="[テキスト]" custT="1"/>
      <dgm:spPr/>
      <dgm:t>
        <a:bodyPr/>
        <a:lstStyle/>
        <a:p>
          <a:r>
            <a:rPr kumimoji="1" lang="ja-JP" altLang="en-US" sz="1800" dirty="0" smtClean="0">
              <a:latin typeface="UD デジタル 教科書体 N-R" panose="02020400000000000000" pitchFamily="17" charset="-128"/>
              <a:ea typeface="UD デジタル 教科書体 N-R" panose="02020400000000000000" pitchFamily="17" charset="-128"/>
            </a:rPr>
            <a:t>スペイン・ポルトガルによる植民地拡大・「世界分割」　　　　　　　　　　　　　　　　　　　　（</a:t>
          </a:r>
          <a:r>
            <a:rPr kumimoji="1" lang="en-US" altLang="ja-JP" sz="1800" dirty="0" smtClean="0">
              <a:latin typeface="UD デジタル 教科書体 N-R" panose="02020400000000000000" pitchFamily="17" charset="-128"/>
              <a:ea typeface="UD デジタル 教科書体 N-R" panose="02020400000000000000" pitchFamily="17" charset="-128"/>
            </a:rPr>
            <a:t>1494</a:t>
          </a:r>
          <a:r>
            <a:rPr kumimoji="1" lang="ja-JP" altLang="en-US" sz="1800" dirty="0" smtClean="0">
              <a:latin typeface="UD デジタル 教科書体 N-R" panose="02020400000000000000" pitchFamily="17" charset="-128"/>
              <a:ea typeface="UD デジタル 教科書体 N-R" panose="02020400000000000000" pitchFamily="17" charset="-128"/>
            </a:rPr>
            <a:t>年トルデシリャス条約、</a:t>
          </a:r>
          <a:r>
            <a:rPr kumimoji="1" lang="en-US" altLang="ja-JP" sz="1800" dirty="0" smtClean="0">
              <a:latin typeface="UD デジタル 教科書体 N-R" panose="02020400000000000000" pitchFamily="17" charset="-128"/>
              <a:ea typeface="UD デジタル 教科書体 N-R" panose="02020400000000000000" pitchFamily="17" charset="-128"/>
            </a:rPr>
            <a:t>1529</a:t>
          </a:r>
          <a:r>
            <a:rPr kumimoji="1" lang="ja-JP" altLang="en-US" sz="1800" dirty="0" smtClean="0">
              <a:latin typeface="UD デジタル 教科書体 N-R" panose="02020400000000000000" pitchFamily="17" charset="-128"/>
              <a:ea typeface="UD デジタル 教科書体 N-R" panose="02020400000000000000" pitchFamily="17" charset="-128"/>
            </a:rPr>
            <a:t>年サラゴサ条約）</a:t>
          </a:r>
          <a:endParaRPr kumimoji="1" lang="ja-JP" altLang="en-US" sz="1800" dirty="0">
            <a:latin typeface="UD デジタル 教科書体 N-R" panose="02020400000000000000" pitchFamily="17" charset="-128"/>
            <a:ea typeface="UD デジタル 教科書体 N-R" panose="02020400000000000000" pitchFamily="17" charset="-128"/>
          </a:endParaRPr>
        </a:p>
      </dgm:t>
    </dgm:pt>
    <dgm:pt modelId="{ED7D3C80-5A34-41C6-BF6D-0D53E653417A}" type="parTrans" cxnId="{FABC80CA-D9EF-4909-97F9-8EBBBE95A98C}">
      <dgm:prSet/>
      <dgm:spPr/>
      <dgm:t>
        <a:bodyPr/>
        <a:lstStyle/>
        <a:p>
          <a:endParaRPr kumimoji="1" lang="ja-JP" altLang="en-US"/>
        </a:p>
      </dgm:t>
    </dgm:pt>
    <dgm:pt modelId="{C66A4850-0348-4327-9B5B-42181AD95269}" type="sibTrans" cxnId="{FABC80CA-D9EF-4909-97F9-8EBBBE95A98C}">
      <dgm:prSet/>
      <dgm:spPr/>
      <dgm:t>
        <a:bodyPr/>
        <a:lstStyle/>
        <a:p>
          <a:endParaRPr kumimoji="1" lang="ja-JP" altLang="en-US"/>
        </a:p>
      </dgm:t>
    </dgm:pt>
    <dgm:pt modelId="{E5DA7A49-B935-440F-93E8-A91B40A6A179}" type="pres">
      <dgm:prSet presAssocID="{8A52EFE6-D558-4ECE-8D96-51BFDCBC6C1F}" presName="Name0" presStyleCnt="0">
        <dgm:presLayoutVars>
          <dgm:dir/>
          <dgm:animLvl val="lvl"/>
          <dgm:resizeHandles val="exact"/>
        </dgm:presLayoutVars>
      </dgm:prSet>
      <dgm:spPr/>
      <dgm:t>
        <a:bodyPr/>
        <a:lstStyle/>
        <a:p>
          <a:endParaRPr kumimoji="1" lang="ja-JP" altLang="en-US"/>
        </a:p>
      </dgm:t>
    </dgm:pt>
    <dgm:pt modelId="{A7AEA188-9A6D-432F-BFB1-C7B51A6F9F1F}" type="pres">
      <dgm:prSet presAssocID="{03883BDC-25DC-4543-B99A-279860BF57B2}" presName="linNode" presStyleCnt="0"/>
      <dgm:spPr/>
    </dgm:pt>
    <dgm:pt modelId="{1CF7056E-DCD9-4600-8016-DCF84C86A1AD}" type="pres">
      <dgm:prSet presAssocID="{03883BDC-25DC-4543-B99A-279860BF57B2}" presName="parentText" presStyleLbl="node1" presStyleIdx="0" presStyleCnt="1" custScaleX="100098" custLinFactNeighborX="0" custLinFactNeighborY="16734">
        <dgm:presLayoutVars>
          <dgm:chMax val="1"/>
          <dgm:bulletEnabled val="1"/>
        </dgm:presLayoutVars>
      </dgm:prSet>
      <dgm:spPr/>
      <dgm:t>
        <a:bodyPr/>
        <a:lstStyle/>
        <a:p>
          <a:endParaRPr kumimoji="1" lang="ja-JP" altLang="en-US"/>
        </a:p>
      </dgm:t>
    </dgm:pt>
    <dgm:pt modelId="{50EA3B31-63CA-4E2D-8BEE-92B04C47DD23}" type="pres">
      <dgm:prSet presAssocID="{03883BDC-25DC-4543-B99A-279860BF57B2}" presName="descendantText" presStyleLbl="alignAccFollowNode1" presStyleIdx="0" presStyleCnt="1">
        <dgm:presLayoutVars>
          <dgm:bulletEnabled val="1"/>
        </dgm:presLayoutVars>
      </dgm:prSet>
      <dgm:spPr/>
      <dgm:t>
        <a:bodyPr/>
        <a:lstStyle/>
        <a:p>
          <a:endParaRPr kumimoji="1" lang="ja-JP" altLang="en-US"/>
        </a:p>
      </dgm:t>
    </dgm:pt>
  </dgm:ptLst>
  <dgm:cxnLst>
    <dgm:cxn modelId="{DA3946C1-60FC-4042-9477-D3CCFD9A0973}" type="presOf" srcId="{8A52EFE6-D558-4ECE-8D96-51BFDCBC6C1F}" destId="{E5DA7A49-B935-440F-93E8-A91B40A6A179}" srcOrd="0" destOrd="0" presId="urn:microsoft.com/office/officeart/2005/8/layout/vList5"/>
    <dgm:cxn modelId="{FABC80CA-D9EF-4909-97F9-8EBBBE95A98C}" srcId="{03883BDC-25DC-4543-B99A-279860BF57B2}" destId="{3DD273A4-9E12-4D75-A53E-DBFEC6FD0A56}" srcOrd="0" destOrd="0" parTransId="{ED7D3C80-5A34-41C6-BF6D-0D53E653417A}" sibTransId="{C66A4850-0348-4327-9B5B-42181AD95269}"/>
    <dgm:cxn modelId="{069CFA49-F052-4B32-A2EC-E2C2A1A888A0}" type="presOf" srcId="{03883BDC-25DC-4543-B99A-279860BF57B2}" destId="{1CF7056E-DCD9-4600-8016-DCF84C86A1AD}" srcOrd="0" destOrd="0" presId="urn:microsoft.com/office/officeart/2005/8/layout/vList5"/>
    <dgm:cxn modelId="{7FFAF031-858D-4D82-AC45-F3F7ADC4C591}" srcId="{8A52EFE6-D558-4ECE-8D96-51BFDCBC6C1F}" destId="{03883BDC-25DC-4543-B99A-279860BF57B2}" srcOrd="0" destOrd="0" parTransId="{602BFC44-3893-4B32-97D1-DFDB5330DC51}" sibTransId="{F98D1787-840F-4135-B4D6-F7C56895B126}"/>
    <dgm:cxn modelId="{0238F01F-7073-4AC7-9174-53F6E3BA0294}" type="presOf" srcId="{3DD273A4-9E12-4D75-A53E-DBFEC6FD0A56}" destId="{50EA3B31-63CA-4E2D-8BEE-92B04C47DD23}" srcOrd="0" destOrd="0" presId="urn:microsoft.com/office/officeart/2005/8/layout/vList5"/>
    <dgm:cxn modelId="{BB120D5C-AA77-4A66-B6C4-C18A5B7F0933}" type="presParOf" srcId="{E5DA7A49-B935-440F-93E8-A91B40A6A179}" destId="{A7AEA188-9A6D-432F-BFB1-C7B51A6F9F1F}" srcOrd="0" destOrd="0" presId="urn:microsoft.com/office/officeart/2005/8/layout/vList5"/>
    <dgm:cxn modelId="{90C7A9DC-0D71-427A-9D50-95CC155F31D9}" type="presParOf" srcId="{A7AEA188-9A6D-432F-BFB1-C7B51A6F9F1F}" destId="{1CF7056E-DCD9-4600-8016-DCF84C86A1AD}" srcOrd="0" destOrd="0" presId="urn:microsoft.com/office/officeart/2005/8/layout/vList5"/>
    <dgm:cxn modelId="{FF512379-9856-4BD3-9E0B-B2869C4867E6}" type="presParOf" srcId="{A7AEA188-9A6D-432F-BFB1-C7B51A6F9F1F}" destId="{50EA3B31-63CA-4E2D-8BEE-92B04C47DD23}"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EA3B31-63CA-4E2D-8BEE-92B04C47DD23}">
      <dsp:nvSpPr>
        <dsp:cNvPr id="0" name=""/>
        <dsp:cNvSpPr/>
      </dsp:nvSpPr>
      <dsp:spPr>
        <a:xfrm rot="5400000">
          <a:off x="6359217" y="-2365370"/>
          <a:ext cx="1600976" cy="6731961"/>
        </a:xfrm>
        <a:prstGeom prst="round2Same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kumimoji="1" lang="ja-JP" altLang="en-US" sz="1800" kern="1200" dirty="0" smtClean="0">
              <a:latin typeface="UD デジタル 教科書体 N-R" panose="02020400000000000000" pitchFamily="17" charset="-128"/>
              <a:ea typeface="UD デジタル 教科書体 N-R" panose="02020400000000000000" pitchFamily="17" charset="-128"/>
            </a:rPr>
            <a:t>スペイン・ポルトガルによる植民地拡大・「世界分割」　　　　　　　　　　　　　　　　　　　　（</a:t>
          </a:r>
          <a:r>
            <a:rPr kumimoji="1" lang="en-US" altLang="ja-JP" sz="1800" kern="1200" dirty="0" smtClean="0">
              <a:latin typeface="UD デジタル 教科書体 N-R" panose="02020400000000000000" pitchFamily="17" charset="-128"/>
              <a:ea typeface="UD デジタル 教科書体 N-R" panose="02020400000000000000" pitchFamily="17" charset="-128"/>
            </a:rPr>
            <a:t>1494</a:t>
          </a:r>
          <a:r>
            <a:rPr kumimoji="1" lang="ja-JP" altLang="en-US" sz="1800" kern="1200" dirty="0" smtClean="0">
              <a:latin typeface="UD デジタル 教科書体 N-R" panose="02020400000000000000" pitchFamily="17" charset="-128"/>
              <a:ea typeface="UD デジタル 教科書体 N-R" panose="02020400000000000000" pitchFamily="17" charset="-128"/>
            </a:rPr>
            <a:t>年トルデシリャス条約、</a:t>
          </a:r>
          <a:r>
            <a:rPr kumimoji="1" lang="en-US" altLang="ja-JP" sz="1800" kern="1200" dirty="0" smtClean="0">
              <a:latin typeface="UD デジタル 教科書体 N-R" panose="02020400000000000000" pitchFamily="17" charset="-128"/>
              <a:ea typeface="UD デジタル 教科書体 N-R" panose="02020400000000000000" pitchFamily="17" charset="-128"/>
            </a:rPr>
            <a:t>1529</a:t>
          </a:r>
          <a:r>
            <a:rPr kumimoji="1" lang="ja-JP" altLang="en-US" sz="1800" kern="1200" dirty="0" smtClean="0">
              <a:latin typeface="UD デジタル 教科書体 N-R" panose="02020400000000000000" pitchFamily="17" charset="-128"/>
              <a:ea typeface="UD デジタル 教科書体 N-R" panose="02020400000000000000" pitchFamily="17" charset="-128"/>
            </a:rPr>
            <a:t>年サラゴサ条約）</a:t>
          </a:r>
          <a:endParaRPr kumimoji="1" lang="ja-JP" altLang="en-US" sz="1800" kern="1200" dirty="0">
            <a:latin typeface="UD デジタル 教科書体 N-R" panose="02020400000000000000" pitchFamily="17" charset="-128"/>
            <a:ea typeface="UD デジタル 教科書体 N-R" panose="02020400000000000000" pitchFamily="17" charset="-128"/>
          </a:endParaRPr>
        </a:p>
      </dsp:txBody>
      <dsp:txXfrm rot="-5400000">
        <a:off x="3793725" y="278275"/>
        <a:ext cx="6653808" cy="1444670"/>
      </dsp:txXfrm>
    </dsp:sp>
    <dsp:sp modelId="{1CF7056E-DCD9-4600-8016-DCF84C86A1AD}">
      <dsp:nvSpPr>
        <dsp:cNvPr id="0" name=""/>
        <dsp:cNvSpPr/>
      </dsp:nvSpPr>
      <dsp:spPr>
        <a:xfrm>
          <a:off x="3285" y="0"/>
          <a:ext cx="3790439" cy="2001221"/>
        </a:xfrm>
        <a:prstGeom prst="roundRect">
          <a:avLst/>
        </a:prstGeom>
        <a:solidFill>
          <a:schemeClr val="accent3">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kumimoji="1" lang="ja-JP" altLang="en-US" sz="3200" b="1" kern="1200" dirty="0" smtClean="0">
              <a:latin typeface="UD デジタル 教科書体 N-R" panose="02020400000000000000" pitchFamily="17" charset="-128"/>
              <a:ea typeface="UD デジタル 教科書体 N-R" panose="02020400000000000000" pitchFamily="17" charset="-128"/>
            </a:rPr>
            <a:t>大航海時代</a:t>
          </a:r>
          <a:endParaRPr kumimoji="1" lang="en-US" altLang="ja-JP" sz="3200" b="1" kern="1200" dirty="0" smtClean="0">
            <a:latin typeface="UD デジタル 教科書体 N-R" panose="02020400000000000000" pitchFamily="17" charset="-128"/>
            <a:ea typeface="UD デジタル 教科書体 N-R" panose="02020400000000000000" pitchFamily="17" charset="-128"/>
          </a:endParaRPr>
        </a:p>
        <a:p>
          <a:pPr lvl="0" algn="ctr" defTabSz="1422400">
            <a:lnSpc>
              <a:spcPct val="90000"/>
            </a:lnSpc>
            <a:spcBef>
              <a:spcPct val="0"/>
            </a:spcBef>
            <a:spcAft>
              <a:spcPct val="35000"/>
            </a:spcAft>
          </a:pPr>
          <a:r>
            <a:rPr kumimoji="1" lang="en-US" altLang="ja-JP" sz="3200" b="1" kern="1200" dirty="0" smtClean="0">
              <a:latin typeface="UD デジタル 教科書体 N-R" panose="02020400000000000000" pitchFamily="17" charset="-128"/>
              <a:ea typeface="UD デジタル 教科書体 N-R" panose="02020400000000000000" pitchFamily="17" charset="-128"/>
            </a:rPr>
            <a:t>(15</a:t>
          </a:r>
          <a:r>
            <a:rPr kumimoji="1" lang="ja-JP" altLang="en-US" sz="3200" b="1" kern="1200" dirty="0" smtClean="0">
              <a:latin typeface="UD デジタル 教科書体 N-R" panose="02020400000000000000" pitchFamily="17" charset="-128"/>
              <a:ea typeface="UD デジタル 教科書体 N-R" panose="02020400000000000000" pitchFamily="17" charset="-128"/>
            </a:rPr>
            <a:t>～</a:t>
          </a:r>
          <a:r>
            <a:rPr kumimoji="1" lang="en-US" altLang="ja-JP" sz="3200" b="1" kern="1200" dirty="0" smtClean="0">
              <a:latin typeface="UD デジタル 教科書体 N-R" panose="02020400000000000000" pitchFamily="17" charset="-128"/>
              <a:ea typeface="UD デジタル 教科書体 N-R" panose="02020400000000000000" pitchFamily="17" charset="-128"/>
            </a:rPr>
            <a:t>16</a:t>
          </a:r>
          <a:r>
            <a:rPr kumimoji="1" lang="ja-JP" altLang="en-US" sz="3200" b="1" kern="1200" dirty="0" smtClean="0">
              <a:latin typeface="UD デジタル 教科書体 N-R" panose="02020400000000000000" pitchFamily="17" charset="-128"/>
              <a:ea typeface="UD デジタル 教科書体 N-R" panose="02020400000000000000" pitchFamily="17" charset="-128"/>
            </a:rPr>
            <a:t>世紀頃</a:t>
          </a:r>
          <a:r>
            <a:rPr kumimoji="1" lang="en-US" altLang="ja-JP" sz="3200" b="1" kern="1200" dirty="0" smtClean="0">
              <a:latin typeface="UD デジタル 教科書体 N-R" panose="02020400000000000000" pitchFamily="17" charset="-128"/>
              <a:ea typeface="UD デジタル 教科書体 N-R" panose="02020400000000000000" pitchFamily="17" charset="-128"/>
            </a:rPr>
            <a:t>)</a:t>
          </a:r>
          <a:r>
            <a:rPr kumimoji="1" lang="ja-JP" altLang="en-US" sz="4000" kern="1200" dirty="0" smtClean="0"/>
            <a:t>　</a:t>
          </a:r>
          <a:endParaRPr kumimoji="1" lang="ja-JP" altLang="en-US" sz="4000" kern="1200" dirty="0"/>
        </a:p>
      </dsp:txBody>
      <dsp:txXfrm>
        <a:off x="100977" y="97692"/>
        <a:ext cx="3595055" cy="1805837"/>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CD6A77-8397-4F65-97AA-91EC0147B3BC}" type="datetimeFigureOut">
              <a:rPr kumimoji="1" lang="ja-JP" altLang="en-US" smtClean="0"/>
              <a:t>2020/6/5</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2DBF57-D1A6-4FDD-91C6-D68293B30113}" type="slidenum">
              <a:rPr kumimoji="1" lang="ja-JP" altLang="en-US" smtClean="0"/>
              <a:t>‹#›</a:t>
            </a:fld>
            <a:endParaRPr kumimoji="1" lang="ja-JP" altLang="en-US"/>
          </a:p>
        </p:txBody>
      </p:sp>
    </p:spTree>
    <p:extLst>
      <p:ext uri="{BB962C8B-B14F-4D97-AF65-F5344CB8AC3E}">
        <p14:creationId xmlns:p14="http://schemas.microsoft.com/office/powerpoint/2010/main" val="334319918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92DBF57-D1A6-4FDD-91C6-D68293B30113}" type="slidenum">
              <a:rPr kumimoji="1" lang="ja-JP" altLang="en-US" smtClean="0"/>
              <a:t>1</a:t>
            </a:fld>
            <a:endParaRPr kumimoji="1" lang="ja-JP" altLang="en-US"/>
          </a:p>
        </p:txBody>
      </p:sp>
    </p:spTree>
    <p:extLst>
      <p:ext uri="{BB962C8B-B14F-4D97-AF65-F5344CB8AC3E}">
        <p14:creationId xmlns:p14="http://schemas.microsoft.com/office/powerpoint/2010/main" val="34210609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れまでの話を簡単にまとめると、海洋の法秩序は、「公海自由の原則」をベースに発展してきましたが、中世に入り大航海時代を経て、「公海自由の原則」を享受する「広い公海」と、沿岸国の支配が及ぶ「狭い領海」に海を二分する考え方が主流となっていきました。</a:t>
            </a:r>
          </a:p>
          <a:p>
            <a:r>
              <a:rPr kumimoji="1" lang="en-US" altLang="ja-JP" dirty="0" smtClean="0"/>
              <a:t>20</a:t>
            </a:r>
            <a:r>
              <a:rPr kumimoji="1" lang="ja-JP" altLang="en-US" dirty="0" smtClean="0"/>
              <a:t>世紀に入ると、海洋法を条約として法典化しようという試みが始まり、</a:t>
            </a:r>
            <a:r>
              <a:rPr kumimoji="1" lang="en-US" altLang="ja-JP" dirty="0" smtClean="0"/>
              <a:t>1958</a:t>
            </a:r>
            <a:r>
              <a:rPr kumimoji="1" lang="ja-JP" altLang="en-US" dirty="0" smtClean="0"/>
              <a:t>年には海洋法四条約が採択されましたが、領海の幅については意見の対立が続きました。ついに</a:t>
            </a:r>
            <a:r>
              <a:rPr kumimoji="1" lang="en-US" altLang="ja-JP" dirty="0" smtClean="0"/>
              <a:t>1982</a:t>
            </a:r>
            <a:r>
              <a:rPr kumimoji="1" lang="ja-JP" altLang="en-US" dirty="0" smtClean="0"/>
              <a:t>年に採択された国連海洋法条約では、排他的経済水域や深海底などの新たな概念を含む、新たな海洋区分が定められ、海洋法四条約などをベースとした新たな海洋法秩序が打ち立てられました。</a:t>
            </a:r>
          </a:p>
          <a:p>
            <a:endParaRPr kumimoji="1" lang="ja-JP" altLang="en-US" dirty="0"/>
          </a:p>
        </p:txBody>
      </p:sp>
      <p:sp>
        <p:nvSpPr>
          <p:cNvPr id="4" name="スライド番号プレースホルダー 3"/>
          <p:cNvSpPr>
            <a:spLocks noGrp="1"/>
          </p:cNvSpPr>
          <p:nvPr>
            <p:ph type="sldNum" sz="quarter" idx="10"/>
          </p:nvPr>
        </p:nvSpPr>
        <p:spPr/>
        <p:txBody>
          <a:bodyPr/>
          <a:lstStyle/>
          <a:p>
            <a:fld id="{F92DBF57-D1A6-4FDD-91C6-D68293B30113}" type="slidenum">
              <a:rPr kumimoji="1" lang="ja-JP" altLang="en-US" smtClean="0"/>
              <a:t>10</a:t>
            </a:fld>
            <a:endParaRPr kumimoji="1" lang="ja-JP" altLang="en-US"/>
          </a:p>
        </p:txBody>
      </p:sp>
    </p:spTree>
    <p:extLst>
      <p:ext uri="{BB962C8B-B14F-4D97-AF65-F5344CB8AC3E}">
        <p14:creationId xmlns:p14="http://schemas.microsoft.com/office/powerpoint/2010/main" val="36951991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a:p>
            <a:r>
              <a:rPr kumimoji="1" lang="ja-JP" altLang="en-US" dirty="0" smtClean="0"/>
              <a:t>最後に、日本についても触れておきたいと思います。日本は、四方を海に囲まれ、「海洋国家」として古くから様々な形で海とのかかわりを持ち続けてきました。国連海洋法条約は、第</a:t>
            </a:r>
            <a:r>
              <a:rPr kumimoji="1" lang="en-US" altLang="ja-JP" dirty="0" smtClean="0"/>
              <a:t>11</a:t>
            </a:r>
            <a:r>
              <a:rPr kumimoji="1" lang="ja-JP" altLang="en-US" dirty="0" smtClean="0"/>
              <a:t>部実施協定の採択後、</a:t>
            </a:r>
            <a:r>
              <a:rPr kumimoji="1" lang="en-US" altLang="ja-JP" dirty="0" smtClean="0"/>
              <a:t>1996</a:t>
            </a:r>
            <a:r>
              <a:rPr kumimoji="1" lang="ja-JP" altLang="en-US" dirty="0" smtClean="0"/>
              <a:t>年に批准しました。図が示すように、日本の領海と排他的経済水域を合わせた面積は約</a:t>
            </a:r>
            <a:r>
              <a:rPr kumimoji="1" lang="en-US" altLang="ja-JP" dirty="0" smtClean="0"/>
              <a:t>447</a:t>
            </a:r>
            <a:r>
              <a:rPr kumimoji="1" lang="ja-JP" altLang="en-US" dirty="0" smtClean="0"/>
              <a:t>万平方キロメートルに及び、実に国土面積の約</a:t>
            </a:r>
            <a:r>
              <a:rPr kumimoji="1" lang="en-US" altLang="ja-JP" dirty="0" smtClean="0"/>
              <a:t>12</a:t>
            </a:r>
            <a:r>
              <a:rPr kumimoji="1" lang="ja-JP" altLang="en-US" dirty="0" smtClean="0"/>
              <a:t>倍もの広さになります。それにくわえて、日本は、大陸棚限界委員会という国連海洋法条約の下の組織からの勧告に基づき、政令によって延長大陸棚を設定しています。</a:t>
            </a:r>
          </a:p>
          <a:p>
            <a:r>
              <a:rPr kumimoji="1" lang="ja-JP" altLang="en-US" dirty="0" smtClean="0"/>
              <a:t>海は、日本にとって、海外との貿易に不可欠な輸送路であり、主要なたんぱく源の一つである水産資源の貯蔵庫であり、</a:t>
            </a:r>
            <a:r>
              <a:rPr kumimoji="1" lang="en-US" altLang="ja-JP" dirty="0" smtClean="0"/>
              <a:t>EEZ</a:t>
            </a:r>
            <a:r>
              <a:rPr kumimoji="1" lang="ja-JP" altLang="en-US" dirty="0" smtClean="0"/>
              <a:t>内の海底には多くの鉱物資源が眠っています。海洋を適切に保全・管理し、その資源を持続的に利用していくためにも、国連海洋法条約を基礎とする海の法秩序の安定・維持は、日本にとって欠かせないものです。</a:t>
            </a:r>
          </a:p>
          <a:p>
            <a:endParaRPr kumimoji="1" lang="ja-JP" altLang="en-US" dirty="0" smtClean="0"/>
          </a:p>
          <a:p>
            <a:endParaRPr kumimoji="1" lang="ja-JP" altLang="en-US" dirty="0" smtClean="0"/>
          </a:p>
          <a:p>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F92DBF57-D1A6-4FDD-91C6-D68293B30113}" type="slidenum">
              <a:rPr kumimoji="1" lang="ja-JP" altLang="en-US" smtClean="0"/>
              <a:t>11</a:t>
            </a:fld>
            <a:endParaRPr kumimoji="1" lang="ja-JP" altLang="en-US"/>
          </a:p>
        </p:txBody>
      </p:sp>
    </p:spTree>
    <p:extLst>
      <p:ext uri="{BB962C8B-B14F-4D97-AF65-F5344CB8AC3E}">
        <p14:creationId xmlns:p14="http://schemas.microsoft.com/office/powerpoint/2010/main" val="33779358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今回は、海洋法のイントロダクションとして、歴史的経緯と現代の海洋法秩序の大枠について簡単にご紹介しました。もう少し知りたい方は、海洋法のテキストブックや、当財団ウェブサイト、外務省ウェブサイトなどをあわせて御覧ください。</a:t>
            </a:r>
            <a:endParaRPr kumimoji="1" lang="ja-JP" altLang="en-US" dirty="0"/>
          </a:p>
        </p:txBody>
      </p:sp>
      <p:sp>
        <p:nvSpPr>
          <p:cNvPr id="4" name="スライド番号プレースホルダー 3"/>
          <p:cNvSpPr>
            <a:spLocks noGrp="1"/>
          </p:cNvSpPr>
          <p:nvPr>
            <p:ph type="sldNum" sz="quarter" idx="5"/>
          </p:nvPr>
        </p:nvSpPr>
        <p:spPr/>
        <p:txBody>
          <a:bodyPr/>
          <a:lstStyle/>
          <a:p>
            <a:fld id="{F92DBF57-D1A6-4FDD-91C6-D68293B30113}" type="slidenum">
              <a:rPr kumimoji="1" lang="ja-JP" altLang="en-US" smtClean="0"/>
              <a:t>12</a:t>
            </a:fld>
            <a:endParaRPr kumimoji="1" lang="ja-JP" altLang="en-US"/>
          </a:p>
        </p:txBody>
      </p:sp>
    </p:spTree>
    <p:extLst>
      <p:ext uri="{BB962C8B-B14F-4D97-AF65-F5344CB8AC3E}">
        <p14:creationId xmlns:p14="http://schemas.microsoft.com/office/powerpoint/2010/main" val="18975807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地球上の面積の約</a:t>
            </a:r>
            <a:r>
              <a:rPr kumimoji="1" lang="en-US" altLang="ja-JP" dirty="0" smtClean="0"/>
              <a:t>71%</a:t>
            </a:r>
            <a:r>
              <a:rPr kumimoji="1" lang="ja-JP" altLang="en-US" dirty="0" smtClean="0"/>
              <a:t>を占める海洋は、人類にとって、古くから国や地域の間の境界であると同時に、遠方の国や地域との交流や貿易を可能にする移動手段を与えてくれる存在であり、魚などの水産資源の源でもあるなど、人類の歴史においてとても重要な役割を果たしてきました。</a:t>
            </a:r>
          </a:p>
          <a:p>
            <a:r>
              <a:rPr kumimoji="1" lang="ja-JP" altLang="en-US" dirty="0" smtClean="0"/>
              <a:t>国家間の関係を規律する法規則や原則を「国際法」と呼びますが、そのなかでも海に関係する法規則や原則は「海洋法」と呼ばれます。国際法は、国家間の明示的な合意である「条約」と、「慣習法」で成り立ちます。海洋法は、近代主権国家が成立するはるか以前から形成されてきた、海にかかわる慣習法の影響を強く受けていることが特徴的です。</a:t>
            </a:r>
          </a:p>
          <a:p>
            <a:r>
              <a:rPr kumimoji="1" lang="ja-JP" altLang="en-US" dirty="0" smtClean="0"/>
              <a:t>今回は、海洋法のイントロダクションとして、現代の海の法秩序の成り立ちを簡単にご紹介したいと思います。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F92DBF57-D1A6-4FDD-91C6-D68293B30113}" type="slidenum">
              <a:rPr kumimoji="1" lang="ja-JP" altLang="en-US" smtClean="0"/>
              <a:t>2</a:t>
            </a:fld>
            <a:endParaRPr kumimoji="1" lang="ja-JP" altLang="en-US"/>
          </a:p>
        </p:txBody>
      </p:sp>
    </p:spTree>
    <p:extLst>
      <p:ext uri="{BB962C8B-B14F-4D97-AF65-F5344CB8AC3E}">
        <p14:creationId xmlns:p14="http://schemas.microsoft.com/office/powerpoint/2010/main" val="4215408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海に関する慣習法の歴史は古く、古代ギリシャ時代にさかのぼると言われています。ローマ時代には、海は万民法により、すべての人々の共有物とされ、私的な所有や分割が禁止されました。中世に入ると、古代ギリシャからの流れを汲み、地中海などの沿岸都市国家による法の制定によって、商慣習の体系化が進みました。その一方、しだいに欧州各国が沿岸の海域の領有を主張し始め、自由な海に対抗する勢力が現れます。大航海時代の</a:t>
            </a:r>
            <a:r>
              <a:rPr kumimoji="1" lang="en-US" altLang="ja-JP" dirty="0" smtClean="0"/>
              <a:t>15</a:t>
            </a:r>
            <a:r>
              <a:rPr kumimoji="1" lang="ja-JP" altLang="en-US" dirty="0" smtClean="0"/>
              <a:t>～</a:t>
            </a:r>
            <a:r>
              <a:rPr kumimoji="1" lang="en-US" altLang="ja-JP" dirty="0" smtClean="0"/>
              <a:t>16</a:t>
            </a:r>
            <a:r>
              <a:rPr kumimoji="1" lang="ja-JP" altLang="en-US" dirty="0" smtClean="0"/>
              <a:t>世紀年頃には、海洋帝国として栄華を極めたスペインとポルトガルが世界の大陸と海洋を二分して支配しようとするまでになりました。</a:t>
            </a:r>
            <a:endParaRPr kumimoji="1" lang="ja-JP" altLang="en-US" dirty="0"/>
          </a:p>
        </p:txBody>
      </p:sp>
      <p:sp>
        <p:nvSpPr>
          <p:cNvPr id="4" name="スライド番号プレースホルダー 3"/>
          <p:cNvSpPr>
            <a:spLocks noGrp="1"/>
          </p:cNvSpPr>
          <p:nvPr>
            <p:ph type="sldNum" sz="quarter" idx="10"/>
          </p:nvPr>
        </p:nvSpPr>
        <p:spPr/>
        <p:txBody>
          <a:bodyPr/>
          <a:lstStyle/>
          <a:p>
            <a:fld id="{F92DBF57-D1A6-4FDD-91C6-D68293B30113}" type="slidenum">
              <a:rPr kumimoji="1" lang="ja-JP" altLang="en-US" smtClean="0"/>
              <a:t>3</a:t>
            </a:fld>
            <a:endParaRPr kumimoji="1" lang="ja-JP" altLang="en-US"/>
          </a:p>
        </p:txBody>
      </p:sp>
    </p:spTree>
    <p:extLst>
      <p:ext uri="{BB962C8B-B14F-4D97-AF65-F5344CB8AC3E}">
        <p14:creationId xmlns:p14="http://schemas.microsoft.com/office/powerpoint/2010/main" val="24153408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スペイン・ポルトガルによる海洋の独占は、次第に他国のチャレンジを受けることになります。その代表格が、オランダとイギリスです。「国際法の父」と呼ばれるオランダの法学者フーゴ</a:t>
            </a:r>
            <a:r>
              <a:rPr kumimoji="1" lang="en-US" altLang="ja-JP" dirty="0" smtClean="0"/>
              <a:t>―</a:t>
            </a:r>
            <a:r>
              <a:rPr kumimoji="1" lang="ja-JP" altLang="en-US" dirty="0" smtClean="0"/>
              <a:t>・グロティウスは、「海は万人のもの」として領有に強く反対しました。この背景として、オランダでは</a:t>
            </a:r>
            <a:r>
              <a:rPr kumimoji="1" lang="en-US" altLang="ja-JP" dirty="0" smtClean="0"/>
              <a:t>1602</a:t>
            </a:r>
            <a:r>
              <a:rPr kumimoji="1" lang="ja-JP" altLang="en-US" dirty="0" smtClean="0"/>
              <a:t>年に東インド会社が設立され、アジアとの貿易に乗り出したことを忘れてはなりません。グロティウスの「自由海論」はスペイン・ポルトガルの海洋支配への理論的な反論、という側面がありました。これに対して、貿易においてオランダと競合関係にあった英国のジョン・セルデンは、英国の海に対する支配を正当化するため、「海洋は陸地と同じように領有できる」と主張しました。</a:t>
            </a:r>
            <a:endParaRPr kumimoji="1" lang="en-US" altLang="ja-JP" dirty="0" smtClean="0"/>
          </a:p>
        </p:txBody>
      </p:sp>
      <p:sp>
        <p:nvSpPr>
          <p:cNvPr id="4" name="スライド番号プレースホルダー 3"/>
          <p:cNvSpPr>
            <a:spLocks noGrp="1"/>
          </p:cNvSpPr>
          <p:nvPr>
            <p:ph type="sldNum" sz="quarter" idx="5"/>
          </p:nvPr>
        </p:nvSpPr>
        <p:spPr/>
        <p:txBody>
          <a:bodyPr/>
          <a:lstStyle/>
          <a:p>
            <a:fld id="{F92DBF57-D1A6-4FDD-91C6-D68293B30113}" type="slidenum">
              <a:rPr kumimoji="1" lang="ja-JP" altLang="en-US" smtClean="0"/>
              <a:t>4</a:t>
            </a:fld>
            <a:endParaRPr kumimoji="1" lang="ja-JP" altLang="en-US"/>
          </a:p>
        </p:txBody>
      </p:sp>
    </p:spTree>
    <p:extLst>
      <p:ext uri="{BB962C8B-B14F-4D97-AF65-F5344CB8AC3E}">
        <p14:creationId xmlns:p14="http://schemas.microsoft.com/office/powerpoint/2010/main" val="19454763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その後も論争は続きますが、貿易や航海の重要性が高まる一方で、沿岸域は国の安全や漁業資源を確保するために重要であることなどに鑑み、しだいに国家の支配が及ぶ「狭い領海」と、どこにも属さず自由な「広い公海」に二分する考え方が一般的になっていきました。オランダのバインケルスフークは、沿岸国は陸地から軍事的に支配できる範囲の沿岸水域を領有し得るという、いわゆる着弾距離説を唱えました。そしてその距離はほぼ</a:t>
            </a:r>
            <a:r>
              <a:rPr kumimoji="1" lang="en-US" altLang="ja-JP" dirty="0" smtClean="0"/>
              <a:t>3</a:t>
            </a:r>
            <a:r>
              <a:rPr kumimoji="1" lang="ja-JP" altLang="en-US" dirty="0" smtClean="0"/>
              <a:t>海里であるとされたことなどから、</a:t>
            </a:r>
            <a:r>
              <a:rPr kumimoji="1" lang="en-US" altLang="ja-JP" dirty="0" smtClean="0"/>
              <a:t>18</a:t>
            </a:r>
            <a:r>
              <a:rPr kumimoji="1" lang="ja-JP" altLang="en-US" dirty="0" smtClean="0"/>
              <a:t>世紀から</a:t>
            </a:r>
            <a:r>
              <a:rPr kumimoji="1" lang="en-US" altLang="ja-JP" dirty="0" smtClean="0"/>
              <a:t>19</a:t>
            </a:r>
            <a:r>
              <a:rPr kumimoji="1" lang="ja-JP" altLang="en-US" dirty="0" smtClean="0"/>
              <a:t>世紀にかけて、沿岸から</a:t>
            </a:r>
            <a:r>
              <a:rPr kumimoji="1" lang="en-US" altLang="ja-JP" dirty="0" smtClean="0"/>
              <a:t>3</a:t>
            </a:r>
            <a:r>
              <a:rPr kumimoji="1" lang="ja-JP" altLang="en-US" dirty="0" smtClean="0"/>
              <a:t>海里を領海とする国が多くなりました。しかしながら、</a:t>
            </a:r>
            <a:r>
              <a:rPr kumimoji="1" lang="en-US" altLang="ja-JP" dirty="0" smtClean="0"/>
              <a:t>19</a:t>
            </a:r>
            <a:r>
              <a:rPr kumimoji="1" lang="ja-JP" altLang="en-US" dirty="0" smtClean="0"/>
              <a:t>世紀後半からは</a:t>
            </a:r>
            <a:r>
              <a:rPr kumimoji="1" lang="en-US" altLang="ja-JP" dirty="0" smtClean="0"/>
              <a:t>4</a:t>
            </a:r>
            <a:r>
              <a:rPr kumimoji="1" lang="ja-JP" altLang="en-US" dirty="0" smtClean="0"/>
              <a:t>海里，</a:t>
            </a:r>
            <a:r>
              <a:rPr kumimoji="1" lang="en-US" altLang="ja-JP" dirty="0" smtClean="0"/>
              <a:t>12</a:t>
            </a:r>
            <a:r>
              <a:rPr kumimoji="1" lang="ja-JP" altLang="en-US" dirty="0" smtClean="0"/>
              <a:t>海里などへの拡大が主張され始めます。領海の幅だけでなく、多くの点で各国の立場に隔たりがあり、海洋に関する法秩序は不安定な状態におかれていました。 </a:t>
            </a:r>
            <a:endParaRPr kumimoji="1" lang="ja-JP" altLang="en-US" dirty="0"/>
          </a:p>
        </p:txBody>
      </p:sp>
      <p:sp>
        <p:nvSpPr>
          <p:cNvPr id="4" name="スライド番号プレースホルダー 3"/>
          <p:cNvSpPr>
            <a:spLocks noGrp="1"/>
          </p:cNvSpPr>
          <p:nvPr>
            <p:ph type="sldNum" sz="quarter" idx="10"/>
          </p:nvPr>
        </p:nvSpPr>
        <p:spPr/>
        <p:txBody>
          <a:bodyPr/>
          <a:lstStyle/>
          <a:p>
            <a:fld id="{F92DBF57-D1A6-4FDD-91C6-D68293B30113}" type="slidenum">
              <a:rPr kumimoji="1" lang="ja-JP" altLang="en-US" smtClean="0"/>
              <a:t>5</a:t>
            </a:fld>
            <a:endParaRPr kumimoji="1" lang="ja-JP" altLang="en-US"/>
          </a:p>
        </p:txBody>
      </p:sp>
    </p:spTree>
    <p:extLst>
      <p:ext uri="{BB962C8B-B14F-4D97-AF65-F5344CB8AC3E}">
        <p14:creationId xmlns:p14="http://schemas.microsoft.com/office/powerpoint/2010/main" val="376604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20</a:t>
            </a:r>
            <a:r>
              <a:rPr kumimoji="1" lang="ja-JP" altLang="en-US" dirty="0" smtClean="0"/>
              <a:t>世紀になると、貿易や遠洋漁業の拡大などによって海洋の利用がさらに広がりをみせるようになります。各国は、海の法秩序を安定化させるため、海洋に関する国際法を条約の形で成文化することを試みることになりました。</a:t>
            </a:r>
          </a:p>
          <a:p>
            <a:r>
              <a:rPr kumimoji="1" lang="en-US" altLang="ja-JP" dirty="0" smtClean="0"/>
              <a:t>1930</a:t>
            </a:r>
            <a:r>
              <a:rPr kumimoji="1" lang="ja-JP" altLang="en-US" dirty="0" smtClean="0"/>
              <a:t>年、国際連盟のもとで「ハーグ法典化会議」が開催されました。約</a:t>
            </a:r>
            <a:r>
              <a:rPr kumimoji="1" lang="en-US" altLang="ja-JP" dirty="0" smtClean="0"/>
              <a:t>50</a:t>
            </a:r>
            <a:r>
              <a:rPr kumimoji="1" lang="ja-JP" altLang="en-US" dirty="0" smtClean="0"/>
              <a:t>か国が参加したこの会議では、領海の幅をめぐって意見が対立し、条約の採択には失敗してしまいます。しかし、この会議を皮切りに，世界共通の海洋法制定に向けた具体的な議論が始まりました。</a:t>
            </a:r>
          </a:p>
          <a:p>
            <a:r>
              <a:rPr kumimoji="1" lang="ja-JP" altLang="en-US" dirty="0" smtClean="0"/>
              <a:t>なかでも海洋支配のあり方を考えるのに重要な契機となったのが、第</a:t>
            </a:r>
            <a:r>
              <a:rPr kumimoji="1" lang="en-US" altLang="ja-JP" dirty="0" smtClean="0"/>
              <a:t>2</a:t>
            </a:r>
            <a:r>
              <a:rPr kumimoji="1" lang="ja-JP" altLang="en-US" dirty="0" smtClean="0"/>
              <a:t>次世界大戦後の</a:t>
            </a:r>
            <a:r>
              <a:rPr kumimoji="1" lang="en-US" altLang="ja-JP" dirty="0" smtClean="0"/>
              <a:t>1945</a:t>
            </a:r>
            <a:r>
              <a:rPr kumimoji="1" lang="ja-JP" altLang="en-US" dirty="0" smtClean="0"/>
              <a:t>年、アメリカのトルーマン大統領が行った</a:t>
            </a:r>
            <a:r>
              <a:rPr kumimoji="1" lang="en-US" altLang="ja-JP" dirty="0" smtClean="0"/>
              <a:t>2</a:t>
            </a:r>
            <a:r>
              <a:rPr kumimoji="1" lang="ja-JP" altLang="en-US" dirty="0" err="1" smtClean="0"/>
              <a:t>つの</a:t>
            </a:r>
            <a:r>
              <a:rPr kumimoji="1" lang="ja-JP" altLang="en-US" dirty="0" smtClean="0"/>
              <a:t>宣言です。</a:t>
            </a:r>
            <a:r>
              <a:rPr kumimoji="1" lang="en-US" altLang="ja-JP" dirty="0" smtClean="0"/>
              <a:t>1</a:t>
            </a:r>
            <a:r>
              <a:rPr kumimoji="1" lang="ja-JP" altLang="en-US" dirty="0" smtClean="0"/>
              <a:t>つ目は、大陸棚に関する宣言で、公海の下にあるが米国沿岸に接続する大陸棚の地下と海底の天然資源は米国に属し、米国が管轄権を有し米国が管理する、とするもの。</a:t>
            </a:r>
            <a:r>
              <a:rPr kumimoji="1" lang="en-US" altLang="ja-JP" dirty="0" smtClean="0"/>
              <a:t>2</a:t>
            </a:r>
            <a:r>
              <a:rPr kumimoji="1" lang="ja-JP" altLang="en-US" dirty="0" smtClean="0"/>
              <a:t>つ目は、公海漁業の保存水域に関する宣言で、米国沿岸沖に、漁業を規制するための保存水域を設定しました。</a:t>
            </a:r>
          </a:p>
          <a:p>
            <a:r>
              <a:rPr kumimoji="1" lang="ja-JP" altLang="en-US" dirty="0" smtClean="0"/>
              <a:t>この宣言以降、中南米諸国など、多くの国が米国に追随する形で一方的に沿岸海域の管轄権を主張するようになりました。</a:t>
            </a:r>
          </a:p>
          <a:p>
            <a:r>
              <a:rPr kumimoji="1" lang="ja-JP" altLang="en-US" dirty="0" smtClean="0"/>
              <a:t>国際連合は</a:t>
            </a:r>
            <a:r>
              <a:rPr kumimoji="1" lang="en-US" altLang="ja-JP" dirty="0" smtClean="0"/>
              <a:t>1958</a:t>
            </a:r>
            <a:r>
              <a:rPr kumimoji="1" lang="ja-JP" altLang="en-US" dirty="0" smtClean="0"/>
              <a:t>年に第</a:t>
            </a:r>
            <a:r>
              <a:rPr kumimoji="1" lang="en-US" altLang="ja-JP" dirty="0" smtClean="0"/>
              <a:t>1</a:t>
            </a:r>
            <a:r>
              <a:rPr kumimoji="1" lang="ja-JP" altLang="en-US" dirty="0" smtClean="0"/>
              <a:t>次国連海洋法会議を開催し，ここで後の国連海洋法条約のベースとなる「ジュネーブ海洋法四条約」が採択されました。ただ、この会議でも領海の幅は定まらず、第</a:t>
            </a:r>
            <a:r>
              <a:rPr kumimoji="1" lang="en-US" altLang="ja-JP" dirty="0" smtClean="0"/>
              <a:t>2</a:t>
            </a:r>
            <a:r>
              <a:rPr kumimoji="1" lang="ja-JP" altLang="en-US" dirty="0" smtClean="0"/>
              <a:t>次国連海洋法会議（</a:t>
            </a:r>
            <a:r>
              <a:rPr kumimoji="1" lang="en-US" altLang="ja-JP" dirty="0" smtClean="0"/>
              <a:t>1960</a:t>
            </a:r>
            <a:r>
              <a:rPr kumimoji="1" lang="ja-JP" altLang="en-US" dirty="0" smtClean="0"/>
              <a:t>年）でも合意に至りませんでした。さらに，</a:t>
            </a:r>
            <a:r>
              <a:rPr kumimoji="1" lang="en-US" altLang="ja-JP" dirty="0" smtClean="0"/>
              <a:t>1960</a:t>
            </a:r>
            <a:r>
              <a:rPr kumimoji="1" lang="ja-JP" altLang="en-US" dirty="0" smtClean="0"/>
              <a:t>年代からはアフリカや中南米の新興国が、領海を</a:t>
            </a:r>
            <a:r>
              <a:rPr kumimoji="1" lang="en-US" altLang="ja-JP" dirty="0" smtClean="0"/>
              <a:t>200</a:t>
            </a:r>
            <a:r>
              <a:rPr kumimoji="1" lang="ja-JP" altLang="en-US" dirty="0" smtClean="0"/>
              <a:t>海里とすることや、領海の外側に排他的経済水域（</a:t>
            </a:r>
            <a:r>
              <a:rPr kumimoji="1" lang="en-US" altLang="ja-JP" dirty="0" smtClean="0"/>
              <a:t>EEZ</a:t>
            </a:r>
            <a:r>
              <a:rPr kumimoji="1" lang="ja-JP" altLang="en-US" dirty="0" smtClean="0"/>
              <a:t>）を設けることを主張するようになります。こうした流れのなかで、</a:t>
            </a:r>
            <a:r>
              <a:rPr kumimoji="1" lang="en-US" altLang="ja-JP" dirty="0" smtClean="0"/>
              <a:t>1973</a:t>
            </a:r>
            <a:r>
              <a:rPr kumimoji="1" lang="ja-JP" altLang="en-US" dirty="0" smtClean="0"/>
              <a:t>年にスタートした第</a:t>
            </a:r>
            <a:r>
              <a:rPr kumimoji="1" lang="en-US" altLang="ja-JP" dirty="0" smtClean="0"/>
              <a:t>3</a:t>
            </a:r>
            <a:r>
              <a:rPr kumimoji="1" lang="ja-JP" altLang="en-US" dirty="0" smtClean="0"/>
              <a:t>次国連海洋法会議では，</a:t>
            </a:r>
            <a:r>
              <a:rPr kumimoji="1" lang="en-US" altLang="ja-JP" dirty="0" smtClean="0"/>
              <a:t>10</a:t>
            </a:r>
            <a:r>
              <a:rPr kumimoji="1" lang="ja-JP" altLang="en-US" dirty="0" smtClean="0"/>
              <a:t>年間という長い年月をかけて各国が交渉を重ね、</a:t>
            </a:r>
            <a:r>
              <a:rPr kumimoji="1" lang="en-US" altLang="ja-JP" dirty="0" smtClean="0"/>
              <a:t>1982</a:t>
            </a:r>
            <a:r>
              <a:rPr kumimoji="1" lang="ja-JP" altLang="en-US" dirty="0" smtClean="0"/>
              <a:t>年に国連海洋法条約が採択されました。</a:t>
            </a:r>
          </a:p>
          <a:p>
            <a:r>
              <a:rPr kumimoji="1" lang="ja-JP" altLang="en-US" dirty="0" smtClean="0"/>
              <a:t>条約は</a:t>
            </a:r>
            <a:r>
              <a:rPr kumimoji="1" lang="en-US" altLang="ja-JP" dirty="0" smtClean="0"/>
              <a:t>60</a:t>
            </a:r>
            <a:r>
              <a:rPr kumimoji="1" lang="ja-JP" altLang="en-US" dirty="0" smtClean="0"/>
              <a:t>か国が批准すれば効力を生じることになっていましたが、深海底の制度への不満から先進国による批准が進まなかったことなどから、条約は長い間、発効しませんでした。そこで、</a:t>
            </a:r>
            <a:r>
              <a:rPr kumimoji="1" lang="en-US" altLang="ja-JP" dirty="0" smtClean="0"/>
              <a:t>90</a:t>
            </a:r>
            <a:r>
              <a:rPr kumimoji="1" lang="ja-JP" altLang="en-US" dirty="0" smtClean="0"/>
              <a:t>年からは深海底制度に関する第</a:t>
            </a:r>
            <a:r>
              <a:rPr kumimoji="1" lang="en-US" altLang="ja-JP" dirty="0" smtClean="0"/>
              <a:t>11</a:t>
            </a:r>
            <a:r>
              <a:rPr kumimoji="1" lang="ja-JP" altLang="en-US" dirty="0" smtClean="0"/>
              <a:t>部を見直すための協議が開始されました。その間も批准する国の数は次第に増え、</a:t>
            </a:r>
            <a:r>
              <a:rPr kumimoji="1" lang="en-US" altLang="ja-JP" dirty="0" smtClean="0"/>
              <a:t>1994</a:t>
            </a:r>
            <a:r>
              <a:rPr kumimoji="1" lang="ja-JP" altLang="en-US" dirty="0" smtClean="0"/>
              <a:t>年</a:t>
            </a:r>
            <a:r>
              <a:rPr kumimoji="1" lang="en-US" altLang="ja-JP" dirty="0" smtClean="0"/>
              <a:t>11</a:t>
            </a:r>
            <a:r>
              <a:rPr kumimoji="1" lang="ja-JP" altLang="en-US" dirty="0" smtClean="0"/>
              <a:t>月に条約が発効するとなった、まさに直前の同年</a:t>
            </a:r>
            <a:r>
              <a:rPr kumimoji="1" lang="en-US" altLang="ja-JP" dirty="0" smtClean="0"/>
              <a:t>7</a:t>
            </a:r>
            <a:r>
              <a:rPr kumimoji="1" lang="ja-JP" altLang="en-US" dirty="0" smtClean="0"/>
              <a:t>月、第</a:t>
            </a:r>
            <a:r>
              <a:rPr kumimoji="1" lang="en-US" altLang="ja-JP" dirty="0" smtClean="0"/>
              <a:t>11</a:t>
            </a:r>
            <a:r>
              <a:rPr kumimoji="1" lang="ja-JP" altLang="en-US" dirty="0" smtClean="0"/>
              <a:t>部の内容を修正する「第</a:t>
            </a:r>
            <a:r>
              <a:rPr kumimoji="1" lang="en-US" altLang="ja-JP" dirty="0" smtClean="0"/>
              <a:t>11</a:t>
            </a:r>
            <a:r>
              <a:rPr kumimoji="1" lang="ja-JP" altLang="en-US" dirty="0" smtClean="0"/>
              <a:t>部実施協定」が採択されました。これにより、米国を除く先進国も次々と国連海洋法条約を批准しました。</a:t>
            </a:r>
          </a:p>
          <a:p>
            <a:endParaRPr kumimoji="1" lang="ja-JP" altLang="en-US" dirty="0"/>
          </a:p>
        </p:txBody>
      </p:sp>
      <p:sp>
        <p:nvSpPr>
          <p:cNvPr id="4" name="スライド番号プレースホルダー 3"/>
          <p:cNvSpPr>
            <a:spLocks noGrp="1"/>
          </p:cNvSpPr>
          <p:nvPr>
            <p:ph type="sldNum" sz="quarter" idx="10"/>
          </p:nvPr>
        </p:nvSpPr>
        <p:spPr/>
        <p:txBody>
          <a:bodyPr/>
          <a:lstStyle/>
          <a:p>
            <a:fld id="{F92DBF57-D1A6-4FDD-91C6-D68293B30113}" type="slidenum">
              <a:rPr kumimoji="1" lang="ja-JP" altLang="en-US" smtClean="0"/>
              <a:t>6</a:t>
            </a:fld>
            <a:endParaRPr kumimoji="1" lang="ja-JP" altLang="en-US"/>
          </a:p>
        </p:txBody>
      </p:sp>
    </p:spTree>
    <p:extLst>
      <p:ext uri="{BB962C8B-B14F-4D97-AF65-F5344CB8AC3E}">
        <p14:creationId xmlns:p14="http://schemas.microsoft.com/office/powerpoint/2010/main" val="36284772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第</a:t>
            </a:r>
            <a:r>
              <a:rPr kumimoji="1" lang="en-US" altLang="ja-JP" dirty="0" smtClean="0"/>
              <a:t>11</a:t>
            </a:r>
            <a:r>
              <a:rPr kumimoji="1" lang="ja-JP" altLang="en-US" dirty="0" smtClean="0"/>
              <a:t>部実施協定の採択により、先進国も次々と国連海洋法条約を批准しました。</a:t>
            </a:r>
            <a:r>
              <a:rPr kumimoji="1" lang="en-US" altLang="ja-JP" dirty="0" smtClean="0"/>
              <a:t>2020</a:t>
            </a:r>
            <a:r>
              <a:rPr kumimoji="1" lang="ja-JP" altLang="en-US" dirty="0" smtClean="0"/>
              <a:t>年 ３月現在，</a:t>
            </a:r>
            <a:r>
              <a:rPr kumimoji="1" lang="en-US" altLang="ja-JP" dirty="0" smtClean="0"/>
              <a:t>167 </a:t>
            </a:r>
            <a:r>
              <a:rPr kumimoji="1" lang="ja-JP" altLang="en-US" dirty="0" smtClean="0"/>
              <a:t>の国と欧州連合（ＥＵ）が国連海洋法条約を締結しており、同条約の普遍性は高まっています。</a:t>
            </a:r>
          </a:p>
          <a:p>
            <a:r>
              <a:rPr kumimoji="1" lang="ja-JP" altLang="en-US" dirty="0" smtClean="0"/>
              <a:t>ただ、アメリカ合衆国は、主要国で唯一、国連海洋法条約（および第</a:t>
            </a:r>
            <a:r>
              <a:rPr kumimoji="1" lang="en-US" altLang="ja-JP" dirty="0" smtClean="0"/>
              <a:t>XI</a:t>
            </a:r>
            <a:r>
              <a:rPr kumimoji="1" lang="ja-JP" altLang="en-US" dirty="0" smtClean="0"/>
              <a:t>部実施協定）を締結していません。「国連公海漁業実施協定」のみ、締結しています。これは、国連海洋法条約の公海漁業に関する定めを明確化および補足するため、</a:t>
            </a:r>
            <a:r>
              <a:rPr kumimoji="1" lang="en-US" altLang="ja-JP" dirty="0" smtClean="0"/>
              <a:t>1995</a:t>
            </a:r>
            <a:r>
              <a:rPr kumimoji="1" lang="ja-JP" altLang="en-US" dirty="0" smtClean="0"/>
              <a:t>年に採択された協定です。</a:t>
            </a:r>
          </a:p>
          <a:p>
            <a:endParaRPr kumimoji="1" lang="en-US" altLang="ja-JP" dirty="0" smtClean="0"/>
          </a:p>
        </p:txBody>
      </p:sp>
      <p:sp>
        <p:nvSpPr>
          <p:cNvPr id="4" name="スライド番号プレースホルダー 3"/>
          <p:cNvSpPr>
            <a:spLocks noGrp="1"/>
          </p:cNvSpPr>
          <p:nvPr>
            <p:ph type="sldNum" sz="quarter" idx="10"/>
          </p:nvPr>
        </p:nvSpPr>
        <p:spPr/>
        <p:txBody>
          <a:bodyPr/>
          <a:lstStyle/>
          <a:p>
            <a:fld id="{F92DBF57-D1A6-4FDD-91C6-D68293B30113}" type="slidenum">
              <a:rPr kumimoji="1" lang="ja-JP" altLang="en-US" smtClean="0"/>
              <a:t>7</a:t>
            </a:fld>
            <a:endParaRPr kumimoji="1" lang="ja-JP" altLang="en-US"/>
          </a:p>
        </p:txBody>
      </p:sp>
    </p:spTree>
    <p:extLst>
      <p:ext uri="{BB962C8B-B14F-4D97-AF65-F5344CB8AC3E}">
        <p14:creationId xmlns:p14="http://schemas.microsoft.com/office/powerpoint/2010/main" val="29817558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国連海洋法条約は、海洋の諸制度を包括的に規定しており、「海の憲法」とも呼ばれています。全部で</a:t>
            </a:r>
            <a:r>
              <a:rPr kumimoji="1" lang="en-US" altLang="ja-JP" dirty="0" smtClean="0"/>
              <a:t>17</a:t>
            </a:r>
            <a:r>
              <a:rPr kumimoji="1" lang="ja-JP" altLang="en-US" dirty="0" smtClean="0"/>
              <a:t>部</a:t>
            </a:r>
            <a:r>
              <a:rPr kumimoji="1" lang="en-US" altLang="ja-JP" dirty="0" smtClean="0"/>
              <a:t>320</a:t>
            </a:r>
            <a:r>
              <a:rPr kumimoji="1" lang="ja-JP" altLang="en-US" dirty="0" smtClean="0"/>
              <a:t>条という膨大な本文と９つの附属書から成り立ち、それに２つの協定が加わります。国連海洋法条約は、海域を領海、排他的経済水域</a:t>
            </a:r>
            <a:r>
              <a:rPr kumimoji="1" lang="en-US" altLang="ja-JP" dirty="0" smtClean="0"/>
              <a:t>(EEZ)</a:t>
            </a:r>
            <a:r>
              <a:rPr kumimoji="1" lang="ja-JP" altLang="en-US" dirty="0" err="1" smtClean="0"/>
              <a:t>、</a:t>
            </a:r>
            <a:r>
              <a:rPr kumimoji="1" lang="ja-JP" altLang="en-US" dirty="0" smtClean="0"/>
              <a:t>大陸棚、公海、深海底などに分類するとともに、沿岸国の権利や義務、大陸棚や深海底の資源開発、船舶の通航、海洋環境の保護・保全、海洋の科学的調査など、海に関するさまざまなルールを定めています。</a:t>
            </a:r>
          </a:p>
          <a:p>
            <a:r>
              <a:rPr kumimoji="1" lang="ja-JP" altLang="en-US" dirty="0" smtClean="0"/>
              <a:t>　国連海洋法条約は、</a:t>
            </a:r>
            <a:r>
              <a:rPr kumimoji="1" lang="en-US" altLang="ja-JP" dirty="0" smtClean="0"/>
              <a:t>1958</a:t>
            </a:r>
            <a:r>
              <a:rPr kumimoji="1" lang="ja-JP" altLang="en-US" dirty="0" smtClean="0"/>
              <a:t>年の海洋法四条約などの既存の海洋法を見直し、それらを一本化する形で成立しました。新たに「排他的経済水域」という海域が設定され、「狭い領海・広い公海」の二分構成に立つ伝統的な考え方は見直されました。また、大陸棚の定義も見直され、大陸棚の外の海底及びその下を「深海底」とし、その資源を「人類の共同の財産」として国際管理の下におく制度が創設されました。また、条約の解釈に関して国の間に紛争が生じた場合に備え、緻密な紛争解決制度を定め、国際海洋法裁判所を設置しました。</a:t>
            </a:r>
          </a:p>
          <a:p>
            <a:endParaRPr kumimoji="1" lang="ja-JP" altLang="en-US" dirty="0"/>
          </a:p>
        </p:txBody>
      </p:sp>
      <p:sp>
        <p:nvSpPr>
          <p:cNvPr id="4" name="スライド番号プレースホルダー 3"/>
          <p:cNvSpPr>
            <a:spLocks noGrp="1"/>
          </p:cNvSpPr>
          <p:nvPr>
            <p:ph type="sldNum" sz="quarter" idx="10"/>
          </p:nvPr>
        </p:nvSpPr>
        <p:spPr/>
        <p:txBody>
          <a:bodyPr/>
          <a:lstStyle/>
          <a:p>
            <a:fld id="{F92DBF57-D1A6-4FDD-91C6-D68293B30113}" type="slidenum">
              <a:rPr kumimoji="1" lang="ja-JP" altLang="en-US" smtClean="0"/>
              <a:t>8</a:t>
            </a:fld>
            <a:endParaRPr kumimoji="1" lang="ja-JP" altLang="en-US"/>
          </a:p>
        </p:txBody>
      </p:sp>
    </p:spTree>
    <p:extLst>
      <p:ext uri="{BB962C8B-B14F-4D97-AF65-F5344CB8AC3E}">
        <p14:creationId xmlns:p14="http://schemas.microsoft.com/office/powerpoint/2010/main" val="138395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それでは、国連海洋法条約で定められた海域の区分を簡単にご説明します。</a:t>
            </a:r>
          </a:p>
          <a:p>
            <a:r>
              <a:rPr kumimoji="1" lang="en-US" altLang="ja-JP" dirty="0" smtClean="0"/>
              <a:t>1958</a:t>
            </a:r>
            <a:r>
              <a:rPr kumimoji="1" lang="ja-JP" altLang="en-US" dirty="0" smtClean="0"/>
              <a:t>年の海洋法四条約では合意できなかった「領海」の幅は、</a:t>
            </a:r>
            <a:r>
              <a:rPr kumimoji="1" lang="en-US" altLang="ja-JP" dirty="0" smtClean="0"/>
              <a:t>12</a:t>
            </a:r>
            <a:r>
              <a:rPr kumimoji="1" lang="ja-JP" altLang="en-US" dirty="0" smtClean="0"/>
              <a:t>海里</a:t>
            </a:r>
            <a:r>
              <a:rPr kumimoji="1" lang="en-US" altLang="ja-JP" dirty="0" smtClean="0"/>
              <a:t>(</a:t>
            </a:r>
            <a:r>
              <a:rPr kumimoji="1" lang="ja-JP" altLang="en-US" dirty="0" smtClean="0"/>
              <a:t>約</a:t>
            </a:r>
            <a:r>
              <a:rPr kumimoji="1" lang="en-US" altLang="ja-JP" dirty="0" smtClean="0"/>
              <a:t>22km)</a:t>
            </a:r>
            <a:r>
              <a:rPr kumimoji="1" lang="ja-JP" altLang="en-US" dirty="0" smtClean="0"/>
              <a:t>と定められました。領海には、沿岸国の主権が及びます。沿岸国の主権は、領海の上空、海底及び海底下にまで及び、沿岸国は漁業や資源採掘の独占権を有します。ただし、すべての国の船舶は、領海において無害通航権を有します。</a:t>
            </a:r>
          </a:p>
          <a:p>
            <a:r>
              <a:rPr kumimoji="1" lang="ja-JP" altLang="en-US" dirty="0" smtClean="0"/>
              <a:t>排他的経済水域（</a:t>
            </a:r>
            <a:r>
              <a:rPr kumimoji="1" lang="en-US" altLang="ja-JP" dirty="0" smtClean="0"/>
              <a:t>EEZ</a:t>
            </a:r>
            <a:r>
              <a:rPr kumimoji="1" lang="ja-JP" altLang="en-US" dirty="0" smtClean="0"/>
              <a:t>）は、領海基線からその外側</a:t>
            </a:r>
            <a:r>
              <a:rPr kumimoji="1" lang="en-US" altLang="ja-JP" dirty="0" smtClean="0"/>
              <a:t>200</a:t>
            </a:r>
            <a:r>
              <a:rPr kumimoji="1" lang="ja-JP" altLang="en-US" dirty="0" smtClean="0"/>
              <a:t>海里（約</a:t>
            </a:r>
            <a:r>
              <a:rPr kumimoji="1" lang="en-US" altLang="ja-JP" dirty="0" smtClean="0"/>
              <a:t>370km</a:t>
            </a:r>
            <a:r>
              <a:rPr kumimoji="1" lang="ja-JP" altLang="en-US" dirty="0" smtClean="0"/>
              <a:t>）までの海域と、その海底及びその下です。排他的経済水域において、沿岸国は、主権的権利、すなわち、天然資源の探査・開発・保存・管理や、人工島の設置、海洋の科学的調査、海洋環境の保護及び保全等に関する管轄権を有しています。その一方、すべての国は、沿岸国の権利義務を害しない限り、他国の</a:t>
            </a:r>
            <a:r>
              <a:rPr kumimoji="1" lang="en-US" altLang="ja-JP" dirty="0" smtClean="0"/>
              <a:t>EEZ</a:t>
            </a:r>
            <a:r>
              <a:rPr kumimoji="1" lang="ja-JP" altLang="en-US" dirty="0" smtClean="0"/>
              <a:t>において航行、上空飛行、海底電線・海底パイプライン敷設などを行うことができます。</a:t>
            </a:r>
          </a:p>
          <a:p>
            <a:r>
              <a:rPr kumimoji="1" lang="ja-JP" altLang="en-US" dirty="0" smtClean="0"/>
              <a:t>いずれの国の内水、領海、ＥＥＺ、いずれの群島国の群島水域にも含まれない海洋のすべては、公海です。公海はすべての国に開放され、すべての国が公海の自由を享受します。</a:t>
            </a:r>
          </a:p>
          <a:p>
            <a:r>
              <a:rPr kumimoji="1" lang="ja-JP" altLang="en-US" dirty="0" smtClean="0"/>
              <a:t>大陸棚は原則として領海の基線から</a:t>
            </a:r>
            <a:r>
              <a:rPr kumimoji="1" lang="en-US" altLang="ja-JP" dirty="0" smtClean="0"/>
              <a:t>200</a:t>
            </a:r>
            <a:r>
              <a:rPr kumimoji="1" lang="ja-JP" altLang="en-US" dirty="0" smtClean="0"/>
              <a:t>海里ですが、地質的及び地形的条件等によっては延長することができます。大陸棚においては、大陸棚を探査し及びその天然資源を開発するための主権的権利を行使することが認められています。大陸棚の外側の海底及びその下は、「深海底」で、その資源は「人類の共同財産」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F92DBF57-D1A6-4FDD-91C6-D68293B30113}" type="slidenum">
              <a:rPr kumimoji="1" lang="ja-JP" altLang="en-US" smtClean="0"/>
              <a:t>9</a:t>
            </a:fld>
            <a:endParaRPr kumimoji="1" lang="ja-JP" altLang="en-US"/>
          </a:p>
        </p:txBody>
      </p:sp>
    </p:spTree>
    <p:extLst>
      <p:ext uri="{BB962C8B-B14F-4D97-AF65-F5344CB8AC3E}">
        <p14:creationId xmlns:p14="http://schemas.microsoft.com/office/powerpoint/2010/main" val="24308731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7986A53-E0FA-4D03-88A5-1C3005C5916E}"/>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0FF1CDDD-0DE7-4582-9F12-2065D07871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36618E8D-5F7E-416A-8846-4AEAD2C544F3}"/>
              </a:ext>
            </a:extLst>
          </p:cNvPr>
          <p:cNvSpPr>
            <a:spLocks noGrp="1"/>
          </p:cNvSpPr>
          <p:nvPr>
            <p:ph type="dt" sz="half" idx="10"/>
          </p:nvPr>
        </p:nvSpPr>
        <p:spPr/>
        <p:txBody>
          <a:bodyPr/>
          <a:lstStyle/>
          <a:p>
            <a:fld id="{BD32F492-9160-4ABF-91AD-77D5CCE4FE9E}" type="datetimeFigureOut">
              <a:rPr kumimoji="1" lang="ja-JP" altLang="en-US" smtClean="0"/>
              <a:t>2020/6/5</a:t>
            </a:fld>
            <a:endParaRPr kumimoji="1" lang="ja-JP" altLang="en-US"/>
          </a:p>
        </p:txBody>
      </p:sp>
      <p:sp>
        <p:nvSpPr>
          <p:cNvPr id="5" name="フッター プレースホルダー 4">
            <a:extLst>
              <a:ext uri="{FF2B5EF4-FFF2-40B4-BE49-F238E27FC236}">
                <a16:creationId xmlns:a16="http://schemas.microsoft.com/office/drawing/2014/main" id="{0654F0E1-41E6-4E4E-824F-6037D80D1A9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68E10EF-47F5-45C2-8F86-D4ABCE6268AC}"/>
              </a:ext>
            </a:extLst>
          </p:cNvPr>
          <p:cNvSpPr>
            <a:spLocks noGrp="1"/>
          </p:cNvSpPr>
          <p:nvPr>
            <p:ph type="sldNum" sz="quarter" idx="12"/>
          </p:nvPr>
        </p:nvSpPr>
        <p:spPr/>
        <p:txBody>
          <a:bodyPr/>
          <a:lstStyle/>
          <a:p>
            <a:fld id="{4129E62B-9008-4BE7-B27B-BC6EF0DC1102}" type="slidenum">
              <a:rPr kumimoji="1" lang="ja-JP" altLang="en-US" smtClean="0"/>
              <a:t>‹#›</a:t>
            </a:fld>
            <a:endParaRPr kumimoji="1" lang="ja-JP" altLang="en-US"/>
          </a:p>
        </p:txBody>
      </p:sp>
    </p:spTree>
    <p:extLst>
      <p:ext uri="{BB962C8B-B14F-4D97-AF65-F5344CB8AC3E}">
        <p14:creationId xmlns:p14="http://schemas.microsoft.com/office/powerpoint/2010/main" val="9848583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1D173EF-0ADC-4D97-9DC3-8351261E1CF5}"/>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E0B3442A-8F6A-4A05-B7D0-9BB0B699CD46}"/>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9EF8D4A-5B13-4E22-915D-630203560314}"/>
              </a:ext>
            </a:extLst>
          </p:cNvPr>
          <p:cNvSpPr>
            <a:spLocks noGrp="1"/>
          </p:cNvSpPr>
          <p:nvPr>
            <p:ph type="dt" sz="half" idx="10"/>
          </p:nvPr>
        </p:nvSpPr>
        <p:spPr/>
        <p:txBody>
          <a:bodyPr/>
          <a:lstStyle/>
          <a:p>
            <a:fld id="{BD32F492-9160-4ABF-91AD-77D5CCE4FE9E}" type="datetimeFigureOut">
              <a:rPr kumimoji="1" lang="ja-JP" altLang="en-US" smtClean="0"/>
              <a:t>2020/6/5</a:t>
            </a:fld>
            <a:endParaRPr kumimoji="1" lang="ja-JP" altLang="en-US"/>
          </a:p>
        </p:txBody>
      </p:sp>
      <p:sp>
        <p:nvSpPr>
          <p:cNvPr id="5" name="フッター プレースホルダー 4">
            <a:extLst>
              <a:ext uri="{FF2B5EF4-FFF2-40B4-BE49-F238E27FC236}">
                <a16:creationId xmlns:a16="http://schemas.microsoft.com/office/drawing/2014/main" id="{408B0BF7-8A43-4835-BB6B-1983DA456E7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4CC454D-FBEC-475F-8E74-19791B1612E3}"/>
              </a:ext>
            </a:extLst>
          </p:cNvPr>
          <p:cNvSpPr>
            <a:spLocks noGrp="1"/>
          </p:cNvSpPr>
          <p:nvPr>
            <p:ph type="sldNum" sz="quarter" idx="12"/>
          </p:nvPr>
        </p:nvSpPr>
        <p:spPr/>
        <p:txBody>
          <a:bodyPr/>
          <a:lstStyle/>
          <a:p>
            <a:fld id="{4129E62B-9008-4BE7-B27B-BC6EF0DC1102}" type="slidenum">
              <a:rPr kumimoji="1" lang="ja-JP" altLang="en-US" smtClean="0"/>
              <a:t>‹#›</a:t>
            </a:fld>
            <a:endParaRPr kumimoji="1" lang="ja-JP" altLang="en-US"/>
          </a:p>
        </p:txBody>
      </p:sp>
    </p:spTree>
    <p:extLst>
      <p:ext uri="{BB962C8B-B14F-4D97-AF65-F5344CB8AC3E}">
        <p14:creationId xmlns:p14="http://schemas.microsoft.com/office/powerpoint/2010/main" val="25982888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46F85DCA-BCE0-42D5-A743-BD4806314F8C}"/>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4447573-A66A-41CA-A1EA-F33CD4C045D1}"/>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B35CCB8-B878-44B9-9923-BC0BAEA11884}"/>
              </a:ext>
            </a:extLst>
          </p:cNvPr>
          <p:cNvSpPr>
            <a:spLocks noGrp="1"/>
          </p:cNvSpPr>
          <p:nvPr>
            <p:ph type="dt" sz="half" idx="10"/>
          </p:nvPr>
        </p:nvSpPr>
        <p:spPr/>
        <p:txBody>
          <a:bodyPr/>
          <a:lstStyle/>
          <a:p>
            <a:fld id="{BD32F492-9160-4ABF-91AD-77D5CCE4FE9E}" type="datetimeFigureOut">
              <a:rPr kumimoji="1" lang="ja-JP" altLang="en-US" smtClean="0"/>
              <a:t>2020/6/5</a:t>
            </a:fld>
            <a:endParaRPr kumimoji="1" lang="ja-JP" altLang="en-US"/>
          </a:p>
        </p:txBody>
      </p:sp>
      <p:sp>
        <p:nvSpPr>
          <p:cNvPr id="5" name="フッター プレースホルダー 4">
            <a:extLst>
              <a:ext uri="{FF2B5EF4-FFF2-40B4-BE49-F238E27FC236}">
                <a16:creationId xmlns:a16="http://schemas.microsoft.com/office/drawing/2014/main" id="{33A93D8E-9EC0-4D40-B172-754436EE1C5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CA9A0C4-4D58-4619-8096-67431F059755}"/>
              </a:ext>
            </a:extLst>
          </p:cNvPr>
          <p:cNvSpPr>
            <a:spLocks noGrp="1"/>
          </p:cNvSpPr>
          <p:nvPr>
            <p:ph type="sldNum" sz="quarter" idx="12"/>
          </p:nvPr>
        </p:nvSpPr>
        <p:spPr/>
        <p:txBody>
          <a:bodyPr/>
          <a:lstStyle/>
          <a:p>
            <a:fld id="{4129E62B-9008-4BE7-B27B-BC6EF0DC1102}" type="slidenum">
              <a:rPr kumimoji="1" lang="ja-JP" altLang="en-US" smtClean="0"/>
              <a:t>‹#›</a:t>
            </a:fld>
            <a:endParaRPr kumimoji="1" lang="ja-JP" altLang="en-US"/>
          </a:p>
        </p:txBody>
      </p:sp>
    </p:spTree>
    <p:extLst>
      <p:ext uri="{BB962C8B-B14F-4D97-AF65-F5344CB8AC3E}">
        <p14:creationId xmlns:p14="http://schemas.microsoft.com/office/powerpoint/2010/main" val="2774953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92AF213-2607-47B1-922D-32EC1636B15E}"/>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6468177-55FF-4B2F-AAD8-626FC81A7614}"/>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15F2818-8D2B-41BB-AADA-30A4AE208B64}"/>
              </a:ext>
            </a:extLst>
          </p:cNvPr>
          <p:cNvSpPr>
            <a:spLocks noGrp="1"/>
          </p:cNvSpPr>
          <p:nvPr>
            <p:ph type="dt" sz="half" idx="10"/>
          </p:nvPr>
        </p:nvSpPr>
        <p:spPr/>
        <p:txBody>
          <a:bodyPr/>
          <a:lstStyle/>
          <a:p>
            <a:fld id="{BD32F492-9160-4ABF-91AD-77D5CCE4FE9E}" type="datetimeFigureOut">
              <a:rPr kumimoji="1" lang="ja-JP" altLang="en-US" smtClean="0"/>
              <a:t>2020/6/5</a:t>
            </a:fld>
            <a:endParaRPr kumimoji="1" lang="ja-JP" altLang="en-US"/>
          </a:p>
        </p:txBody>
      </p:sp>
      <p:sp>
        <p:nvSpPr>
          <p:cNvPr id="5" name="フッター プレースホルダー 4">
            <a:extLst>
              <a:ext uri="{FF2B5EF4-FFF2-40B4-BE49-F238E27FC236}">
                <a16:creationId xmlns:a16="http://schemas.microsoft.com/office/drawing/2014/main" id="{CD408A58-4C2F-4DA3-93C5-FA96F1316BE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19D30E4-AC74-4047-8FAB-5A0C2AC10849}"/>
              </a:ext>
            </a:extLst>
          </p:cNvPr>
          <p:cNvSpPr>
            <a:spLocks noGrp="1"/>
          </p:cNvSpPr>
          <p:nvPr>
            <p:ph type="sldNum" sz="quarter" idx="12"/>
          </p:nvPr>
        </p:nvSpPr>
        <p:spPr/>
        <p:txBody>
          <a:bodyPr/>
          <a:lstStyle/>
          <a:p>
            <a:fld id="{4129E62B-9008-4BE7-B27B-BC6EF0DC1102}" type="slidenum">
              <a:rPr kumimoji="1" lang="ja-JP" altLang="en-US" smtClean="0"/>
              <a:t>‹#›</a:t>
            </a:fld>
            <a:endParaRPr kumimoji="1" lang="ja-JP" altLang="en-US"/>
          </a:p>
        </p:txBody>
      </p:sp>
    </p:spTree>
    <p:extLst>
      <p:ext uri="{BB962C8B-B14F-4D97-AF65-F5344CB8AC3E}">
        <p14:creationId xmlns:p14="http://schemas.microsoft.com/office/powerpoint/2010/main" val="22007359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51E14D4-41F3-4A6B-B4EE-D4F1A2E57B8A}"/>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3E54F39F-75C0-4DF6-8475-D2AC1F36D9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1B530202-8F47-4F59-BFAB-ED00D87A67E9}"/>
              </a:ext>
            </a:extLst>
          </p:cNvPr>
          <p:cNvSpPr>
            <a:spLocks noGrp="1"/>
          </p:cNvSpPr>
          <p:nvPr>
            <p:ph type="dt" sz="half" idx="10"/>
          </p:nvPr>
        </p:nvSpPr>
        <p:spPr/>
        <p:txBody>
          <a:bodyPr/>
          <a:lstStyle/>
          <a:p>
            <a:fld id="{BD32F492-9160-4ABF-91AD-77D5CCE4FE9E}" type="datetimeFigureOut">
              <a:rPr kumimoji="1" lang="ja-JP" altLang="en-US" smtClean="0"/>
              <a:t>2020/6/5</a:t>
            </a:fld>
            <a:endParaRPr kumimoji="1" lang="ja-JP" altLang="en-US"/>
          </a:p>
        </p:txBody>
      </p:sp>
      <p:sp>
        <p:nvSpPr>
          <p:cNvPr id="5" name="フッター プレースホルダー 4">
            <a:extLst>
              <a:ext uri="{FF2B5EF4-FFF2-40B4-BE49-F238E27FC236}">
                <a16:creationId xmlns:a16="http://schemas.microsoft.com/office/drawing/2014/main" id="{F0AA1C4D-0642-4480-B9C4-C85B1BAB30C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01B2468-CA76-426A-B6CB-BE36655988F9}"/>
              </a:ext>
            </a:extLst>
          </p:cNvPr>
          <p:cNvSpPr>
            <a:spLocks noGrp="1"/>
          </p:cNvSpPr>
          <p:nvPr>
            <p:ph type="sldNum" sz="quarter" idx="12"/>
          </p:nvPr>
        </p:nvSpPr>
        <p:spPr/>
        <p:txBody>
          <a:bodyPr/>
          <a:lstStyle/>
          <a:p>
            <a:fld id="{4129E62B-9008-4BE7-B27B-BC6EF0DC1102}" type="slidenum">
              <a:rPr kumimoji="1" lang="ja-JP" altLang="en-US" smtClean="0"/>
              <a:t>‹#›</a:t>
            </a:fld>
            <a:endParaRPr kumimoji="1" lang="ja-JP" altLang="en-US"/>
          </a:p>
        </p:txBody>
      </p:sp>
    </p:spTree>
    <p:extLst>
      <p:ext uri="{BB962C8B-B14F-4D97-AF65-F5344CB8AC3E}">
        <p14:creationId xmlns:p14="http://schemas.microsoft.com/office/powerpoint/2010/main" val="3853861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6281F19-799C-41FF-8291-1FFC3049960A}"/>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3F7C96A-9728-4FDA-9ADB-735A205BCF38}"/>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82D6EDB3-A928-4222-933C-F28FA55C8091}"/>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8FEB47E1-908A-4939-B9C4-6DE224B6D054}"/>
              </a:ext>
            </a:extLst>
          </p:cNvPr>
          <p:cNvSpPr>
            <a:spLocks noGrp="1"/>
          </p:cNvSpPr>
          <p:nvPr>
            <p:ph type="dt" sz="half" idx="10"/>
          </p:nvPr>
        </p:nvSpPr>
        <p:spPr/>
        <p:txBody>
          <a:bodyPr/>
          <a:lstStyle/>
          <a:p>
            <a:fld id="{BD32F492-9160-4ABF-91AD-77D5CCE4FE9E}" type="datetimeFigureOut">
              <a:rPr kumimoji="1" lang="ja-JP" altLang="en-US" smtClean="0"/>
              <a:t>2020/6/5</a:t>
            </a:fld>
            <a:endParaRPr kumimoji="1" lang="ja-JP" altLang="en-US"/>
          </a:p>
        </p:txBody>
      </p:sp>
      <p:sp>
        <p:nvSpPr>
          <p:cNvPr id="6" name="フッター プレースホルダー 5">
            <a:extLst>
              <a:ext uri="{FF2B5EF4-FFF2-40B4-BE49-F238E27FC236}">
                <a16:creationId xmlns:a16="http://schemas.microsoft.com/office/drawing/2014/main" id="{89BEDF13-178B-44C6-8ED2-D7971D1A8BCB}"/>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B035A92-3A3B-456F-8D09-05C28AABC31F}"/>
              </a:ext>
            </a:extLst>
          </p:cNvPr>
          <p:cNvSpPr>
            <a:spLocks noGrp="1"/>
          </p:cNvSpPr>
          <p:nvPr>
            <p:ph type="sldNum" sz="quarter" idx="12"/>
          </p:nvPr>
        </p:nvSpPr>
        <p:spPr/>
        <p:txBody>
          <a:bodyPr/>
          <a:lstStyle/>
          <a:p>
            <a:fld id="{4129E62B-9008-4BE7-B27B-BC6EF0DC1102}" type="slidenum">
              <a:rPr kumimoji="1" lang="ja-JP" altLang="en-US" smtClean="0"/>
              <a:t>‹#›</a:t>
            </a:fld>
            <a:endParaRPr kumimoji="1" lang="ja-JP" altLang="en-US"/>
          </a:p>
        </p:txBody>
      </p:sp>
    </p:spTree>
    <p:extLst>
      <p:ext uri="{BB962C8B-B14F-4D97-AF65-F5344CB8AC3E}">
        <p14:creationId xmlns:p14="http://schemas.microsoft.com/office/powerpoint/2010/main" val="21285370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4D31952-F13E-48E9-BE6D-44CAC40506A3}"/>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9CE36F20-2593-48E0-9CC7-A5967B6DA4B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0FAD6059-B594-43A7-B3FE-591E77ACADAC}"/>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6F0B4660-2E40-4467-9558-0D4E85E1A5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9E427864-6F26-472A-9D4F-401AAFB3C999}"/>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44FEE4F3-AAAE-436C-AA74-7CA0C41C9713}"/>
              </a:ext>
            </a:extLst>
          </p:cNvPr>
          <p:cNvSpPr>
            <a:spLocks noGrp="1"/>
          </p:cNvSpPr>
          <p:nvPr>
            <p:ph type="dt" sz="half" idx="10"/>
          </p:nvPr>
        </p:nvSpPr>
        <p:spPr/>
        <p:txBody>
          <a:bodyPr/>
          <a:lstStyle/>
          <a:p>
            <a:fld id="{BD32F492-9160-4ABF-91AD-77D5CCE4FE9E}" type="datetimeFigureOut">
              <a:rPr kumimoji="1" lang="ja-JP" altLang="en-US" smtClean="0"/>
              <a:t>2020/6/5</a:t>
            </a:fld>
            <a:endParaRPr kumimoji="1" lang="ja-JP" altLang="en-US"/>
          </a:p>
        </p:txBody>
      </p:sp>
      <p:sp>
        <p:nvSpPr>
          <p:cNvPr id="8" name="フッター プレースホルダー 7">
            <a:extLst>
              <a:ext uri="{FF2B5EF4-FFF2-40B4-BE49-F238E27FC236}">
                <a16:creationId xmlns:a16="http://schemas.microsoft.com/office/drawing/2014/main" id="{860E17FD-16E3-45A4-A174-3B7724CFC0F2}"/>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792E494D-F8EB-4330-98F7-A5C711F364AA}"/>
              </a:ext>
            </a:extLst>
          </p:cNvPr>
          <p:cNvSpPr>
            <a:spLocks noGrp="1"/>
          </p:cNvSpPr>
          <p:nvPr>
            <p:ph type="sldNum" sz="quarter" idx="12"/>
          </p:nvPr>
        </p:nvSpPr>
        <p:spPr/>
        <p:txBody>
          <a:bodyPr/>
          <a:lstStyle/>
          <a:p>
            <a:fld id="{4129E62B-9008-4BE7-B27B-BC6EF0DC1102}" type="slidenum">
              <a:rPr kumimoji="1" lang="ja-JP" altLang="en-US" smtClean="0"/>
              <a:t>‹#›</a:t>
            </a:fld>
            <a:endParaRPr kumimoji="1" lang="ja-JP" altLang="en-US"/>
          </a:p>
        </p:txBody>
      </p:sp>
    </p:spTree>
    <p:extLst>
      <p:ext uri="{BB962C8B-B14F-4D97-AF65-F5344CB8AC3E}">
        <p14:creationId xmlns:p14="http://schemas.microsoft.com/office/powerpoint/2010/main" val="26055409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FE00CE5-2326-45DD-9644-5F20F4CABF0E}"/>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DA964920-FF7F-41C1-9EF9-E2637F699C73}"/>
              </a:ext>
            </a:extLst>
          </p:cNvPr>
          <p:cNvSpPr>
            <a:spLocks noGrp="1"/>
          </p:cNvSpPr>
          <p:nvPr>
            <p:ph type="dt" sz="half" idx="10"/>
          </p:nvPr>
        </p:nvSpPr>
        <p:spPr/>
        <p:txBody>
          <a:bodyPr/>
          <a:lstStyle/>
          <a:p>
            <a:fld id="{BD32F492-9160-4ABF-91AD-77D5CCE4FE9E}" type="datetimeFigureOut">
              <a:rPr kumimoji="1" lang="ja-JP" altLang="en-US" smtClean="0"/>
              <a:t>2020/6/5</a:t>
            </a:fld>
            <a:endParaRPr kumimoji="1" lang="ja-JP" altLang="en-US"/>
          </a:p>
        </p:txBody>
      </p:sp>
      <p:sp>
        <p:nvSpPr>
          <p:cNvPr id="4" name="フッター プレースホルダー 3">
            <a:extLst>
              <a:ext uri="{FF2B5EF4-FFF2-40B4-BE49-F238E27FC236}">
                <a16:creationId xmlns:a16="http://schemas.microsoft.com/office/drawing/2014/main" id="{7023AE75-E558-4770-A7EA-76F2C918E520}"/>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AB0876BB-9289-4992-A253-E1F5B98AC167}"/>
              </a:ext>
            </a:extLst>
          </p:cNvPr>
          <p:cNvSpPr>
            <a:spLocks noGrp="1"/>
          </p:cNvSpPr>
          <p:nvPr>
            <p:ph type="sldNum" sz="quarter" idx="12"/>
          </p:nvPr>
        </p:nvSpPr>
        <p:spPr/>
        <p:txBody>
          <a:bodyPr/>
          <a:lstStyle/>
          <a:p>
            <a:fld id="{4129E62B-9008-4BE7-B27B-BC6EF0DC1102}" type="slidenum">
              <a:rPr kumimoji="1" lang="ja-JP" altLang="en-US" smtClean="0"/>
              <a:t>‹#›</a:t>
            </a:fld>
            <a:endParaRPr kumimoji="1" lang="ja-JP" altLang="en-US"/>
          </a:p>
        </p:txBody>
      </p:sp>
    </p:spTree>
    <p:extLst>
      <p:ext uri="{BB962C8B-B14F-4D97-AF65-F5344CB8AC3E}">
        <p14:creationId xmlns:p14="http://schemas.microsoft.com/office/powerpoint/2010/main" val="33443544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E707B6C4-C8E9-4524-9CF5-9B5D8907D8C1}"/>
              </a:ext>
            </a:extLst>
          </p:cNvPr>
          <p:cNvSpPr>
            <a:spLocks noGrp="1"/>
          </p:cNvSpPr>
          <p:nvPr>
            <p:ph type="dt" sz="half" idx="10"/>
          </p:nvPr>
        </p:nvSpPr>
        <p:spPr/>
        <p:txBody>
          <a:bodyPr/>
          <a:lstStyle/>
          <a:p>
            <a:fld id="{BD32F492-9160-4ABF-91AD-77D5CCE4FE9E}" type="datetimeFigureOut">
              <a:rPr kumimoji="1" lang="ja-JP" altLang="en-US" smtClean="0"/>
              <a:t>2020/6/5</a:t>
            </a:fld>
            <a:endParaRPr kumimoji="1" lang="ja-JP" altLang="en-US"/>
          </a:p>
        </p:txBody>
      </p:sp>
      <p:sp>
        <p:nvSpPr>
          <p:cNvPr id="3" name="フッター プレースホルダー 2">
            <a:extLst>
              <a:ext uri="{FF2B5EF4-FFF2-40B4-BE49-F238E27FC236}">
                <a16:creationId xmlns:a16="http://schemas.microsoft.com/office/drawing/2014/main" id="{ABC145A2-F6F6-41CA-A1CB-05EC23E812F9}"/>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5A9AB155-04F4-4B54-A558-47532F5D041B}"/>
              </a:ext>
            </a:extLst>
          </p:cNvPr>
          <p:cNvSpPr>
            <a:spLocks noGrp="1"/>
          </p:cNvSpPr>
          <p:nvPr>
            <p:ph type="sldNum" sz="quarter" idx="12"/>
          </p:nvPr>
        </p:nvSpPr>
        <p:spPr/>
        <p:txBody>
          <a:bodyPr/>
          <a:lstStyle/>
          <a:p>
            <a:fld id="{4129E62B-9008-4BE7-B27B-BC6EF0DC1102}" type="slidenum">
              <a:rPr kumimoji="1" lang="ja-JP" altLang="en-US" smtClean="0"/>
              <a:t>‹#›</a:t>
            </a:fld>
            <a:endParaRPr kumimoji="1" lang="ja-JP" altLang="en-US"/>
          </a:p>
        </p:txBody>
      </p:sp>
    </p:spTree>
    <p:extLst>
      <p:ext uri="{BB962C8B-B14F-4D97-AF65-F5344CB8AC3E}">
        <p14:creationId xmlns:p14="http://schemas.microsoft.com/office/powerpoint/2010/main" val="2675569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E380152-F3D6-43EE-9A21-93B7B50FFB9D}"/>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CF16AF79-5D6A-46F6-BC9E-8D97EBD9DD2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A8D15ABA-76FF-4584-A28F-7A0333C8D7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86102FB3-ED8A-4F60-AEED-738A995F7659}"/>
              </a:ext>
            </a:extLst>
          </p:cNvPr>
          <p:cNvSpPr>
            <a:spLocks noGrp="1"/>
          </p:cNvSpPr>
          <p:nvPr>
            <p:ph type="dt" sz="half" idx="10"/>
          </p:nvPr>
        </p:nvSpPr>
        <p:spPr/>
        <p:txBody>
          <a:bodyPr/>
          <a:lstStyle/>
          <a:p>
            <a:fld id="{BD32F492-9160-4ABF-91AD-77D5CCE4FE9E}" type="datetimeFigureOut">
              <a:rPr kumimoji="1" lang="ja-JP" altLang="en-US" smtClean="0"/>
              <a:t>2020/6/5</a:t>
            </a:fld>
            <a:endParaRPr kumimoji="1" lang="ja-JP" altLang="en-US"/>
          </a:p>
        </p:txBody>
      </p:sp>
      <p:sp>
        <p:nvSpPr>
          <p:cNvPr id="6" name="フッター プレースホルダー 5">
            <a:extLst>
              <a:ext uri="{FF2B5EF4-FFF2-40B4-BE49-F238E27FC236}">
                <a16:creationId xmlns:a16="http://schemas.microsoft.com/office/drawing/2014/main" id="{F4FB4A65-BDE3-4261-82ED-395DFC50A506}"/>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EEE96D2-7C48-44E1-88D3-40B676B5FC3D}"/>
              </a:ext>
            </a:extLst>
          </p:cNvPr>
          <p:cNvSpPr>
            <a:spLocks noGrp="1"/>
          </p:cNvSpPr>
          <p:nvPr>
            <p:ph type="sldNum" sz="quarter" idx="12"/>
          </p:nvPr>
        </p:nvSpPr>
        <p:spPr/>
        <p:txBody>
          <a:bodyPr/>
          <a:lstStyle/>
          <a:p>
            <a:fld id="{4129E62B-9008-4BE7-B27B-BC6EF0DC1102}" type="slidenum">
              <a:rPr kumimoji="1" lang="ja-JP" altLang="en-US" smtClean="0"/>
              <a:t>‹#›</a:t>
            </a:fld>
            <a:endParaRPr kumimoji="1" lang="ja-JP" altLang="en-US"/>
          </a:p>
        </p:txBody>
      </p:sp>
    </p:spTree>
    <p:extLst>
      <p:ext uri="{BB962C8B-B14F-4D97-AF65-F5344CB8AC3E}">
        <p14:creationId xmlns:p14="http://schemas.microsoft.com/office/powerpoint/2010/main" val="11372593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78BFAF2-E1F4-4C5B-8D01-D11620849B0A}"/>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389708B0-4CFA-4E6C-9362-1653513D79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B2630078-F71B-4B63-BF61-FEBAD3A7C2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7D46EBA1-6736-4EA3-92A2-3A9BCC4868BF}"/>
              </a:ext>
            </a:extLst>
          </p:cNvPr>
          <p:cNvSpPr>
            <a:spLocks noGrp="1"/>
          </p:cNvSpPr>
          <p:nvPr>
            <p:ph type="dt" sz="half" idx="10"/>
          </p:nvPr>
        </p:nvSpPr>
        <p:spPr/>
        <p:txBody>
          <a:bodyPr/>
          <a:lstStyle/>
          <a:p>
            <a:fld id="{BD32F492-9160-4ABF-91AD-77D5CCE4FE9E}" type="datetimeFigureOut">
              <a:rPr kumimoji="1" lang="ja-JP" altLang="en-US" smtClean="0"/>
              <a:t>2020/6/5</a:t>
            </a:fld>
            <a:endParaRPr kumimoji="1" lang="ja-JP" altLang="en-US"/>
          </a:p>
        </p:txBody>
      </p:sp>
      <p:sp>
        <p:nvSpPr>
          <p:cNvPr id="6" name="フッター プレースホルダー 5">
            <a:extLst>
              <a:ext uri="{FF2B5EF4-FFF2-40B4-BE49-F238E27FC236}">
                <a16:creationId xmlns:a16="http://schemas.microsoft.com/office/drawing/2014/main" id="{F61EF912-A1D9-4A9A-B205-CE51C3E1CA34}"/>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25DDFCCC-3CC9-4C46-B7CF-58FC06D89D84}"/>
              </a:ext>
            </a:extLst>
          </p:cNvPr>
          <p:cNvSpPr>
            <a:spLocks noGrp="1"/>
          </p:cNvSpPr>
          <p:nvPr>
            <p:ph type="sldNum" sz="quarter" idx="12"/>
          </p:nvPr>
        </p:nvSpPr>
        <p:spPr/>
        <p:txBody>
          <a:bodyPr/>
          <a:lstStyle/>
          <a:p>
            <a:fld id="{4129E62B-9008-4BE7-B27B-BC6EF0DC1102}" type="slidenum">
              <a:rPr kumimoji="1" lang="ja-JP" altLang="en-US" smtClean="0"/>
              <a:t>‹#›</a:t>
            </a:fld>
            <a:endParaRPr kumimoji="1" lang="ja-JP" altLang="en-US"/>
          </a:p>
        </p:txBody>
      </p:sp>
    </p:spTree>
    <p:extLst>
      <p:ext uri="{BB962C8B-B14F-4D97-AF65-F5344CB8AC3E}">
        <p14:creationId xmlns:p14="http://schemas.microsoft.com/office/powerpoint/2010/main" val="32658493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5000">
              <a:srgbClr val="0070C0"/>
            </a:gs>
            <a:gs pos="0">
              <a:schemeClr val="accent1">
                <a:lumMod val="50000"/>
              </a:schemeClr>
            </a:gs>
            <a:gs pos="100000">
              <a:srgbClr val="00B0F0"/>
            </a:gs>
          </a:gsLst>
          <a:lin ang="5400000" scaled="1"/>
          <a:tileRect/>
        </a:gradFill>
        <a:effectLst/>
      </p:bgPr>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FB088C53-065E-4E94-925D-92E60B626B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3722D30-2387-458C-B195-D1778F9FA5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0C66CBF-3EEE-4FB3-A88F-6614EAD86F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32F492-9160-4ABF-91AD-77D5CCE4FE9E}" type="datetimeFigureOut">
              <a:rPr kumimoji="1" lang="ja-JP" altLang="en-US" smtClean="0"/>
              <a:t>2020/6/5</a:t>
            </a:fld>
            <a:endParaRPr kumimoji="1" lang="ja-JP" altLang="en-US"/>
          </a:p>
        </p:txBody>
      </p:sp>
      <p:sp>
        <p:nvSpPr>
          <p:cNvPr id="5" name="フッター プレースホルダー 4">
            <a:extLst>
              <a:ext uri="{FF2B5EF4-FFF2-40B4-BE49-F238E27FC236}">
                <a16:creationId xmlns:a16="http://schemas.microsoft.com/office/drawing/2014/main" id="{413055A5-33B1-46C8-8850-894C719D66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EDAA6B0D-0905-4037-A307-B212DDA558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29E62B-9008-4BE7-B27B-BC6EF0DC1102}" type="slidenum">
              <a:rPr kumimoji="1" lang="ja-JP" altLang="en-US" smtClean="0"/>
              <a:t>‹#›</a:t>
            </a:fld>
            <a:endParaRPr kumimoji="1" lang="ja-JP" altLang="en-US"/>
          </a:p>
        </p:txBody>
      </p:sp>
    </p:spTree>
    <p:extLst>
      <p:ext uri="{BB962C8B-B14F-4D97-AF65-F5344CB8AC3E}">
        <p14:creationId xmlns:p14="http://schemas.microsoft.com/office/powerpoint/2010/main" val="3242970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1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7.xml"/><Relationship Id="rId7" Type="http://schemas.openxmlformats.org/officeDocument/2006/relationships/diagramQuickStyle" Target="../diagrams/quickStyle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Layout" Target="../diagrams/layout1.xml"/><Relationship Id="rId11" Type="http://schemas.openxmlformats.org/officeDocument/2006/relationships/image" Target="../media/image2.png"/><Relationship Id="rId5" Type="http://schemas.openxmlformats.org/officeDocument/2006/relationships/diagramData" Target="../diagrams/data1.xml"/><Relationship Id="rId10" Type="http://schemas.openxmlformats.org/officeDocument/2006/relationships/image" Target="../media/image5.png"/><Relationship Id="rId4" Type="http://schemas.openxmlformats.org/officeDocument/2006/relationships/notesSlide" Target="../notesSlides/notesSlide3.xml"/><Relationship Id="rId9" Type="http://schemas.microsoft.com/office/2007/relationships/diagramDrawing" Target="../diagrams/drawing1.xml"/></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8.jpe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jpg"/><Relationship Id="rId5" Type="http://schemas.openxmlformats.org/officeDocument/2006/relationships/image" Target="../media/image6.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2.png"/><Relationship Id="rId2" Type="http://schemas.microsoft.com/office/2007/relationships/media" Target="../media/media5.m4a"/><Relationship Id="rId1" Type="http://schemas.openxmlformats.org/officeDocument/2006/relationships/tags" Target="../tags/tag1.xml"/><Relationship Id="rId6" Type="http://schemas.openxmlformats.org/officeDocument/2006/relationships/image" Target="../media/image9.png"/><Relationship Id="rId5" Type="http://schemas.openxmlformats.org/officeDocument/2006/relationships/notesSlide" Target="../notesSlides/notesSlide5.xml"/><Relationship Id="rId4"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notesSlide" Target="../notesSlides/notesSlide6.xml"/><Relationship Id="rId4"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3.xml"/><Relationship Id="rId6" Type="http://schemas.openxmlformats.org/officeDocument/2006/relationships/image" Target="../media/image2.png"/><Relationship Id="rId5" Type="http://schemas.openxmlformats.org/officeDocument/2006/relationships/notesSlide" Target="../notesSlides/notesSlide8.xml"/><Relationship Id="rId4"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7" Type="http://schemas.openxmlformats.org/officeDocument/2006/relationships/image" Target="../media/image2.png"/><Relationship Id="rId2" Type="http://schemas.microsoft.com/office/2007/relationships/media" Target="../media/media9.m4a"/><Relationship Id="rId1" Type="http://schemas.openxmlformats.org/officeDocument/2006/relationships/tags" Target="../tags/tag4.xml"/><Relationship Id="rId6" Type="http://schemas.openxmlformats.org/officeDocument/2006/relationships/image" Target="../media/image11.png"/><Relationship Id="rId5" Type="http://schemas.openxmlformats.org/officeDocument/2006/relationships/notesSlide" Target="../notesSlides/notesSlide9.xml"/><Relationship Id="rId4"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図 22" descr="雲の間から見える海&#10;&#10;自動的に生成された説明">
            <a:extLst>
              <a:ext uri="{FF2B5EF4-FFF2-40B4-BE49-F238E27FC236}">
                <a16:creationId xmlns:a16="http://schemas.microsoft.com/office/drawing/2014/main" id="{F96AEE87-27BA-4598-A26F-4F396AA003C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81457" y="886592"/>
            <a:ext cx="7629085" cy="5084815"/>
          </a:xfrm>
          <a:prstGeom prst="rect">
            <a:avLst/>
          </a:prstGeom>
        </p:spPr>
      </p:pic>
      <p:sp>
        <p:nvSpPr>
          <p:cNvPr id="21" name="テキスト ボックス 20">
            <a:extLst>
              <a:ext uri="{FF2B5EF4-FFF2-40B4-BE49-F238E27FC236}">
                <a16:creationId xmlns:a16="http://schemas.microsoft.com/office/drawing/2014/main" id="{4C720F8F-C0D5-47CB-965C-06B8FCF4169C}"/>
              </a:ext>
            </a:extLst>
          </p:cNvPr>
          <p:cNvSpPr txBox="1"/>
          <p:nvPr/>
        </p:nvSpPr>
        <p:spPr>
          <a:xfrm>
            <a:off x="3377150" y="2838631"/>
            <a:ext cx="5437707" cy="1200329"/>
          </a:xfrm>
          <a:prstGeom prst="rect">
            <a:avLst/>
          </a:prstGeom>
          <a:solidFill>
            <a:schemeClr val="bg1">
              <a:alpha val="70000"/>
            </a:schemeClr>
          </a:solidFill>
        </p:spPr>
        <p:txBody>
          <a:bodyPr wrap="none" rtlCol="0">
            <a:spAutoFit/>
          </a:bodyPr>
          <a:lstStyle/>
          <a:p>
            <a:pPr algn="ctr"/>
            <a:r>
              <a:rPr lang="ja-JP" altLang="en-US" sz="3600" dirty="0">
                <a:solidFill>
                  <a:srgbClr val="002060"/>
                </a:solidFill>
                <a:latin typeface="Meiryo UI" panose="020B0604030504040204" pitchFamily="50" charset="-128"/>
                <a:ea typeface="Meiryo UI" panose="020B0604030504040204" pitchFamily="50" charset="-128"/>
              </a:rPr>
              <a:t>海</a:t>
            </a:r>
            <a:r>
              <a:rPr lang="ja-JP" altLang="en-US" sz="3600" dirty="0" smtClean="0">
                <a:solidFill>
                  <a:srgbClr val="002060"/>
                </a:solidFill>
                <a:latin typeface="Meiryo UI" panose="020B0604030504040204" pitchFamily="50" charset="-128"/>
                <a:ea typeface="Meiryo UI" panose="020B0604030504040204" pitchFamily="50" charset="-128"/>
              </a:rPr>
              <a:t>の法秩序</a:t>
            </a:r>
            <a:endParaRPr lang="en-US" altLang="ja-JP" sz="3600" dirty="0" smtClean="0">
              <a:solidFill>
                <a:srgbClr val="002060"/>
              </a:solidFill>
              <a:latin typeface="Meiryo UI" panose="020B0604030504040204" pitchFamily="50" charset="-128"/>
              <a:ea typeface="Meiryo UI" panose="020B0604030504040204" pitchFamily="50" charset="-128"/>
            </a:endParaRPr>
          </a:p>
          <a:p>
            <a:pPr algn="ctr"/>
            <a:r>
              <a:rPr lang="ja-JP" altLang="en-US" sz="3600" dirty="0" smtClean="0">
                <a:solidFill>
                  <a:srgbClr val="002060"/>
                </a:solidFill>
                <a:latin typeface="Meiryo UI" panose="020B0604030504040204" pitchFamily="50" charset="-128"/>
                <a:ea typeface="Meiryo UI" panose="020B0604030504040204" pitchFamily="50" charset="-128"/>
              </a:rPr>
              <a:t>（海洋法イントロダクション）</a:t>
            </a:r>
            <a:endParaRPr lang="en-US" altLang="ja-JP" sz="3600" dirty="0">
              <a:solidFill>
                <a:srgbClr val="002060"/>
              </a:solidFill>
              <a:latin typeface="Meiryo UI" panose="020B0604030504040204" pitchFamily="50" charset="-128"/>
              <a:ea typeface="Meiryo UI" panose="020B0604030504040204" pitchFamily="50" charset="-128"/>
            </a:endParaRP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pic>
        <p:nvPicPr>
          <p:cNvPr id="5" name="図 4"/>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60612" y="238971"/>
            <a:ext cx="2700000" cy="389803"/>
          </a:xfrm>
          <a:prstGeom prst="rect">
            <a:avLst/>
          </a:prstGeom>
        </p:spPr>
      </p:pic>
    </p:spTree>
    <p:extLst>
      <p:ext uri="{BB962C8B-B14F-4D97-AF65-F5344CB8AC3E}">
        <p14:creationId xmlns:p14="http://schemas.microsoft.com/office/powerpoint/2010/main" val="3745003515"/>
      </p:ext>
    </p:extLst>
  </p:cSld>
  <p:clrMapOvr>
    <a:masterClrMapping/>
  </p:clrMapOvr>
  <mc:AlternateContent xmlns:mc="http://schemas.openxmlformats.org/markup-compatibility/2006" xmlns:p14="http://schemas.microsoft.com/office/powerpoint/2010/main">
    <mc:Choice Requires="p14">
      <p:transition spd="slow" p14:dur="2000" advTm="2348"/>
    </mc:Choice>
    <mc:Fallback xmlns="">
      <p:transition spd="slow" advTm="23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CBF91F34-03C4-4097-BCA2-132CB104BB19}"/>
              </a:ext>
            </a:extLst>
          </p:cNvPr>
          <p:cNvSpPr txBox="1"/>
          <p:nvPr/>
        </p:nvSpPr>
        <p:spPr>
          <a:xfrm>
            <a:off x="550269" y="449291"/>
            <a:ext cx="5113900" cy="646331"/>
          </a:xfrm>
          <a:prstGeom prst="rect">
            <a:avLst/>
          </a:prstGeom>
          <a:solidFill>
            <a:schemeClr val="bg1">
              <a:alpha val="70000"/>
            </a:schemeClr>
          </a:solidFill>
        </p:spPr>
        <p:txBody>
          <a:bodyPr wrap="none" rtlCol="0">
            <a:spAutoFit/>
          </a:bodyPr>
          <a:lstStyle/>
          <a:p>
            <a:r>
              <a:rPr lang="ja-JP" altLang="en-US" sz="3600" dirty="0">
                <a:solidFill>
                  <a:srgbClr val="002060"/>
                </a:solidFill>
                <a:latin typeface="Meiryo UI" panose="020B0604030504040204" pitchFamily="50" charset="-128"/>
                <a:ea typeface="Meiryo UI" panose="020B0604030504040204" pitchFamily="50" charset="-128"/>
              </a:rPr>
              <a:t>海</a:t>
            </a:r>
            <a:r>
              <a:rPr lang="ja-JP" altLang="en-US" sz="3600" dirty="0" smtClean="0">
                <a:solidFill>
                  <a:srgbClr val="002060"/>
                </a:solidFill>
                <a:latin typeface="Meiryo UI" panose="020B0604030504040204" pitchFamily="50" charset="-128"/>
                <a:ea typeface="Meiryo UI" panose="020B0604030504040204" pitchFamily="50" charset="-128"/>
              </a:rPr>
              <a:t>の法秩序の発展　まとめ</a:t>
            </a:r>
            <a:endParaRPr lang="en-US" altLang="ja-JP" sz="3600" dirty="0">
              <a:solidFill>
                <a:srgbClr val="002060"/>
              </a:solidFill>
              <a:latin typeface="Meiryo UI" panose="020B0604030504040204" pitchFamily="50" charset="-128"/>
              <a:ea typeface="Meiryo UI" panose="020B0604030504040204" pitchFamily="50" charset="-128"/>
            </a:endParaRPr>
          </a:p>
        </p:txBody>
      </p:sp>
      <p:graphicFrame>
        <p:nvGraphicFramePr>
          <p:cNvPr id="3" name="表 2"/>
          <p:cNvGraphicFramePr>
            <a:graphicFrameLocks noGrp="1"/>
          </p:cNvGraphicFramePr>
          <p:nvPr>
            <p:extLst>
              <p:ext uri="{D42A27DB-BD31-4B8C-83A1-F6EECF244321}">
                <p14:modId xmlns:p14="http://schemas.microsoft.com/office/powerpoint/2010/main" val="938954362"/>
              </p:ext>
            </p:extLst>
          </p:nvPr>
        </p:nvGraphicFramePr>
        <p:xfrm>
          <a:off x="259233" y="1389518"/>
          <a:ext cx="11789924" cy="4749170"/>
        </p:xfrm>
        <a:graphic>
          <a:graphicData uri="http://schemas.openxmlformats.org/drawingml/2006/table">
            <a:tbl>
              <a:tblPr firstRow="1" bandRow="1">
                <a:tableStyleId>{5C22544A-7EE6-4342-B048-85BDC9FD1C3A}</a:tableStyleId>
              </a:tblPr>
              <a:tblGrid>
                <a:gridCol w="2696527">
                  <a:extLst>
                    <a:ext uri="{9D8B030D-6E8A-4147-A177-3AD203B41FA5}">
                      <a16:colId xmlns:a16="http://schemas.microsoft.com/office/drawing/2014/main" val="3563257403"/>
                    </a:ext>
                  </a:extLst>
                </a:gridCol>
                <a:gridCol w="6184827">
                  <a:extLst>
                    <a:ext uri="{9D8B030D-6E8A-4147-A177-3AD203B41FA5}">
                      <a16:colId xmlns:a16="http://schemas.microsoft.com/office/drawing/2014/main" val="2354250220"/>
                    </a:ext>
                  </a:extLst>
                </a:gridCol>
                <a:gridCol w="2908570">
                  <a:extLst>
                    <a:ext uri="{9D8B030D-6E8A-4147-A177-3AD203B41FA5}">
                      <a16:colId xmlns:a16="http://schemas.microsoft.com/office/drawing/2014/main" val="448970695"/>
                    </a:ext>
                  </a:extLst>
                </a:gridCol>
              </a:tblGrid>
              <a:tr h="399177">
                <a:tc>
                  <a:txBody>
                    <a:bodyPr/>
                    <a:lstStyle/>
                    <a:p>
                      <a:endParaRPr kumimoji="1" lang="ja-JP" altLang="en-US" dirty="0">
                        <a:latin typeface="UD デジタル 教科書体 N-R" panose="02020400000000000000" pitchFamily="17" charset="-128"/>
                        <a:ea typeface="UD デジタル 教科書体 N-R" panose="02020400000000000000" pitchFamily="17" charset="-128"/>
                      </a:endParaRPr>
                    </a:p>
                  </a:txBody>
                  <a:tcPr/>
                </a:tc>
                <a:tc>
                  <a:txBody>
                    <a:bodyPr/>
                    <a:lstStyle/>
                    <a:p>
                      <a:pPr algn="ctr"/>
                      <a:r>
                        <a:rPr kumimoji="1" lang="ja-JP" altLang="en-US" sz="2400" dirty="0" smtClean="0">
                          <a:latin typeface="UD デジタル 教科書体 N-R" panose="02020400000000000000" pitchFamily="17" charset="-128"/>
                          <a:ea typeface="UD デジタル 教科書体 N-R" panose="02020400000000000000" pitchFamily="17" charset="-128"/>
                        </a:rPr>
                        <a:t>海域区分</a:t>
                      </a:r>
                      <a:endParaRPr kumimoji="1" lang="ja-JP" altLang="en-US" sz="2400" dirty="0">
                        <a:latin typeface="UD デジタル 教科書体 N-R" panose="02020400000000000000" pitchFamily="17" charset="-128"/>
                        <a:ea typeface="UD デジタル 教科書体 N-R" panose="02020400000000000000" pitchFamily="17" charset="-128"/>
                      </a:endParaRPr>
                    </a:p>
                  </a:txBody>
                  <a:tcPr/>
                </a:tc>
                <a:tc>
                  <a:txBody>
                    <a:bodyPr/>
                    <a:lstStyle/>
                    <a:p>
                      <a:pPr algn="ctr"/>
                      <a:r>
                        <a:rPr kumimoji="1" lang="ja-JP" altLang="en-US" sz="2400" dirty="0" smtClean="0">
                          <a:latin typeface="UD デジタル 教科書体 N-R" panose="02020400000000000000" pitchFamily="17" charset="-128"/>
                          <a:ea typeface="UD デジタル 教科書体 N-R" panose="02020400000000000000" pitchFamily="17" charset="-128"/>
                        </a:rPr>
                        <a:t>紛争解決手続</a:t>
                      </a:r>
                      <a:endParaRPr kumimoji="1" lang="ja-JP" altLang="en-US" sz="2400" dirty="0">
                        <a:latin typeface="UD デジタル 教科書体 N-R" panose="02020400000000000000" pitchFamily="17" charset="-128"/>
                        <a:ea typeface="UD デジタル 教科書体 N-R" panose="02020400000000000000" pitchFamily="17" charset="-128"/>
                      </a:endParaRPr>
                    </a:p>
                  </a:txBody>
                  <a:tcPr/>
                </a:tc>
                <a:extLst>
                  <a:ext uri="{0D108BD9-81ED-4DB2-BD59-A6C34878D82A}">
                    <a16:rowId xmlns:a16="http://schemas.microsoft.com/office/drawing/2014/main" val="3963316409"/>
                  </a:ext>
                </a:extLst>
              </a:tr>
              <a:tr h="1216345">
                <a:tc>
                  <a:txBody>
                    <a:bodyPr/>
                    <a:lstStyle/>
                    <a:p>
                      <a:r>
                        <a:rPr kumimoji="1" lang="en-US" altLang="ja-JP" b="1" dirty="0" smtClean="0">
                          <a:latin typeface="UD デジタル 教科書体 N-R" panose="02020400000000000000" pitchFamily="17" charset="-128"/>
                          <a:ea typeface="UD デジタル 教科書体 N-R" panose="02020400000000000000" pitchFamily="17" charset="-128"/>
                        </a:rPr>
                        <a:t>19</a:t>
                      </a:r>
                      <a:r>
                        <a:rPr kumimoji="1" lang="ja-JP" altLang="en-US" b="1" dirty="0" smtClean="0">
                          <a:latin typeface="UD デジタル 教科書体 N-R" panose="02020400000000000000" pitchFamily="17" charset="-128"/>
                          <a:ea typeface="UD デジタル 教科書体 N-R" panose="02020400000000000000" pitchFamily="17" charset="-128"/>
                        </a:rPr>
                        <a:t>世紀以前</a:t>
                      </a:r>
                      <a:endParaRPr kumimoji="1" lang="ja-JP" altLang="en-US" b="1" dirty="0">
                        <a:latin typeface="UD デジタル 教科書体 N-R" panose="02020400000000000000" pitchFamily="17" charset="-128"/>
                        <a:ea typeface="UD デジタル 教科書体 N-R" panose="02020400000000000000" pitchFamily="17" charset="-128"/>
                      </a:endParaRPr>
                    </a:p>
                  </a:txBody>
                  <a:tcPr/>
                </a:tc>
                <a:tc gridSpan="2">
                  <a:txBody>
                    <a:bodyPr/>
                    <a:lstStyle/>
                    <a:p>
                      <a:pPr algn="ctr"/>
                      <a:r>
                        <a:rPr kumimoji="1" lang="ja-JP" altLang="en-US" sz="2000" b="0" dirty="0" smtClean="0">
                          <a:latin typeface="UD デジタル 教科書体 N-R" panose="02020400000000000000" pitchFamily="17" charset="-128"/>
                          <a:ea typeface="UD デジタル 教科書体 N-R" panose="02020400000000000000" pitchFamily="17" charset="-128"/>
                        </a:rPr>
                        <a:t>「公海自由の原則」</a:t>
                      </a:r>
                      <a:endParaRPr kumimoji="1" lang="en-US" altLang="ja-JP" sz="2000" b="0" dirty="0" smtClean="0">
                        <a:latin typeface="UD デジタル 教科書体 N-R" panose="02020400000000000000" pitchFamily="17" charset="-128"/>
                        <a:ea typeface="UD デジタル 教科書体 N-R" panose="02020400000000000000" pitchFamily="17" charset="-128"/>
                      </a:endParaRPr>
                    </a:p>
                    <a:p>
                      <a:pPr algn="ctr"/>
                      <a:r>
                        <a:rPr kumimoji="1" lang="ja-JP" altLang="en-US" sz="2000" b="0" dirty="0" smtClean="0">
                          <a:latin typeface="UD デジタル 教科書体 N-R" panose="02020400000000000000" pitchFamily="17" charset="-128"/>
                          <a:ea typeface="UD デジタル 教科書体 N-R" panose="02020400000000000000" pitchFamily="17" charset="-128"/>
                        </a:rPr>
                        <a:t>↓</a:t>
                      </a:r>
                      <a:endParaRPr kumimoji="1" lang="en-US" altLang="ja-JP" sz="2000" b="0" dirty="0" smtClean="0">
                        <a:latin typeface="UD デジタル 教科書体 N-R" panose="02020400000000000000" pitchFamily="17" charset="-128"/>
                        <a:ea typeface="UD デジタル 教科書体 N-R" panose="02020400000000000000" pitchFamily="17" charset="-128"/>
                      </a:endParaRPr>
                    </a:p>
                    <a:p>
                      <a:pPr algn="ctr"/>
                      <a:r>
                        <a:rPr kumimoji="1" lang="ja-JP" altLang="en-US" sz="2000" b="0" dirty="0" smtClean="0">
                          <a:latin typeface="UD デジタル 教科書体 N-R" panose="02020400000000000000" pitchFamily="17" charset="-128"/>
                          <a:ea typeface="UD デジタル 教科書体 N-R" panose="02020400000000000000" pitchFamily="17" charset="-128"/>
                        </a:rPr>
                        <a:t>狭い「領海」と広い「公海」の二元的制度へ</a:t>
                      </a:r>
                      <a:endParaRPr kumimoji="1" lang="ja-JP" altLang="en-US" sz="2000" b="0" dirty="0">
                        <a:latin typeface="UD デジタル 教科書体 N-R" panose="02020400000000000000" pitchFamily="17" charset="-128"/>
                        <a:ea typeface="UD デジタル 教科書体 N-R" panose="02020400000000000000" pitchFamily="17" charset="-128"/>
                      </a:endParaRPr>
                    </a:p>
                  </a:txBody>
                  <a:tcPr/>
                </a:tc>
                <a:tc hMerge="1">
                  <a:txBody>
                    <a:bodyPr/>
                    <a:lstStyle/>
                    <a:p>
                      <a:endParaRPr kumimoji="1" lang="ja-JP" altLang="en-US"/>
                    </a:p>
                  </a:txBody>
                  <a:tcPr/>
                </a:tc>
                <a:extLst>
                  <a:ext uri="{0D108BD9-81ED-4DB2-BD59-A6C34878D82A}">
                    <a16:rowId xmlns:a16="http://schemas.microsoft.com/office/drawing/2014/main" val="2475410138"/>
                  </a:ext>
                </a:extLst>
              </a:tr>
              <a:tr h="1216345">
                <a:tc>
                  <a:txBody>
                    <a:bodyPr/>
                    <a:lstStyle/>
                    <a:p>
                      <a:r>
                        <a:rPr kumimoji="1" lang="en-US" altLang="ja-JP" b="1" dirty="0" smtClean="0">
                          <a:latin typeface="UD デジタル 教科書体 N-R" panose="02020400000000000000" pitchFamily="17" charset="-128"/>
                          <a:ea typeface="UD デジタル 教科書体 N-R" panose="02020400000000000000" pitchFamily="17" charset="-128"/>
                        </a:rPr>
                        <a:t>1958</a:t>
                      </a:r>
                      <a:r>
                        <a:rPr kumimoji="1" lang="ja-JP" altLang="en-US" b="1" dirty="0" smtClean="0">
                          <a:latin typeface="UD デジタル 教科書体 N-R" panose="02020400000000000000" pitchFamily="17" charset="-128"/>
                          <a:ea typeface="UD デジタル 教科書体 N-R" panose="02020400000000000000" pitchFamily="17" charset="-128"/>
                        </a:rPr>
                        <a:t>年海洋法四条約</a:t>
                      </a:r>
                      <a:endParaRPr kumimoji="1" lang="ja-JP" altLang="en-US" b="1" dirty="0">
                        <a:latin typeface="UD デジタル 教科書体 N-R" panose="02020400000000000000" pitchFamily="17" charset="-128"/>
                        <a:ea typeface="UD デジタル 教科書体 N-R" panose="02020400000000000000" pitchFamily="17" charset="-128"/>
                      </a:endParaRPr>
                    </a:p>
                  </a:txBody>
                  <a:tcPr/>
                </a:tc>
                <a:tc>
                  <a:txBody>
                    <a:bodyPr/>
                    <a:lstStyle/>
                    <a:p>
                      <a:r>
                        <a:rPr kumimoji="1" lang="ja-JP" altLang="en-US" sz="2000" b="0" dirty="0" smtClean="0">
                          <a:latin typeface="UD デジタル 教科書体 N-R" panose="02020400000000000000" pitchFamily="17" charset="-128"/>
                          <a:ea typeface="UD デジタル 教科書体 N-R" panose="02020400000000000000" pitchFamily="17" charset="-128"/>
                        </a:rPr>
                        <a:t>領海　　</a:t>
                      </a:r>
                      <a:r>
                        <a:rPr kumimoji="1" lang="en-US" altLang="ja-JP" sz="2000" b="0" dirty="0" smtClean="0">
                          <a:latin typeface="UD デジタル 教科書体 N-R" panose="02020400000000000000" pitchFamily="17" charset="-128"/>
                          <a:ea typeface="UD デジタル 教科書体 N-R" panose="02020400000000000000" pitchFamily="17" charset="-128"/>
                        </a:rPr>
                        <a:t>※</a:t>
                      </a:r>
                      <a:r>
                        <a:rPr kumimoji="1" lang="ja-JP" altLang="en-US" sz="2000" b="0" dirty="0" smtClean="0">
                          <a:latin typeface="UD デジタル 教科書体 N-R" panose="02020400000000000000" pitchFamily="17" charset="-128"/>
                          <a:ea typeface="UD デジタル 教科書体 N-R" panose="02020400000000000000" pitchFamily="17" charset="-128"/>
                        </a:rPr>
                        <a:t>幅員は決められず</a:t>
                      </a:r>
                      <a:endParaRPr kumimoji="1" lang="en-US" altLang="ja-JP" sz="2000" b="0" dirty="0" smtClean="0">
                        <a:latin typeface="UD デジタル 教科書体 N-R" panose="02020400000000000000" pitchFamily="17" charset="-128"/>
                        <a:ea typeface="UD デジタル 教科書体 N-R" panose="02020400000000000000" pitchFamily="17" charset="-128"/>
                      </a:endParaRPr>
                    </a:p>
                    <a:p>
                      <a:r>
                        <a:rPr kumimoji="1" lang="ja-JP" altLang="en-US" sz="2000" b="0" dirty="0" smtClean="0">
                          <a:latin typeface="UD デジタル 教科書体 N-R" panose="02020400000000000000" pitchFamily="17" charset="-128"/>
                          <a:ea typeface="UD デジタル 教科書体 N-R" panose="02020400000000000000" pitchFamily="17" charset="-128"/>
                        </a:rPr>
                        <a:t>大陸棚（水深</a:t>
                      </a:r>
                      <a:r>
                        <a:rPr kumimoji="1" lang="en-US" altLang="ja-JP" sz="2000" b="0" dirty="0" smtClean="0">
                          <a:latin typeface="UD デジタル 教科書体 N-R" panose="02020400000000000000" pitchFamily="17" charset="-128"/>
                          <a:ea typeface="UD デジタル 教科書体 N-R" panose="02020400000000000000" pitchFamily="17" charset="-128"/>
                        </a:rPr>
                        <a:t>200</a:t>
                      </a:r>
                      <a:r>
                        <a:rPr kumimoji="1" lang="ja-JP" altLang="en-US" sz="2000" b="0" dirty="0" err="1" smtClean="0">
                          <a:latin typeface="UD デジタル 教科書体 N-R" panose="02020400000000000000" pitchFamily="17" charset="-128"/>
                          <a:ea typeface="UD デジタル 教科書体 N-R" panose="02020400000000000000" pitchFamily="17" charset="-128"/>
                        </a:rPr>
                        <a:t>ｍ</a:t>
                      </a:r>
                      <a:r>
                        <a:rPr kumimoji="1" lang="ja-JP" altLang="en-US" sz="2000" b="0" dirty="0" smtClean="0">
                          <a:latin typeface="UD デジタル 教科書体 N-R" panose="02020400000000000000" pitchFamily="17" charset="-128"/>
                          <a:ea typeface="UD デジタル 教科書体 N-R" panose="02020400000000000000" pitchFamily="17" charset="-128"/>
                        </a:rPr>
                        <a:t>まで又は開発可能な限度まで）</a:t>
                      </a:r>
                      <a:endParaRPr kumimoji="1" lang="en-US" altLang="ja-JP" sz="2000" b="0" dirty="0" smtClean="0">
                        <a:latin typeface="UD デジタル 教科書体 N-R" panose="02020400000000000000" pitchFamily="17" charset="-128"/>
                        <a:ea typeface="UD デジタル 教科書体 N-R" panose="02020400000000000000" pitchFamily="17" charset="-128"/>
                      </a:endParaRPr>
                    </a:p>
                    <a:p>
                      <a:r>
                        <a:rPr kumimoji="1" lang="ja-JP" altLang="en-US" sz="2000" b="0" dirty="0" smtClean="0">
                          <a:latin typeface="UD デジタル 教科書体 N-R" panose="02020400000000000000" pitchFamily="17" charset="-128"/>
                          <a:ea typeface="UD デジタル 教科書体 N-R" panose="02020400000000000000" pitchFamily="17" charset="-128"/>
                        </a:rPr>
                        <a:t>公海</a:t>
                      </a:r>
                      <a:endParaRPr kumimoji="1" lang="en-US" altLang="ja-JP" sz="2000" b="0" dirty="0" smtClean="0">
                        <a:latin typeface="UD デジタル 教科書体 N-R" panose="02020400000000000000" pitchFamily="17" charset="-128"/>
                        <a:ea typeface="UD デジタル 教科書体 N-R" panose="02020400000000000000" pitchFamily="17" charset="-128"/>
                      </a:endParaRPr>
                    </a:p>
                  </a:txBody>
                  <a:tcPr/>
                </a:tc>
                <a:tc>
                  <a:txBody>
                    <a:bodyPr/>
                    <a:lstStyle/>
                    <a:p>
                      <a:r>
                        <a:rPr kumimoji="1" lang="ja-JP" altLang="en-US" sz="2000" b="0" dirty="0" smtClean="0">
                          <a:latin typeface="UD デジタル 教科書体 N-R" panose="02020400000000000000" pitchFamily="17" charset="-128"/>
                          <a:ea typeface="UD デジタル 教科書体 N-R" panose="02020400000000000000" pitchFamily="17" charset="-128"/>
                        </a:rPr>
                        <a:t>規定なし（任意管轄）</a:t>
                      </a:r>
                      <a:endParaRPr kumimoji="1" lang="ja-JP" altLang="en-US" sz="2000" b="0" dirty="0">
                        <a:latin typeface="UD デジタル 教科書体 N-R" panose="02020400000000000000" pitchFamily="17" charset="-128"/>
                        <a:ea typeface="UD デジタル 教科書体 N-R" panose="02020400000000000000" pitchFamily="17" charset="-128"/>
                      </a:endParaRPr>
                    </a:p>
                  </a:txBody>
                  <a:tcPr/>
                </a:tc>
                <a:extLst>
                  <a:ext uri="{0D108BD9-81ED-4DB2-BD59-A6C34878D82A}">
                    <a16:rowId xmlns:a16="http://schemas.microsoft.com/office/drawing/2014/main" val="171116226"/>
                  </a:ext>
                </a:extLst>
              </a:tr>
              <a:tr h="1216345">
                <a:tc>
                  <a:txBody>
                    <a:bodyPr/>
                    <a:lstStyle/>
                    <a:p>
                      <a:r>
                        <a:rPr kumimoji="1" lang="en-US" altLang="ja-JP" b="1" dirty="0" smtClean="0">
                          <a:latin typeface="UD デジタル 教科書体 N-R" panose="02020400000000000000" pitchFamily="17" charset="-128"/>
                          <a:ea typeface="UD デジタル 教科書体 N-R" panose="02020400000000000000" pitchFamily="17" charset="-128"/>
                        </a:rPr>
                        <a:t>1982</a:t>
                      </a:r>
                      <a:r>
                        <a:rPr kumimoji="1" lang="ja-JP" altLang="en-US" b="1" dirty="0" smtClean="0">
                          <a:latin typeface="UD デジタル 教科書体 N-R" panose="02020400000000000000" pitchFamily="17" charset="-128"/>
                          <a:ea typeface="UD デジタル 教科書体 N-R" panose="02020400000000000000" pitchFamily="17" charset="-128"/>
                        </a:rPr>
                        <a:t>年国連海洋法条約</a:t>
                      </a:r>
                      <a:endParaRPr kumimoji="1" lang="en-US" altLang="ja-JP" b="1" dirty="0" smtClean="0">
                        <a:latin typeface="UD デジタル 教科書体 N-R" panose="02020400000000000000" pitchFamily="17" charset="-128"/>
                        <a:ea typeface="UD デジタル 教科書体 N-R" panose="02020400000000000000" pitchFamily="17" charset="-128"/>
                      </a:endParaRPr>
                    </a:p>
                    <a:p>
                      <a:r>
                        <a:rPr kumimoji="1" lang="ja-JP" altLang="en-US" b="1" dirty="0" smtClean="0">
                          <a:latin typeface="UD デジタル 教科書体 N-R" panose="02020400000000000000" pitchFamily="17" charset="-128"/>
                          <a:ea typeface="UD デジタル 教科書体 N-R" panose="02020400000000000000" pitchFamily="17" charset="-128"/>
                        </a:rPr>
                        <a:t>（ＵＮＣＬＯＳ）</a:t>
                      </a:r>
                      <a:endParaRPr kumimoji="1" lang="ja-JP" altLang="en-US" b="1" dirty="0">
                        <a:latin typeface="UD デジタル 教科書体 N-R" panose="02020400000000000000" pitchFamily="17" charset="-128"/>
                        <a:ea typeface="UD デジタル 教科書体 N-R" panose="02020400000000000000" pitchFamily="17" charset="-128"/>
                      </a:endParaRPr>
                    </a:p>
                  </a:txBody>
                  <a:tcPr/>
                </a:tc>
                <a:tc>
                  <a:txBody>
                    <a:bodyPr/>
                    <a:lstStyle/>
                    <a:p>
                      <a:r>
                        <a:rPr kumimoji="1" lang="ja-JP" altLang="en-US" sz="2000" b="0" dirty="0" smtClean="0">
                          <a:latin typeface="UD デジタル 教科書体 N-R" panose="02020400000000000000" pitchFamily="17" charset="-128"/>
                          <a:ea typeface="UD デジタル 教科書体 N-R" panose="02020400000000000000" pitchFamily="17" charset="-128"/>
                        </a:rPr>
                        <a:t>領海</a:t>
                      </a:r>
                      <a:r>
                        <a:rPr kumimoji="1" lang="ja-JP" altLang="en-US" sz="1800" b="0" dirty="0" smtClean="0">
                          <a:latin typeface="UD デジタル 教科書体 N-R" panose="02020400000000000000" pitchFamily="17" charset="-128"/>
                          <a:ea typeface="UD デジタル 教科書体 N-R" panose="02020400000000000000" pitchFamily="17" charset="-128"/>
                        </a:rPr>
                        <a:t>（</a:t>
                      </a:r>
                      <a:r>
                        <a:rPr kumimoji="1" lang="en-US" altLang="ja-JP" sz="1800" b="0" dirty="0" smtClean="0">
                          <a:latin typeface="UD デジタル 教科書体 N-R" panose="02020400000000000000" pitchFamily="17" charset="-128"/>
                          <a:ea typeface="UD デジタル 教科書体 N-R" panose="02020400000000000000" pitchFamily="17" charset="-128"/>
                        </a:rPr>
                        <a:t>12</a:t>
                      </a:r>
                      <a:r>
                        <a:rPr kumimoji="1" lang="ja-JP" altLang="en-US" sz="1800" b="0" dirty="0" smtClean="0">
                          <a:latin typeface="UD デジタル 教科書体 N-R" panose="02020400000000000000" pitchFamily="17" charset="-128"/>
                          <a:ea typeface="UD デジタル 教科書体 N-R" panose="02020400000000000000" pitchFamily="17" charset="-128"/>
                        </a:rPr>
                        <a:t>海里まで）</a:t>
                      </a:r>
                      <a:endParaRPr kumimoji="1" lang="en-US" altLang="ja-JP" sz="1800" b="0" dirty="0" smtClean="0">
                        <a:latin typeface="UD デジタル 教科書体 N-R" panose="02020400000000000000" pitchFamily="17" charset="-128"/>
                        <a:ea typeface="UD デジタル 教科書体 N-R" panose="02020400000000000000" pitchFamily="17" charset="-128"/>
                      </a:endParaRPr>
                    </a:p>
                    <a:p>
                      <a:r>
                        <a:rPr kumimoji="1" lang="ja-JP" altLang="en-US" sz="2000" b="0" dirty="0" smtClean="0">
                          <a:latin typeface="UD デジタル 教科書体 N-R" panose="02020400000000000000" pitchFamily="17" charset="-128"/>
                          <a:ea typeface="UD デジタル 教科書体 N-R" panose="02020400000000000000" pitchFamily="17" charset="-128"/>
                        </a:rPr>
                        <a:t>排他的経済水域</a:t>
                      </a:r>
                      <a:r>
                        <a:rPr kumimoji="1" lang="en-US" altLang="ja-JP" sz="2000" b="0" dirty="0" smtClean="0">
                          <a:latin typeface="UD デジタル 教科書体 N-R" panose="02020400000000000000" pitchFamily="17" charset="-128"/>
                          <a:ea typeface="UD デジタル 教科書体 N-R" panose="02020400000000000000" pitchFamily="17" charset="-128"/>
                        </a:rPr>
                        <a:t>(</a:t>
                      </a:r>
                      <a:r>
                        <a:rPr kumimoji="1" lang="en-US" altLang="ja-JP" sz="1800" b="0" dirty="0" smtClean="0">
                          <a:latin typeface="UD デジタル 教科書体 N-R" panose="02020400000000000000" pitchFamily="17" charset="-128"/>
                          <a:ea typeface="UD デジタル 教科書体 N-R" panose="02020400000000000000" pitchFamily="17" charset="-128"/>
                        </a:rPr>
                        <a:t>200</a:t>
                      </a:r>
                      <a:r>
                        <a:rPr kumimoji="1" lang="ja-JP" altLang="en-US" sz="1800" b="0" dirty="0" smtClean="0">
                          <a:latin typeface="UD デジタル 教科書体 N-R" panose="02020400000000000000" pitchFamily="17" charset="-128"/>
                          <a:ea typeface="UD デジタル 教科書体 N-R" panose="02020400000000000000" pitchFamily="17" charset="-128"/>
                        </a:rPr>
                        <a:t>海里まで</a:t>
                      </a:r>
                      <a:r>
                        <a:rPr kumimoji="1" lang="en-US" altLang="ja-JP" sz="1800" b="0" dirty="0" smtClean="0">
                          <a:latin typeface="UD デジタル 教科書体 N-R" panose="02020400000000000000" pitchFamily="17" charset="-128"/>
                          <a:ea typeface="UD デジタル 教科書体 N-R" panose="02020400000000000000" pitchFamily="17" charset="-128"/>
                        </a:rPr>
                        <a:t>)</a:t>
                      </a:r>
                    </a:p>
                    <a:p>
                      <a:r>
                        <a:rPr kumimoji="1" lang="ja-JP" altLang="en-US" sz="2000" b="0" dirty="0" smtClean="0">
                          <a:latin typeface="UD デジタル 教科書体 N-R" panose="02020400000000000000" pitchFamily="17" charset="-128"/>
                          <a:ea typeface="UD デジタル 教科書体 N-R" panose="02020400000000000000" pitchFamily="17" charset="-128"/>
                        </a:rPr>
                        <a:t>大陸棚</a:t>
                      </a:r>
                      <a:r>
                        <a:rPr kumimoji="1" lang="ja-JP" altLang="en-US" sz="1800" b="0" dirty="0" smtClean="0">
                          <a:latin typeface="UD デジタル 教科書体 N-R" panose="02020400000000000000" pitchFamily="17" charset="-128"/>
                          <a:ea typeface="UD デジタル 教科書体 N-R" panose="02020400000000000000" pitchFamily="17" charset="-128"/>
                        </a:rPr>
                        <a:t>（基線から</a:t>
                      </a:r>
                      <a:r>
                        <a:rPr kumimoji="1" lang="en-US" altLang="ja-JP" sz="1800" b="0" dirty="0" smtClean="0">
                          <a:latin typeface="UD デジタル 教科書体 N-R" panose="02020400000000000000" pitchFamily="17" charset="-128"/>
                          <a:ea typeface="UD デジタル 教科書体 N-R" panose="02020400000000000000" pitchFamily="17" charset="-128"/>
                        </a:rPr>
                        <a:t>200</a:t>
                      </a:r>
                      <a:r>
                        <a:rPr kumimoji="1" lang="ja-JP" altLang="en-US" sz="1800" b="0" dirty="0" smtClean="0">
                          <a:latin typeface="UD デジタル 教科書体 N-R" panose="02020400000000000000" pitchFamily="17" charset="-128"/>
                          <a:ea typeface="UD デジタル 教科書体 N-R" panose="02020400000000000000" pitchFamily="17" charset="-128"/>
                        </a:rPr>
                        <a:t>海里までの海底等）</a:t>
                      </a:r>
                      <a:endParaRPr kumimoji="1" lang="en-US" altLang="ja-JP" sz="1800" b="0" dirty="0" smtClean="0">
                        <a:latin typeface="UD デジタル 教科書体 N-R" panose="02020400000000000000" pitchFamily="17" charset="-128"/>
                        <a:ea typeface="UD デジタル 教科書体 N-R" panose="02020400000000000000" pitchFamily="17" charset="-128"/>
                      </a:endParaRPr>
                    </a:p>
                    <a:p>
                      <a:r>
                        <a:rPr kumimoji="1" lang="ja-JP" altLang="en-US" sz="1600" b="0" dirty="0" smtClean="0">
                          <a:latin typeface="UD デジタル 教科書体 N-R" panose="02020400000000000000" pitchFamily="17" charset="-128"/>
                          <a:ea typeface="UD デジタル 教科書体 N-R" panose="02020400000000000000" pitchFamily="17" charset="-128"/>
                        </a:rPr>
                        <a:t>　　　　　</a:t>
                      </a:r>
                      <a:r>
                        <a:rPr kumimoji="1" lang="en-US" altLang="ja-JP" sz="1600" b="0" dirty="0" smtClean="0">
                          <a:latin typeface="UD デジタル 教科書体 N-R" panose="02020400000000000000" pitchFamily="17" charset="-128"/>
                          <a:ea typeface="UD デジタル 教科書体 N-R" panose="02020400000000000000" pitchFamily="17" charset="-128"/>
                        </a:rPr>
                        <a:t>※</a:t>
                      </a:r>
                      <a:r>
                        <a:rPr kumimoji="1" lang="ja-JP" altLang="en-US" sz="1600" b="0" dirty="0" smtClean="0">
                          <a:latin typeface="UD デジタル 教科書体 N-R" panose="02020400000000000000" pitchFamily="17" charset="-128"/>
                          <a:ea typeface="UD デジタル 教科書体 N-R" panose="02020400000000000000" pitchFamily="17" charset="-128"/>
                        </a:rPr>
                        <a:t>一定の条件下で延長可能</a:t>
                      </a:r>
                      <a:endParaRPr kumimoji="1" lang="en-US" altLang="ja-JP" sz="1600" b="0" dirty="0" smtClean="0">
                        <a:latin typeface="UD デジタル 教科書体 N-R" panose="02020400000000000000" pitchFamily="17" charset="-128"/>
                        <a:ea typeface="UD デジタル 教科書体 N-R" panose="02020400000000000000" pitchFamily="17" charset="-128"/>
                      </a:endParaRPr>
                    </a:p>
                    <a:p>
                      <a:r>
                        <a:rPr kumimoji="1" lang="ja-JP" altLang="en-US" sz="2000" b="0" dirty="0" smtClean="0">
                          <a:latin typeface="UD デジタル 教科書体 N-R" panose="02020400000000000000" pitchFamily="17" charset="-128"/>
                          <a:ea typeface="UD デジタル 教科書体 N-R" panose="02020400000000000000" pitchFamily="17" charset="-128"/>
                        </a:rPr>
                        <a:t>深海底</a:t>
                      </a:r>
                      <a:r>
                        <a:rPr kumimoji="1" lang="en-US" altLang="ja-JP" sz="2000" b="0" dirty="0" smtClean="0">
                          <a:latin typeface="UD デジタル 教科書体 N-R" panose="02020400000000000000" pitchFamily="17" charset="-128"/>
                          <a:ea typeface="UD デジタル 教科書体 N-R" panose="02020400000000000000" pitchFamily="17" charset="-128"/>
                        </a:rPr>
                        <a:t>(</a:t>
                      </a:r>
                      <a:r>
                        <a:rPr kumimoji="1" lang="ja-JP" altLang="en-US" sz="2000" b="0" dirty="0" smtClean="0">
                          <a:latin typeface="UD デジタル 教科書体 N-R" panose="02020400000000000000" pitchFamily="17" charset="-128"/>
                          <a:ea typeface="UD デジタル 教科書体 N-R" panose="02020400000000000000" pitchFamily="17" charset="-128"/>
                        </a:rPr>
                        <a:t>人類の共通財産</a:t>
                      </a:r>
                      <a:r>
                        <a:rPr kumimoji="1" lang="en-US" altLang="ja-JP" sz="2000" b="0" dirty="0" smtClean="0">
                          <a:latin typeface="UD デジタル 教科書体 N-R" panose="02020400000000000000" pitchFamily="17" charset="-128"/>
                          <a:ea typeface="UD デジタル 教科書体 N-R" panose="02020400000000000000" pitchFamily="17" charset="-128"/>
                        </a:rPr>
                        <a:t>)</a:t>
                      </a:r>
                      <a:r>
                        <a:rPr kumimoji="1" lang="ja-JP" altLang="en-US" sz="1800" b="0" dirty="0" smtClean="0">
                          <a:latin typeface="UD デジタル 教科書体 N-R" panose="02020400000000000000" pitchFamily="17" charset="-128"/>
                          <a:ea typeface="UD デジタル 教科書体 N-R" panose="02020400000000000000" pitchFamily="17" charset="-128"/>
                        </a:rPr>
                        <a:t>（大陸棚の外側の海底等）</a:t>
                      </a:r>
                      <a:endParaRPr kumimoji="1" lang="en-US" altLang="ja-JP" sz="1800" b="0" dirty="0" smtClean="0">
                        <a:latin typeface="UD デジタル 教科書体 N-R" panose="02020400000000000000" pitchFamily="17" charset="-128"/>
                        <a:ea typeface="UD デジタル 教科書体 N-R" panose="02020400000000000000" pitchFamily="17" charset="-128"/>
                      </a:endParaRPr>
                    </a:p>
                    <a:p>
                      <a:r>
                        <a:rPr kumimoji="1" lang="ja-JP" altLang="en-US" sz="2000" b="0" dirty="0" smtClean="0">
                          <a:latin typeface="UD デジタル 教科書体 N-R" panose="02020400000000000000" pitchFamily="17" charset="-128"/>
                          <a:ea typeface="UD デジタル 教科書体 N-R" panose="02020400000000000000" pitchFamily="17" charset="-128"/>
                        </a:rPr>
                        <a:t>公海</a:t>
                      </a:r>
                      <a:endParaRPr kumimoji="1" lang="ja-JP" altLang="en-US" sz="2000" b="0" dirty="0">
                        <a:latin typeface="UD デジタル 教科書体 N-R" panose="02020400000000000000" pitchFamily="17" charset="-128"/>
                        <a:ea typeface="UD デジタル 教科書体 N-R" panose="02020400000000000000" pitchFamily="17" charset="-128"/>
                      </a:endParaRPr>
                    </a:p>
                  </a:txBody>
                  <a:tcPr/>
                </a:tc>
                <a:tc>
                  <a:txBody>
                    <a:bodyPr/>
                    <a:lstStyle/>
                    <a:p>
                      <a:r>
                        <a:rPr kumimoji="1" lang="ja-JP" altLang="en-US" sz="2000" b="0" dirty="0" smtClean="0">
                          <a:latin typeface="UD デジタル 教科書体 N-R" panose="02020400000000000000" pitchFamily="17" charset="-128"/>
                          <a:ea typeface="UD デジタル 教科書体 N-R" panose="02020400000000000000" pitchFamily="17" charset="-128"/>
                        </a:rPr>
                        <a:t>強制管轄手続</a:t>
                      </a:r>
                      <a:endParaRPr kumimoji="1" lang="en-US" altLang="ja-JP" sz="2000" b="0" dirty="0" smtClean="0">
                        <a:latin typeface="UD デジタル 教科書体 N-R" panose="02020400000000000000" pitchFamily="17" charset="-128"/>
                        <a:ea typeface="UD デジタル 教科書体 N-R" panose="02020400000000000000" pitchFamily="17" charset="-128"/>
                      </a:endParaRPr>
                    </a:p>
                    <a:p>
                      <a:r>
                        <a:rPr kumimoji="1" lang="ja-JP" altLang="en-US" sz="2000" b="0" dirty="0" smtClean="0">
                          <a:latin typeface="UD デジタル 教科書体 N-R" panose="02020400000000000000" pitchFamily="17" charset="-128"/>
                          <a:ea typeface="UD デジタル 教科書体 N-R" panose="02020400000000000000" pitchFamily="17" charset="-128"/>
                        </a:rPr>
                        <a:t>＋</a:t>
                      </a:r>
                      <a:endParaRPr kumimoji="1" lang="en-US" altLang="ja-JP" sz="2000" b="0" dirty="0" smtClean="0">
                        <a:latin typeface="UD デジタル 教科書体 N-R" panose="02020400000000000000" pitchFamily="17" charset="-128"/>
                        <a:ea typeface="UD デジタル 教科書体 N-R" panose="02020400000000000000" pitchFamily="17" charset="-128"/>
                      </a:endParaRPr>
                    </a:p>
                    <a:p>
                      <a:r>
                        <a:rPr kumimoji="1" lang="ja-JP" altLang="en-US" sz="2000" b="0" dirty="0" smtClean="0">
                          <a:latin typeface="UD デジタル 教科書体 N-R" panose="02020400000000000000" pitchFamily="17" charset="-128"/>
                          <a:ea typeface="UD デジタル 教科書体 N-R" panose="02020400000000000000" pitchFamily="17" charset="-128"/>
                        </a:rPr>
                        <a:t>国際海洋法裁判所の設置</a:t>
                      </a:r>
                      <a:endParaRPr kumimoji="1" lang="ja-JP" altLang="en-US" sz="2000" b="0" dirty="0">
                        <a:latin typeface="UD デジタル 教科書体 N-R" panose="02020400000000000000" pitchFamily="17" charset="-128"/>
                        <a:ea typeface="UD デジタル 教科書体 N-R" panose="02020400000000000000" pitchFamily="17" charset="-128"/>
                      </a:endParaRPr>
                    </a:p>
                  </a:txBody>
                  <a:tcPr/>
                </a:tc>
                <a:extLst>
                  <a:ext uri="{0D108BD9-81ED-4DB2-BD59-A6C34878D82A}">
                    <a16:rowId xmlns:a16="http://schemas.microsoft.com/office/drawing/2014/main" val="3715221529"/>
                  </a:ext>
                </a:extLst>
              </a:tr>
            </a:tbl>
          </a:graphicData>
        </a:graphic>
      </p:graphicFrame>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134628415"/>
      </p:ext>
    </p:extLst>
  </p:cSld>
  <p:clrMapOvr>
    <a:masterClrMapping/>
  </p:clrMapOvr>
  <mc:AlternateContent xmlns:mc="http://schemas.openxmlformats.org/markup-compatibility/2006" xmlns:p14="http://schemas.microsoft.com/office/powerpoint/2010/main">
    <mc:Choice Requires="p14">
      <p:transition spd="slow" p14:dur="2000" advTm="58251"/>
    </mc:Choice>
    <mc:Fallback xmlns="">
      <p:transition spd="slow" advTm="582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CBF91F34-03C4-4097-BCA2-132CB104BB19}"/>
              </a:ext>
            </a:extLst>
          </p:cNvPr>
          <p:cNvSpPr txBox="1"/>
          <p:nvPr/>
        </p:nvSpPr>
        <p:spPr>
          <a:xfrm>
            <a:off x="550268" y="352015"/>
            <a:ext cx="3285643" cy="646331"/>
          </a:xfrm>
          <a:prstGeom prst="rect">
            <a:avLst/>
          </a:prstGeom>
          <a:solidFill>
            <a:schemeClr val="bg1">
              <a:alpha val="70000"/>
            </a:schemeClr>
          </a:solidFill>
        </p:spPr>
        <p:txBody>
          <a:bodyPr wrap="none" rtlCol="0">
            <a:spAutoFit/>
          </a:bodyPr>
          <a:lstStyle/>
          <a:p>
            <a:r>
              <a:rPr lang="en-US" altLang="ja-JP" sz="3600" dirty="0" smtClean="0">
                <a:solidFill>
                  <a:srgbClr val="002060"/>
                </a:solidFill>
                <a:latin typeface="Meiryo UI" panose="020B0604030504040204" pitchFamily="50" charset="-128"/>
                <a:ea typeface="Meiryo UI" panose="020B0604030504040204" pitchFamily="50" charset="-128"/>
              </a:rPr>
              <a:t>UNCLOS</a:t>
            </a:r>
            <a:r>
              <a:rPr lang="ja-JP" altLang="en-US" sz="3600" dirty="0" smtClean="0">
                <a:solidFill>
                  <a:srgbClr val="002060"/>
                </a:solidFill>
                <a:latin typeface="Meiryo UI" panose="020B0604030504040204" pitchFamily="50" charset="-128"/>
                <a:ea typeface="Meiryo UI" panose="020B0604030504040204" pitchFamily="50" charset="-128"/>
              </a:rPr>
              <a:t>と日本</a:t>
            </a:r>
            <a:endParaRPr lang="en-US" altLang="ja-JP" sz="3600" dirty="0">
              <a:solidFill>
                <a:srgbClr val="002060"/>
              </a:solidFill>
              <a:latin typeface="Meiryo UI" panose="020B0604030504040204" pitchFamily="50" charset="-128"/>
              <a:ea typeface="Meiryo UI" panose="020B0604030504040204" pitchFamily="50" charset="-128"/>
            </a:endParaRPr>
          </a:p>
        </p:txBody>
      </p:sp>
      <p:sp>
        <p:nvSpPr>
          <p:cNvPr id="4" name="テキスト ボックス 3"/>
          <p:cNvSpPr txBox="1"/>
          <p:nvPr/>
        </p:nvSpPr>
        <p:spPr>
          <a:xfrm>
            <a:off x="8109506" y="6558227"/>
            <a:ext cx="4044697" cy="307777"/>
          </a:xfrm>
          <a:prstGeom prst="rect">
            <a:avLst/>
          </a:prstGeom>
          <a:noFill/>
        </p:spPr>
        <p:txBody>
          <a:bodyPr wrap="none" rtlCol="0">
            <a:spAutoFit/>
          </a:bodyPr>
          <a:lstStyle/>
          <a:p>
            <a:r>
              <a:rPr lang="ja-JP" altLang="en-US" sz="1400" dirty="0">
                <a:solidFill>
                  <a:schemeClr val="bg1"/>
                </a:solidFill>
                <a:latin typeface="UD デジタル 教科書体 N-R" panose="02020400000000000000" pitchFamily="17" charset="-128"/>
                <a:ea typeface="UD デジタル 教科書体 N-R" panose="02020400000000000000" pitchFamily="17" charset="-128"/>
              </a:rPr>
              <a:t>出典</a:t>
            </a:r>
            <a:r>
              <a:rPr lang="ja-JP" altLang="en-US" sz="1400" dirty="0" smtClean="0">
                <a:solidFill>
                  <a:schemeClr val="bg1"/>
                </a:solidFill>
                <a:latin typeface="UD デジタル 教科書体 N-R" panose="02020400000000000000" pitchFamily="17" charset="-128"/>
                <a:ea typeface="UD デジタル 教科書体 N-R" panose="02020400000000000000" pitchFamily="17" charset="-128"/>
              </a:rPr>
              <a:t>：海上保安庁「海上保安レポート　</a:t>
            </a:r>
            <a:r>
              <a:rPr lang="en-US" altLang="ja-JP" sz="1400" dirty="0" smtClean="0">
                <a:solidFill>
                  <a:schemeClr val="bg1"/>
                </a:solidFill>
                <a:latin typeface="UD デジタル 教科書体 N-R" panose="02020400000000000000" pitchFamily="17" charset="-128"/>
                <a:ea typeface="UD デジタル 教科書体 N-R" panose="02020400000000000000" pitchFamily="17" charset="-128"/>
              </a:rPr>
              <a:t>2018</a:t>
            </a:r>
            <a:r>
              <a:rPr lang="ja-JP" altLang="en-US" sz="1400" dirty="0" smtClean="0">
                <a:solidFill>
                  <a:schemeClr val="bg1"/>
                </a:solidFill>
                <a:latin typeface="UD デジタル 教科書体 N-R" panose="02020400000000000000" pitchFamily="17" charset="-128"/>
                <a:ea typeface="UD デジタル 教科書体 N-R" panose="02020400000000000000" pitchFamily="17" charset="-128"/>
              </a:rPr>
              <a:t>」</a:t>
            </a:r>
            <a:endParaRPr kumimoji="1" lang="ja-JP" altLang="en-US" sz="1400" dirty="0">
              <a:solidFill>
                <a:schemeClr val="bg1"/>
              </a:solidFill>
              <a:latin typeface="UD デジタル 教科書体 N-R" panose="02020400000000000000" pitchFamily="17" charset="-128"/>
              <a:ea typeface="UD デジタル 教科書体 N-R" panose="02020400000000000000" pitchFamily="17" charset="-128"/>
            </a:endParaRPr>
          </a:p>
        </p:txBody>
      </p:sp>
      <p:pic>
        <p:nvPicPr>
          <p:cNvPr id="5" name="図 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282119" y="51667"/>
            <a:ext cx="6782316" cy="6506560"/>
          </a:xfrm>
          <a:prstGeom prst="rect">
            <a:avLst/>
          </a:prstGeom>
        </p:spPr>
      </p:pic>
      <p:sp>
        <p:nvSpPr>
          <p:cNvPr id="6" name="テキスト ボックス 5"/>
          <p:cNvSpPr txBox="1"/>
          <p:nvPr/>
        </p:nvSpPr>
        <p:spPr>
          <a:xfrm>
            <a:off x="0" y="1365955"/>
            <a:ext cx="5378395" cy="4893647"/>
          </a:xfrm>
          <a:prstGeom prst="rect">
            <a:avLst/>
          </a:prstGeom>
          <a:noFill/>
        </p:spPr>
        <p:txBody>
          <a:bodyPr wrap="none" rtlCol="0">
            <a:spAutoFit/>
          </a:bodyPr>
          <a:lstStyle/>
          <a:p>
            <a:pPr marL="342900" indent="-342900">
              <a:buFont typeface="Wingdings" panose="05000000000000000000" pitchFamily="2" charset="2"/>
              <a:buChar char="l"/>
            </a:pPr>
            <a:r>
              <a:rPr kumimoji="1" lang="en-US" altLang="ja-JP" sz="2400" b="1" dirty="0" smtClean="0">
                <a:solidFill>
                  <a:schemeClr val="bg1"/>
                </a:solidFill>
                <a:latin typeface="UD デジタル 教科書体 N-R" panose="02020400000000000000" pitchFamily="17" charset="-128"/>
                <a:ea typeface="UD デジタル 教科書体 N-R" panose="02020400000000000000" pitchFamily="17" charset="-128"/>
              </a:rPr>
              <a:t>1996</a:t>
            </a:r>
            <a:r>
              <a:rPr kumimoji="1" lang="ja-JP" altLang="en-US" sz="2400" b="1" dirty="0" smtClean="0">
                <a:solidFill>
                  <a:schemeClr val="bg1"/>
                </a:solidFill>
                <a:latin typeface="UD デジタル 教科書体 N-R" panose="02020400000000000000" pitchFamily="17" charset="-128"/>
                <a:ea typeface="UD デジタル 教科書体 N-R" panose="02020400000000000000" pitchFamily="17" charset="-128"/>
              </a:rPr>
              <a:t>年</a:t>
            </a:r>
            <a:r>
              <a:rPr kumimoji="1" lang="en-US" altLang="ja-JP" sz="2400" b="1" dirty="0" smtClean="0">
                <a:solidFill>
                  <a:schemeClr val="bg1"/>
                </a:solidFill>
                <a:latin typeface="UD デジタル 教科書体 N-R" panose="02020400000000000000" pitchFamily="17" charset="-128"/>
                <a:ea typeface="UD デジタル 教科書体 N-R" panose="02020400000000000000" pitchFamily="17" charset="-128"/>
              </a:rPr>
              <a:t>6</a:t>
            </a:r>
            <a:r>
              <a:rPr kumimoji="1" lang="ja-JP" altLang="en-US" sz="2400" b="1" dirty="0" smtClean="0">
                <a:solidFill>
                  <a:schemeClr val="bg1"/>
                </a:solidFill>
                <a:latin typeface="UD デジタル 教科書体 N-R" panose="02020400000000000000" pitchFamily="17" charset="-128"/>
                <a:ea typeface="UD デジタル 教科書体 N-R" panose="02020400000000000000" pitchFamily="17" charset="-128"/>
              </a:rPr>
              <a:t>月     条約批准</a:t>
            </a:r>
            <a:endParaRPr kumimoji="1" lang="en-US" altLang="ja-JP" sz="2400" b="1" dirty="0" smtClean="0">
              <a:solidFill>
                <a:schemeClr val="bg1"/>
              </a:solidFill>
              <a:latin typeface="UD デジタル 教科書体 N-R" panose="02020400000000000000" pitchFamily="17" charset="-128"/>
              <a:ea typeface="UD デジタル 教科書体 N-R" panose="02020400000000000000" pitchFamily="17" charset="-128"/>
            </a:endParaRPr>
          </a:p>
          <a:p>
            <a:r>
              <a:rPr lang="ja-JP" altLang="en-US" sz="2400" b="1" dirty="0">
                <a:solidFill>
                  <a:schemeClr val="bg1"/>
                </a:solidFill>
                <a:latin typeface="UD デジタル 教科書体 N-R" panose="02020400000000000000" pitchFamily="17" charset="-128"/>
                <a:ea typeface="UD デジタル 教科書体 N-R" panose="02020400000000000000" pitchFamily="17" charset="-128"/>
              </a:rPr>
              <a:t> </a:t>
            </a:r>
            <a:r>
              <a:rPr lang="ja-JP" altLang="en-US" sz="2400" b="1" dirty="0" smtClean="0">
                <a:solidFill>
                  <a:schemeClr val="bg1"/>
                </a:solidFill>
                <a:latin typeface="UD デジタル 教科書体 N-R" panose="02020400000000000000" pitchFamily="17" charset="-128"/>
                <a:ea typeface="UD デジタル 教科書体 N-R" panose="02020400000000000000" pitchFamily="17" charset="-128"/>
              </a:rPr>
              <a:t> </a:t>
            </a:r>
            <a:r>
              <a:rPr lang="en-US" altLang="ja-JP" sz="2400" b="1" dirty="0" smtClean="0">
                <a:solidFill>
                  <a:schemeClr val="bg1"/>
                </a:solidFill>
                <a:latin typeface="UD デジタル 教科書体 N-R" panose="02020400000000000000" pitchFamily="17" charset="-128"/>
                <a:ea typeface="UD デジタル 教科書体 N-R" panose="02020400000000000000" pitchFamily="17" charset="-128"/>
              </a:rPr>
              <a:t>1996</a:t>
            </a:r>
            <a:r>
              <a:rPr lang="ja-JP" altLang="en-US" sz="2400" b="1" dirty="0" smtClean="0">
                <a:solidFill>
                  <a:schemeClr val="bg1"/>
                </a:solidFill>
                <a:latin typeface="UD デジタル 教科書体 N-R" panose="02020400000000000000" pitchFamily="17" charset="-128"/>
                <a:ea typeface="UD デジタル 教科書体 N-R" panose="02020400000000000000" pitchFamily="17" charset="-128"/>
              </a:rPr>
              <a:t>年</a:t>
            </a:r>
            <a:r>
              <a:rPr lang="en-US" altLang="ja-JP" sz="2400" b="1" dirty="0" smtClean="0">
                <a:solidFill>
                  <a:schemeClr val="bg1"/>
                </a:solidFill>
                <a:latin typeface="UD デジタル 教科書体 N-R" panose="02020400000000000000" pitchFamily="17" charset="-128"/>
                <a:ea typeface="UD デジタル 教科書体 N-R" panose="02020400000000000000" pitchFamily="17" charset="-128"/>
              </a:rPr>
              <a:t>7</a:t>
            </a:r>
            <a:r>
              <a:rPr lang="ja-JP" altLang="en-US" sz="2400" b="1" dirty="0" smtClean="0">
                <a:solidFill>
                  <a:schemeClr val="bg1"/>
                </a:solidFill>
                <a:latin typeface="UD デジタル 教科書体 N-R" panose="02020400000000000000" pitchFamily="17" charset="-128"/>
                <a:ea typeface="UD デジタル 教科書体 N-R" panose="02020400000000000000" pitchFamily="17" charset="-128"/>
              </a:rPr>
              <a:t>月</a:t>
            </a:r>
            <a:r>
              <a:rPr lang="en-US" altLang="ja-JP" sz="2400" b="1" dirty="0" smtClean="0">
                <a:solidFill>
                  <a:schemeClr val="bg1"/>
                </a:solidFill>
                <a:latin typeface="UD デジタル 教科書体 N-R" panose="02020400000000000000" pitchFamily="17" charset="-128"/>
                <a:ea typeface="UD デジタル 教科書体 N-R" panose="02020400000000000000" pitchFamily="17" charset="-128"/>
              </a:rPr>
              <a:t>20</a:t>
            </a:r>
            <a:r>
              <a:rPr lang="ja-JP" altLang="en-US" sz="2400" b="1" dirty="0" smtClean="0">
                <a:solidFill>
                  <a:schemeClr val="bg1"/>
                </a:solidFill>
                <a:latin typeface="UD デジタル 教科書体 N-R" panose="02020400000000000000" pitchFamily="17" charset="-128"/>
                <a:ea typeface="UD デジタル 教科書体 N-R" panose="02020400000000000000" pitchFamily="17" charset="-128"/>
              </a:rPr>
              <a:t>日 効力発生</a:t>
            </a:r>
            <a:endParaRPr lang="en-US" altLang="ja-JP" sz="2400" b="1" dirty="0" smtClean="0">
              <a:solidFill>
                <a:schemeClr val="bg1"/>
              </a:solidFill>
              <a:latin typeface="UD デジタル 教科書体 N-R" panose="02020400000000000000" pitchFamily="17" charset="-128"/>
              <a:ea typeface="UD デジタル 教科書体 N-R" panose="02020400000000000000" pitchFamily="17" charset="-128"/>
            </a:endParaRPr>
          </a:p>
          <a:p>
            <a:endParaRPr lang="en-US" altLang="ja-JP" sz="2400" b="1" dirty="0">
              <a:solidFill>
                <a:schemeClr val="bg1"/>
              </a:solidFill>
              <a:latin typeface="UD デジタル 教科書体 N-R" panose="02020400000000000000" pitchFamily="17" charset="-128"/>
              <a:ea typeface="UD デジタル 教科書体 N-R" panose="02020400000000000000" pitchFamily="17" charset="-128"/>
            </a:endParaRPr>
          </a:p>
          <a:p>
            <a:pPr marL="342900" indent="-342900">
              <a:buFont typeface="Wingdings" panose="05000000000000000000" pitchFamily="2" charset="2"/>
              <a:buChar char="l"/>
            </a:pPr>
            <a:r>
              <a:rPr lang="ja-JP" altLang="en-US" sz="2400" b="1" dirty="0" smtClean="0">
                <a:solidFill>
                  <a:schemeClr val="bg1"/>
                </a:solidFill>
                <a:latin typeface="UD デジタル 教科書体 N-R" panose="02020400000000000000" pitchFamily="17" charset="-128"/>
                <a:ea typeface="UD デジタル 教科書体 N-R" panose="02020400000000000000" pitchFamily="17" charset="-128"/>
              </a:rPr>
              <a:t>領海（約</a:t>
            </a:r>
            <a:r>
              <a:rPr lang="en-US" altLang="ja-JP" sz="2400" b="1" dirty="0" smtClean="0">
                <a:solidFill>
                  <a:schemeClr val="bg1"/>
                </a:solidFill>
                <a:latin typeface="UD デジタル 教科書体 N-R" panose="02020400000000000000" pitchFamily="17" charset="-128"/>
                <a:ea typeface="UD デジタル 教科書体 N-R" panose="02020400000000000000" pitchFamily="17" charset="-128"/>
              </a:rPr>
              <a:t>43</a:t>
            </a:r>
            <a:r>
              <a:rPr lang="ja-JP" altLang="en-US" sz="2400" b="1" dirty="0" smtClean="0">
                <a:solidFill>
                  <a:schemeClr val="bg1"/>
                </a:solidFill>
                <a:latin typeface="UD デジタル 教科書体 N-R" panose="02020400000000000000" pitchFamily="17" charset="-128"/>
                <a:ea typeface="UD デジタル 教科書体 N-R" panose="02020400000000000000" pitchFamily="17" charset="-128"/>
              </a:rPr>
              <a:t>万</a:t>
            </a:r>
            <a:r>
              <a:rPr lang="en-US" altLang="ja-JP" sz="2400" b="1" dirty="0" smtClean="0">
                <a:solidFill>
                  <a:schemeClr val="bg1"/>
                </a:solidFill>
                <a:latin typeface="UD デジタル 教科書体 N-R" panose="02020400000000000000" pitchFamily="17" charset="-128"/>
                <a:ea typeface="UD デジタル 教科書体 N-R" panose="02020400000000000000" pitchFamily="17" charset="-128"/>
              </a:rPr>
              <a:t>km</a:t>
            </a:r>
            <a:r>
              <a:rPr lang="en-US" altLang="ja-JP" b="1" baseline="30000" dirty="0" smtClean="0">
                <a:solidFill>
                  <a:schemeClr val="bg1"/>
                </a:solidFill>
                <a:latin typeface="UD デジタル 教科書体 N-R" panose="02020400000000000000" pitchFamily="17" charset="-128"/>
                <a:ea typeface="UD デジタル 教科書体 N-R" panose="02020400000000000000" pitchFamily="17" charset="-128"/>
              </a:rPr>
              <a:t>2</a:t>
            </a:r>
            <a:r>
              <a:rPr lang="en-US" altLang="ja-JP" sz="2400" b="1" dirty="0" smtClean="0">
                <a:solidFill>
                  <a:schemeClr val="bg1"/>
                </a:solidFill>
                <a:latin typeface="UD デジタル 教科書体 N-R" panose="02020400000000000000" pitchFamily="17" charset="-128"/>
                <a:ea typeface="UD デジタル 教科書体 N-R" panose="02020400000000000000" pitchFamily="17" charset="-128"/>
              </a:rPr>
              <a:t>)+EEZ(</a:t>
            </a:r>
            <a:r>
              <a:rPr lang="ja-JP" altLang="en-US" sz="2400" b="1" dirty="0" smtClean="0">
                <a:solidFill>
                  <a:schemeClr val="bg1"/>
                </a:solidFill>
                <a:latin typeface="UD デジタル 教科書体 N-R" panose="02020400000000000000" pitchFamily="17" charset="-128"/>
                <a:ea typeface="UD デジタル 教科書体 N-R" panose="02020400000000000000" pitchFamily="17" charset="-128"/>
              </a:rPr>
              <a:t>約</a:t>
            </a:r>
            <a:r>
              <a:rPr lang="en-US" altLang="ja-JP" sz="2400" b="1" dirty="0" smtClean="0">
                <a:solidFill>
                  <a:schemeClr val="bg1"/>
                </a:solidFill>
                <a:latin typeface="UD デジタル 教科書体 N-R" panose="02020400000000000000" pitchFamily="17" charset="-128"/>
                <a:ea typeface="UD デジタル 教科書体 N-R" panose="02020400000000000000" pitchFamily="17" charset="-128"/>
              </a:rPr>
              <a:t>405</a:t>
            </a:r>
            <a:r>
              <a:rPr lang="ja-JP" altLang="en-US" sz="2400" b="1" dirty="0" smtClean="0">
                <a:solidFill>
                  <a:schemeClr val="bg1"/>
                </a:solidFill>
                <a:latin typeface="UD デジタル 教科書体 N-R" panose="02020400000000000000" pitchFamily="17" charset="-128"/>
                <a:ea typeface="UD デジタル 教科書体 N-R" panose="02020400000000000000" pitchFamily="17" charset="-128"/>
              </a:rPr>
              <a:t>万</a:t>
            </a:r>
            <a:r>
              <a:rPr lang="es-ES" altLang="ja-JP" sz="2400" b="1" dirty="0" smtClean="0">
                <a:solidFill>
                  <a:schemeClr val="bg1"/>
                </a:solidFill>
                <a:latin typeface="UD デジタル 教科書体 N-R" panose="02020400000000000000" pitchFamily="17" charset="-128"/>
                <a:ea typeface="UD デジタル 教科書体 N-R" panose="02020400000000000000" pitchFamily="17" charset="-128"/>
              </a:rPr>
              <a:t>km2</a:t>
            </a:r>
            <a:r>
              <a:rPr lang="en-US" altLang="ja-JP" sz="2400" b="1" dirty="0" smtClean="0">
                <a:solidFill>
                  <a:schemeClr val="bg1"/>
                </a:solidFill>
                <a:latin typeface="UD デジタル 教科書体 N-R" panose="02020400000000000000" pitchFamily="17" charset="-128"/>
                <a:ea typeface="UD デジタル 教科書体 N-R" panose="02020400000000000000" pitchFamily="17" charset="-128"/>
              </a:rPr>
              <a:t>)</a:t>
            </a:r>
          </a:p>
          <a:p>
            <a:r>
              <a:rPr lang="ja-JP" altLang="en-US" sz="2400" b="1" dirty="0">
                <a:solidFill>
                  <a:schemeClr val="bg1"/>
                </a:solidFill>
                <a:latin typeface="UD デジタル 教科書体 N-R" panose="02020400000000000000" pitchFamily="17" charset="-128"/>
                <a:ea typeface="UD デジタル 教科書体 N-R" panose="02020400000000000000" pitchFamily="17" charset="-128"/>
              </a:rPr>
              <a:t>　</a:t>
            </a:r>
            <a:r>
              <a:rPr lang="ja-JP" altLang="en-US" sz="2400" b="1" dirty="0" smtClean="0">
                <a:solidFill>
                  <a:schemeClr val="bg1"/>
                </a:solidFill>
                <a:latin typeface="UD デジタル 教科書体 N-R" panose="02020400000000000000" pitchFamily="17" charset="-128"/>
                <a:ea typeface="UD デジタル 教科書体 N-R" panose="02020400000000000000" pitchFamily="17" charset="-128"/>
              </a:rPr>
              <a:t>＝約</a:t>
            </a:r>
            <a:r>
              <a:rPr lang="en-US" altLang="ja-JP" sz="2400" b="1" dirty="0" smtClean="0">
                <a:solidFill>
                  <a:schemeClr val="bg1"/>
                </a:solidFill>
                <a:latin typeface="UD デジタル 教科書体 N-R" panose="02020400000000000000" pitchFamily="17" charset="-128"/>
                <a:ea typeface="UD デジタル 教科書体 N-R" panose="02020400000000000000" pitchFamily="17" charset="-128"/>
              </a:rPr>
              <a:t>447</a:t>
            </a:r>
            <a:r>
              <a:rPr lang="ja-JP" altLang="en-US" sz="2400" b="1" dirty="0" smtClean="0">
                <a:solidFill>
                  <a:schemeClr val="bg1"/>
                </a:solidFill>
                <a:latin typeface="UD デジタル 教科書体 N-R" panose="02020400000000000000" pitchFamily="17" charset="-128"/>
                <a:ea typeface="UD デジタル 教科書体 N-R" panose="02020400000000000000" pitchFamily="17" charset="-128"/>
              </a:rPr>
              <a:t>万</a:t>
            </a:r>
            <a:r>
              <a:rPr lang="es-ES" altLang="ja-JP" sz="2400" b="1" dirty="0" smtClean="0">
                <a:solidFill>
                  <a:schemeClr val="bg1"/>
                </a:solidFill>
                <a:latin typeface="UD デジタル 教科書体 N-R" panose="02020400000000000000" pitchFamily="17" charset="-128"/>
                <a:ea typeface="UD デジタル 教科書体 N-R" panose="02020400000000000000" pitchFamily="17" charset="-128"/>
              </a:rPr>
              <a:t>km2</a:t>
            </a:r>
            <a:r>
              <a:rPr lang="en-US" altLang="ja-JP" sz="2400" b="1" dirty="0" smtClean="0">
                <a:solidFill>
                  <a:schemeClr val="bg1"/>
                </a:solidFill>
                <a:latin typeface="UD デジタル 教科書体 N-R" panose="02020400000000000000" pitchFamily="17" charset="-128"/>
                <a:ea typeface="UD デジタル 教科書体 N-R" panose="02020400000000000000" pitchFamily="17" charset="-128"/>
              </a:rPr>
              <a:t>(</a:t>
            </a:r>
            <a:r>
              <a:rPr lang="ja-JP" altLang="en-US" sz="2400" b="1" dirty="0" smtClean="0">
                <a:solidFill>
                  <a:schemeClr val="bg1"/>
                </a:solidFill>
                <a:latin typeface="UD デジタル 教科書体 N-R" panose="02020400000000000000" pitchFamily="17" charset="-128"/>
                <a:ea typeface="UD デジタル 教科書体 N-R" panose="02020400000000000000" pitchFamily="17" charset="-128"/>
              </a:rPr>
              <a:t>国土の約</a:t>
            </a:r>
            <a:r>
              <a:rPr lang="en-US" altLang="ja-JP" sz="2400" b="1" dirty="0" smtClean="0">
                <a:solidFill>
                  <a:schemeClr val="bg1"/>
                </a:solidFill>
                <a:latin typeface="UD デジタル 教科書体 N-R" panose="02020400000000000000" pitchFamily="17" charset="-128"/>
                <a:ea typeface="UD デジタル 教科書体 N-R" panose="02020400000000000000" pitchFamily="17" charset="-128"/>
              </a:rPr>
              <a:t>12</a:t>
            </a:r>
            <a:r>
              <a:rPr lang="ja-JP" altLang="en-US" sz="2400" b="1" dirty="0" smtClean="0">
                <a:solidFill>
                  <a:schemeClr val="bg1"/>
                </a:solidFill>
                <a:latin typeface="UD デジタル 教科書体 N-R" panose="02020400000000000000" pitchFamily="17" charset="-128"/>
                <a:ea typeface="UD デジタル 教科書体 N-R" panose="02020400000000000000" pitchFamily="17" charset="-128"/>
              </a:rPr>
              <a:t>倍）</a:t>
            </a:r>
            <a:endParaRPr lang="en-US" altLang="ja-JP" sz="2400" b="1" dirty="0" smtClean="0">
              <a:solidFill>
                <a:schemeClr val="bg1"/>
              </a:solidFill>
              <a:latin typeface="UD デジタル 教科書体 N-R" panose="02020400000000000000" pitchFamily="17" charset="-128"/>
              <a:ea typeface="UD デジタル 教科書体 N-R" panose="02020400000000000000" pitchFamily="17" charset="-128"/>
            </a:endParaRPr>
          </a:p>
          <a:p>
            <a:endParaRPr lang="en-US" altLang="ja-JP" sz="2400" b="1" dirty="0" smtClean="0">
              <a:solidFill>
                <a:schemeClr val="bg1"/>
              </a:solidFill>
              <a:latin typeface="UD デジタル 教科書体 N-R" panose="02020400000000000000" pitchFamily="17" charset="-128"/>
              <a:ea typeface="UD デジタル 教科書体 N-R" panose="02020400000000000000" pitchFamily="17" charset="-128"/>
            </a:endParaRPr>
          </a:p>
          <a:p>
            <a:pPr marL="342900" indent="-342900">
              <a:buFont typeface="Wingdings" panose="05000000000000000000" pitchFamily="2" charset="2"/>
              <a:buChar char="l"/>
            </a:pPr>
            <a:r>
              <a:rPr lang="en-US" altLang="ja-JP" sz="2400" b="1" dirty="0" smtClean="0">
                <a:solidFill>
                  <a:schemeClr val="bg1"/>
                </a:solidFill>
                <a:latin typeface="UD デジタル 教科書体 N-R" panose="02020400000000000000" pitchFamily="17" charset="-128"/>
                <a:ea typeface="UD デジタル 教科書体 N-R" panose="02020400000000000000" pitchFamily="17" charset="-128"/>
              </a:rPr>
              <a:t>2008</a:t>
            </a:r>
            <a:r>
              <a:rPr lang="ja-JP" altLang="en-US" sz="2400" b="1" dirty="0" smtClean="0">
                <a:solidFill>
                  <a:schemeClr val="bg1"/>
                </a:solidFill>
                <a:latin typeface="UD デジタル 教科書体 N-R" panose="02020400000000000000" pitchFamily="17" charset="-128"/>
                <a:ea typeface="UD デジタル 教科書体 N-R" panose="02020400000000000000" pitchFamily="17" charset="-128"/>
              </a:rPr>
              <a:t>年 大陸棚の延長申請</a:t>
            </a:r>
            <a:endParaRPr lang="en-US" altLang="ja-JP" sz="2400" b="1" dirty="0" smtClean="0">
              <a:solidFill>
                <a:schemeClr val="bg1"/>
              </a:solidFill>
              <a:latin typeface="UD デジタル 教科書体 N-R" panose="02020400000000000000" pitchFamily="17" charset="-128"/>
              <a:ea typeface="UD デジタル 教科書体 N-R" panose="02020400000000000000" pitchFamily="17" charset="-128"/>
            </a:endParaRPr>
          </a:p>
          <a:p>
            <a:r>
              <a:rPr kumimoji="1" lang="ja-JP" altLang="en-US" sz="2400" b="1" dirty="0">
                <a:solidFill>
                  <a:schemeClr val="bg1"/>
                </a:solidFill>
                <a:latin typeface="UD デジタル 教科書体 N-R" panose="02020400000000000000" pitchFamily="17" charset="-128"/>
                <a:ea typeface="UD デジタル 教科書体 N-R" panose="02020400000000000000" pitchFamily="17" charset="-128"/>
              </a:rPr>
              <a:t>　</a:t>
            </a:r>
            <a:r>
              <a:rPr kumimoji="1" lang="en-US" altLang="ja-JP" sz="2400" b="1" dirty="0" smtClean="0">
                <a:solidFill>
                  <a:schemeClr val="bg1"/>
                </a:solidFill>
                <a:latin typeface="UD デジタル 教科書体 N-R" panose="02020400000000000000" pitchFamily="17" charset="-128"/>
                <a:ea typeface="UD デジタル 教科書体 N-R" panose="02020400000000000000" pitchFamily="17" charset="-128"/>
              </a:rPr>
              <a:t>2012</a:t>
            </a:r>
            <a:r>
              <a:rPr kumimoji="1" lang="ja-JP" altLang="en-US" sz="2400" b="1" dirty="0" smtClean="0">
                <a:solidFill>
                  <a:schemeClr val="bg1"/>
                </a:solidFill>
                <a:latin typeface="UD デジタル 教科書体 N-R" panose="02020400000000000000" pitchFamily="17" charset="-128"/>
                <a:ea typeface="UD デジタル 教科書体 N-R" panose="02020400000000000000" pitchFamily="17" charset="-128"/>
              </a:rPr>
              <a:t>年 大陸棚限界委員会の勧告</a:t>
            </a:r>
            <a:endParaRPr kumimoji="1" lang="en-US" altLang="ja-JP" sz="2400" b="1" dirty="0" smtClean="0">
              <a:solidFill>
                <a:schemeClr val="bg1"/>
              </a:solidFill>
              <a:latin typeface="UD デジタル 教科書体 N-R" panose="02020400000000000000" pitchFamily="17" charset="-128"/>
              <a:ea typeface="UD デジタル 教科書体 N-R" panose="02020400000000000000" pitchFamily="17" charset="-128"/>
            </a:endParaRPr>
          </a:p>
          <a:p>
            <a:r>
              <a:rPr lang="ja-JP" altLang="en-US" sz="2400" b="1" dirty="0">
                <a:solidFill>
                  <a:schemeClr val="bg1"/>
                </a:solidFill>
                <a:latin typeface="UD デジタル 教科書体 N-R" panose="02020400000000000000" pitchFamily="17" charset="-128"/>
                <a:ea typeface="UD デジタル 教科書体 N-R" panose="02020400000000000000" pitchFamily="17" charset="-128"/>
              </a:rPr>
              <a:t>　</a:t>
            </a:r>
            <a:r>
              <a:rPr lang="en-US" altLang="ja-JP" sz="2400" b="1" dirty="0" smtClean="0">
                <a:solidFill>
                  <a:schemeClr val="bg1"/>
                </a:solidFill>
                <a:latin typeface="UD デジタル 教科書体 N-R" panose="02020400000000000000" pitchFamily="17" charset="-128"/>
                <a:ea typeface="UD デジタル 教科書体 N-R" panose="02020400000000000000" pitchFamily="17" charset="-128"/>
              </a:rPr>
              <a:t>2014</a:t>
            </a:r>
            <a:r>
              <a:rPr lang="ja-JP" altLang="en-US" sz="2400" b="1" dirty="0" smtClean="0">
                <a:solidFill>
                  <a:schemeClr val="bg1"/>
                </a:solidFill>
                <a:latin typeface="UD デジタル 教科書体 N-R" panose="02020400000000000000" pitchFamily="17" charset="-128"/>
                <a:ea typeface="UD デジタル 教科書体 N-R" panose="02020400000000000000" pitchFamily="17" charset="-128"/>
              </a:rPr>
              <a:t>年 政令により延長大陸棚設定</a:t>
            </a:r>
            <a:endParaRPr lang="en-US" altLang="ja-JP" sz="2400" b="1" dirty="0" smtClean="0">
              <a:solidFill>
                <a:schemeClr val="bg1"/>
              </a:solidFill>
              <a:latin typeface="UD デジタル 教科書体 N-R" panose="02020400000000000000" pitchFamily="17" charset="-128"/>
              <a:ea typeface="UD デジタル 教科書体 N-R" panose="02020400000000000000" pitchFamily="17" charset="-128"/>
            </a:endParaRPr>
          </a:p>
          <a:p>
            <a:endParaRPr lang="en-US" altLang="ja-JP" sz="2400" b="1" dirty="0">
              <a:solidFill>
                <a:schemeClr val="bg1"/>
              </a:solidFill>
              <a:latin typeface="UD デジタル 教科書体 N-R" panose="02020400000000000000" pitchFamily="17" charset="-128"/>
              <a:ea typeface="UD デジタル 教科書体 N-R" panose="02020400000000000000" pitchFamily="17" charset="-128"/>
            </a:endParaRPr>
          </a:p>
          <a:p>
            <a:r>
              <a:rPr lang="ja-JP" altLang="en-US" sz="2400" b="1" dirty="0" smtClean="0">
                <a:solidFill>
                  <a:schemeClr val="bg1"/>
                </a:solidFill>
                <a:latin typeface="UD デジタル 教科書体 N-R" panose="02020400000000000000" pitchFamily="17" charset="-128"/>
                <a:ea typeface="UD デジタル 教科書体 N-R" panose="02020400000000000000" pitchFamily="17" charset="-128"/>
              </a:rPr>
              <a:t>　</a:t>
            </a:r>
            <a:endParaRPr lang="en-US" altLang="ja-JP" sz="2400" b="1" dirty="0" smtClean="0">
              <a:solidFill>
                <a:schemeClr val="bg1"/>
              </a:solidFill>
              <a:latin typeface="UD デジタル 教科書体 N-R" panose="02020400000000000000" pitchFamily="17" charset="-128"/>
              <a:ea typeface="UD デジタル 教科書体 N-R" panose="02020400000000000000" pitchFamily="17" charset="-128"/>
            </a:endParaRPr>
          </a:p>
          <a:p>
            <a:endParaRPr kumimoji="1" lang="en-US" altLang="ja-JP" sz="2400" b="1" dirty="0">
              <a:solidFill>
                <a:schemeClr val="bg1"/>
              </a:solidFill>
              <a:latin typeface="UD デジタル 教科書体 N-R" panose="02020400000000000000" pitchFamily="17" charset="-128"/>
              <a:ea typeface="UD デジタル 教科書体 N-R" panose="02020400000000000000" pitchFamily="17" charset="-128"/>
            </a:endParaRPr>
          </a:p>
          <a:p>
            <a:endParaRPr kumimoji="1" lang="en-US" altLang="ja-JP" sz="2400" b="1" dirty="0" smtClean="0">
              <a:solidFill>
                <a:schemeClr val="bg1"/>
              </a:solidFill>
              <a:latin typeface="UD デジタル 教科書体 N-R" panose="02020400000000000000" pitchFamily="17" charset="-128"/>
              <a:ea typeface="UD デジタル 教科書体 N-R" panose="02020400000000000000" pitchFamily="17" charset="-128"/>
            </a:endParaRPr>
          </a:p>
        </p:txBody>
      </p:sp>
      <p:pic>
        <p:nvPicPr>
          <p:cNvPr id="8" name="オーディオ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207627446"/>
      </p:ext>
    </p:extLst>
  </p:cSld>
  <p:clrMapOvr>
    <a:masterClrMapping/>
  </p:clrMapOvr>
  <mc:AlternateContent xmlns:mc="http://schemas.openxmlformats.org/markup-compatibility/2006" xmlns:p14="http://schemas.microsoft.com/office/powerpoint/2010/main">
    <mc:Choice Requires="p14">
      <p:transition spd="slow" p14:dur="2000" advTm="84153"/>
    </mc:Choice>
    <mc:Fallback xmlns="">
      <p:transition spd="slow" advTm="841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CD15B858-EB48-4B5B-9D86-DC3C4008A79D}"/>
              </a:ext>
            </a:extLst>
          </p:cNvPr>
          <p:cNvSpPr txBox="1"/>
          <p:nvPr/>
        </p:nvSpPr>
        <p:spPr>
          <a:xfrm>
            <a:off x="550269" y="449291"/>
            <a:ext cx="3445174" cy="646331"/>
          </a:xfrm>
          <a:prstGeom prst="rect">
            <a:avLst/>
          </a:prstGeom>
          <a:solidFill>
            <a:schemeClr val="bg1">
              <a:alpha val="70000"/>
            </a:schemeClr>
          </a:solidFill>
        </p:spPr>
        <p:txBody>
          <a:bodyPr wrap="none" rtlCol="0">
            <a:spAutoFit/>
          </a:bodyPr>
          <a:lstStyle/>
          <a:p>
            <a:r>
              <a:rPr lang="ja-JP" altLang="en-US" sz="3600" dirty="0" smtClean="0">
                <a:solidFill>
                  <a:srgbClr val="002060"/>
                </a:solidFill>
                <a:latin typeface="Meiryo UI" panose="020B0604030504040204" pitchFamily="50" charset="-128"/>
                <a:ea typeface="Meiryo UI" panose="020B0604030504040204" pitchFamily="50" charset="-128"/>
              </a:rPr>
              <a:t>もっと知りたい方へ</a:t>
            </a:r>
            <a:endParaRPr lang="en-US" altLang="ja-JP" sz="3600" dirty="0">
              <a:solidFill>
                <a:srgbClr val="002060"/>
              </a:solidFill>
              <a:latin typeface="Meiryo UI" panose="020B0604030504040204" pitchFamily="50" charset="-128"/>
              <a:ea typeface="Meiryo UI" panose="020B0604030504040204" pitchFamily="50" charset="-128"/>
            </a:endParaRPr>
          </a:p>
        </p:txBody>
      </p:sp>
      <p:sp>
        <p:nvSpPr>
          <p:cNvPr id="3" name="テキスト ボックス 2">
            <a:extLst>
              <a:ext uri="{FF2B5EF4-FFF2-40B4-BE49-F238E27FC236}">
                <a16:creationId xmlns:a16="http://schemas.microsoft.com/office/drawing/2014/main" id="{C8C95723-CED6-4D1F-ACE1-F2AD962A57FF}"/>
              </a:ext>
            </a:extLst>
          </p:cNvPr>
          <p:cNvSpPr txBox="1"/>
          <p:nvPr/>
        </p:nvSpPr>
        <p:spPr>
          <a:xfrm>
            <a:off x="0" y="1225689"/>
            <a:ext cx="12191999" cy="5262979"/>
          </a:xfrm>
          <a:prstGeom prst="rect">
            <a:avLst/>
          </a:prstGeom>
          <a:noFill/>
        </p:spPr>
        <p:txBody>
          <a:bodyPr wrap="square" rtlCol="0">
            <a:spAutoFit/>
          </a:bodyPr>
          <a:lstStyle/>
          <a:p>
            <a:r>
              <a:rPr lang="ja-JP" altLang="en-US" sz="2400" dirty="0" smtClean="0">
                <a:solidFill>
                  <a:schemeClr val="bg1"/>
                </a:solidFill>
                <a:latin typeface="Meiryo UI" panose="020B0604030504040204" pitchFamily="50" charset="-128"/>
                <a:ea typeface="Meiryo UI" panose="020B0604030504040204" pitchFamily="50" charset="-128"/>
              </a:rPr>
              <a:t>●林・島田・古賀</a:t>
            </a:r>
            <a:r>
              <a:rPr lang="en-US" altLang="ja-JP" sz="2400" dirty="0" smtClean="0">
                <a:solidFill>
                  <a:schemeClr val="bg1"/>
                </a:solidFill>
                <a:latin typeface="Meiryo UI" panose="020B0604030504040204" pitchFamily="50" charset="-128"/>
                <a:ea typeface="Meiryo UI" panose="020B0604030504040204" pitchFamily="50" charset="-128"/>
              </a:rPr>
              <a:t>『</a:t>
            </a:r>
            <a:r>
              <a:rPr lang="ja-JP" altLang="en-US" sz="2400" dirty="0" smtClean="0">
                <a:solidFill>
                  <a:schemeClr val="bg1"/>
                </a:solidFill>
                <a:latin typeface="Meiryo UI" panose="020B0604030504040204" pitchFamily="50" charset="-128"/>
                <a:ea typeface="Meiryo UI" panose="020B0604030504040204" pitchFamily="50" charset="-128"/>
              </a:rPr>
              <a:t>国際海洋法</a:t>
            </a:r>
            <a:r>
              <a:rPr lang="en-US" altLang="ja-JP" sz="2400" dirty="0" smtClean="0">
                <a:solidFill>
                  <a:schemeClr val="bg1"/>
                </a:solidFill>
                <a:latin typeface="Meiryo UI" panose="020B0604030504040204" pitchFamily="50" charset="-128"/>
                <a:ea typeface="Meiryo UI" panose="020B0604030504040204" pitchFamily="50" charset="-128"/>
              </a:rPr>
              <a:t>(</a:t>
            </a:r>
            <a:r>
              <a:rPr lang="ja-JP" altLang="en-US" sz="2400" dirty="0" smtClean="0">
                <a:solidFill>
                  <a:schemeClr val="bg1"/>
                </a:solidFill>
                <a:latin typeface="Meiryo UI" panose="020B0604030504040204" pitchFamily="50" charset="-128"/>
                <a:ea typeface="Meiryo UI" panose="020B0604030504040204" pitchFamily="50" charset="-128"/>
              </a:rPr>
              <a:t>第</a:t>
            </a:r>
            <a:r>
              <a:rPr lang="en-US" altLang="ja-JP" sz="2400" dirty="0" smtClean="0">
                <a:solidFill>
                  <a:schemeClr val="bg1"/>
                </a:solidFill>
                <a:latin typeface="Meiryo UI" panose="020B0604030504040204" pitchFamily="50" charset="-128"/>
                <a:ea typeface="Meiryo UI" panose="020B0604030504040204" pitchFamily="50" charset="-128"/>
              </a:rPr>
              <a:t>2</a:t>
            </a:r>
            <a:r>
              <a:rPr lang="ja-JP" altLang="en-US" sz="2400" dirty="0" smtClean="0">
                <a:solidFill>
                  <a:schemeClr val="bg1"/>
                </a:solidFill>
                <a:latin typeface="Meiryo UI" panose="020B0604030504040204" pitchFamily="50" charset="-128"/>
                <a:ea typeface="Meiryo UI" panose="020B0604030504040204" pitchFamily="50" charset="-128"/>
              </a:rPr>
              <a:t>版）</a:t>
            </a:r>
            <a:r>
              <a:rPr lang="en-US" altLang="ja-JP" sz="2400" dirty="0" smtClean="0">
                <a:solidFill>
                  <a:schemeClr val="bg1"/>
                </a:solidFill>
                <a:latin typeface="Meiryo UI" panose="020B0604030504040204" pitchFamily="50" charset="-128"/>
                <a:ea typeface="Meiryo UI" panose="020B0604030504040204" pitchFamily="50" charset="-128"/>
              </a:rPr>
              <a:t>』</a:t>
            </a:r>
            <a:r>
              <a:rPr lang="ja-JP" altLang="en-US" sz="2400" dirty="0" smtClean="0">
                <a:solidFill>
                  <a:schemeClr val="bg1"/>
                </a:solidFill>
                <a:latin typeface="Meiryo UI" panose="020B0604030504040204" pitchFamily="50" charset="-128"/>
                <a:ea typeface="Meiryo UI" panose="020B0604030504040204" pitchFamily="50" charset="-128"/>
              </a:rPr>
              <a:t>（有信堂）他、海洋法の教科書</a:t>
            </a:r>
            <a:endParaRPr lang="en-US" altLang="ja-JP" sz="2400" dirty="0" smtClean="0">
              <a:solidFill>
                <a:schemeClr val="bg1"/>
              </a:solidFill>
              <a:latin typeface="Meiryo UI" panose="020B0604030504040204" pitchFamily="50" charset="-128"/>
              <a:ea typeface="Meiryo UI" panose="020B0604030504040204" pitchFamily="50" charset="-128"/>
            </a:endParaRPr>
          </a:p>
          <a:p>
            <a:endParaRPr lang="en-US" altLang="ja-JP" sz="2400" dirty="0">
              <a:solidFill>
                <a:schemeClr val="bg1"/>
              </a:solidFill>
              <a:latin typeface="Meiryo UI" panose="020B0604030504040204" pitchFamily="50" charset="-128"/>
              <a:ea typeface="Meiryo UI" panose="020B0604030504040204" pitchFamily="50" charset="-128"/>
            </a:endParaRPr>
          </a:p>
          <a:p>
            <a:r>
              <a:rPr lang="ja-JP" altLang="en-US" sz="2400" dirty="0" smtClean="0">
                <a:solidFill>
                  <a:schemeClr val="bg1"/>
                </a:solidFill>
                <a:latin typeface="Meiryo UI" panose="020B0604030504040204" pitchFamily="50" charset="-128"/>
                <a:ea typeface="Meiryo UI" panose="020B0604030504040204" pitchFamily="50" charset="-128"/>
              </a:rPr>
              <a:t>●笹川平和財団ウェブサイト（旧海洋政策研究財団ウェブサイト）</a:t>
            </a:r>
            <a:endParaRPr lang="en-US" altLang="ja-JP" sz="2400" dirty="0" smtClean="0">
              <a:solidFill>
                <a:schemeClr val="bg1"/>
              </a:solidFill>
              <a:latin typeface="Meiryo UI" panose="020B0604030504040204" pitchFamily="50" charset="-128"/>
              <a:ea typeface="Meiryo UI" panose="020B0604030504040204" pitchFamily="50" charset="-128"/>
            </a:endParaRPr>
          </a:p>
          <a:p>
            <a:r>
              <a:rPr lang="ja-JP" altLang="en-US" sz="2400" dirty="0" smtClean="0">
                <a:solidFill>
                  <a:schemeClr val="bg1"/>
                </a:solidFill>
                <a:latin typeface="Meiryo UI" panose="020B0604030504040204" pitchFamily="50" charset="-128"/>
                <a:ea typeface="Meiryo UI" panose="020B0604030504040204" pitchFamily="50" charset="-128"/>
              </a:rPr>
              <a:t>「大陸棚の延長とは何か？～国連海洋法条約と大陸棚について～」</a:t>
            </a:r>
            <a:endParaRPr lang="en-US" altLang="ja-JP" sz="2400" dirty="0" smtClean="0">
              <a:solidFill>
                <a:schemeClr val="bg1"/>
              </a:solidFill>
              <a:latin typeface="Meiryo UI" panose="020B0604030504040204" pitchFamily="50" charset="-128"/>
              <a:ea typeface="Meiryo UI" panose="020B0604030504040204" pitchFamily="50" charset="-128"/>
            </a:endParaRPr>
          </a:p>
          <a:p>
            <a:r>
              <a:rPr lang="en-US" altLang="ja-JP" sz="2400" dirty="0">
                <a:solidFill>
                  <a:schemeClr val="bg1"/>
                </a:solidFill>
                <a:latin typeface="Meiryo UI" panose="020B0604030504040204" pitchFamily="50" charset="-128"/>
                <a:ea typeface="Meiryo UI" panose="020B0604030504040204" pitchFamily="50" charset="-128"/>
              </a:rPr>
              <a:t>https://www.spf.org/tairikudana/index.php</a:t>
            </a:r>
            <a:endParaRPr lang="en-US" altLang="ja-JP" sz="2400" dirty="0" smtClean="0">
              <a:solidFill>
                <a:schemeClr val="bg1"/>
              </a:solidFill>
              <a:latin typeface="Meiryo UI" panose="020B0604030504040204" pitchFamily="50" charset="-128"/>
              <a:ea typeface="Meiryo UI" panose="020B0604030504040204" pitchFamily="50" charset="-128"/>
            </a:endParaRPr>
          </a:p>
          <a:p>
            <a:endParaRPr lang="en-US" altLang="ja-JP" sz="2400" dirty="0">
              <a:solidFill>
                <a:schemeClr val="bg1"/>
              </a:solidFill>
              <a:latin typeface="Meiryo UI" panose="020B0604030504040204" pitchFamily="50" charset="-128"/>
              <a:ea typeface="Meiryo UI" panose="020B0604030504040204" pitchFamily="50" charset="-128"/>
            </a:endParaRPr>
          </a:p>
          <a:p>
            <a:r>
              <a:rPr lang="ja-JP" altLang="en-US" sz="2400" dirty="0" smtClean="0">
                <a:solidFill>
                  <a:schemeClr val="bg1"/>
                </a:solidFill>
                <a:latin typeface="Meiryo UI" panose="020B0604030504040204" pitchFamily="50" charset="-128"/>
                <a:ea typeface="Meiryo UI" panose="020B0604030504040204" pitchFamily="50" charset="-128"/>
              </a:rPr>
              <a:t>●外務省ウェブサイト</a:t>
            </a:r>
            <a:endParaRPr lang="en-US" altLang="ja-JP" sz="2400" dirty="0" smtClean="0">
              <a:solidFill>
                <a:schemeClr val="bg1"/>
              </a:solidFill>
              <a:latin typeface="Meiryo UI" panose="020B0604030504040204" pitchFamily="50" charset="-128"/>
              <a:ea typeface="Meiryo UI" panose="020B0604030504040204" pitchFamily="50" charset="-128"/>
            </a:endParaRPr>
          </a:p>
          <a:p>
            <a:r>
              <a:rPr lang="ja-JP" altLang="en-US" sz="2400" dirty="0">
                <a:solidFill>
                  <a:schemeClr val="bg1"/>
                </a:solidFill>
                <a:latin typeface="Meiryo UI" panose="020B0604030504040204" pitchFamily="50" charset="-128"/>
                <a:ea typeface="Meiryo UI" panose="020B0604030504040204" pitchFamily="50" charset="-128"/>
              </a:rPr>
              <a:t>　</a:t>
            </a:r>
            <a:r>
              <a:rPr lang="ja-JP" altLang="en-US" sz="2400" dirty="0" smtClean="0">
                <a:solidFill>
                  <a:schemeClr val="bg1"/>
                </a:solidFill>
                <a:latin typeface="Meiryo UI" panose="020B0604030504040204" pitchFamily="50" charset="-128"/>
                <a:ea typeface="Meiryo UI" panose="020B0604030504040204" pitchFamily="50" charset="-128"/>
              </a:rPr>
              <a:t>「海洋の国際法秩序と国連海洋法条約」</a:t>
            </a:r>
            <a:endParaRPr lang="en-US" altLang="ja-JP" sz="2400" dirty="0" smtClean="0">
              <a:solidFill>
                <a:schemeClr val="bg1"/>
              </a:solidFill>
              <a:latin typeface="Meiryo UI" panose="020B0604030504040204" pitchFamily="50" charset="-128"/>
              <a:ea typeface="Meiryo UI" panose="020B0604030504040204" pitchFamily="50" charset="-128"/>
            </a:endParaRPr>
          </a:p>
          <a:p>
            <a:r>
              <a:rPr lang="en-US" altLang="ja-JP" sz="2400" dirty="0">
                <a:solidFill>
                  <a:schemeClr val="bg1"/>
                </a:solidFill>
                <a:latin typeface="Meiryo UI" panose="020B0604030504040204" pitchFamily="50" charset="-128"/>
                <a:ea typeface="Meiryo UI" panose="020B0604030504040204" pitchFamily="50" charset="-128"/>
              </a:rPr>
              <a:t>https://www.mofa.go.jp/mofaj/gaiko/kaiyo/law.html</a:t>
            </a:r>
            <a:endParaRPr lang="en-US" altLang="ja-JP" sz="2400" dirty="0" smtClean="0">
              <a:solidFill>
                <a:schemeClr val="bg1"/>
              </a:solidFill>
              <a:latin typeface="Meiryo UI" panose="020B0604030504040204" pitchFamily="50" charset="-128"/>
              <a:ea typeface="Meiryo UI" panose="020B0604030504040204" pitchFamily="50" charset="-128"/>
            </a:endParaRPr>
          </a:p>
          <a:p>
            <a:r>
              <a:rPr lang="ja-JP" altLang="en-US" sz="2400" dirty="0" smtClean="0">
                <a:solidFill>
                  <a:schemeClr val="bg1"/>
                </a:solidFill>
                <a:latin typeface="Meiryo UI" panose="020B0604030504040204" pitchFamily="50" charset="-128"/>
                <a:ea typeface="Meiryo UI" panose="020B0604030504040204" pitchFamily="50" charset="-128"/>
              </a:rPr>
              <a:t>　「国連海洋法条約と日本」</a:t>
            </a:r>
            <a:endParaRPr lang="en-US" altLang="ja-JP" sz="2400" dirty="0">
              <a:solidFill>
                <a:schemeClr val="bg1"/>
              </a:solidFill>
              <a:latin typeface="Meiryo UI" panose="020B0604030504040204" pitchFamily="50" charset="-128"/>
              <a:ea typeface="Meiryo UI" panose="020B0604030504040204" pitchFamily="50" charset="-128"/>
            </a:endParaRPr>
          </a:p>
          <a:p>
            <a:r>
              <a:rPr lang="es-ES" altLang="ja-JP" sz="2400" dirty="0" smtClean="0">
                <a:solidFill>
                  <a:schemeClr val="bg1"/>
                </a:solidFill>
                <a:latin typeface="Meiryo UI" panose="020B0604030504040204" pitchFamily="50" charset="-128"/>
                <a:ea typeface="Meiryo UI" panose="020B0604030504040204" pitchFamily="50" charset="-128"/>
              </a:rPr>
              <a:t>https</a:t>
            </a:r>
            <a:r>
              <a:rPr lang="es-ES" altLang="ja-JP" sz="2400" dirty="0">
                <a:solidFill>
                  <a:schemeClr val="bg1"/>
                </a:solidFill>
                <a:latin typeface="Meiryo UI" panose="020B0604030504040204" pitchFamily="50" charset="-128"/>
                <a:ea typeface="Meiryo UI" panose="020B0604030504040204" pitchFamily="50" charset="-128"/>
              </a:rPr>
              <a:t>://</a:t>
            </a:r>
            <a:r>
              <a:rPr lang="es-ES" altLang="ja-JP" sz="2400" dirty="0" smtClean="0">
                <a:solidFill>
                  <a:schemeClr val="bg1"/>
                </a:solidFill>
                <a:latin typeface="Meiryo UI" panose="020B0604030504040204" pitchFamily="50" charset="-128"/>
                <a:ea typeface="Meiryo UI" panose="020B0604030504040204" pitchFamily="50" charset="-128"/>
              </a:rPr>
              <a:t>www.mofa.go.jp/mofaj/files/000243495.pdf</a:t>
            </a:r>
          </a:p>
          <a:p>
            <a:r>
              <a:rPr lang="ja-JP" altLang="en-US" sz="2400" dirty="0" smtClean="0">
                <a:solidFill>
                  <a:schemeClr val="bg1"/>
                </a:solidFill>
                <a:latin typeface="Meiryo UI" panose="020B0604030504040204" pitchFamily="50" charset="-128"/>
                <a:ea typeface="Meiryo UI" panose="020B0604030504040204" pitchFamily="50" charset="-128"/>
              </a:rPr>
              <a:t>　「わかる！国際情勢　海の法秩序と国際海洋法裁判所」</a:t>
            </a:r>
            <a:endParaRPr lang="en-US" altLang="ja-JP" sz="2400" dirty="0" smtClean="0">
              <a:solidFill>
                <a:schemeClr val="bg1"/>
              </a:solidFill>
              <a:latin typeface="Meiryo UI" panose="020B0604030504040204" pitchFamily="50" charset="-128"/>
              <a:ea typeface="Meiryo UI" panose="020B0604030504040204" pitchFamily="50" charset="-128"/>
            </a:endParaRPr>
          </a:p>
          <a:p>
            <a:r>
              <a:rPr lang="en-US" altLang="ja-JP" sz="2400" dirty="0">
                <a:solidFill>
                  <a:schemeClr val="bg1"/>
                </a:solidFill>
                <a:latin typeface="Meiryo UI" panose="020B0604030504040204" pitchFamily="50" charset="-128"/>
                <a:ea typeface="Meiryo UI" panose="020B0604030504040204" pitchFamily="50" charset="-128"/>
              </a:rPr>
              <a:t>https://www.mofa.go.jp/mofaj/press/pr/wakaru/topics/vol61/index.html</a:t>
            </a:r>
          </a:p>
          <a:p>
            <a:endParaRPr lang="en-US" altLang="ja-JP" sz="2400" dirty="0" smtClean="0">
              <a:solidFill>
                <a:schemeClr val="bg1"/>
              </a:solidFill>
              <a:latin typeface="Meiryo UI" panose="020B0604030504040204" pitchFamily="50" charset="-128"/>
              <a:ea typeface="Meiryo UI" panose="020B0604030504040204" pitchFamily="50" charset="-128"/>
            </a:endParaRPr>
          </a:p>
        </p:txBody>
      </p:sp>
      <p:sp>
        <p:nvSpPr>
          <p:cNvPr id="4" name="正方形/長方形 3"/>
          <p:cNvSpPr/>
          <p:nvPr/>
        </p:nvSpPr>
        <p:spPr>
          <a:xfrm>
            <a:off x="7159853" y="6488668"/>
            <a:ext cx="5032147" cy="369332"/>
          </a:xfrm>
          <a:prstGeom prst="rect">
            <a:avLst/>
          </a:prstGeom>
        </p:spPr>
        <p:txBody>
          <a:bodyPr wrap="none">
            <a:spAutoFit/>
          </a:bodyPr>
          <a:lstStyle/>
          <a:p>
            <a:r>
              <a:rPr lang="ja-JP" altLang="en-US" dirty="0" smtClean="0"/>
              <a:t>作成：笹川平和財団海洋政策研究所　藤井麻衣</a:t>
            </a:r>
            <a:endParaRPr lang="ja-JP" altLang="en-US" dirty="0"/>
          </a:p>
        </p:txBody>
      </p:sp>
      <p:pic>
        <p:nvPicPr>
          <p:cNvPr id="6" name="オーディオ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822342510"/>
      </p:ext>
    </p:extLst>
  </p:cSld>
  <p:clrMapOvr>
    <a:masterClrMapping/>
  </p:clrMapOvr>
  <mc:AlternateContent xmlns:mc="http://schemas.openxmlformats.org/markup-compatibility/2006" xmlns:p14="http://schemas.microsoft.com/office/powerpoint/2010/main">
    <mc:Choice Requires="p14">
      <p:transition spd="slow" p14:dur="2000" advTm="22320"/>
    </mc:Choice>
    <mc:Fallback xmlns="">
      <p:transition spd="slow" advTm="223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CBF91F34-03C4-4097-BCA2-132CB104BB19}"/>
              </a:ext>
            </a:extLst>
          </p:cNvPr>
          <p:cNvSpPr txBox="1"/>
          <p:nvPr/>
        </p:nvSpPr>
        <p:spPr>
          <a:xfrm>
            <a:off x="550269" y="369080"/>
            <a:ext cx="1651414" cy="646331"/>
          </a:xfrm>
          <a:prstGeom prst="rect">
            <a:avLst/>
          </a:prstGeom>
          <a:solidFill>
            <a:schemeClr val="bg1">
              <a:alpha val="70000"/>
            </a:schemeClr>
          </a:solidFill>
        </p:spPr>
        <p:txBody>
          <a:bodyPr wrap="none" rtlCol="0">
            <a:spAutoFit/>
          </a:bodyPr>
          <a:lstStyle/>
          <a:p>
            <a:r>
              <a:rPr lang="ja-JP" altLang="en-US" sz="3600" dirty="0" smtClean="0">
                <a:solidFill>
                  <a:srgbClr val="002060"/>
                </a:solidFill>
                <a:latin typeface="Meiryo UI" panose="020B0604030504040204" pitchFamily="50" charset="-128"/>
                <a:ea typeface="Meiryo UI" panose="020B0604030504040204" pitchFamily="50" charset="-128"/>
              </a:rPr>
              <a:t>はじめに</a:t>
            </a:r>
            <a:endParaRPr lang="en-US" altLang="ja-JP" sz="3600" dirty="0" smtClean="0">
              <a:solidFill>
                <a:srgbClr val="002060"/>
              </a:solidFill>
              <a:latin typeface="Meiryo UI" panose="020B0604030504040204" pitchFamily="50" charset="-128"/>
              <a:ea typeface="Meiryo UI" panose="020B0604030504040204" pitchFamily="50" charset="-128"/>
            </a:endParaRPr>
          </a:p>
        </p:txBody>
      </p:sp>
      <p:pic>
        <p:nvPicPr>
          <p:cNvPr id="6" name="図 5"/>
          <p:cNvPicPr>
            <a:picLocks noChangeAspect="1"/>
          </p:cNvPicPr>
          <p:nvPr/>
        </p:nvPicPr>
        <p:blipFill rotWithShape="1">
          <a:blip r:embed="rId5" cstate="screen">
            <a:extLst>
              <a:ext uri="{28A0092B-C50C-407E-A947-70E740481C1C}">
                <a14:useLocalDpi xmlns:a14="http://schemas.microsoft.com/office/drawing/2010/main"/>
              </a:ext>
            </a:extLst>
          </a:blip>
          <a:srcRect l="51005" t="9300" r="922" b="14507"/>
          <a:stretch/>
        </p:blipFill>
        <p:spPr>
          <a:xfrm>
            <a:off x="550269" y="1095622"/>
            <a:ext cx="10978858" cy="5437762"/>
          </a:xfrm>
          <a:prstGeom prst="rect">
            <a:avLst/>
          </a:prstGeom>
        </p:spPr>
      </p:pic>
      <p:sp>
        <p:nvSpPr>
          <p:cNvPr id="7" name="テキスト ボックス 6"/>
          <p:cNvSpPr txBox="1"/>
          <p:nvPr/>
        </p:nvSpPr>
        <p:spPr>
          <a:xfrm>
            <a:off x="550269" y="6533384"/>
            <a:ext cx="6917278" cy="307777"/>
          </a:xfrm>
          <a:prstGeom prst="rect">
            <a:avLst/>
          </a:prstGeom>
          <a:noFill/>
        </p:spPr>
        <p:txBody>
          <a:bodyPr wrap="none" rtlCol="0">
            <a:spAutoFit/>
          </a:bodyPr>
          <a:lstStyle/>
          <a:p>
            <a:r>
              <a:rPr lang="ja-JP" altLang="en-US" sz="1400" dirty="0">
                <a:solidFill>
                  <a:schemeClr val="bg1"/>
                </a:solidFill>
                <a:latin typeface="UD デジタル 教科書体 N-R" panose="02020400000000000000" pitchFamily="17" charset="-128"/>
                <a:ea typeface="UD デジタル 教科書体 N-R" panose="02020400000000000000" pitchFamily="17" charset="-128"/>
              </a:rPr>
              <a:t>出典：</a:t>
            </a:r>
            <a:r>
              <a:rPr lang="ja-JP" altLang="en-US" sz="1400" dirty="0" smtClean="0">
                <a:solidFill>
                  <a:schemeClr val="bg1"/>
                </a:solidFill>
                <a:latin typeface="UD デジタル 教科書体 N-R" panose="02020400000000000000" pitchFamily="17" charset="-128"/>
                <a:ea typeface="UD デジタル 教科書体 N-R" panose="02020400000000000000" pitchFamily="17" charset="-128"/>
              </a:rPr>
              <a:t>米国海洋大気庁</a:t>
            </a:r>
            <a:r>
              <a:rPr lang="en-US" altLang="ja-JP" sz="1400" dirty="0" smtClean="0">
                <a:solidFill>
                  <a:schemeClr val="bg1"/>
                </a:solidFill>
                <a:latin typeface="UD デジタル 教科書体 N-R" panose="02020400000000000000" pitchFamily="17" charset="-128"/>
                <a:ea typeface="UD デジタル 教科書体 N-R" panose="02020400000000000000" pitchFamily="17" charset="-128"/>
              </a:rPr>
              <a:t>(NOAA)</a:t>
            </a:r>
            <a:r>
              <a:rPr lang="ja-JP" altLang="en-US" sz="1400" dirty="0" smtClean="0">
                <a:solidFill>
                  <a:schemeClr val="bg1"/>
                </a:solidFill>
                <a:latin typeface="UD デジタル 教科書体 N-R" panose="02020400000000000000" pitchFamily="17" charset="-128"/>
                <a:ea typeface="UD デジタル 教科書体 N-R" panose="02020400000000000000" pitchFamily="17" charset="-128"/>
              </a:rPr>
              <a:t>環境情報センター</a:t>
            </a:r>
            <a:r>
              <a:rPr lang="en-US" altLang="ja-JP" sz="1400" dirty="0" smtClean="0">
                <a:solidFill>
                  <a:schemeClr val="bg1"/>
                </a:solidFill>
                <a:latin typeface="UD デジタル 教科書体 N-R" panose="02020400000000000000" pitchFamily="17" charset="-128"/>
                <a:ea typeface="UD デジタル 教科書体 N-R" panose="02020400000000000000" pitchFamily="17" charset="-128"/>
              </a:rPr>
              <a:t>(NCEI)</a:t>
            </a:r>
            <a:r>
              <a:rPr lang="ja-JP" altLang="en-US" sz="1400" dirty="0" smtClean="0">
                <a:solidFill>
                  <a:schemeClr val="bg1"/>
                </a:solidFill>
                <a:latin typeface="UD デジタル 教科書体 N-R" panose="02020400000000000000" pitchFamily="17" charset="-128"/>
                <a:ea typeface="UD デジタル 教科書体 N-R" panose="02020400000000000000" pitchFamily="17" charset="-128"/>
              </a:rPr>
              <a:t>　</a:t>
            </a:r>
            <a:r>
              <a:rPr lang="en-US" altLang="ja-JP" sz="1400" dirty="0" smtClean="0">
                <a:solidFill>
                  <a:schemeClr val="bg1"/>
                </a:solidFill>
                <a:latin typeface="UD デジタル 教科書体 N-R" panose="02020400000000000000" pitchFamily="17" charset="-128"/>
                <a:ea typeface="UD デジタル 教科書体 N-R" panose="02020400000000000000" pitchFamily="17" charset="-128"/>
              </a:rPr>
              <a:t>ETPO1</a:t>
            </a:r>
            <a:r>
              <a:rPr lang="ja-JP" altLang="en-US" sz="1400" dirty="0" smtClean="0">
                <a:solidFill>
                  <a:schemeClr val="bg1"/>
                </a:solidFill>
                <a:latin typeface="UD デジタル 教科書体 N-R" panose="02020400000000000000" pitchFamily="17" charset="-128"/>
                <a:ea typeface="UD デジタル 教科書体 N-R" panose="02020400000000000000" pitchFamily="17" charset="-128"/>
              </a:rPr>
              <a:t> </a:t>
            </a:r>
            <a:r>
              <a:rPr lang="en-US" altLang="ja-JP" sz="1400" dirty="0" smtClean="0">
                <a:solidFill>
                  <a:schemeClr val="bg1"/>
                </a:solidFill>
                <a:latin typeface="UD デジタル 教科書体 N-R" panose="02020400000000000000" pitchFamily="17" charset="-128"/>
                <a:ea typeface="UD デジタル 教科書体 N-R" panose="02020400000000000000" pitchFamily="17" charset="-128"/>
              </a:rPr>
              <a:t>Global</a:t>
            </a:r>
            <a:r>
              <a:rPr lang="ja-JP" altLang="en-US" sz="1400" dirty="0" smtClean="0">
                <a:solidFill>
                  <a:schemeClr val="bg1"/>
                </a:solidFill>
                <a:latin typeface="UD デジタル 教科書体 N-R" panose="02020400000000000000" pitchFamily="17" charset="-128"/>
                <a:ea typeface="UD デジタル 教科書体 N-R" panose="02020400000000000000" pitchFamily="17" charset="-128"/>
              </a:rPr>
              <a:t> </a:t>
            </a:r>
            <a:r>
              <a:rPr lang="en-US" altLang="ja-JP" sz="1400" dirty="0" smtClean="0">
                <a:solidFill>
                  <a:schemeClr val="bg1"/>
                </a:solidFill>
                <a:latin typeface="UD デジタル 教科書体 N-R" panose="02020400000000000000" pitchFamily="17" charset="-128"/>
                <a:ea typeface="UD デジタル 教科書体 N-R" panose="02020400000000000000" pitchFamily="17" charset="-128"/>
              </a:rPr>
              <a:t>Relief</a:t>
            </a:r>
            <a:r>
              <a:rPr lang="ja-JP" altLang="en-US" sz="1400" dirty="0" smtClean="0">
                <a:solidFill>
                  <a:schemeClr val="bg1"/>
                </a:solidFill>
                <a:latin typeface="UD デジタル 教科書体 N-R" panose="02020400000000000000" pitchFamily="17" charset="-128"/>
                <a:ea typeface="UD デジタル 教科書体 N-R" panose="02020400000000000000" pitchFamily="17" charset="-128"/>
              </a:rPr>
              <a:t> </a:t>
            </a:r>
            <a:r>
              <a:rPr lang="en-US" altLang="ja-JP" sz="1400" dirty="0" smtClean="0">
                <a:solidFill>
                  <a:schemeClr val="bg1"/>
                </a:solidFill>
                <a:latin typeface="UD デジタル 教科書体 N-R" panose="02020400000000000000" pitchFamily="17" charset="-128"/>
                <a:ea typeface="UD デジタル 教科書体 N-R" panose="02020400000000000000" pitchFamily="17" charset="-128"/>
              </a:rPr>
              <a:t>Model</a:t>
            </a:r>
            <a:endParaRPr kumimoji="1" lang="ja-JP" altLang="en-US" sz="1400" dirty="0">
              <a:solidFill>
                <a:schemeClr val="bg1"/>
              </a:solidFill>
              <a:latin typeface="UD デジタル 教科書体 N-R" panose="02020400000000000000" pitchFamily="17" charset="-128"/>
              <a:ea typeface="UD デジタル 教科書体 N-R" panose="02020400000000000000" pitchFamily="17" charset="-128"/>
            </a:endParaRPr>
          </a:p>
        </p:txBody>
      </p:sp>
      <p:pic>
        <p:nvPicPr>
          <p:cNvPr id="10" name="オーディオ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450056178"/>
      </p:ext>
    </p:extLst>
  </p:cSld>
  <p:clrMapOvr>
    <a:masterClrMapping/>
  </p:clrMapOvr>
  <mc:AlternateContent xmlns:mc="http://schemas.openxmlformats.org/markup-compatibility/2006" xmlns:p14="http://schemas.microsoft.com/office/powerpoint/2010/main">
    <mc:Choice Requires="p14">
      <p:transition spd="slow" p14:dur="2000" advTm="64420"/>
    </mc:Choice>
    <mc:Fallback xmlns="">
      <p:transition spd="slow" advTm="644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CBF91F34-03C4-4097-BCA2-132CB104BB19}"/>
              </a:ext>
            </a:extLst>
          </p:cNvPr>
          <p:cNvSpPr txBox="1"/>
          <p:nvPr/>
        </p:nvSpPr>
        <p:spPr>
          <a:xfrm>
            <a:off x="550269" y="369080"/>
            <a:ext cx="6439583" cy="646331"/>
          </a:xfrm>
          <a:prstGeom prst="rect">
            <a:avLst/>
          </a:prstGeom>
          <a:solidFill>
            <a:schemeClr val="bg1">
              <a:alpha val="70000"/>
            </a:schemeClr>
          </a:solidFill>
        </p:spPr>
        <p:txBody>
          <a:bodyPr wrap="none" rtlCol="0">
            <a:spAutoFit/>
          </a:bodyPr>
          <a:lstStyle/>
          <a:p>
            <a:r>
              <a:rPr lang="ja-JP" altLang="en-US" sz="3600" dirty="0" smtClean="0">
                <a:solidFill>
                  <a:srgbClr val="002060"/>
                </a:solidFill>
                <a:latin typeface="Meiryo UI" panose="020B0604030504040204" pitchFamily="50" charset="-128"/>
                <a:ea typeface="Meiryo UI" panose="020B0604030504040204" pitchFamily="50" charset="-128"/>
              </a:rPr>
              <a:t>海はだれのものか</a:t>
            </a:r>
            <a:r>
              <a:rPr lang="en-US" altLang="ja-JP" sz="3600" dirty="0" smtClean="0">
                <a:solidFill>
                  <a:srgbClr val="002060"/>
                </a:solidFill>
                <a:latin typeface="Meiryo UI" panose="020B0604030504040204" pitchFamily="50" charset="-128"/>
                <a:ea typeface="Meiryo UI" panose="020B0604030504040204" pitchFamily="50" charset="-128"/>
              </a:rPr>
              <a:t>―</a:t>
            </a:r>
            <a:r>
              <a:rPr lang="ja-JP" altLang="en-US" sz="3600" dirty="0" smtClean="0">
                <a:solidFill>
                  <a:srgbClr val="002060"/>
                </a:solidFill>
                <a:latin typeface="Meiryo UI" panose="020B0604030504040204" pitchFamily="50" charset="-128"/>
                <a:ea typeface="Meiryo UI" panose="020B0604030504040204" pitchFamily="50" charset="-128"/>
              </a:rPr>
              <a:t>海洋法の起源</a:t>
            </a:r>
            <a:endParaRPr lang="en-US" altLang="ja-JP" sz="3600" dirty="0">
              <a:solidFill>
                <a:srgbClr val="002060"/>
              </a:solidFill>
              <a:latin typeface="Meiryo UI" panose="020B0604030504040204" pitchFamily="50" charset="-128"/>
              <a:ea typeface="Meiryo UI" panose="020B0604030504040204" pitchFamily="50" charset="-128"/>
            </a:endParaRPr>
          </a:p>
        </p:txBody>
      </p:sp>
      <p:grpSp>
        <p:nvGrpSpPr>
          <p:cNvPr id="6" name="グループ化 5"/>
          <p:cNvGrpSpPr/>
          <p:nvPr/>
        </p:nvGrpSpPr>
        <p:grpSpPr>
          <a:xfrm>
            <a:off x="989261" y="1443790"/>
            <a:ext cx="10528971" cy="3152273"/>
            <a:chOff x="989260" y="1427985"/>
            <a:chExt cx="10528971" cy="3152273"/>
          </a:xfrm>
        </p:grpSpPr>
        <p:sp>
          <p:nvSpPr>
            <p:cNvPr id="7" name="フリーフォーム 6"/>
            <p:cNvSpPr/>
            <p:nvPr/>
          </p:nvSpPr>
          <p:spPr>
            <a:xfrm>
              <a:off x="4779690" y="1516229"/>
              <a:ext cx="6738541" cy="512512"/>
            </a:xfrm>
            <a:custGeom>
              <a:avLst/>
              <a:gdLst>
                <a:gd name="connsiteX0" fmla="*/ 73849 w 443085"/>
                <a:gd name="connsiteY0" fmla="*/ 0 h 6738541"/>
                <a:gd name="connsiteX1" fmla="*/ 369236 w 443085"/>
                <a:gd name="connsiteY1" fmla="*/ 0 h 6738541"/>
                <a:gd name="connsiteX2" fmla="*/ 443085 w 443085"/>
                <a:gd name="connsiteY2" fmla="*/ 73849 h 6738541"/>
                <a:gd name="connsiteX3" fmla="*/ 443085 w 443085"/>
                <a:gd name="connsiteY3" fmla="*/ 6738541 h 6738541"/>
                <a:gd name="connsiteX4" fmla="*/ 443085 w 443085"/>
                <a:gd name="connsiteY4" fmla="*/ 6738541 h 6738541"/>
                <a:gd name="connsiteX5" fmla="*/ 0 w 443085"/>
                <a:gd name="connsiteY5" fmla="*/ 6738541 h 6738541"/>
                <a:gd name="connsiteX6" fmla="*/ 0 w 443085"/>
                <a:gd name="connsiteY6" fmla="*/ 6738541 h 6738541"/>
                <a:gd name="connsiteX7" fmla="*/ 0 w 443085"/>
                <a:gd name="connsiteY7" fmla="*/ 73849 h 6738541"/>
                <a:gd name="connsiteX8" fmla="*/ 73849 w 443085"/>
                <a:gd name="connsiteY8" fmla="*/ 0 h 6738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3085" h="6738541">
                  <a:moveTo>
                    <a:pt x="443085" y="1123118"/>
                  </a:moveTo>
                  <a:lnTo>
                    <a:pt x="443085" y="5615423"/>
                  </a:lnTo>
                  <a:cubicBezTo>
                    <a:pt x="443085" y="6235705"/>
                    <a:pt x="440911" y="6738533"/>
                    <a:pt x="438229" y="6738533"/>
                  </a:cubicBezTo>
                  <a:lnTo>
                    <a:pt x="0" y="6738533"/>
                  </a:lnTo>
                  <a:lnTo>
                    <a:pt x="0" y="6738533"/>
                  </a:lnTo>
                  <a:lnTo>
                    <a:pt x="0" y="8"/>
                  </a:lnTo>
                  <a:lnTo>
                    <a:pt x="0" y="8"/>
                  </a:lnTo>
                  <a:lnTo>
                    <a:pt x="438229" y="8"/>
                  </a:lnTo>
                  <a:cubicBezTo>
                    <a:pt x="440911" y="8"/>
                    <a:pt x="443085" y="502836"/>
                    <a:pt x="443085" y="1123118"/>
                  </a:cubicBezTo>
                  <a:close/>
                </a:path>
              </a:pathLst>
            </a:custGeom>
          </p:spPr>
          <p:style>
            <a:lnRef idx="2">
              <a:schemeClr val="accent3">
                <a:alpha val="90000"/>
                <a:tint val="55000"/>
                <a:hueOff val="0"/>
                <a:satOff val="0"/>
                <a:lumOff val="0"/>
                <a:alphaOff val="0"/>
              </a:schemeClr>
            </a:lnRef>
            <a:fillRef idx="1">
              <a:schemeClr val="accent3">
                <a:alpha val="90000"/>
                <a:tint val="55000"/>
                <a:hueOff val="0"/>
                <a:satOff val="0"/>
                <a:lumOff val="0"/>
                <a:alphaOff val="0"/>
              </a:schemeClr>
            </a:fillRef>
            <a:effectRef idx="0">
              <a:schemeClr val="accent3">
                <a:alpha val="90000"/>
                <a:tint val="55000"/>
                <a:hueOff val="0"/>
                <a:satOff val="0"/>
                <a:lumOff val="0"/>
                <a:alphaOff val="0"/>
              </a:schemeClr>
            </a:effectRef>
            <a:fontRef idx="minor">
              <a:schemeClr val="dk1">
                <a:hueOff val="0"/>
                <a:satOff val="0"/>
                <a:lumOff val="0"/>
                <a:alphaOff val="0"/>
              </a:schemeClr>
            </a:fontRef>
          </p:style>
          <p:txBody>
            <a:bodyPr spcFirstLastPara="0" vert="horz" wrap="square" lIns="247650" tIns="145455" rIns="269280" bIns="145455" numCol="1" spcCol="1270" anchor="ctr" anchorCtr="0">
              <a:noAutofit/>
            </a:bodyPr>
            <a:lstStyle/>
            <a:p>
              <a:pPr marL="114300" lvl="1" indent="-114300" algn="l" defTabSz="622300">
                <a:lnSpc>
                  <a:spcPct val="90000"/>
                </a:lnSpc>
                <a:spcBef>
                  <a:spcPct val="0"/>
                </a:spcBef>
                <a:spcAft>
                  <a:spcPct val="15000"/>
                </a:spcAft>
                <a:buChar char="••"/>
              </a:pPr>
              <a:r>
                <a:rPr kumimoji="1" lang="ja-JP" altLang="en-US" sz="1400" kern="1200" dirty="0" smtClean="0">
                  <a:latin typeface="UD デジタル 教科書体 N-R" panose="02020400000000000000" pitchFamily="17" charset="-128"/>
                  <a:ea typeface="UD デジタル 教科書体 N-R" panose="02020400000000000000" pitchFamily="17" charset="-128"/>
                </a:rPr>
                <a:t>地中海ロードス島における海上交易の商慣習法「ロードス法</a:t>
              </a:r>
              <a:r>
                <a:rPr kumimoji="1" lang="en-US" altLang="ja-JP" sz="1400" kern="1200" dirty="0" smtClean="0">
                  <a:latin typeface="UD デジタル 教科書体 N-R" panose="02020400000000000000" pitchFamily="17" charset="-128"/>
                  <a:ea typeface="UD デジタル 教科書体 N-R" panose="02020400000000000000" pitchFamily="17" charset="-128"/>
                </a:rPr>
                <a:t>(</a:t>
              </a:r>
              <a:r>
                <a:rPr kumimoji="1" lang="en-US" altLang="ja-JP" sz="1400" i="1" kern="1200" dirty="0" smtClean="0">
                  <a:latin typeface="UD デジタル 教科書体 N-R" panose="02020400000000000000" pitchFamily="17" charset="-128"/>
                  <a:ea typeface="UD デジタル 教科書体 N-R" panose="02020400000000000000" pitchFamily="17" charset="-128"/>
                </a:rPr>
                <a:t>Lex </a:t>
              </a:r>
              <a:r>
                <a:rPr kumimoji="1" lang="en-US" altLang="ja-JP" sz="1400" i="1" kern="1200" dirty="0" err="1" smtClean="0">
                  <a:latin typeface="UD デジタル 教科書体 N-R" panose="02020400000000000000" pitchFamily="17" charset="-128"/>
                  <a:ea typeface="UD デジタル 教科書体 N-R" panose="02020400000000000000" pitchFamily="17" charset="-128"/>
                </a:rPr>
                <a:t>Rhodia</a:t>
              </a:r>
              <a:r>
                <a:rPr kumimoji="1" lang="en-US" altLang="ja-JP" sz="1400" kern="1200" dirty="0" smtClean="0">
                  <a:latin typeface="UD デジタル 教科書体 N-R" panose="02020400000000000000" pitchFamily="17" charset="-128"/>
                  <a:ea typeface="UD デジタル 教科書体 N-R" panose="02020400000000000000" pitchFamily="17" charset="-128"/>
                </a:rPr>
                <a:t>)</a:t>
              </a:r>
              <a:r>
                <a:rPr kumimoji="1" lang="ja-JP" altLang="en-US" sz="1400" kern="1200" dirty="0" smtClean="0">
                  <a:latin typeface="UD デジタル 教科書体 N-R" panose="02020400000000000000" pitchFamily="17" charset="-128"/>
                  <a:ea typeface="UD デジタル 教科書体 N-R" panose="02020400000000000000" pitchFamily="17" charset="-128"/>
                </a:rPr>
                <a:t>」の発展</a:t>
              </a:r>
              <a:endParaRPr kumimoji="1" lang="ja-JP" altLang="en-US" sz="1400" kern="1200" dirty="0">
                <a:latin typeface="UD デジタル 教科書体 N-R" panose="02020400000000000000" pitchFamily="17" charset="-128"/>
                <a:ea typeface="UD デジタル 教科書体 N-R" panose="02020400000000000000" pitchFamily="17" charset="-128"/>
              </a:endParaRPr>
            </a:p>
          </p:txBody>
        </p:sp>
        <p:sp>
          <p:nvSpPr>
            <p:cNvPr id="8" name="フリーフォーム 7"/>
            <p:cNvSpPr/>
            <p:nvPr/>
          </p:nvSpPr>
          <p:spPr>
            <a:xfrm>
              <a:off x="989261" y="1427985"/>
              <a:ext cx="3790429" cy="680203"/>
            </a:xfrm>
            <a:custGeom>
              <a:avLst/>
              <a:gdLst>
                <a:gd name="connsiteX0" fmla="*/ 0 w 3790429"/>
                <a:gd name="connsiteY0" fmla="*/ 92311 h 553857"/>
                <a:gd name="connsiteX1" fmla="*/ 92311 w 3790429"/>
                <a:gd name="connsiteY1" fmla="*/ 0 h 553857"/>
                <a:gd name="connsiteX2" fmla="*/ 3698118 w 3790429"/>
                <a:gd name="connsiteY2" fmla="*/ 0 h 553857"/>
                <a:gd name="connsiteX3" fmla="*/ 3790429 w 3790429"/>
                <a:gd name="connsiteY3" fmla="*/ 92311 h 553857"/>
                <a:gd name="connsiteX4" fmla="*/ 3790429 w 3790429"/>
                <a:gd name="connsiteY4" fmla="*/ 461546 h 553857"/>
                <a:gd name="connsiteX5" fmla="*/ 3698118 w 3790429"/>
                <a:gd name="connsiteY5" fmla="*/ 553857 h 553857"/>
                <a:gd name="connsiteX6" fmla="*/ 92311 w 3790429"/>
                <a:gd name="connsiteY6" fmla="*/ 553857 h 553857"/>
                <a:gd name="connsiteX7" fmla="*/ 0 w 3790429"/>
                <a:gd name="connsiteY7" fmla="*/ 461546 h 553857"/>
                <a:gd name="connsiteX8" fmla="*/ 0 w 3790429"/>
                <a:gd name="connsiteY8" fmla="*/ 92311 h 553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90429" h="553857">
                  <a:moveTo>
                    <a:pt x="0" y="92311"/>
                  </a:moveTo>
                  <a:cubicBezTo>
                    <a:pt x="0" y="41329"/>
                    <a:pt x="41329" y="0"/>
                    <a:pt x="92311" y="0"/>
                  </a:cubicBezTo>
                  <a:lnTo>
                    <a:pt x="3698118" y="0"/>
                  </a:lnTo>
                  <a:cubicBezTo>
                    <a:pt x="3749100" y="0"/>
                    <a:pt x="3790429" y="41329"/>
                    <a:pt x="3790429" y="92311"/>
                  </a:cubicBezTo>
                  <a:lnTo>
                    <a:pt x="3790429" y="461546"/>
                  </a:lnTo>
                  <a:cubicBezTo>
                    <a:pt x="3790429" y="512528"/>
                    <a:pt x="3749100" y="553857"/>
                    <a:pt x="3698118" y="553857"/>
                  </a:cubicBezTo>
                  <a:lnTo>
                    <a:pt x="92311" y="553857"/>
                  </a:lnTo>
                  <a:cubicBezTo>
                    <a:pt x="41329" y="553857"/>
                    <a:pt x="0" y="512528"/>
                    <a:pt x="0" y="461546"/>
                  </a:cubicBezTo>
                  <a:lnTo>
                    <a:pt x="0" y="92311"/>
                  </a:lnTo>
                  <a:close/>
                </a:path>
              </a:pathLst>
            </a:custGeom>
          </p:spPr>
          <p:style>
            <a:lnRef idx="2">
              <a:schemeClr val="lt1">
                <a:hueOff val="0"/>
                <a:satOff val="0"/>
                <a:lumOff val="0"/>
                <a:alphaOff val="0"/>
              </a:schemeClr>
            </a:lnRef>
            <a:fillRef idx="1">
              <a:schemeClr val="accent3">
                <a:shade val="50000"/>
                <a:hueOff val="0"/>
                <a:satOff val="0"/>
                <a:lumOff val="0"/>
                <a:alphaOff val="0"/>
              </a:schemeClr>
            </a:fillRef>
            <a:effectRef idx="0">
              <a:schemeClr val="accent3">
                <a:shade val="50000"/>
                <a:hueOff val="0"/>
                <a:satOff val="0"/>
                <a:lumOff val="0"/>
                <a:alphaOff val="0"/>
              </a:schemeClr>
            </a:effectRef>
            <a:fontRef idx="minor">
              <a:schemeClr val="lt1"/>
            </a:fontRef>
          </p:style>
          <p:txBody>
            <a:bodyPr spcFirstLastPara="0" vert="horz" wrap="square" lIns="114667" tIns="70852" rIns="114667" bIns="70852" numCol="1" spcCol="1270" anchor="ctr" anchorCtr="0">
              <a:noAutofit/>
            </a:bodyPr>
            <a:lstStyle/>
            <a:p>
              <a:pPr lvl="0" algn="ctr" defTabSz="1022350">
                <a:lnSpc>
                  <a:spcPct val="90000"/>
                </a:lnSpc>
                <a:spcBef>
                  <a:spcPct val="0"/>
                </a:spcBef>
                <a:spcAft>
                  <a:spcPct val="35000"/>
                </a:spcAft>
              </a:pPr>
              <a:r>
                <a:rPr kumimoji="1" lang="ja-JP" altLang="en-US" sz="3200" b="1" kern="1200" dirty="0" smtClean="0">
                  <a:latin typeface="UD デジタル 教科書体 N-R" panose="02020400000000000000" pitchFamily="17" charset="-128"/>
                  <a:ea typeface="UD デジタル 教科書体 N-R" panose="02020400000000000000" pitchFamily="17" charset="-128"/>
                </a:rPr>
                <a:t>古代ギリシャ</a:t>
              </a:r>
              <a:endParaRPr kumimoji="1" lang="ja-JP" altLang="en-US" sz="3200" b="1" kern="1200" dirty="0">
                <a:latin typeface="UD デジタル 教科書体 N-R" panose="02020400000000000000" pitchFamily="17" charset="-128"/>
                <a:ea typeface="UD デジタル 教科書体 N-R" panose="02020400000000000000" pitchFamily="17" charset="-128"/>
              </a:endParaRPr>
            </a:p>
          </p:txBody>
        </p:sp>
        <p:sp>
          <p:nvSpPr>
            <p:cNvPr id="9" name="フリーフォーム 8"/>
            <p:cNvSpPr/>
            <p:nvPr/>
          </p:nvSpPr>
          <p:spPr>
            <a:xfrm>
              <a:off x="4779690" y="2302280"/>
              <a:ext cx="6738541" cy="514896"/>
            </a:xfrm>
            <a:custGeom>
              <a:avLst/>
              <a:gdLst>
                <a:gd name="connsiteX0" fmla="*/ 73849 w 443085"/>
                <a:gd name="connsiteY0" fmla="*/ 0 h 6738541"/>
                <a:gd name="connsiteX1" fmla="*/ 369236 w 443085"/>
                <a:gd name="connsiteY1" fmla="*/ 0 h 6738541"/>
                <a:gd name="connsiteX2" fmla="*/ 443085 w 443085"/>
                <a:gd name="connsiteY2" fmla="*/ 73849 h 6738541"/>
                <a:gd name="connsiteX3" fmla="*/ 443085 w 443085"/>
                <a:gd name="connsiteY3" fmla="*/ 6738541 h 6738541"/>
                <a:gd name="connsiteX4" fmla="*/ 443085 w 443085"/>
                <a:gd name="connsiteY4" fmla="*/ 6738541 h 6738541"/>
                <a:gd name="connsiteX5" fmla="*/ 0 w 443085"/>
                <a:gd name="connsiteY5" fmla="*/ 6738541 h 6738541"/>
                <a:gd name="connsiteX6" fmla="*/ 0 w 443085"/>
                <a:gd name="connsiteY6" fmla="*/ 6738541 h 6738541"/>
                <a:gd name="connsiteX7" fmla="*/ 0 w 443085"/>
                <a:gd name="connsiteY7" fmla="*/ 73849 h 6738541"/>
                <a:gd name="connsiteX8" fmla="*/ 73849 w 443085"/>
                <a:gd name="connsiteY8" fmla="*/ 0 h 6738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3085" h="6738541">
                  <a:moveTo>
                    <a:pt x="443085" y="1123118"/>
                  </a:moveTo>
                  <a:lnTo>
                    <a:pt x="443085" y="5615423"/>
                  </a:lnTo>
                  <a:cubicBezTo>
                    <a:pt x="443085" y="6235705"/>
                    <a:pt x="440911" y="6738533"/>
                    <a:pt x="438229" y="6738533"/>
                  </a:cubicBezTo>
                  <a:lnTo>
                    <a:pt x="0" y="6738533"/>
                  </a:lnTo>
                  <a:lnTo>
                    <a:pt x="0" y="6738533"/>
                  </a:lnTo>
                  <a:lnTo>
                    <a:pt x="0" y="8"/>
                  </a:lnTo>
                  <a:lnTo>
                    <a:pt x="0" y="8"/>
                  </a:lnTo>
                  <a:lnTo>
                    <a:pt x="438229" y="8"/>
                  </a:lnTo>
                  <a:cubicBezTo>
                    <a:pt x="440911" y="8"/>
                    <a:pt x="443085" y="502836"/>
                    <a:pt x="443085" y="1123118"/>
                  </a:cubicBezTo>
                  <a:close/>
                </a:path>
              </a:pathLst>
            </a:custGeom>
          </p:spPr>
          <p:style>
            <a:lnRef idx="2">
              <a:schemeClr val="accent3">
                <a:alpha val="90000"/>
                <a:tint val="55000"/>
                <a:hueOff val="0"/>
                <a:satOff val="0"/>
                <a:lumOff val="0"/>
                <a:alphaOff val="0"/>
              </a:schemeClr>
            </a:lnRef>
            <a:fillRef idx="1">
              <a:schemeClr val="accent3">
                <a:alpha val="90000"/>
                <a:tint val="55000"/>
                <a:hueOff val="0"/>
                <a:satOff val="0"/>
                <a:lumOff val="0"/>
                <a:alphaOff val="0"/>
              </a:schemeClr>
            </a:fillRef>
            <a:effectRef idx="0">
              <a:schemeClr val="accent3">
                <a:alpha val="90000"/>
                <a:tint val="55000"/>
                <a:hueOff val="0"/>
                <a:satOff val="0"/>
                <a:lumOff val="0"/>
                <a:alphaOff val="0"/>
              </a:schemeClr>
            </a:effectRef>
            <a:fontRef idx="minor">
              <a:schemeClr val="dk1">
                <a:hueOff val="0"/>
                <a:satOff val="0"/>
                <a:lumOff val="0"/>
                <a:alphaOff val="0"/>
              </a:schemeClr>
            </a:fontRef>
          </p:style>
          <p:txBody>
            <a:bodyPr spcFirstLastPara="0" vert="horz" wrap="square" lIns="247650" tIns="145455" rIns="269280" bIns="145455" numCol="1" spcCol="1270" anchor="ctr" anchorCtr="0">
              <a:noAutofit/>
            </a:bodyPr>
            <a:lstStyle/>
            <a:p>
              <a:pPr marL="114300" lvl="1" indent="-114300" algn="l" defTabSz="622300">
                <a:lnSpc>
                  <a:spcPct val="90000"/>
                </a:lnSpc>
                <a:spcBef>
                  <a:spcPct val="0"/>
                </a:spcBef>
                <a:spcAft>
                  <a:spcPct val="15000"/>
                </a:spcAft>
                <a:buChar char="••"/>
              </a:pPr>
              <a:r>
                <a:rPr kumimoji="1" lang="ja-JP" altLang="en-US" sz="1400" kern="1200" dirty="0" smtClean="0">
                  <a:latin typeface="UD デジタル 教科書体 N-R" panose="02020400000000000000" pitchFamily="17" charset="-128"/>
                  <a:ea typeface="UD デジタル 教科書体 N-R" panose="02020400000000000000" pitchFamily="17" charset="-128"/>
                </a:rPr>
                <a:t>万民法（</a:t>
              </a:r>
              <a:r>
                <a:rPr kumimoji="1" lang="en-US" altLang="ja-JP" sz="1400" i="1" kern="1200" dirty="0" smtClean="0">
                  <a:latin typeface="UD デジタル 教科書体 N-R" panose="02020400000000000000" pitchFamily="17" charset="-128"/>
                  <a:ea typeface="UD デジタル 教科書体 N-R" panose="02020400000000000000" pitchFamily="17" charset="-128"/>
                </a:rPr>
                <a:t>jus </a:t>
              </a:r>
              <a:r>
                <a:rPr kumimoji="1" lang="en-US" altLang="ja-JP" sz="1400" i="1" kern="1200" dirty="0" err="1" smtClean="0">
                  <a:latin typeface="UD デジタル 教科書体 N-R" panose="02020400000000000000" pitchFamily="17" charset="-128"/>
                  <a:ea typeface="UD デジタル 教科書体 N-R" panose="02020400000000000000" pitchFamily="17" charset="-128"/>
                </a:rPr>
                <a:t>gentium</a:t>
              </a:r>
              <a:r>
                <a:rPr kumimoji="1" lang="en-US" altLang="ja-JP" sz="1400" kern="1200" dirty="0" smtClean="0">
                  <a:latin typeface="UD デジタル 教科書体 N-R" panose="02020400000000000000" pitchFamily="17" charset="-128"/>
                  <a:ea typeface="UD デジタル 教科書体 N-R" panose="02020400000000000000" pitchFamily="17" charset="-128"/>
                </a:rPr>
                <a:t>)</a:t>
              </a:r>
              <a:r>
                <a:rPr kumimoji="1" lang="ja-JP" altLang="en-US" sz="1400" kern="1200" dirty="0" smtClean="0">
                  <a:latin typeface="UD デジタル 教科書体 N-R" panose="02020400000000000000" pitchFamily="17" charset="-128"/>
                  <a:ea typeface="UD デジタル 教科書体 N-R" panose="02020400000000000000" pitchFamily="17" charset="-128"/>
                </a:rPr>
                <a:t>において海＝「万民の共有物</a:t>
              </a:r>
              <a:r>
                <a:rPr kumimoji="1" lang="en-US" altLang="ja-JP" sz="1400" kern="1200" dirty="0" smtClean="0">
                  <a:latin typeface="UD デジタル 教科書体 N-R" panose="02020400000000000000" pitchFamily="17" charset="-128"/>
                  <a:ea typeface="UD デジタル 教科書体 N-R" panose="02020400000000000000" pitchFamily="17" charset="-128"/>
                </a:rPr>
                <a:t>(</a:t>
              </a:r>
              <a:r>
                <a:rPr kumimoji="1" lang="en-US" altLang="ja-JP" sz="1400" i="1" kern="1200" dirty="0" smtClean="0">
                  <a:latin typeface="UD デジタル 教科書体 N-R" panose="02020400000000000000" pitchFamily="17" charset="-128"/>
                  <a:ea typeface="UD デジタル 教科書体 N-R" panose="02020400000000000000" pitchFamily="17" charset="-128"/>
                </a:rPr>
                <a:t>res </a:t>
              </a:r>
              <a:r>
                <a:rPr kumimoji="1" lang="en-US" altLang="ja-JP" sz="1400" i="1" kern="1200" dirty="0" err="1" smtClean="0">
                  <a:latin typeface="UD デジタル 教科書体 N-R" panose="02020400000000000000" pitchFamily="17" charset="-128"/>
                  <a:ea typeface="UD デジタル 教科書体 N-R" panose="02020400000000000000" pitchFamily="17" charset="-128"/>
                </a:rPr>
                <a:t>communis</a:t>
              </a:r>
              <a:r>
                <a:rPr kumimoji="1" lang="en-US" altLang="ja-JP" sz="1400" kern="1200" dirty="0" smtClean="0">
                  <a:latin typeface="UD デジタル 教科書体 N-R" panose="02020400000000000000" pitchFamily="17" charset="-128"/>
                  <a:ea typeface="UD デジタル 教科書体 N-R" panose="02020400000000000000" pitchFamily="17" charset="-128"/>
                </a:rPr>
                <a:t>)</a:t>
              </a:r>
              <a:r>
                <a:rPr kumimoji="1" lang="ja-JP" altLang="en-US" sz="1400" kern="1200" dirty="0" smtClean="0">
                  <a:latin typeface="UD デジタル 教科書体 N-R" panose="02020400000000000000" pitchFamily="17" charset="-128"/>
                  <a:ea typeface="UD デジタル 教科書体 N-R" panose="02020400000000000000" pitchFamily="17" charset="-128"/>
                </a:rPr>
                <a:t>」</a:t>
              </a:r>
              <a:endParaRPr kumimoji="1" lang="ja-JP" altLang="en-US" sz="1400" kern="1200" dirty="0">
                <a:latin typeface="UD デジタル 教科書体 N-R" panose="02020400000000000000" pitchFamily="17" charset="-128"/>
                <a:ea typeface="UD デジタル 教科書体 N-R" panose="02020400000000000000" pitchFamily="17" charset="-128"/>
              </a:endParaRPr>
            </a:p>
          </p:txBody>
        </p:sp>
        <p:sp>
          <p:nvSpPr>
            <p:cNvPr id="10" name="フリーフォーム 9"/>
            <p:cNvSpPr/>
            <p:nvPr/>
          </p:nvSpPr>
          <p:spPr>
            <a:xfrm>
              <a:off x="989261" y="2200472"/>
              <a:ext cx="3790429" cy="641666"/>
            </a:xfrm>
            <a:custGeom>
              <a:avLst/>
              <a:gdLst>
                <a:gd name="connsiteX0" fmla="*/ 0 w 3790429"/>
                <a:gd name="connsiteY0" fmla="*/ 92311 h 553857"/>
                <a:gd name="connsiteX1" fmla="*/ 92311 w 3790429"/>
                <a:gd name="connsiteY1" fmla="*/ 0 h 553857"/>
                <a:gd name="connsiteX2" fmla="*/ 3698118 w 3790429"/>
                <a:gd name="connsiteY2" fmla="*/ 0 h 553857"/>
                <a:gd name="connsiteX3" fmla="*/ 3790429 w 3790429"/>
                <a:gd name="connsiteY3" fmla="*/ 92311 h 553857"/>
                <a:gd name="connsiteX4" fmla="*/ 3790429 w 3790429"/>
                <a:gd name="connsiteY4" fmla="*/ 461546 h 553857"/>
                <a:gd name="connsiteX5" fmla="*/ 3698118 w 3790429"/>
                <a:gd name="connsiteY5" fmla="*/ 553857 h 553857"/>
                <a:gd name="connsiteX6" fmla="*/ 92311 w 3790429"/>
                <a:gd name="connsiteY6" fmla="*/ 553857 h 553857"/>
                <a:gd name="connsiteX7" fmla="*/ 0 w 3790429"/>
                <a:gd name="connsiteY7" fmla="*/ 461546 h 553857"/>
                <a:gd name="connsiteX8" fmla="*/ 0 w 3790429"/>
                <a:gd name="connsiteY8" fmla="*/ 92311 h 553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90429" h="553857">
                  <a:moveTo>
                    <a:pt x="0" y="92311"/>
                  </a:moveTo>
                  <a:cubicBezTo>
                    <a:pt x="0" y="41329"/>
                    <a:pt x="41329" y="0"/>
                    <a:pt x="92311" y="0"/>
                  </a:cubicBezTo>
                  <a:lnTo>
                    <a:pt x="3698118" y="0"/>
                  </a:lnTo>
                  <a:cubicBezTo>
                    <a:pt x="3749100" y="0"/>
                    <a:pt x="3790429" y="41329"/>
                    <a:pt x="3790429" y="92311"/>
                  </a:cubicBezTo>
                  <a:lnTo>
                    <a:pt x="3790429" y="461546"/>
                  </a:lnTo>
                  <a:cubicBezTo>
                    <a:pt x="3790429" y="512528"/>
                    <a:pt x="3749100" y="553857"/>
                    <a:pt x="3698118" y="553857"/>
                  </a:cubicBezTo>
                  <a:lnTo>
                    <a:pt x="92311" y="553857"/>
                  </a:lnTo>
                  <a:cubicBezTo>
                    <a:pt x="41329" y="553857"/>
                    <a:pt x="0" y="512528"/>
                    <a:pt x="0" y="461546"/>
                  </a:cubicBezTo>
                  <a:lnTo>
                    <a:pt x="0" y="92311"/>
                  </a:lnTo>
                  <a:close/>
                </a:path>
              </a:pathLst>
            </a:custGeom>
          </p:spPr>
          <p:style>
            <a:lnRef idx="2">
              <a:schemeClr val="lt1">
                <a:hueOff val="0"/>
                <a:satOff val="0"/>
                <a:lumOff val="0"/>
                <a:alphaOff val="0"/>
              </a:schemeClr>
            </a:lnRef>
            <a:fillRef idx="1">
              <a:schemeClr val="accent3">
                <a:shade val="50000"/>
                <a:hueOff val="0"/>
                <a:satOff val="0"/>
                <a:lumOff val="23975"/>
                <a:alphaOff val="0"/>
              </a:schemeClr>
            </a:fillRef>
            <a:effectRef idx="0">
              <a:schemeClr val="accent3">
                <a:shade val="50000"/>
                <a:hueOff val="0"/>
                <a:satOff val="0"/>
                <a:lumOff val="23975"/>
                <a:alphaOff val="0"/>
              </a:schemeClr>
            </a:effectRef>
            <a:fontRef idx="minor">
              <a:schemeClr val="lt1"/>
            </a:fontRef>
          </p:style>
          <p:txBody>
            <a:bodyPr spcFirstLastPara="0" vert="horz" wrap="square" lIns="114667" tIns="70852" rIns="114667" bIns="70852" numCol="1" spcCol="1270" anchor="ctr" anchorCtr="0">
              <a:noAutofit/>
            </a:bodyPr>
            <a:lstStyle/>
            <a:p>
              <a:pPr lvl="0" algn="ctr" defTabSz="1022350">
                <a:lnSpc>
                  <a:spcPct val="90000"/>
                </a:lnSpc>
                <a:spcBef>
                  <a:spcPct val="0"/>
                </a:spcBef>
                <a:spcAft>
                  <a:spcPct val="35000"/>
                </a:spcAft>
              </a:pPr>
              <a:r>
                <a:rPr kumimoji="1" lang="ja-JP" altLang="en-US" sz="3200" b="1" kern="1200" dirty="0" smtClean="0">
                  <a:latin typeface="UD デジタル 教科書体 N-R" panose="02020400000000000000" pitchFamily="17" charset="-128"/>
                  <a:ea typeface="UD デジタル 教科書体 N-R" panose="02020400000000000000" pitchFamily="17" charset="-128"/>
                </a:rPr>
                <a:t>ローマ時代</a:t>
              </a:r>
              <a:endParaRPr kumimoji="1" lang="ja-JP" altLang="en-US" sz="3200" b="1" kern="1200" dirty="0">
                <a:latin typeface="UD デジタル 教科書体 N-R" panose="02020400000000000000" pitchFamily="17" charset="-128"/>
                <a:ea typeface="UD デジタル 教科書体 N-R" panose="02020400000000000000" pitchFamily="17" charset="-128"/>
              </a:endParaRPr>
            </a:p>
          </p:txBody>
        </p:sp>
        <p:sp>
          <p:nvSpPr>
            <p:cNvPr id="11" name="フリーフォーム 10"/>
            <p:cNvSpPr/>
            <p:nvPr/>
          </p:nvSpPr>
          <p:spPr>
            <a:xfrm>
              <a:off x="4590105" y="2927082"/>
              <a:ext cx="6928126" cy="1653176"/>
            </a:xfrm>
            <a:custGeom>
              <a:avLst/>
              <a:gdLst>
                <a:gd name="connsiteX0" fmla="*/ 195388 w 1172303"/>
                <a:gd name="connsiteY0" fmla="*/ 0 h 6922434"/>
                <a:gd name="connsiteX1" fmla="*/ 976915 w 1172303"/>
                <a:gd name="connsiteY1" fmla="*/ 0 h 6922434"/>
                <a:gd name="connsiteX2" fmla="*/ 1172303 w 1172303"/>
                <a:gd name="connsiteY2" fmla="*/ 195388 h 6922434"/>
                <a:gd name="connsiteX3" fmla="*/ 1172303 w 1172303"/>
                <a:gd name="connsiteY3" fmla="*/ 6922434 h 6922434"/>
                <a:gd name="connsiteX4" fmla="*/ 1172303 w 1172303"/>
                <a:gd name="connsiteY4" fmla="*/ 6922434 h 6922434"/>
                <a:gd name="connsiteX5" fmla="*/ 0 w 1172303"/>
                <a:gd name="connsiteY5" fmla="*/ 6922434 h 6922434"/>
                <a:gd name="connsiteX6" fmla="*/ 0 w 1172303"/>
                <a:gd name="connsiteY6" fmla="*/ 6922434 h 6922434"/>
                <a:gd name="connsiteX7" fmla="*/ 0 w 1172303"/>
                <a:gd name="connsiteY7" fmla="*/ 195388 h 6922434"/>
                <a:gd name="connsiteX8" fmla="*/ 195388 w 1172303"/>
                <a:gd name="connsiteY8" fmla="*/ 0 h 692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303" h="6922434">
                  <a:moveTo>
                    <a:pt x="1172303" y="1153766"/>
                  </a:moveTo>
                  <a:lnTo>
                    <a:pt x="1172303" y="5768668"/>
                  </a:lnTo>
                  <a:cubicBezTo>
                    <a:pt x="1172303" y="6405875"/>
                    <a:pt x="1157489" y="6922431"/>
                    <a:pt x="1139214" y="6922431"/>
                  </a:cubicBezTo>
                  <a:lnTo>
                    <a:pt x="0" y="6922431"/>
                  </a:lnTo>
                  <a:lnTo>
                    <a:pt x="0" y="6922431"/>
                  </a:lnTo>
                  <a:lnTo>
                    <a:pt x="0" y="3"/>
                  </a:lnTo>
                  <a:lnTo>
                    <a:pt x="0" y="3"/>
                  </a:lnTo>
                  <a:lnTo>
                    <a:pt x="1139214" y="3"/>
                  </a:lnTo>
                  <a:cubicBezTo>
                    <a:pt x="1157489" y="3"/>
                    <a:pt x="1172303" y="516559"/>
                    <a:pt x="1172303" y="1153766"/>
                  </a:cubicBezTo>
                  <a:close/>
                </a:path>
              </a:pathLst>
            </a:custGeom>
          </p:spPr>
          <p:style>
            <a:lnRef idx="2">
              <a:schemeClr val="accent3">
                <a:alpha val="90000"/>
                <a:tint val="55000"/>
                <a:hueOff val="0"/>
                <a:satOff val="0"/>
                <a:lumOff val="0"/>
                <a:alphaOff val="0"/>
              </a:schemeClr>
            </a:lnRef>
            <a:fillRef idx="1">
              <a:schemeClr val="accent3">
                <a:alpha val="90000"/>
                <a:tint val="55000"/>
                <a:hueOff val="0"/>
                <a:satOff val="0"/>
                <a:lumOff val="0"/>
                <a:alphaOff val="0"/>
              </a:schemeClr>
            </a:fillRef>
            <a:effectRef idx="0">
              <a:schemeClr val="accent3">
                <a:alpha val="90000"/>
                <a:tint val="55000"/>
                <a:hueOff val="0"/>
                <a:satOff val="0"/>
                <a:lumOff val="0"/>
                <a:alphaOff val="0"/>
              </a:schemeClr>
            </a:effectRef>
            <a:fontRef idx="minor">
              <a:schemeClr val="dk1">
                <a:hueOff val="0"/>
                <a:satOff val="0"/>
                <a:lumOff val="0"/>
                <a:alphaOff val="0"/>
              </a:schemeClr>
            </a:fontRef>
          </p:style>
          <p:txBody>
            <a:bodyPr spcFirstLastPara="0" vert="horz" wrap="square" lIns="247651" tIns="181052" rIns="304877" bIns="181053" numCol="1" spcCol="1270" anchor="ctr" anchorCtr="0">
              <a:noAutofit/>
            </a:bodyPr>
            <a:lstStyle/>
            <a:p>
              <a:pPr marL="114300" lvl="1" indent="-114300" defTabSz="622300">
                <a:lnSpc>
                  <a:spcPct val="90000"/>
                </a:lnSpc>
                <a:spcBef>
                  <a:spcPct val="0"/>
                </a:spcBef>
                <a:spcAft>
                  <a:spcPct val="15000"/>
                </a:spcAft>
                <a:buChar char="••"/>
              </a:pPr>
              <a:r>
                <a:rPr kumimoji="1" lang="ja-JP" altLang="en-US" sz="1400" kern="1200" dirty="0" smtClean="0">
                  <a:latin typeface="UD デジタル 教科書体 N-R" panose="02020400000000000000" pitchFamily="17" charset="-128"/>
                  <a:ea typeface="UD デジタル 教科書体 N-R" panose="02020400000000000000" pitchFamily="17" charset="-128"/>
                </a:rPr>
                <a:t>地中海の都市国家による法の公布　　　　　　　　　　　　　　　　　　　　　（例）オレロン法（海事法裁判所の判例の体系化）</a:t>
              </a:r>
              <a:endParaRPr kumimoji="1" lang="ja-JP" altLang="en-US" sz="1400" kern="1200" dirty="0">
                <a:latin typeface="UD デジタル 教科書体 N-R" panose="02020400000000000000" pitchFamily="17" charset="-128"/>
                <a:ea typeface="UD デジタル 教科書体 N-R" panose="02020400000000000000" pitchFamily="17" charset="-128"/>
              </a:endParaRPr>
            </a:p>
            <a:p>
              <a:pPr marL="114300" lvl="1" indent="-114300" defTabSz="622300">
                <a:lnSpc>
                  <a:spcPct val="90000"/>
                </a:lnSpc>
                <a:spcBef>
                  <a:spcPct val="0"/>
                </a:spcBef>
                <a:spcAft>
                  <a:spcPct val="15000"/>
                </a:spcAft>
                <a:buChar char="••"/>
              </a:pPr>
              <a:r>
                <a:rPr kumimoji="1" lang="ja-JP" altLang="en-US" sz="1400" kern="1200" dirty="0" smtClean="0">
                  <a:latin typeface="UD デジタル 教科書体 N-R" panose="02020400000000000000" pitchFamily="17" charset="-128"/>
                  <a:ea typeface="UD デジタル 教科書体 N-R" panose="02020400000000000000" pitchFamily="17" charset="-128"/>
                </a:rPr>
                <a:t>「コンソラート・デル・マーレ」（西地中海の港における海事関係領事の決定等の編纂）</a:t>
              </a:r>
              <a:endParaRPr kumimoji="1" lang="en-US" altLang="ja-JP" sz="1400" kern="1200" dirty="0" smtClean="0">
                <a:latin typeface="UD デジタル 教科書体 N-R" panose="02020400000000000000" pitchFamily="17" charset="-128"/>
                <a:ea typeface="UD デジタル 教科書体 N-R" panose="02020400000000000000" pitchFamily="17" charset="-128"/>
              </a:endParaRPr>
            </a:p>
            <a:p>
              <a:pPr marL="114300" lvl="1" indent="-114300" defTabSz="622300">
                <a:lnSpc>
                  <a:spcPct val="90000"/>
                </a:lnSpc>
                <a:spcBef>
                  <a:spcPct val="0"/>
                </a:spcBef>
                <a:spcAft>
                  <a:spcPct val="15000"/>
                </a:spcAft>
                <a:buChar char="••"/>
              </a:pPr>
              <a:r>
                <a:rPr lang="ja-JP" altLang="en-US" sz="1400" dirty="0" smtClean="0">
                  <a:latin typeface="UD デジタル 教科書体 N-R" panose="02020400000000000000" pitchFamily="17" charset="-128"/>
                  <a:ea typeface="UD デジタル 教科書体 N-R" panose="02020400000000000000" pitchFamily="17" charset="-128"/>
                </a:rPr>
                <a:t>ハンザ同盟都市による法制定（自由貿易と自由な海）</a:t>
              </a:r>
              <a:endParaRPr kumimoji="1" lang="en-US" altLang="ja-JP" sz="1400" kern="1200" dirty="0" smtClean="0">
                <a:latin typeface="UD デジタル 教科書体 N-R" panose="02020400000000000000" pitchFamily="17" charset="-128"/>
                <a:ea typeface="UD デジタル 教科書体 N-R" panose="02020400000000000000" pitchFamily="17" charset="-128"/>
              </a:endParaRPr>
            </a:p>
            <a:p>
              <a:pPr marL="114300" lvl="1" indent="-114300" defTabSz="622300">
                <a:lnSpc>
                  <a:spcPct val="90000"/>
                </a:lnSpc>
                <a:spcBef>
                  <a:spcPct val="0"/>
                </a:spcBef>
                <a:spcAft>
                  <a:spcPct val="15000"/>
                </a:spcAft>
                <a:buChar char="••"/>
              </a:pPr>
              <a:r>
                <a:rPr lang="ja-JP" altLang="en-US" sz="1400" dirty="0">
                  <a:latin typeface="UD デジタル 教科書体 N-R" panose="02020400000000000000" pitchFamily="17" charset="-128"/>
                  <a:ea typeface="UD デジタル 教科書体 N-R" panose="02020400000000000000" pitchFamily="17" charset="-128"/>
                </a:rPr>
                <a:t>デンマークによるバルト海入口の取り締まり</a:t>
              </a:r>
            </a:p>
            <a:p>
              <a:pPr marL="114300" lvl="1" indent="-114300" defTabSz="622300">
                <a:lnSpc>
                  <a:spcPct val="90000"/>
                </a:lnSpc>
                <a:spcBef>
                  <a:spcPct val="0"/>
                </a:spcBef>
                <a:spcAft>
                  <a:spcPct val="15000"/>
                </a:spcAft>
                <a:buChar char="••"/>
              </a:pPr>
              <a:r>
                <a:rPr lang="ja-JP" altLang="en-US" sz="1400" dirty="0">
                  <a:latin typeface="UD デジタル 教科書体 N-R" panose="02020400000000000000" pitchFamily="17" charset="-128"/>
                  <a:ea typeface="UD デジタル 教科書体 N-R" panose="02020400000000000000" pitchFamily="17" charset="-128"/>
                </a:rPr>
                <a:t>イギリスによる沿岸漁業に対する管轄権の</a:t>
              </a:r>
              <a:r>
                <a:rPr lang="ja-JP" altLang="en-US" sz="1400" dirty="0" smtClean="0">
                  <a:latin typeface="UD デジタル 教科書体 N-R" panose="02020400000000000000" pitchFamily="17" charset="-128"/>
                  <a:ea typeface="UD デジタル 教科書体 N-R" panose="02020400000000000000" pitchFamily="17" charset="-128"/>
                </a:rPr>
                <a:t>拡大</a:t>
              </a:r>
              <a:endParaRPr lang="ja-JP" altLang="en-US" sz="1400" dirty="0">
                <a:latin typeface="UD デジタル 教科書体 N-R" panose="02020400000000000000" pitchFamily="17" charset="-128"/>
                <a:ea typeface="UD デジタル 教科書体 N-R" panose="02020400000000000000" pitchFamily="17" charset="-128"/>
              </a:endParaRPr>
            </a:p>
          </p:txBody>
        </p:sp>
        <p:sp>
          <p:nvSpPr>
            <p:cNvPr id="12" name="フリーフォーム 11"/>
            <p:cNvSpPr/>
            <p:nvPr/>
          </p:nvSpPr>
          <p:spPr>
            <a:xfrm>
              <a:off x="989260" y="2917480"/>
              <a:ext cx="3790430" cy="1662778"/>
            </a:xfrm>
            <a:custGeom>
              <a:avLst/>
              <a:gdLst>
                <a:gd name="connsiteX0" fmla="*/ 0 w 3600844"/>
                <a:gd name="connsiteY0" fmla="*/ 166135 h 996793"/>
                <a:gd name="connsiteX1" fmla="*/ 166135 w 3600844"/>
                <a:gd name="connsiteY1" fmla="*/ 0 h 996793"/>
                <a:gd name="connsiteX2" fmla="*/ 3434709 w 3600844"/>
                <a:gd name="connsiteY2" fmla="*/ 0 h 996793"/>
                <a:gd name="connsiteX3" fmla="*/ 3600844 w 3600844"/>
                <a:gd name="connsiteY3" fmla="*/ 166135 h 996793"/>
                <a:gd name="connsiteX4" fmla="*/ 3600844 w 3600844"/>
                <a:gd name="connsiteY4" fmla="*/ 830658 h 996793"/>
                <a:gd name="connsiteX5" fmla="*/ 3434709 w 3600844"/>
                <a:gd name="connsiteY5" fmla="*/ 996793 h 996793"/>
                <a:gd name="connsiteX6" fmla="*/ 166135 w 3600844"/>
                <a:gd name="connsiteY6" fmla="*/ 996793 h 996793"/>
                <a:gd name="connsiteX7" fmla="*/ 0 w 3600844"/>
                <a:gd name="connsiteY7" fmla="*/ 830658 h 996793"/>
                <a:gd name="connsiteX8" fmla="*/ 0 w 3600844"/>
                <a:gd name="connsiteY8" fmla="*/ 166135 h 996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00844" h="996793">
                  <a:moveTo>
                    <a:pt x="0" y="166135"/>
                  </a:moveTo>
                  <a:cubicBezTo>
                    <a:pt x="0" y="74381"/>
                    <a:pt x="74381" y="0"/>
                    <a:pt x="166135" y="0"/>
                  </a:cubicBezTo>
                  <a:lnTo>
                    <a:pt x="3434709" y="0"/>
                  </a:lnTo>
                  <a:cubicBezTo>
                    <a:pt x="3526463" y="0"/>
                    <a:pt x="3600844" y="74381"/>
                    <a:pt x="3600844" y="166135"/>
                  </a:cubicBezTo>
                  <a:lnTo>
                    <a:pt x="3600844" y="830658"/>
                  </a:lnTo>
                  <a:cubicBezTo>
                    <a:pt x="3600844" y="922412"/>
                    <a:pt x="3526463" y="996793"/>
                    <a:pt x="3434709" y="996793"/>
                  </a:cubicBezTo>
                  <a:lnTo>
                    <a:pt x="166135" y="996793"/>
                  </a:lnTo>
                  <a:cubicBezTo>
                    <a:pt x="74381" y="996793"/>
                    <a:pt x="0" y="922412"/>
                    <a:pt x="0" y="830658"/>
                  </a:cubicBezTo>
                  <a:lnTo>
                    <a:pt x="0" y="166135"/>
                  </a:lnTo>
                  <a:close/>
                </a:path>
              </a:pathLst>
            </a:custGeom>
          </p:spPr>
          <p:style>
            <a:lnRef idx="2">
              <a:schemeClr val="lt1">
                <a:hueOff val="0"/>
                <a:satOff val="0"/>
                <a:lumOff val="0"/>
                <a:alphaOff val="0"/>
              </a:schemeClr>
            </a:lnRef>
            <a:fillRef idx="1">
              <a:schemeClr val="accent3">
                <a:shade val="50000"/>
                <a:hueOff val="0"/>
                <a:satOff val="0"/>
                <a:lumOff val="23975"/>
                <a:alphaOff val="0"/>
              </a:schemeClr>
            </a:fillRef>
            <a:effectRef idx="0">
              <a:schemeClr val="accent3">
                <a:shade val="50000"/>
                <a:hueOff val="0"/>
                <a:satOff val="0"/>
                <a:lumOff val="23975"/>
                <a:alphaOff val="0"/>
              </a:schemeClr>
            </a:effectRef>
            <a:fontRef idx="minor">
              <a:schemeClr val="lt1"/>
            </a:fontRef>
          </p:style>
          <p:txBody>
            <a:bodyPr spcFirstLastPara="0" vert="horz" wrap="square" lIns="136289" tIns="92474" rIns="136289" bIns="92474" numCol="1" spcCol="1270" anchor="ctr" anchorCtr="0">
              <a:noAutofit/>
            </a:bodyPr>
            <a:lstStyle/>
            <a:p>
              <a:pPr lvl="0" algn="ctr" defTabSz="1022350">
                <a:lnSpc>
                  <a:spcPct val="90000"/>
                </a:lnSpc>
                <a:spcBef>
                  <a:spcPct val="0"/>
                </a:spcBef>
                <a:spcAft>
                  <a:spcPct val="35000"/>
                </a:spcAft>
              </a:pPr>
              <a:r>
                <a:rPr kumimoji="1" lang="ja-JP" altLang="en-US" sz="3200" b="1" kern="1200" dirty="0" smtClean="0">
                  <a:latin typeface="UD デジタル 教科書体 N-R" panose="02020400000000000000" pitchFamily="17" charset="-128"/>
                  <a:ea typeface="UD デジタル 教科書体 N-R" panose="02020400000000000000" pitchFamily="17" charset="-128"/>
                </a:rPr>
                <a:t>中世</a:t>
              </a:r>
              <a:endParaRPr kumimoji="1" lang="ja-JP" altLang="en-US" sz="3200" b="1" kern="1200" dirty="0">
                <a:latin typeface="UD デジタル 教科書体 N-R" panose="02020400000000000000" pitchFamily="17" charset="-128"/>
                <a:ea typeface="UD デジタル 教科書体 N-R" panose="02020400000000000000" pitchFamily="17" charset="-128"/>
              </a:endParaRPr>
            </a:p>
          </p:txBody>
        </p:sp>
      </p:grpSp>
      <p:graphicFrame>
        <p:nvGraphicFramePr>
          <p:cNvPr id="5" name="図表 4"/>
          <p:cNvGraphicFramePr/>
          <p:nvPr>
            <p:extLst>
              <p:ext uri="{D42A27DB-BD31-4B8C-83A1-F6EECF244321}">
                <p14:modId xmlns:p14="http://schemas.microsoft.com/office/powerpoint/2010/main" val="1567694719"/>
              </p:ext>
            </p:extLst>
          </p:nvPr>
        </p:nvGraphicFramePr>
        <p:xfrm>
          <a:off x="989261" y="4705969"/>
          <a:ext cx="10528972" cy="200122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3" name="図 12"/>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795315" y="35488"/>
            <a:ext cx="1722917" cy="1417099"/>
          </a:xfrm>
          <a:prstGeom prst="rect">
            <a:avLst/>
          </a:prstGeom>
        </p:spPr>
      </p:pic>
      <p:pic>
        <p:nvPicPr>
          <p:cNvPr id="16" name="オーディオ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568502687"/>
      </p:ext>
    </p:extLst>
  </p:cSld>
  <p:clrMapOvr>
    <a:masterClrMapping/>
  </p:clrMapOvr>
  <mc:AlternateContent xmlns:mc="http://schemas.openxmlformats.org/markup-compatibility/2006" xmlns:p14="http://schemas.microsoft.com/office/powerpoint/2010/main">
    <mc:Choice Requires="p14">
      <p:transition spd="slow" p14:dur="2000" advTm="51251"/>
    </mc:Choice>
    <mc:Fallback xmlns="">
      <p:transition spd="slow" advTm="512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CBF91F34-03C4-4097-BCA2-132CB104BB19}"/>
              </a:ext>
            </a:extLst>
          </p:cNvPr>
          <p:cNvSpPr txBox="1"/>
          <p:nvPr/>
        </p:nvSpPr>
        <p:spPr>
          <a:xfrm>
            <a:off x="182148" y="449291"/>
            <a:ext cx="11753178" cy="646331"/>
          </a:xfrm>
          <a:prstGeom prst="rect">
            <a:avLst/>
          </a:prstGeom>
          <a:solidFill>
            <a:schemeClr val="bg1">
              <a:alpha val="70000"/>
            </a:schemeClr>
          </a:solidFill>
        </p:spPr>
        <p:txBody>
          <a:bodyPr wrap="square" rtlCol="0">
            <a:spAutoFit/>
          </a:bodyPr>
          <a:lstStyle/>
          <a:p>
            <a:r>
              <a:rPr lang="ja-JP" altLang="en-US" sz="3600" dirty="0" smtClean="0">
                <a:solidFill>
                  <a:srgbClr val="002060"/>
                </a:solidFill>
                <a:latin typeface="Meiryo UI" panose="020B0604030504040204" pitchFamily="50" charset="-128"/>
                <a:ea typeface="Meiryo UI" panose="020B0604030504040204" pitchFamily="50" charset="-128"/>
              </a:rPr>
              <a:t>海はだれのものか</a:t>
            </a:r>
            <a:r>
              <a:rPr lang="en-US" altLang="ja-JP" sz="3600" dirty="0" smtClean="0">
                <a:solidFill>
                  <a:srgbClr val="002060"/>
                </a:solidFill>
                <a:latin typeface="Meiryo UI" panose="020B0604030504040204" pitchFamily="50" charset="-128"/>
                <a:ea typeface="Meiryo UI" panose="020B0604030504040204" pitchFamily="50" charset="-128"/>
              </a:rPr>
              <a:t>―</a:t>
            </a:r>
            <a:r>
              <a:rPr lang="ja-JP" altLang="en-US" sz="3600" dirty="0" smtClean="0">
                <a:solidFill>
                  <a:srgbClr val="002060"/>
                </a:solidFill>
                <a:latin typeface="Meiryo UI" panose="020B0604030504040204" pitchFamily="50" charset="-128"/>
                <a:ea typeface="Meiryo UI" panose="020B0604030504040204" pitchFamily="50" charset="-128"/>
              </a:rPr>
              <a:t>オランダ東インド会社と自由海論</a:t>
            </a:r>
            <a:r>
              <a:rPr lang="en-US" altLang="ja-JP" sz="3600" dirty="0" smtClean="0">
                <a:solidFill>
                  <a:srgbClr val="002060"/>
                </a:solidFill>
                <a:latin typeface="Meiryo UI" panose="020B0604030504040204" pitchFamily="50" charset="-128"/>
                <a:ea typeface="Meiryo UI" panose="020B0604030504040204" pitchFamily="50" charset="-128"/>
              </a:rPr>
              <a:t>(17</a:t>
            </a:r>
            <a:r>
              <a:rPr lang="ja-JP" altLang="en-US" sz="3600" dirty="0" smtClean="0">
                <a:solidFill>
                  <a:srgbClr val="002060"/>
                </a:solidFill>
                <a:latin typeface="Meiryo UI" panose="020B0604030504040204" pitchFamily="50" charset="-128"/>
                <a:ea typeface="Meiryo UI" panose="020B0604030504040204" pitchFamily="50" charset="-128"/>
              </a:rPr>
              <a:t>世紀</a:t>
            </a:r>
            <a:r>
              <a:rPr lang="en-US" altLang="ja-JP" sz="3600" dirty="0" smtClean="0">
                <a:solidFill>
                  <a:srgbClr val="002060"/>
                </a:solidFill>
                <a:latin typeface="Meiryo UI" panose="020B0604030504040204" pitchFamily="50" charset="-128"/>
                <a:ea typeface="Meiryo UI" panose="020B0604030504040204" pitchFamily="50" charset="-128"/>
              </a:rPr>
              <a:t>)</a:t>
            </a:r>
            <a:endParaRPr lang="en-US" altLang="ja-JP" sz="3600" dirty="0">
              <a:solidFill>
                <a:srgbClr val="002060"/>
              </a:solidFill>
              <a:latin typeface="Meiryo UI" panose="020B0604030504040204" pitchFamily="50" charset="-128"/>
              <a:ea typeface="Meiryo UI" panose="020B0604030504040204" pitchFamily="50" charset="-128"/>
            </a:endParaRPr>
          </a:p>
        </p:txBody>
      </p:sp>
      <p:pic>
        <p:nvPicPr>
          <p:cNvPr id="4" name="図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0269" y="2340130"/>
            <a:ext cx="2799184" cy="3526972"/>
          </a:xfrm>
          <a:prstGeom prst="rect">
            <a:avLst/>
          </a:prstGeom>
        </p:spPr>
      </p:pic>
      <p:sp>
        <p:nvSpPr>
          <p:cNvPr id="11" name="テキスト ボックス 10"/>
          <p:cNvSpPr txBox="1"/>
          <p:nvPr/>
        </p:nvSpPr>
        <p:spPr>
          <a:xfrm>
            <a:off x="269730" y="1795709"/>
            <a:ext cx="4851008" cy="523220"/>
          </a:xfrm>
          <a:prstGeom prst="rect">
            <a:avLst/>
          </a:prstGeom>
          <a:noFill/>
        </p:spPr>
        <p:txBody>
          <a:bodyPr wrap="none" rtlCol="0">
            <a:spAutoFit/>
          </a:bodyPr>
          <a:lstStyle/>
          <a:p>
            <a:r>
              <a:rPr lang="en-US" altLang="ja-JP" sz="2800" b="1" dirty="0">
                <a:solidFill>
                  <a:schemeClr val="bg1"/>
                </a:solidFill>
              </a:rPr>
              <a:t>《</a:t>
            </a:r>
            <a:r>
              <a:rPr lang="ja-JP" altLang="en-US" sz="2800" b="1" dirty="0">
                <a:solidFill>
                  <a:schemeClr val="bg1"/>
                </a:solidFill>
                <a:latin typeface="UD デジタル 教科書体 N-R" panose="02020400000000000000" pitchFamily="17" charset="-128"/>
                <a:ea typeface="UD デジタル 教科書体 N-R" panose="02020400000000000000" pitchFamily="17" charset="-128"/>
              </a:rPr>
              <a:t>自由海論 </a:t>
            </a:r>
            <a:r>
              <a:rPr lang="es-ES" altLang="ja-JP" sz="2800" b="1" i="1" dirty="0">
                <a:solidFill>
                  <a:schemeClr val="bg1"/>
                </a:solidFill>
              </a:rPr>
              <a:t>Mare liberum</a:t>
            </a:r>
            <a:r>
              <a:rPr lang="es-ES" altLang="ja-JP" sz="2800" b="1" dirty="0">
                <a:solidFill>
                  <a:schemeClr val="bg1"/>
                </a:solidFill>
              </a:rPr>
              <a:t>》</a:t>
            </a:r>
            <a:endParaRPr kumimoji="1" lang="ja-JP" altLang="en-US" sz="2800" b="1" dirty="0">
              <a:solidFill>
                <a:schemeClr val="bg1"/>
              </a:solidFill>
            </a:endParaRPr>
          </a:p>
        </p:txBody>
      </p:sp>
      <p:pic>
        <p:nvPicPr>
          <p:cNvPr id="12" name="図 11"/>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485110" y="2340130"/>
            <a:ext cx="2794000" cy="3289300"/>
          </a:xfrm>
          <a:prstGeom prst="rect">
            <a:avLst/>
          </a:prstGeom>
        </p:spPr>
      </p:pic>
      <p:sp>
        <p:nvSpPr>
          <p:cNvPr id="13" name="正方形/長方形 12"/>
          <p:cNvSpPr/>
          <p:nvPr/>
        </p:nvSpPr>
        <p:spPr>
          <a:xfrm>
            <a:off x="6839530" y="1795709"/>
            <a:ext cx="4836580" cy="523220"/>
          </a:xfrm>
          <a:prstGeom prst="rect">
            <a:avLst/>
          </a:prstGeom>
        </p:spPr>
        <p:txBody>
          <a:bodyPr wrap="none">
            <a:spAutoFit/>
          </a:bodyPr>
          <a:lstStyle/>
          <a:p>
            <a:r>
              <a:rPr lang="en-US" altLang="ja-JP" sz="2800" b="1" dirty="0">
                <a:solidFill>
                  <a:schemeClr val="bg1"/>
                </a:solidFill>
                <a:latin typeface="Arial" panose="020B0604020202020204" pitchFamily="34" charset="0"/>
              </a:rPr>
              <a:t>《</a:t>
            </a:r>
            <a:r>
              <a:rPr lang="ja-JP" altLang="en-US" sz="2800" b="1" dirty="0">
                <a:solidFill>
                  <a:schemeClr val="bg1"/>
                </a:solidFill>
                <a:latin typeface="UD デジタル 教科書体 N-R" panose="02020400000000000000" pitchFamily="17" charset="-128"/>
                <a:ea typeface="UD デジタル 教科書体 N-R" panose="02020400000000000000" pitchFamily="17" charset="-128"/>
              </a:rPr>
              <a:t>閉鎖海論</a:t>
            </a:r>
            <a:r>
              <a:rPr lang="ja-JP" altLang="en-US" sz="2800" b="1" dirty="0">
                <a:solidFill>
                  <a:schemeClr val="bg1"/>
                </a:solidFill>
                <a:latin typeface="Arial" panose="020B0604020202020204" pitchFamily="34" charset="0"/>
              </a:rPr>
              <a:t> </a:t>
            </a:r>
            <a:r>
              <a:rPr lang="es-ES" altLang="ja-JP" sz="2800" b="1" i="1" dirty="0">
                <a:solidFill>
                  <a:schemeClr val="bg1"/>
                </a:solidFill>
                <a:latin typeface="Arial" panose="020B0604020202020204" pitchFamily="34" charset="0"/>
              </a:rPr>
              <a:t>Mare </a:t>
            </a:r>
            <a:r>
              <a:rPr lang="es-ES" altLang="ja-JP" sz="2800" b="1" i="1" dirty="0" smtClean="0">
                <a:solidFill>
                  <a:schemeClr val="bg1"/>
                </a:solidFill>
                <a:latin typeface="Arial" panose="020B0604020202020204" pitchFamily="34" charset="0"/>
              </a:rPr>
              <a:t>clausum</a:t>
            </a:r>
            <a:r>
              <a:rPr lang="en-US" altLang="ja-JP" sz="2800" b="1" dirty="0" smtClean="0">
                <a:solidFill>
                  <a:schemeClr val="bg1"/>
                </a:solidFill>
                <a:latin typeface="Arial" panose="020B0604020202020204" pitchFamily="34" charset="0"/>
              </a:rPr>
              <a:t>》</a:t>
            </a:r>
            <a:endParaRPr lang="ja-JP" altLang="en-US" sz="2800" b="1" dirty="0">
              <a:solidFill>
                <a:schemeClr val="bg1"/>
              </a:solidFill>
            </a:endParaRPr>
          </a:p>
        </p:txBody>
      </p:sp>
      <p:pic>
        <p:nvPicPr>
          <p:cNvPr id="14" name="図 1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519702" y="3565394"/>
            <a:ext cx="1475454" cy="2301708"/>
          </a:xfrm>
          <a:prstGeom prst="rect">
            <a:avLst/>
          </a:prstGeom>
        </p:spPr>
      </p:pic>
      <p:sp>
        <p:nvSpPr>
          <p:cNvPr id="15" name="正方形/長方形 14"/>
          <p:cNvSpPr/>
          <p:nvPr/>
        </p:nvSpPr>
        <p:spPr>
          <a:xfrm>
            <a:off x="550269" y="5220771"/>
            <a:ext cx="2031325" cy="646331"/>
          </a:xfrm>
          <a:prstGeom prst="rect">
            <a:avLst/>
          </a:prstGeom>
        </p:spPr>
        <p:txBody>
          <a:bodyPr wrap="none">
            <a:spAutoFit/>
          </a:bodyPr>
          <a:lstStyle/>
          <a:p>
            <a:r>
              <a:rPr lang="ja-JP" altLang="en-US" b="1" dirty="0" smtClean="0">
                <a:solidFill>
                  <a:schemeClr val="bg1"/>
                </a:solidFill>
                <a:latin typeface="UD デジタル 教科書体 N-R" panose="02020400000000000000" pitchFamily="17" charset="-128"/>
                <a:ea typeface="UD デジタル 教科書体 N-R" panose="02020400000000000000" pitchFamily="17" charset="-128"/>
              </a:rPr>
              <a:t>グロティウス</a:t>
            </a:r>
            <a:endParaRPr lang="en-US" altLang="ja-JP" b="1" dirty="0" smtClean="0">
              <a:solidFill>
                <a:schemeClr val="bg1"/>
              </a:solidFill>
              <a:latin typeface="UD デジタル 教科書体 N-R" panose="02020400000000000000" pitchFamily="17" charset="-128"/>
              <a:ea typeface="UD デジタル 教科書体 N-R" panose="02020400000000000000" pitchFamily="17" charset="-128"/>
            </a:endParaRPr>
          </a:p>
          <a:p>
            <a:r>
              <a:rPr lang="ja-JP" altLang="en-US" b="1" dirty="0" smtClean="0">
                <a:solidFill>
                  <a:schemeClr val="bg1"/>
                </a:solidFill>
                <a:latin typeface="UD デジタル 教科書体 N-R" panose="02020400000000000000" pitchFamily="17" charset="-128"/>
                <a:ea typeface="UD デジタル 教科書体 N-R" panose="02020400000000000000" pitchFamily="17" charset="-128"/>
              </a:rPr>
              <a:t>（</a:t>
            </a:r>
            <a:r>
              <a:rPr lang="en-US" altLang="ja-JP" b="1" dirty="0">
                <a:solidFill>
                  <a:schemeClr val="bg1"/>
                </a:solidFill>
                <a:latin typeface="UD デジタル 教科書体 N-R" panose="02020400000000000000" pitchFamily="17" charset="-128"/>
                <a:ea typeface="UD デジタル 教科書体 N-R" panose="02020400000000000000" pitchFamily="17" charset="-128"/>
              </a:rPr>
              <a:t>1583</a:t>
            </a:r>
            <a:r>
              <a:rPr lang="ja-JP" altLang="en-US" b="1" dirty="0">
                <a:solidFill>
                  <a:schemeClr val="bg1"/>
                </a:solidFill>
                <a:latin typeface="UD デジタル 教科書体 N-R" panose="02020400000000000000" pitchFamily="17" charset="-128"/>
                <a:ea typeface="UD デジタル 教科書体 N-R" panose="02020400000000000000" pitchFamily="17" charset="-128"/>
              </a:rPr>
              <a:t>～</a:t>
            </a:r>
            <a:r>
              <a:rPr lang="en-US" altLang="ja-JP" b="1" dirty="0">
                <a:solidFill>
                  <a:schemeClr val="bg1"/>
                </a:solidFill>
                <a:latin typeface="UD デジタル 教科書体 N-R" panose="02020400000000000000" pitchFamily="17" charset="-128"/>
                <a:ea typeface="UD デジタル 教科書体 N-R" panose="02020400000000000000" pitchFamily="17" charset="-128"/>
              </a:rPr>
              <a:t>1645</a:t>
            </a:r>
            <a:r>
              <a:rPr lang="ja-JP" altLang="en-US" b="1" dirty="0">
                <a:solidFill>
                  <a:schemeClr val="bg1"/>
                </a:solidFill>
                <a:latin typeface="UD デジタル 教科書体 N-R" panose="02020400000000000000" pitchFamily="17" charset="-128"/>
                <a:ea typeface="UD デジタル 教科書体 N-R" panose="02020400000000000000" pitchFamily="17" charset="-128"/>
              </a:rPr>
              <a:t>年）</a:t>
            </a:r>
          </a:p>
        </p:txBody>
      </p:sp>
      <p:sp>
        <p:nvSpPr>
          <p:cNvPr id="16" name="正方形/長方形 15"/>
          <p:cNvSpPr/>
          <p:nvPr/>
        </p:nvSpPr>
        <p:spPr>
          <a:xfrm>
            <a:off x="7485110" y="4983099"/>
            <a:ext cx="2954655" cy="646331"/>
          </a:xfrm>
          <a:prstGeom prst="rect">
            <a:avLst/>
          </a:prstGeom>
        </p:spPr>
        <p:txBody>
          <a:bodyPr wrap="none">
            <a:spAutoFit/>
          </a:bodyPr>
          <a:lstStyle/>
          <a:p>
            <a:endParaRPr lang="en-US" altLang="ja-JP" b="1" dirty="0" smtClean="0">
              <a:solidFill>
                <a:schemeClr val="bg1"/>
              </a:solidFill>
              <a:latin typeface="UD デジタル 教科書体 N-R" panose="02020400000000000000" pitchFamily="17" charset="-128"/>
              <a:ea typeface="UD デジタル 教科書体 N-R" panose="02020400000000000000" pitchFamily="17" charset="-128"/>
            </a:endParaRPr>
          </a:p>
          <a:p>
            <a:r>
              <a:rPr lang="ja-JP" altLang="en-US" b="1" dirty="0" smtClean="0">
                <a:solidFill>
                  <a:schemeClr val="bg1"/>
                </a:solidFill>
                <a:latin typeface="UD デジタル 教科書体 N-R" panose="02020400000000000000" pitchFamily="17" charset="-128"/>
                <a:ea typeface="UD デジタル 教科書体 N-R" panose="02020400000000000000" pitchFamily="17" charset="-128"/>
              </a:rPr>
              <a:t>セルデン</a:t>
            </a:r>
            <a:r>
              <a:rPr lang="ja-JP" altLang="en-US" b="1" dirty="0">
                <a:solidFill>
                  <a:schemeClr val="bg1"/>
                </a:solidFill>
                <a:latin typeface="UD デジタル 教科書体 N-R" panose="02020400000000000000" pitchFamily="17" charset="-128"/>
                <a:ea typeface="UD デジタル 教科書体 N-R" panose="02020400000000000000" pitchFamily="17" charset="-128"/>
              </a:rPr>
              <a:t>（</a:t>
            </a:r>
            <a:r>
              <a:rPr lang="en-US" altLang="ja-JP" b="1" dirty="0">
                <a:solidFill>
                  <a:schemeClr val="bg1"/>
                </a:solidFill>
                <a:latin typeface="UD デジタル 教科書体 N-R" panose="02020400000000000000" pitchFamily="17" charset="-128"/>
                <a:ea typeface="UD デジタル 教科書体 N-R" panose="02020400000000000000" pitchFamily="17" charset="-128"/>
              </a:rPr>
              <a:t>1584</a:t>
            </a:r>
            <a:r>
              <a:rPr lang="ja-JP" altLang="en-US" b="1" dirty="0">
                <a:solidFill>
                  <a:schemeClr val="bg1"/>
                </a:solidFill>
                <a:latin typeface="UD デジタル 教科書体 N-R" panose="02020400000000000000" pitchFamily="17" charset="-128"/>
                <a:ea typeface="UD デジタル 教科書体 N-R" panose="02020400000000000000" pitchFamily="17" charset="-128"/>
              </a:rPr>
              <a:t>～</a:t>
            </a:r>
            <a:r>
              <a:rPr lang="en-US" altLang="ja-JP" b="1" dirty="0">
                <a:solidFill>
                  <a:schemeClr val="bg1"/>
                </a:solidFill>
                <a:latin typeface="UD デジタル 教科書体 N-R" panose="02020400000000000000" pitchFamily="17" charset="-128"/>
                <a:ea typeface="UD デジタル 教科書体 N-R" panose="02020400000000000000" pitchFamily="17" charset="-128"/>
              </a:rPr>
              <a:t>1654</a:t>
            </a:r>
            <a:r>
              <a:rPr lang="ja-JP" altLang="en-US" b="1" dirty="0">
                <a:solidFill>
                  <a:schemeClr val="bg1"/>
                </a:solidFill>
                <a:latin typeface="UD デジタル 教科書体 N-R" panose="02020400000000000000" pitchFamily="17" charset="-128"/>
                <a:ea typeface="UD デジタル 教科書体 N-R" panose="02020400000000000000" pitchFamily="17" charset="-128"/>
              </a:rPr>
              <a:t>年）</a:t>
            </a:r>
          </a:p>
        </p:txBody>
      </p:sp>
      <p:sp>
        <p:nvSpPr>
          <p:cNvPr id="17" name="正方形/長方形 16"/>
          <p:cNvSpPr/>
          <p:nvPr/>
        </p:nvSpPr>
        <p:spPr>
          <a:xfrm>
            <a:off x="550269" y="5888303"/>
            <a:ext cx="3570208" cy="430887"/>
          </a:xfrm>
          <a:prstGeom prst="rect">
            <a:avLst/>
          </a:prstGeom>
        </p:spPr>
        <p:txBody>
          <a:bodyPr wrap="none">
            <a:spAutoFit/>
          </a:bodyPr>
          <a:lstStyle/>
          <a:p>
            <a:r>
              <a:rPr lang="ja-JP" altLang="en-US" sz="1400" dirty="0" smtClean="0">
                <a:solidFill>
                  <a:schemeClr val="bg1"/>
                </a:solidFill>
                <a:latin typeface="UD デジタル 教科書体 N-R" panose="02020400000000000000" pitchFamily="17" charset="-128"/>
                <a:ea typeface="UD デジタル 教科書体 N-R" panose="02020400000000000000" pitchFamily="17" charset="-128"/>
              </a:rPr>
              <a:t>出典：</a:t>
            </a:r>
            <a:r>
              <a:rPr lang="en-US" altLang="ja-JP" sz="1400" dirty="0" smtClean="0">
                <a:solidFill>
                  <a:schemeClr val="bg1"/>
                </a:solidFill>
                <a:latin typeface="UD デジタル 教科書体 N-R" panose="02020400000000000000" pitchFamily="17" charset="-128"/>
                <a:ea typeface="UD デジタル 教科書体 N-R" panose="02020400000000000000" pitchFamily="17" charset="-128"/>
              </a:rPr>
              <a:t>Wikipedia</a:t>
            </a:r>
          </a:p>
          <a:p>
            <a:r>
              <a:rPr lang="en-US" altLang="ja-JP" sz="800" dirty="0">
                <a:solidFill>
                  <a:schemeClr val="bg1"/>
                </a:solidFill>
                <a:latin typeface="UD デジタル 教科書体 N-R" panose="02020400000000000000" pitchFamily="17" charset="-128"/>
                <a:ea typeface="UD デジタル 教科書体 N-R" panose="02020400000000000000" pitchFamily="17" charset="-128"/>
              </a:rPr>
              <a:t>https://commons.wikimedia.org/wiki/File:Mierevelt_grotius_1608.jpg</a:t>
            </a:r>
            <a:endParaRPr lang="en-US" altLang="ja-JP" sz="800" dirty="0" smtClean="0">
              <a:solidFill>
                <a:schemeClr val="bg1"/>
              </a:solidFill>
              <a:latin typeface="UD デジタル 教科書体 N-R" panose="02020400000000000000" pitchFamily="17" charset="-128"/>
              <a:ea typeface="UD デジタル 教科書体 N-R" panose="02020400000000000000" pitchFamily="17" charset="-128"/>
            </a:endParaRPr>
          </a:p>
        </p:txBody>
      </p:sp>
      <p:sp>
        <p:nvSpPr>
          <p:cNvPr id="18" name="正方形/長方形 17"/>
          <p:cNvSpPr/>
          <p:nvPr/>
        </p:nvSpPr>
        <p:spPr>
          <a:xfrm>
            <a:off x="7485110" y="5716677"/>
            <a:ext cx="3877985" cy="430887"/>
          </a:xfrm>
          <a:prstGeom prst="rect">
            <a:avLst/>
          </a:prstGeom>
        </p:spPr>
        <p:txBody>
          <a:bodyPr wrap="none">
            <a:spAutoFit/>
          </a:bodyPr>
          <a:lstStyle/>
          <a:p>
            <a:r>
              <a:rPr lang="ja-JP" altLang="en-US" sz="1400" dirty="0" smtClean="0">
                <a:solidFill>
                  <a:schemeClr val="bg1"/>
                </a:solidFill>
                <a:latin typeface="UD デジタル 教科書体 N-R" panose="02020400000000000000" pitchFamily="17" charset="-128"/>
                <a:ea typeface="UD デジタル 教科書体 N-R" panose="02020400000000000000" pitchFamily="17" charset="-128"/>
              </a:rPr>
              <a:t>出典：</a:t>
            </a:r>
            <a:r>
              <a:rPr lang="en-US" altLang="ja-JP" sz="1400" dirty="0" smtClean="0">
                <a:solidFill>
                  <a:schemeClr val="bg1"/>
                </a:solidFill>
                <a:latin typeface="UD デジタル 教科書体 N-R" panose="02020400000000000000" pitchFamily="17" charset="-128"/>
                <a:ea typeface="UD デジタル 教科書体 N-R" panose="02020400000000000000" pitchFamily="17" charset="-128"/>
              </a:rPr>
              <a:t>Wikipedia</a:t>
            </a:r>
          </a:p>
          <a:p>
            <a:r>
              <a:rPr lang="en-US" altLang="ja-JP" sz="800" dirty="0">
                <a:solidFill>
                  <a:schemeClr val="bg1"/>
                </a:solidFill>
                <a:latin typeface="UD デジタル 教科書体 N-R" panose="02020400000000000000" pitchFamily="17" charset="-128"/>
                <a:ea typeface="UD デジタル 教科書体 N-R" panose="02020400000000000000" pitchFamily="17" charset="-128"/>
              </a:rPr>
              <a:t>https://commons.wikimedia.org/wiki/File:John_Selden_from_NPG_cleaned.jpg</a:t>
            </a:r>
            <a:endParaRPr lang="en-US" altLang="ja-JP" sz="800" dirty="0" smtClean="0">
              <a:solidFill>
                <a:schemeClr val="bg1"/>
              </a:solidFill>
              <a:latin typeface="UD デジタル 教科書体 N-R" panose="02020400000000000000" pitchFamily="17" charset="-128"/>
              <a:ea typeface="UD デジタル 教科書体 N-R" panose="02020400000000000000" pitchFamily="17" charset="-128"/>
            </a:endParaRPr>
          </a:p>
        </p:txBody>
      </p:sp>
      <p:pic>
        <p:nvPicPr>
          <p:cNvPr id="22" name="オーディオ 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321644589"/>
      </p:ext>
    </p:extLst>
  </p:cSld>
  <p:clrMapOvr>
    <a:masterClrMapping/>
  </p:clrMapOvr>
  <mc:AlternateContent xmlns:mc="http://schemas.openxmlformats.org/markup-compatibility/2006" xmlns:p14="http://schemas.microsoft.com/office/powerpoint/2010/main">
    <mc:Choice Requires="p14">
      <p:transition spd="slow" p14:dur="2000" advTm="55609"/>
    </mc:Choice>
    <mc:Fallback xmlns="">
      <p:transition spd="slow" advTm="556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CBF91F34-03C4-4097-BCA2-132CB104BB19}"/>
              </a:ext>
            </a:extLst>
          </p:cNvPr>
          <p:cNvSpPr txBox="1"/>
          <p:nvPr/>
        </p:nvSpPr>
        <p:spPr>
          <a:xfrm>
            <a:off x="237449" y="513459"/>
            <a:ext cx="11731097" cy="646331"/>
          </a:xfrm>
          <a:prstGeom prst="rect">
            <a:avLst/>
          </a:prstGeom>
          <a:solidFill>
            <a:schemeClr val="bg1">
              <a:alpha val="70000"/>
            </a:schemeClr>
          </a:solidFill>
        </p:spPr>
        <p:txBody>
          <a:bodyPr wrap="none" rtlCol="0">
            <a:spAutoFit/>
          </a:bodyPr>
          <a:lstStyle/>
          <a:p>
            <a:r>
              <a:rPr lang="ja-JP" altLang="en-US" sz="3600" dirty="0" smtClean="0">
                <a:solidFill>
                  <a:srgbClr val="002060"/>
                </a:solidFill>
                <a:latin typeface="Meiryo UI" panose="020B0604030504040204" pitchFamily="50" charset="-128"/>
                <a:ea typeface="Meiryo UI" panose="020B0604030504040204" pitchFamily="50" charset="-128"/>
              </a:rPr>
              <a:t>「領海」と「公海」 二元的制度の発展</a:t>
            </a:r>
            <a:r>
              <a:rPr lang="en-US" altLang="ja-JP" sz="3200" dirty="0">
                <a:solidFill>
                  <a:srgbClr val="002060"/>
                </a:solidFill>
                <a:latin typeface="Meiryo UI" panose="020B0604030504040204" pitchFamily="50" charset="-128"/>
                <a:ea typeface="Meiryo UI" panose="020B0604030504040204" pitchFamily="50" charset="-128"/>
              </a:rPr>
              <a:t>(</a:t>
            </a:r>
            <a:r>
              <a:rPr lang="en-US" altLang="zh-TW" sz="3200" dirty="0" smtClean="0">
                <a:solidFill>
                  <a:srgbClr val="002060"/>
                </a:solidFill>
                <a:latin typeface="Meiryo UI" panose="020B0604030504040204" pitchFamily="50" charset="-128"/>
                <a:ea typeface="Meiryo UI" panose="020B0604030504040204" pitchFamily="50" charset="-128"/>
              </a:rPr>
              <a:t>1</a:t>
            </a:r>
            <a:r>
              <a:rPr lang="zh-TW" altLang="en-US" sz="3200" dirty="0">
                <a:solidFill>
                  <a:srgbClr val="002060"/>
                </a:solidFill>
                <a:latin typeface="Meiryo UI" panose="020B0604030504040204" pitchFamily="50" charset="-128"/>
                <a:ea typeface="Meiryo UI" panose="020B0604030504040204" pitchFamily="50" charset="-128"/>
              </a:rPr>
              <a:t>７世紀後半～</a:t>
            </a:r>
            <a:r>
              <a:rPr lang="zh-TW" altLang="en-US" sz="3200" dirty="0" smtClean="0">
                <a:solidFill>
                  <a:srgbClr val="002060"/>
                </a:solidFill>
                <a:latin typeface="Meiryo UI" panose="020B0604030504040204" pitchFamily="50" charset="-128"/>
                <a:ea typeface="Meiryo UI" panose="020B0604030504040204" pitchFamily="50" charset="-128"/>
              </a:rPr>
              <a:t>１９世紀</a:t>
            </a:r>
            <a:r>
              <a:rPr lang="en-US" altLang="ja-JP" sz="3200" dirty="0" smtClean="0">
                <a:solidFill>
                  <a:srgbClr val="002060"/>
                </a:solidFill>
                <a:latin typeface="Meiryo UI" panose="020B0604030504040204" pitchFamily="50" charset="-128"/>
                <a:ea typeface="Meiryo UI" panose="020B0604030504040204" pitchFamily="50" charset="-128"/>
              </a:rPr>
              <a:t>)</a:t>
            </a:r>
            <a:endParaRPr lang="en-US" altLang="ja-JP" sz="3200" dirty="0">
              <a:solidFill>
                <a:srgbClr val="002060"/>
              </a:solidFill>
              <a:latin typeface="Meiryo UI" panose="020B0604030504040204" pitchFamily="50" charset="-128"/>
              <a:ea typeface="Meiryo UI" panose="020B0604030504040204" pitchFamily="50" charset="-128"/>
            </a:endParaRPr>
          </a:p>
        </p:txBody>
      </p:sp>
      <p:grpSp>
        <p:nvGrpSpPr>
          <p:cNvPr id="6" name="グループ化 5"/>
          <p:cNvGrpSpPr/>
          <p:nvPr/>
        </p:nvGrpSpPr>
        <p:grpSpPr>
          <a:xfrm>
            <a:off x="773094" y="1645224"/>
            <a:ext cx="10753159" cy="2678123"/>
            <a:chOff x="973619" y="4099666"/>
            <a:chExt cx="10937644" cy="2800767"/>
          </a:xfrm>
        </p:grpSpPr>
        <p:sp>
          <p:nvSpPr>
            <p:cNvPr id="3" name="正方形/長方形 2"/>
            <p:cNvSpPr/>
            <p:nvPr/>
          </p:nvSpPr>
          <p:spPr>
            <a:xfrm>
              <a:off x="973619" y="4099666"/>
              <a:ext cx="3936460" cy="2123658"/>
            </a:xfrm>
            <a:prstGeom prst="rect">
              <a:avLst/>
            </a:prstGeom>
          </p:spPr>
          <p:txBody>
            <a:bodyPr wrap="square">
              <a:spAutoFit/>
            </a:bodyPr>
            <a:lstStyle/>
            <a:p>
              <a:r>
                <a:rPr lang="ja-JP" altLang="en-US" sz="4400" b="1" dirty="0">
                  <a:solidFill>
                    <a:schemeClr val="bg1"/>
                  </a:solidFill>
                  <a:latin typeface="UD デジタル 教科書体 N-R" panose="02020400000000000000" pitchFamily="17" charset="-128"/>
                  <a:ea typeface="UD デジタル 教科書体 N-R" panose="02020400000000000000" pitchFamily="17" charset="-128"/>
                </a:rPr>
                <a:t>国家</a:t>
              </a:r>
              <a:r>
                <a:rPr lang="ja-JP" altLang="en-US" sz="4400" b="1" dirty="0" smtClean="0">
                  <a:solidFill>
                    <a:schemeClr val="bg1"/>
                  </a:solidFill>
                  <a:latin typeface="UD デジタル 教科書体 N-R" panose="02020400000000000000" pitchFamily="17" charset="-128"/>
                  <a:ea typeface="UD デジタル 教科書体 N-R" panose="02020400000000000000" pitchFamily="17" charset="-128"/>
                </a:rPr>
                <a:t>の支配が及ぶ</a:t>
              </a:r>
              <a:endParaRPr lang="en-US" altLang="ja-JP" sz="4400" b="1" dirty="0" smtClean="0">
                <a:solidFill>
                  <a:schemeClr val="bg1"/>
                </a:solidFill>
                <a:latin typeface="UD デジタル 教科書体 N-R" panose="02020400000000000000" pitchFamily="17" charset="-128"/>
                <a:ea typeface="UD デジタル 教科書体 N-R" panose="02020400000000000000" pitchFamily="17" charset="-128"/>
              </a:endParaRPr>
            </a:p>
            <a:p>
              <a:r>
                <a:rPr lang="ja-JP" altLang="en-US" sz="4400" b="1" dirty="0" smtClean="0">
                  <a:solidFill>
                    <a:schemeClr val="bg1"/>
                  </a:solidFill>
                  <a:latin typeface="UD デジタル 教科書体 N-R" panose="02020400000000000000" pitchFamily="17" charset="-128"/>
                  <a:ea typeface="UD デジタル 教科書体 N-R" panose="02020400000000000000" pitchFamily="17" charset="-128"/>
                </a:rPr>
                <a:t>「</a:t>
              </a:r>
              <a:r>
                <a:rPr lang="ja-JP" altLang="en-US" sz="4400" b="1" dirty="0">
                  <a:solidFill>
                    <a:schemeClr val="bg1"/>
                  </a:solidFill>
                  <a:latin typeface="UD デジタル 教科書体 N-R" panose="02020400000000000000" pitchFamily="17" charset="-128"/>
                  <a:ea typeface="UD デジタル 教科書体 N-R" panose="02020400000000000000" pitchFamily="17" charset="-128"/>
                </a:rPr>
                <a:t>狭い領海</a:t>
              </a:r>
              <a:r>
                <a:rPr lang="ja-JP" altLang="en-US" sz="4400" b="1" dirty="0" smtClean="0">
                  <a:solidFill>
                    <a:schemeClr val="bg1"/>
                  </a:solidFill>
                  <a:latin typeface="UD デジタル 教科書体 N-R" panose="02020400000000000000" pitchFamily="17" charset="-128"/>
                  <a:ea typeface="UD デジタル 教科書体 N-R" panose="02020400000000000000" pitchFamily="17" charset="-128"/>
                </a:rPr>
                <a:t>」</a:t>
              </a:r>
              <a:endParaRPr lang="ja-JP" altLang="en-US" sz="4400" b="1" dirty="0">
                <a:solidFill>
                  <a:schemeClr val="bg1"/>
                </a:solidFill>
                <a:latin typeface="UD デジタル 教科書体 N-R" panose="02020400000000000000" pitchFamily="17" charset="-128"/>
                <a:ea typeface="UD デジタル 教科書体 N-R" panose="02020400000000000000" pitchFamily="17" charset="-128"/>
              </a:endParaRPr>
            </a:p>
          </p:txBody>
        </p:sp>
        <p:sp>
          <p:nvSpPr>
            <p:cNvPr id="4" name="正方形/長方形 3"/>
            <p:cNvSpPr/>
            <p:nvPr/>
          </p:nvSpPr>
          <p:spPr>
            <a:xfrm>
              <a:off x="6625390" y="4099666"/>
              <a:ext cx="5285873" cy="2800767"/>
            </a:xfrm>
            <a:prstGeom prst="rect">
              <a:avLst/>
            </a:prstGeom>
          </p:spPr>
          <p:txBody>
            <a:bodyPr wrap="square">
              <a:spAutoFit/>
            </a:bodyPr>
            <a:lstStyle/>
            <a:p>
              <a:r>
                <a:rPr lang="ja-JP" altLang="en-US" sz="4400" b="1" dirty="0">
                  <a:solidFill>
                    <a:schemeClr val="bg1"/>
                  </a:solidFill>
                  <a:latin typeface="UD デジタル 教科書体 N-R" panose="02020400000000000000" pitchFamily="17" charset="-128"/>
                  <a:ea typeface="UD デジタル 教科書体 N-R" panose="02020400000000000000" pitchFamily="17" charset="-128"/>
                </a:rPr>
                <a:t>どこにも</a:t>
              </a:r>
              <a:r>
                <a:rPr lang="ja-JP" altLang="en-US" sz="4400" b="1" dirty="0" smtClean="0">
                  <a:solidFill>
                    <a:schemeClr val="bg1"/>
                  </a:solidFill>
                  <a:latin typeface="UD デジタル 教科書体 N-R" panose="02020400000000000000" pitchFamily="17" charset="-128"/>
                  <a:ea typeface="UD デジタル 教科書体 N-R" panose="02020400000000000000" pitchFamily="17" charset="-128"/>
                </a:rPr>
                <a:t>属さず</a:t>
              </a:r>
              <a:endParaRPr lang="en-US" altLang="ja-JP" sz="4400" b="1" dirty="0" smtClean="0">
                <a:solidFill>
                  <a:schemeClr val="bg1"/>
                </a:solidFill>
                <a:latin typeface="UD デジタル 教科書体 N-R" panose="02020400000000000000" pitchFamily="17" charset="-128"/>
                <a:ea typeface="UD デジタル 教科書体 N-R" panose="02020400000000000000" pitchFamily="17" charset="-128"/>
              </a:endParaRPr>
            </a:p>
            <a:p>
              <a:r>
                <a:rPr lang="ja-JP" altLang="en-US" sz="4400" b="1" dirty="0" smtClean="0">
                  <a:solidFill>
                    <a:schemeClr val="bg1"/>
                  </a:solidFill>
                  <a:latin typeface="UD デジタル 教科書体 N-R" panose="02020400000000000000" pitchFamily="17" charset="-128"/>
                  <a:ea typeface="UD デジタル 教科書体 N-R" panose="02020400000000000000" pitchFamily="17" charset="-128"/>
                </a:rPr>
                <a:t>自由な</a:t>
              </a:r>
              <a:endParaRPr lang="en-US" altLang="ja-JP" sz="4400" b="1" dirty="0" smtClean="0">
                <a:solidFill>
                  <a:schemeClr val="bg1"/>
                </a:solidFill>
                <a:latin typeface="UD デジタル 教科書体 N-R" panose="02020400000000000000" pitchFamily="17" charset="-128"/>
                <a:ea typeface="UD デジタル 教科書体 N-R" panose="02020400000000000000" pitchFamily="17" charset="-128"/>
              </a:endParaRPr>
            </a:p>
            <a:p>
              <a:r>
                <a:rPr lang="ja-JP" altLang="en-US" sz="4400" b="1" dirty="0" smtClean="0">
                  <a:solidFill>
                    <a:schemeClr val="bg1"/>
                  </a:solidFill>
                  <a:latin typeface="UD デジタル 教科書体 N-R" panose="02020400000000000000" pitchFamily="17" charset="-128"/>
                  <a:ea typeface="UD デジタル 教科書体 N-R" panose="02020400000000000000" pitchFamily="17" charset="-128"/>
                </a:rPr>
                <a:t>「</a:t>
              </a:r>
              <a:r>
                <a:rPr lang="ja-JP" altLang="en-US" sz="4400" b="1" dirty="0">
                  <a:solidFill>
                    <a:schemeClr val="bg1"/>
                  </a:solidFill>
                  <a:latin typeface="UD デジタル 教科書体 N-R" panose="02020400000000000000" pitchFamily="17" charset="-128"/>
                  <a:ea typeface="UD デジタル 教科書体 N-R" panose="02020400000000000000" pitchFamily="17" charset="-128"/>
                </a:rPr>
                <a:t>広い公海</a:t>
              </a:r>
              <a:r>
                <a:rPr lang="ja-JP" altLang="en-US" sz="4400" b="1" dirty="0" smtClean="0">
                  <a:solidFill>
                    <a:schemeClr val="bg1"/>
                  </a:solidFill>
                  <a:latin typeface="UD デジタル 教科書体 N-R" panose="02020400000000000000" pitchFamily="17" charset="-128"/>
                  <a:ea typeface="UD デジタル 教科書体 N-R" panose="02020400000000000000" pitchFamily="17" charset="-128"/>
                </a:rPr>
                <a:t>」</a:t>
              </a:r>
              <a:endParaRPr lang="en-US" altLang="ja-JP" sz="4400" b="1" dirty="0" smtClean="0">
                <a:solidFill>
                  <a:schemeClr val="bg1"/>
                </a:solidFill>
                <a:latin typeface="UD デジタル 教科書体 N-R" panose="02020400000000000000" pitchFamily="17" charset="-128"/>
                <a:ea typeface="UD デジタル 教科書体 N-R" panose="02020400000000000000" pitchFamily="17" charset="-128"/>
              </a:endParaRPr>
            </a:p>
            <a:p>
              <a:r>
                <a:rPr lang="en-US" altLang="ja-JP" sz="4400" b="1" dirty="0" smtClean="0">
                  <a:solidFill>
                    <a:schemeClr val="bg1"/>
                  </a:solidFill>
                  <a:latin typeface="UD デジタル 教科書体 N-R" panose="02020400000000000000" pitchFamily="17" charset="-128"/>
                  <a:ea typeface="UD デジタル 教科書体 N-R" panose="02020400000000000000" pitchFamily="17" charset="-128"/>
                </a:rPr>
                <a:t>(</a:t>
              </a:r>
              <a:r>
                <a:rPr lang="ja-JP" altLang="en-US" sz="4400" b="1" dirty="0" smtClean="0">
                  <a:solidFill>
                    <a:schemeClr val="bg1"/>
                  </a:solidFill>
                  <a:latin typeface="UD デジタル 教科書体 N-R" panose="02020400000000000000" pitchFamily="17" charset="-128"/>
                  <a:ea typeface="UD デジタル 教科書体 N-R" panose="02020400000000000000" pitchFamily="17" charset="-128"/>
                </a:rPr>
                <a:t>公海自由の原則）</a:t>
              </a:r>
              <a:endParaRPr lang="en-US" altLang="ja-JP" sz="4400" b="1" dirty="0" smtClean="0">
                <a:solidFill>
                  <a:schemeClr val="bg1"/>
                </a:solidFill>
                <a:latin typeface="UD デジタル 教科書体 N-R" panose="02020400000000000000" pitchFamily="17" charset="-128"/>
                <a:ea typeface="UD デジタル 教科書体 N-R" panose="02020400000000000000" pitchFamily="17" charset="-128"/>
              </a:endParaRPr>
            </a:p>
          </p:txBody>
        </p:sp>
        <p:sp>
          <p:nvSpPr>
            <p:cNvPr id="5" name="テキスト ボックス 4"/>
            <p:cNvSpPr txBox="1"/>
            <p:nvPr/>
          </p:nvSpPr>
          <p:spPr>
            <a:xfrm>
              <a:off x="5224286" y="4886309"/>
              <a:ext cx="748923" cy="769441"/>
            </a:xfrm>
            <a:prstGeom prst="rect">
              <a:avLst/>
            </a:prstGeom>
            <a:noFill/>
          </p:spPr>
          <p:txBody>
            <a:bodyPr wrap="none" rtlCol="0">
              <a:spAutoFit/>
            </a:bodyPr>
            <a:lstStyle/>
            <a:p>
              <a:r>
                <a:rPr lang="ja-JP" altLang="en-US" sz="4400" b="1" dirty="0">
                  <a:solidFill>
                    <a:schemeClr val="bg1"/>
                  </a:solidFill>
                  <a:latin typeface="UD デジタル 教科書体 N-R" panose="02020400000000000000" pitchFamily="17" charset="-128"/>
                  <a:ea typeface="UD デジタル 教科書体 N-R" panose="02020400000000000000" pitchFamily="17" charset="-128"/>
                </a:rPr>
                <a:t>＋</a:t>
              </a:r>
              <a:endParaRPr kumimoji="1" lang="ja-JP" altLang="en-US" sz="4400" b="1" dirty="0">
                <a:solidFill>
                  <a:schemeClr val="bg1"/>
                </a:solidFill>
                <a:latin typeface="UD デジタル 教科書体 N-R" panose="02020400000000000000" pitchFamily="17" charset="-128"/>
                <a:ea typeface="UD デジタル 教科書体 N-R" panose="02020400000000000000" pitchFamily="17" charset="-128"/>
              </a:endParaRPr>
            </a:p>
          </p:txBody>
        </p:sp>
      </p:grpSp>
      <p:sp>
        <p:nvSpPr>
          <p:cNvPr id="7" name="円形吹き出し 6"/>
          <p:cNvSpPr/>
          <p:nvPr/>
        </p:nvSpPr>
        <p:spPr>
          <a:xfrm>
            <a:off x="1645746" y="4254316"/>
            <a:ext cx="4203033" cy="2358189"/>
          </a:xfrm>
          <a:prstGeom prst="wedgeEllipseCallout">
            <a:avLst>
              <a:gd name="adj1" fmla="val -19762"/>
              <a:gd name="adj2" fmla="val -71018"/>
            </a:avLst>
          </a:prstGeom>
          <a:gradFill flip="none" rotWithShape="1">
            <a:gsLst>
              <a:gs pos="0">
                <a:schemeClr val="accent1">
                  <a:tint val="66000"/>
                  <a:satMod val="160000"/>
                  <a:alpha val="48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smtClean="0">
                <a:solidFill>
                  <a:srgbClr val="002060"/>
                </a:solidFill>
                <a:latin typeface="UD デジタル 教科書体 N-R" panose="02020400000000000000" pitchFamily="17" charset="-128"/>
                <a:ea typeface="UD デジタル 教科書体 N-R" panose="02020400000000000000" pitchFamily="17" charset="-128"/>
              </a:rPr>
              <a:t>・着弾距離説（オランダ・バインケルスフークの「海洋領有論」</a:t>
            </a:r>
            <a:r>
              <a:rPr lang="en-US" altLang="ja-JP" b="1" dirty="0" smtClean="0">
                <a:solidFill>
                  <a:srgbClr val="002060"/>
                </a:solidFill>
                <a:latin typeface="UD デジタル 教科書体 N-R" panose="02020400000000000000" pitchFamily="17" charset="-128"/>
                <a:ea typeface="UD デジタル 教科書体 N-R" panose="02020400000000000000" pitchFamily="17" charset="-128"/>
              </a:rPr>
              <a:t>(1703</a:t>
            </a:r>
            <a:r>
              <a:rPr lang="ja-JP" altLang="en-US" b="1" dirty="0" smtClean="0">
                <a:solidFill>
                  <a:srgbClr val="002060"/>
                </a:solidFill>
                <a:latin typeface="UD デジタル 教科書体 N-R" panose="02020400000000000000" pitchFamily="17" charset="-128"/>
                <a:ea typeface="UD デジタル 教科書体 N-R" panose="02020400000000000000" pitchFamily="17" charset="-128"/>
              </a:rPr>
              <a:t>年）等</a:t>
            </a:r>
            <a:endParaRPr lang="en-US" altLang="ja-JP" b="1" dirty="0" smtClean="0">
              <a:solidFill>
                <a:srgbClr val="002060"/>
              </a:solidFill>
              <a:latin typeface="UD デジタル 教科書体 N-R" panose="02020400000000000000" pitchFamily="17" charset="-128"/>
              <a:ea typeface="UD デジタル 教科書体 N-R" panose="02020400000000000000" pitchFamily="17" charset="-128"/>
            </a:endParaRPr>
          </a:p>
          <a:p>
            <a:pPr algn="ctr"/>
            <a:r>
              <a:rPr lang="ja-JP" altLang="en-US" b="1" dirty="0" smtClean="0">
                <a:solidFill>
                  <a:srgbClr val="002060"/>
                </a:solidFill>
                <a:latin typeface="UD デジタル 教科書体 N-R" panose="02020400000000000000" pitchFamily="17" charset="-128"/>
                <a:ea typeface="UD デジタル 教科書体 N-R" panose="02020400000000000000" pitchFamily="17" charset="-128"/>
              </a:rPr>
              <a:t>→</a:t>
            </a:r>
            <a:r>
              <a:rPr lang="en-US" altLang="ja-JP" b="1" dirty="0" smtClean="0">
                <a:solidFill>
                  <a:srgbClr val="002060"/>
                </a:solidFill>
                <a:latin typeface="UD デジタル 教科書体 N-R" panose="02020400000000000000" pitchFamily="17" charset="-128"/>
                <a:ea typeface="UD デジタル 教科書体 N-R" panose="02020400000000000000" pitchFamily="17" charset="-128"/>
              </a:rPr>
              <a:t>19</a:t>
            </a:r>
            <a:r>
              <a:rPr lang="ja-JP" altLang="en-US" b="1" dirty="0" smtClean="0">
                <a:solidFill>
                  <a:srgbClr val="002060"/>
                </a:solidFill>
                <a:latin typeface="UD デジタル 教科書体 N-R" panose="02020400000000000000" pitchFamily="17" charset="-128"/>
                <a:ea typeface="UD デジタル 教科書体 N-R" panose="02020400000000000000" pitchFamily="17" charset="-128"/>
              </a:rPr>
              <a:t>世紀には多くの国が領海＝</a:t>
            </a:r>
            <a:r>
              <a:rPr lang="en-US" altLang="ja-JP" b="1" dirty="0" smtClean="0">
                <a:solidFill>
                  <a:srgbClr val="002060"/>
                </a:solidFill>
                <a:latin typeface="UD デジタル 教科書体 N-R" panose="02020400000000000000" pitchFamily="17" charset="-128"/>
                <a:ea typeface="UD デジタル 教科書体 N-R" panose="02020400000000000000" pitchFamily="17" charset="-128"/>
              </a:rPr>
              <a:t>3</a:t>
            </a:r>
            <a:r>
              <a:rPr lang="ja-JP" altLang="en-US" b="1" dirty="0" smtClean="0">
                <a:solidFill>
                  <a:srgbClr val="002060"/>
                </a:solidFill>
                <a:latin typeface="UD デジタル 教科書体 N-R" panose="02020400000000000000" pitchFamily="17" charset="-128"/>
                <a:ea typeface="UD デジタル 教科書体 N-R" panose="02020400000000000000" pitchFamily="17" charset="-128"/>
              </a:rPr>
              <a:t>海里</a:t>
            </a:r>
            <a:r>
              <a:rPr lang="en-US" altLang="ja-JP" b="1" dirty="0" smtClean="0">
                <a:solidFill>
                  <a:srgbClr val="002060"/>
                </a:solidFill>
                <a:latin typeface="UD デジタル 教科書体 N-R" panose="02020400000000000000" pitchFamily="17" charset="-128"/>
                <a:ea typeface="UD デジタル 教科書体 N-R" panose="02020400000000000000" pitchFamily="17" charset="-128"/>
              </a:rPr>
              <a:t>(</a:t>
            </a:r>
            <a:r>
              <a:rPr lang="ja-JP" altLang="en-US" b="1" dirty="0" smtClean="0">
                <a:solidFill>
                  <a:srgbClr val="002060"/>
                </a:solidFill>
                <a:latin typeface="UD デジタル 教科書体 N-R" panose="02020400000000000000" pitchFamily="17" charset="-128"/>
                <a:ea typeface="UD デジタル 教科書体 N-R" panose="02020400000000000000" pitchFamily="17" charset="-128"/>
              </a:rPr>
              <a:t>約</a:t>
            </a:r>
            <a:r>
              <a:rPr lang="en-US" altLang="ja-JP" b="1" dirty="0" smtClean="0">
                <a:solidFill>
                  <a:srgbClr val="002060"/>
                </a:solidFill>
                <a:latin typeface="UD デジタル 教科書体 N-R" panose="02020400000000000000" pitchFamily="17" charset="-128"/>
                <a:ea typeface="UD デジタル 教科書体 N-R" panose="02020400000000000000" pitchFamily="17" charset="-128"/>
              </a:rPr>
              <a:t>5.5km</a:t>
            </a:r>
            <a:r>
              <a:rPr lang="ja-JP" altLang="en-US" b="1" dirty="0" smtClean="0">
                <a:solidFill>
                  <a:srgbClr val="002060"/>
                </a:solidFill>
                <a:latin typeface="UD デジタル 教科書体 N-R" panose="02020400000000000000" pitchFamily="17" charset="-128"/>
                <a:ea typeface="UD デジタル 教科書体 N-R" panose="02020400000000000000" pitchFamily="17" charset="-128"/>
              </a:rPr>
              <a:t>）</a:t>
            </a:r>
            <a:endParaRPr lang="en-US" altLang="ja-JP" b="1" dirty="0" smtClean="0">
              <a:solidFill>
                <a:srgbClr val="002060"/>
              </a:solidFill>
              <a:latin typeface="UD デジタル 教科書体 N-R" panose="02020400000000000000" pitchFamily="17" charset="-128"/>
              <a:ea typeface="UD デジタル 教科書体 N-R" panose="02020400000000000000" pitchFamily="17" charset="-128"/>
            </a:endParaRPr>
          </a:p>
          <a:p>
            <a:pPr algn="ctr"/>
            <a:r>
              <a:rPr lang="ja-JP" altLang="en-US" b="1" dirty="0">
                <a:solidFill>
                  <a:srgbClr val="002060"/>
                </a:solidFill>
                <a:latin typeface="UD デジタル 教科書体 N-R" panose="02020400000000000000" pitchFamily="17" charset="-128"/>
                <a:ea typeface="UD デジタル 教科書体 N-R" panose="02020400000000000000" pitchFamily="17" charset="-128"/>
              </a:rPr>
              <a:t>を主張</a:t>
            </a:r>
            <a:r>
              <a:rPr lang="ja-JP" altLang="en-US" sz="1200" b="1" dirty="0">
                <a:solidFill>
                  <a:srgbClr val="002060"/>
                </a:solidFill>
                <a:latin typeface="UD デジタル 教科書体 N-R" panose="02020400000000000000" pitchFamily="17" charset="-128"/>
                <a:ea typeface="UD デジタル 教科書体 N-R" panose="02020400000000000000" pitchFamily="17" charset="-128"/>
              </a:rPr>
              <a:t>（</a:t>
            </a:r>
            <a:r>
              <a:rPr lang="en-US" altLang="ja-JP" sz="1200" b="1" dirty="0">
                <a:solidFill>
                  <a:srgbClr val="002060"/>
                </a:solidFill>
                <a:latin typeface="UD デジタル 教科書体 N-R" panose="02020400000000000000" pitchFamily="17" charset="-128"/>
                <a:ea typeface="UD デジタル 教科書体 N-R" panose="02020400000000000000" pitchFamily="17" charset="-128"/>
              </a:rPr>
              <a:t>1</a:t>
            </a:r>
            <a:r>
              <a:rPr lang="ja-JP" altLang="en-US" sz="1200" b="1" dirty="0">
                <a:solidFill>
                  <a:srgbClr val="002060"/>
                </a:solidFill>
                <a:latin typeface="UD デジタル 教科書体 N-R" panose="02020400000000000000" pitchFamily="17" charset="-128"/>
                <a:ea typeface="UD デジタル 教科書体 N-R" panose="02020400000000000000" pitchFamily="17" charset="-128"/>
              </a:rPr>
              <a:t>海里＝</a:t>
            </a:r>
            <a:r>
              <a:rPr lang="en-US" altLang="ja-JP" sz="1200" b="1" dirty="0">
                <a:solidFill>
                  <a:srgbClr val="002060"/>
                </a:solidFill>
                <a:latin typeface="UD デジタル 教科書体 N-R" panose="02020400000000000000" pitchFamily="17" charset="-128"/>
                <a:ea typeface="UD デジタル 教科書体 N-R" panose="02020400000000000000" pitchFamily="17" charset="-128"/>
              </a:rPr>
              <a:t>1,852</a:t>
            </a:r>
            <a:r>
              <a:rPr lang="es-ES" altLang="ja-JP" sz="1200" b="1" dirty="0">
                <a:solidFill>
                  <a:srgbClr val="002060"/>
                </a:solidFill>
                <a:latin typeface="UD デジタル 教科書体 N-R" panose="02020400000000000000" pitchFamily="17" charset="-128"/>
                <a:ea typeface="UD デジタル 教科書体 N-R" panose="02020400000000000000" pitchFamily="17" charset="-128"/>
              </a:rPr>
              <a:t>m</a:t>
            </a:r>
            <a:r>
              <a:rPr lang="ja-JP" altLang="es-ES" sz="1200" b="1" dirty="0">
                <a:solidFill>
                  <a:srgbClr val="002060"/>
                </a:solidFill>
                <a:latin typeface="UD デジタル 教科書体 N-R" panose="02020400000000000000" pitchFamily="17" charset="-128"/>
                <a:ea typeface="UD デジタル 教科書体 N-R" panose="02020400000000000000" pitchFamily="17" charset="-128"/>
              </a:rPr>
              <a:t>）</a:t>
            </a:r>
            <a:endParaRPr kumimoji="1" lang="ja-JP" altLang="en-US" sz="1200" b="1" dirty="0">
              <a:solidFill>
                <a:srgbClr val="002060"/>
              </a:solidFill>
              <a:latin typeface="UD デジタル 教科書体 N-R" panose="02020400000000000000" pitchFamily="17" charset="-128"/>
              <a:ea typeface="UD デジタル 教科書体 N-R" panose="02020400000000000000" pitchFamily="17" charset="-128"/>
            </a:endParaRPr>
          </a:p>
        </p:txBody>
      </p:sp>
      <p:pic>
        <p:nvPicPr>
          <p:cNvPr id="8" name="図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787" y="3284514"/>
            <a:ext cx="2271986" cy="2095907"/>
          </a:xfrm>
          <a:prstGeom prst="rect">
            <a:avLst/>
          </a:prstGeom>
        </p:spPr>
      </p:pic>
      <p:sp>
        <p:nvSpPr>
          <p:cNvPr id="10" name="右矢印 9"/>
          <p:cNvSpPr/>
          <p:nvPr/>
        </p:nvSpPr>
        <p:spPr>
          <a:xfrm>
            <a:off x="6102997" y="5191094"/>
            <a:ext cx="738961" cy="484632"/>
          </a:xfrm>
          <a:prstGeom prst="rightArrow">
            <a:avLst/>
          </a:prstGeom>
          <a:gradFill>
            <a:gsLst>
              <a:gs pos="0">
                <a:schemeClr val="accent1">
                  <a:lumMod val="5000"/>
                  <a:lumOff val="95000"/>
                  <a:alpha val="88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7096176" y="4581180"/>
            <a:ext cx="4801314" cy="1754326"/>
          </a:xfrm>
          <a:prstGeom prst="rect">
            <a:avLst/>
          </a:prstGeom>
          <a:solidFill>
            <a:srgbClr val="FF5B5B"/>
          </a:solidFill>
          <a:ln w="28575">
            <a:solidFill>
              <a:srgbClr val="C00000"/>
            </a:solidFill>
          </a:ln>
        </p:spPr>
        <p:txBody>
          <a:bodyPr wrap="none" rtlCol="0">
            <a:spAutoFit/>
          </a:bodyPr>
          <a:lstStyle/>
          <a:p>
            <a:r>
              <a:rPr kumimoji="1" lang="en-US" altLang="ja-JP" b="1" dirty="0" smtClean="0">
                <a:solidFill>
                  <a:schemeClr val="bg1"/>
                </a:solidFill>
                <a:latin typeface="UD デジタル 教科書体 N-R" panose="02020400000000000000" pitchFamily="17" charset="-128"/>
                <a:ea typeface="UD デジタル 教科書体 N-R" panose="02020400000000000000" pitchFamily="17" charset="-128"/>
              </a:rPr>
              <a:t>19</a:t>
            </a:r>
            <a:r>
              <a:rPr kumimoji="1" lang="ja-JP" altLang="en-US" b="1" dirty="0" smtClean="0">
                <a:solidFill>
                  <a:schemeClr val="bg1"/>
                </a:solidFill>
                <a:latin typeface="UD デジタル 教科書体 N-R" panose="02020400000000000000" pitchFamily="17" charset="-128"/>
                <a:ea typeface="UD デジタル 教科書体 N-R" panose="02020400000000000000" pitchFamily="17" charset="-128"/>
              </a:rPr>
              <a:t>世紀後半：</a:t>
            </a:r>
            <a:endParaRPr kumimoji="1" lang="en-US" altLang="ja-JP" b="1" dirty="0" smtClean="0">
              <a:solidFill>
                <a:schemeClr val="bg1"/>
              </a:solidFill>
              <a:latin typeface="UD デジタル 教科書体 N-R" panose="02020400000000000000" pitchFamily="17" charset="-128"/>
              <a:ea typeface="UD デジタル 教科書体 N-R" panose="02020400000000000000" pitchFamily="17" charset="-128"/>
            </a:endParaRPr>
          </a:p>
          <a:p>
            <a:r>
              <a:rPr kumimoji="1" lang="ja-JP" altLang="en-US" b="1" dirty="0" smtClean="0">
                <a:solidFill>
                  <a:schemeClr val="bg1"/>
                </a:solidFill>
                <a:latin typeface="UD デジタル 教科書体 N-R" panose="02020400000000000000" pitchFamily="17" charset="-128"/>
                <a:ea typeface="UD デジタル 教科書体 N-R" panose="02020400000000000000" pitchFamily="17" charset="-128"/>
              </a:rPr>
              <a:t>多くの点で各国の立場に隔たり</a:t>
            </a:r>
            <a:endParaRPr kumimoji="1" lang="en-US" altLang="ja-JP" b="1" dirty="0" smtClean="0">
              <a:solidFill>
                <a:schemeClr val="bg1"/>
              </a:solidFill>
              <a:latin typeface="UD デジタル 教科書体 N-R" panose="02020400000000000000" pitchFamily="17" charset="-128"/>
              <a:ea typeface="UD デジタル 教科書体 N-R" panose="02020400000000000000" pitchFamily="17" charset="-128"/>
            </a:endParaRPr>
          </a:p>
          <a:p>
            <a:r>
              <a:rPr lang="ja-JP" altLang="en-US" b="1" dirty="0" smtClean="0">
                <a:solidFill>
                  <a:schemeClr val="bg1"/>
                </a:solidFill>
                <a:latin typeface="UD デジタル 教科書体 N-R" panose="02020400000000000000" pitchFamily="17" charset="-128"/>
                <a:ea typeface="UD デジタル 教科書体 N-R" panose="02020400000000000000" pitchFamily="17" charset="-128"/>
              </a:rPr>
              <a:t>・領海の幅</a:t>
            </a:r>
            <a:r>
              <a:rPr lang="en-US" altLang="ja-JP" b="1" dirty="0" smtClean="0">
                <a:solidFill>
                  <a:schemeClr val="bg1"/>
                </a:solidFill>
                <a:latin typeface="UD デジタル 教科書体 N-R" panose="02020400000000000000" pitchFamily="17" charset="-128"/>
                <a:ea typeface="UD デジタル 教科書体 N-R" panose="02020400000000000000" pitchFamily="17" charset="-128"/>
              </a:rPr>
              <a:t>(4</a:t>
            </a:r>
            <a:r>
              <a:rPr lang="ja-JP" altLang="en-US" b="1" dirty="0" smtClean="0">
                <a:solidFill>
                  <a:schemeClr val="bg1"/>
                </a:solidFill>
                <a:latin typeface="UD デジタル 教科書体 N-R" panose="02020400000000000000" pitchFamily="17" charset="-128"/>
                <a:ea typeface="UD デジタル 教科書体 N-R" panose="02020400000000000000" pitchFamily="17" charset="-128"/>
              </a:rPr>
              <a:t>海里、</a:t>
            </a:r>
            <a:r>
              <a:rPr lang="en-US" altLang="ja-JP" b="1" dirty="0" smtClean="0">
                <a:solidFill>
                  <a:schemeClr val="bg1"/>
                </a:solidFill>
                <a:latin typeface="UD デジタル 教科書体 N-R" panose="02020400000000000000" pitchFamily="17" charset="-128"/>
                <a:ea typeface="UD デジタル 教科書体 N-R" panose="02020400000000000000" pitchFamily="17" charset="-128"/>
              </a:rPr>
              <a:t>12</a:t>
            </a:r>
            <a:r>
              <a:rPr lang="ja-JP" altLang="en-US" b="1" dirty="0" smtClean="0">
                <a:solidFill>
                  <a:schemeClr val="bg1"/>
                </a:solidFill>
                <a:latin typeface="UD デジタル 教科書体 N-R" panose="02020400000000000000" pitchFamily="17" charset="-128"/>
                <a:ea typeface="UD デジタル 教科書体 N-R" panose="02020400000000000000" pitchFamily="17" charset="-128"/>
              </a:rPr>
              <a:t>海里への拡大の主張）</a:t>
            </a:r>
            <a:endParaRPr lang="en-US" altLang="ja-JP" b="1" dirty="0" smtClean="0">
              <a:solidFill>
                <a:schemeClr val="bg1"/>
              </a:solidFill>
              <a:latin typeface="UD デジタル 教科書体 N-R" panose="02020400000000000000" pitchFamily="17" charset="-128"/>
              <a:ea typeface="UD デジタル 教科書体 N-R" panose="02020400000000000000" pitchFamily="17" charset="-128"/>
            </a:endParaRPr>
          </a:p>
          <a:p>
            <a:r>
              <a:rPr lang="ja-JP" altLang="en-US" b="1" dirty="0" smtClean="0">
                <a:solidFill>
                  <a:schemeClr val="bg1"/>
                </a:solidFill>
                <a:latin typeface="UD デジタル 教科書体 N-R" panose="02020400000000000000" pitchFamily="17" charset="-128"/>
                <a:ea typeface="UD デジタル 教科書体 N-R" panose="02020400000000000000" pitchFamily="17" charset="-128"/>
              </a:rPr>
              <a:t>・漁業権</a:t>
            </a:r>
            <a:endParaRPr lang="en-US" altLang="ja-JP" b="1" dirty="0" smtClean="0">
              <a:solidFill>
                <a:schemeClr val="bg1"/>
              </a:solidFill>
              <a:latin typeface="UD デジタル 教科書体 N-R" panose="02020400000000000000" pitchFamily="17" charset="-128"/>
              <a:ea typeface="UD デジタル 教科書体 N-R" panose="02020400000000000000" pitchFamily="17" charset="-128"/>
            </a:endParaRPr>
          </a:p>
          <a:p>
            <a:r>
              <a:rPr lang="ja-JP" altLang="en-US" b="1" dirty="0" smtClean="0">
                <a:solidFill>
                  <a:schemeClr val="bg1"/>
                </a:solidFill>
                <a:latin typeface="UD デジタル 教科書体 N-R" panose="02020400000000000000" pitchFamily="17" charset="-128"/>
                <a:ea typeface="UD デジタル 教科書体 N-R" panose="02020400000000000000" pitchFamily="17" charset="-128"/>
              </a:rPr>
              <a:t>・海峡の通行権</a:t>
            </a:r>
            <a:endParaRPr lang="en-US" altLang="ja-JP" b="1" dirty="0" smtClean="0">
              <a:solidFill>
                <a:schemeClr val="bg1"/>
              </a:solidFill>
              <a:latin typeface="UD デジタル 教科書体 N-R" panose="02020400000000000000" pitchFamily="17" charset="-128"/>
              <a:ea typeface="UD デジタル 教科書体 N-R" panose="02020400000000000000" pitchFamily="17" charset="-128"/>
            </a:endParaRPr>
          </a:p>
          <a:p>
            <a:r>
              <a:rPr lang="ja-JP" altLang="en-US" b="1" dirty="0" smtClean="0">
                <a:solidFill>
                  <a:schemeClr val="bg1"/>
                </a:solidFill>
                <a:latin typeface="UD デジタル 教科書体 N-R" panose="02020400000000000000" pitchFamily="17" charset="-128"/>
                <a:ea typeface="UD デジタル 教科書体 N-R" panose="02020400000000000000" pitchFamily="17" charset="-128"/>
              </a:rPr>
              <a:t>・軍艦の地位　等</a:t>
            </a:r>
            <a:endParaRPr lang="en-US" altLang="ja-JP" b="1" dirty="0" smtClean="0">
              <a:solidFill>
                <a:schemeClr val="bg1"/>
              </a:solidFill>
              <a:latin typeface="UD デジタル 教科書体 N-R" panose="02020400000000000000" pitchFamily="17" charset="-128"/>
              <a:ea typeface="UD デジタル 教科書体 N-R" panose="02020400000000000000" pitchFamily="17" charset="-128"/>
            </a:endParaRPr>
          </a:p>
        </p:txBody>
      </p:sp>
      <p:pic>
        <p:nvPicPr>
          <p:cNvPr id="12" name="オーディオ 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3972443728"/>
      </p:ext>
    </p:extLst>
  </p:cSld>
  <p:clrMapOvr>
    <a:masterClrMapping/>
  </p:clrMapOvr>
  <mc:AlternateContent xmlns:mc="http://schemas.openxmlformats.org/markup-compatibility/2006" xmlns:p14="http://schemas.microsoft.com/office/powerpoint/2010/main">
    <mc:Choice Requires="p14">
      <p:transition spd="slow" p14:dur="2000" advTm="68896"/>
    </mc:Choice>
    <mc:Fallback xmlns="">
      <p:transition spd="slow" advTm="688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12"/>
                </p:tgtEl>
              </p:cMediaNode>
            </p:audio>
          </p:childTnLst>
        </p:cTn>
      </p:par>
    </p:tnLst>
    <p:bldLst>
      <p:bldP spid="7" grpId="0" animBg="1"/>
      <p:bldP spid="10"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CBF91F34-03C4-4097-BCA2-132CB104BB19}"/>
              </a:ext>
            </a:extLst>
          </p:cNvPr>
          <p:cNvSpPr txBox="1"/>
          <p:nvPr/>
        </p:nvSpPr>
        <p:spPr>
          <a:xfrm>
            <a:off x="550269" y="449291"/>
            <a:ext cx="8573181" cy="646331"/>
          </a:xfrm>
          <a:prstGeom prst="rect">
            <a:avLst/>
          </a:prstGeom>
          <a:solidFill>
            <a:schemeClr val="bg1">
              <a:alpha val="70000"/>
            </a:schemeClr>
          </a:solidFill>
        </p:spPr>
        <p:txBody>
          <a:bodyPr wrap="none" rtlCol="0">
            <a:spAutoFit/>
          </a:bodyPr>
          <a:lstStyle/>
          <a:p>
            <a:r>
              <a:rPr lang="en-US" altLang="ja-JP" sz="3600" dirty="0" smtClean="0">
                <a:solidFill>
                  <a:srgbClr val="002060"/>
                </a:solidFill>
                <a:latin typeface="Meiryo UI" panose="020B0604030504040204" pitchFamily="50" charset="-128"/>
                <a:ea typeface="Meiryo UI" panose="020B0604030504040204" pitchFamily="50" charset="-128"/>
              </a:rPr>
              <a:t>20</a:t>
            </a:r>
            <a:r>
              <a:rPr lang="ja-JP" altLang="en-US" sz="3600" dirty="0" smtClean="0">
                <a:solidFill>
                  <a:srgbClr val="002060"/>
                </a:solidFill>
                <a:latin typeface="Meiryo UI" panose="020B0604030504040204" pitchFamily="50" charset="-128"/>
                <a:ea typeface="Meiryo UI" panose="020B0604030504040204" pitchFamily="50" charset="-128"/>
              </a:rPr>
              <a:t>世紀：海の国際ルールの法典化をめざして</a:t>
            </a:r>
            <a:endParaRPr lang="en-US" altLang="ja-JP" sz="3600" dirty="0">
              <a:solidFill>
                <a:srgbClr val="002060"/>
              </a:solidFill>
              <a:latin typeface="Meiryo UI" panose="020B0604030504040204" pitchFamily="50" charset="-128"/>
              <a:ea typeface="Meiryo UI" panose="020B0604030504040204" pitchFamily="50" charset="-128"/>
            </a:endParaRPr>
          </a:p>
        </p:txBody>
      </p:sp>
      <p:grpSp>
        <p:nvGrpSpPr>
          <p:cNvPr id="6" name="グループ化 5"/>
          <p:cNvGrpSpPr/>
          <p:nvPr/>
        </p:nvGrpSpPr>
        <p:grpSpPr>
          <a:xfrm>
            <a:off x="298494" y="3174884"/>
            <a:ext cx="9282111" cy="3583761"/>
            <a:chOff x="322558" y="1397522"/>
            <a:chExt cx="11709008" cy="3583761"/>
          </a:xfrm>
        </p:grpSpPr>
        <p:sp>
          <p:nvSpPr>
            <p:cNvPr id="7" name="フリーフォーム 6"/>
            <p:cNvSpPr/>
            <p:nvPr/>
          </p:nvSpPr>
          <p:spPr>
            <a:xfrm>
              <a:off x="322558" y="1397522"/>
              <a:ext cx="1943734" cy="2678399"/>
            </a:xfrm>
            <a:custGeom>
              <a:avLst/>
              <a:gdLst>
                <a:gd name="connsiteX0" fmla="*/ 0 w 1943734"/>
                <a:gd name="connsiteY0" fmla="*/ 194373 h 2678399"/>
                <a:gd name="connsiteX1" fmla="*/ 194373 w 1943734"/>
                <a:gd name="connsiteY1" fmla="*/ 0 h 2678399"/>
                <a:gd name="connsiteX2" fmla="*/ 1749361 w 1943734"/>
                <a:gd name="connsiteY2" fmla="*/ 0 h 2678399"/>
                <a:gd name="connsiteX3" fmla="*/ 1943734 w 1943734"/>
                <a:gd name="connsiteY3" fmla="*/ 194373 h 2678399"/>
                <a:gd name="connsiteX4" fmla="*/ 1943734 w 1943734"/>
                <a:gd name="connsiteY4" fmla="*/ 2484026 h 2678399"/>
                <a:gd name="connsiteX5" fmla="*/ 1749361 w 1943734"/>
                <a:gd name="connsiteY5" fmla="*/ 2678399 h 2678399"/>
                <a:gd name="connsiteX6" fmla="*/ 194373 w 1943734"/>
                <a:gd name="connsiteY6" fmla="*/ 2678399 h 2678399"/>
                <a:gd name="connsiteX7" fmla="*/ 0 w 1943734"/>
                <a:gd name="connsiteY7" fmla="*/ 2484026 h 2678399"/>
                <a:gd name="connsiteX8" fmla="*/ 0 w 1943734"/>
                <a:gd name="connsiteY8" fmla="*/ 194373 h 2678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3734" h="2678399">
                  <a:moveTo>
                    <a:pt x="0" y="194373"/>
                  </a:moveTo>
                  <a:cubicBezTo>
                    <a:pt x="0" y="87024"/>
                    <a:pt x="87024" y="0"/>
                    <a:pt x="194373" y="0"/>
                  </a:cubicBezTo>
                  <a:lnTo>
                    <a:pt x="1749361" y="0"/>
                  </a:lnTo>
                  <a:cubicBezTo>
                    <a:pt x="1856710" y="0"/>
                    <a:pt x="1943734" y="87024"/>
                    <a:pt x="1943734" y="194373"/>
                  </a:cubicBezTo>
                  <a:lnTo>
                    <a:pt x="1943734" y="2484026"/>
                  </a:lnTo>
                  <a:cubicBezTo>
                    <a:pt x="1943734" y="2591375"/>
                    <a:pt x="1856710" y="2678399"/>
                    <a:pt x="1749361" y="2678399"/>
                  </a:cubicBezTo>
                  <a:lnTo>
                    <a:pt x="194373" y="2678399"/>
                  </a:lnTo>
                  <a:cubicBezTo>
                    <a:pt x="87024" y="2678399"/>
                    <a:pt x="0" y="2591375"/>
                    <a:pt x="0" y="2484026"/>
                  </a:cubicBezTo>
                  <a:lnTo>
                    <a:pt x="0" y="194373"/>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13792" tIns="113792" rIns="113792" bIns="1961866" numCol="1" spcCol="1270" anchor="t" anchorCtr="0">
              <a:noAutofit/>
            </a:bodyPr>
            <a:lstStyle/>
            <a:p>
              <a:pPr lvl="0" algn="l" defTabSz="711200">
                <a:lnSpc>
                  <a:spcPct val="90000"/>
                </a:lnSpc>
                <a:spcBef>
                  <a:spcPct val="0"/>
                </a:spcBef>
                <a:spcAft>
                  <a:spcPct val="35000"/>
                </a:spcAft>
              </a:pPr>
              <a:r>
                <a:rPr kumimoji="1" lang="ja-JP" altLang="en-US" sz="1600" kern="1200" dirty="0" smtClean="0">
                  <a:latin typeface="UD デジタル 教科書体 NK-B" panose="02020700000000000000" pitchFamily="18" charset="-128"/>
                  <a:ea typeface="UD デジタル 教科書体 NK-B" panose="02020700000000000000" pitchFamily="18" charset="-128"/>
                </a:rPr>
                <a:t>ハーグ法典化会議</a:t>
              </a:r>
              <a:endParaRPr kumimoji="1" lang="en-US" altLang="ja-JP" sz="1600" kern="1200" dirty="0" smtClean="0">
                <a:latin typeface="UD デジタル 教科書体 NK-B" panose="02020700000000000000" pitchFamily="18" charset="-128"/>
                <a:ea typeface="UD デジタル 教科書体 NK-B" panose="02020700000000000000" pitchFamily="18" charset="-128"/>
              </a:endParaRPr>
            </a:p>
            <a:p>
              <a:pPr lvl="0" algn="l" defTabSz="711200">
                <a:lnSpc>
                  <a:spcPct val="90000"/>
                </a:lnSpc>
                <a:spcBef>
                  <a:spcPct val="0"/>
                </a:spcBef>
                <a:spcAft>
                  <a:spcPct val="35000"/>
                </a:spcAft>
              </a:pPr>
              <a:r>
                <a:rPr kumimoji="1" lang="ja-JP" altLang="en-US" sz="1400" kern="1200" dirty="0" smtClean="0">
                  <a:latin typeface="UD デジタル 教科書体 NK-B" panose="02020700000000000000" pitchFamily="18" charset="-128"/>
                  <a:ea typeface="UD デジタル 教科書体 NK-B" panose="02020700000000000000" pitchFamily="18" charset="-128"/>
                </a:rPr>
                <a:t>（</a:t>
              </a:r>
              <a:r>
                <a:rPr kumimoji="1" lang="en-US" altLang="ja-JP" sz="1400" kern="1200" dirty="0" smtClean="0">
                  <a:latin typeface="UD デジタル 教科書体 NK-B" panose="02020700000000000000" pitchFamily="18" charset="-128"/>
                  <a:ea typeface="UD デジタル 教科書体 NK-B" panose="02020700000000000000" pitchFamily="18" charset="-128"/>
                </a:rPr>
                <a:t>1930</a:t>
              </a:r>
              <a:r>
                <a:rPr kumimoji="1" lang="ja-JP" altLang="en-US" sz="1400" kern="1200" dirty="0" smtClean="0">
                  <a:latin typeface="UD デジタル 教科書体 NK-B" panose="02020700000000000000" pitchFamily="18" charset="-128"/>
                  <a:ea typeface="UD デジタル 教科書体 NK-B" panose="02020700000000000000" pitchFamily="18" charset="-128"/>
                </a:rPr>
                <a:t>年）</a:t>
              </a:r>
              <a:endParaRPr kumimoji="1" lang="ja-JP" altLang="en-US" sz="1400" kern="1200" dirty="0">
                <a:latin typeface="UD デジタル 教科書体 NK-B" panose="02020700000000000000" pitchFamily="18" charset="-128"/>
                <a:ea typeface="UD デジタル 教科書体 NK-B" panose="02020700000000000000" pitchFamily="18" charset="-128"/>
              </a:endParaRPr>
            </a:p>
          </p:txBody>
        </p:sp>
        <p:sp>
          <p:nvSpPr>
            <p:cNvPr id="8" name="フリーフォーム 7"/>
            <p:cNvSpPr/>
            <p:nvPr/>
          </p:nvSpPr>
          <p:spPr>
            <a:xfrm>
              <a:off x="513776" y="2257396"/>
              <a:ext cx="2011819" cy="2108057"/>
            </a:xfrm>
            <a:custGeom>
              <a:avLst/>
              <a:gdLst>
                <a:gd name="connsiteX0" fmla="*/ 0 w 1943734"/>
                <a:gd name="connsiteY0" fmla="*/ 194373 h 3571200"/>
                <a:gd name="connsiteX1" fmla="*/ 194373 w 1943734"/>
                <a:gd name="connsiteY1" fmla="*/ 0 h 3571200"/>
                <a:gd name="connsiteX2" fmla="*/ 1749361 w 1943734"/>
                <a:gd name="connsiteY2" fmla="*/ 0 h 3571200"/>
                <a:gd name="connsiteX3" fmla="*/ 1943734 w 1943734"/>
                <a:gd name="connsiteY3" fmla="*/ 194373 h 3571200"/>
                <a:gd name="connsiteX4" fmla="*/ 1943734 w 1943734"/>
                <a:gd name="connsiteY4" fmla="*/ 3376827 h 3571200"/>
                <a:gd name="connsiteX5" fmla="*/ 1749361 w 1943734"/>
                <a:gd name="connsiteY5" fmla="*/ 3571200 h 3571200"/>
                <a:gd name="connsiteX6" fmla="*/ 194373 w 1943734"/>
                <a:gd name="connsiteY6" fmla="*/ 3571200 h 3571200"/>
                <a:gd name="connsiteX7" fmla="*/ 0 w 1943734"/>
                <a:gd name="connsiteY7" fmla="*/ 3376827 h 3571200"/>
                <a:gd name="connsiteX8" fmla="*/ 0 w 1943734"/>
                <a:gd name="connsiteY8" fmla="*/ 194373 h 357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3734" h="3571200">
                  <a:moveTo>
                    <a:pt x="0" y="194373"/>
                  </a:moveTo>
                  <a:cubicBezTo>
                    <a:pt x="0" y="87024"/>
                    <a:pt x="87024" y="0"/>
                    <a:pt x="194373" y="0"/>
                  </a:cubicBezTo>
                  <a:lnTo>
                    <a:pt x="1749361" y="0"/>
                  </a:lnTo>
                  <a:cubicBezTo>
                    <a:pt x="1856710" y="0"/>
                    <a:pt x="1943734" y="87024"/>
                    <a:pt x="1943734" y="194373"/>
                  </a:cubicBezTo>
                  <a:lnTo>
                    <a:pt x="1943734" y="3376827"/>
                  </a:lnTo>
                  <a:cubicBezTo>
                    <a:pt x="1943734" y="3484176"/>
                    <a:pt x="1856710" y="3571200"/>
                    <a:pt x="1749361" y="3571200"/>
                  </a:cubicBezTo>
                  <a:lnTo>
                    <a:pt x="194373" y="3571200"/>
                  </a:lnTo>
                  <a:cubicBezTo>
                    <a:pt x="87024" y="3571200"/>
                    <a:pt x="0" y="3484176"/>
                    <a:pt x="0" y="3376827"/>
                  </a:cubicBezTo>
                  <a:lnTo>
                    <a:pt x="0" y="194373"/>
                  </a:lnTo>
                  <a:close/>
                </a:path>
              </a:pathLst>
            </a:cu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70722" tIns="170722" rIns="170722" bIns="170722" numCol="1" spcCol="1270" anchor="t" anchorCtr="0">
              <a:noAutofit/>
            </a:bodyPr>
            <a:lstStyle/>
            <a:p>
              <a:pPr marL="171450" lvl="1" indent="-171450" algn="l" defTabSz="711200">
                <a:lnSpc>
                  <a:spcPct val="90000"/>
                </a:lnSpc>
                <a:spcBef>
                  <a:spcPct val="0"/>
                </a:spcBef>
                <a:spcAft>
                  <a:spcPct val="15000"/>
                </a:spcAft>
                <a:buChar char="••"/>
              </a:pPr>
              <a:r>
                <a:rPr kumimoji="1" lang="ja-JP" altLang="en-US" sz="1600" b="1" kern="1200" dirty="0" smtClean="0">
                  <a:latin typeface="UD デジタル 教科書体 NK-B" panose="02020700000000000000" pitchFamily="18" charset="-128"/>
                  <a:ea typeface="UD デジタル 教科書体 NK-B" panose="02020700000000000000" pitchFamily="18" charset="-128"/>
                </a:rPr>
                <a:t>条約採択できず</a:t>
              </a:r>
              <a:endParaRPr kumimoji="1" lang="ja-JP" altLang="en-US" sz="1600" b="1" kern="1200" dirty="0">
                <a:latin typeface="UD デジタル 教科書体 NK-B" panose="02020700000000000000" pitchFamily="18" charset="-128"/>
                <a:ea typeface="UD デジタル 教科書体 NK-B" panose="02020700000000000000" pitchFamily="18" charset="-128"/>
              </a:endParaRPr>
            </a:p>
            <a:p>
              <a:pPr marL="171450" lvl="1" indent="-171450" algn="l" defTabSz="711200">
                <a:lnSpc>
                  <a:spcPct val="90000"/>
                </a:lnSpc>
                <a:spcBef>
                  <a:spcPct val="0"/>
                </a:spcBef>
                <a:spcAft>
                  <a:spcPct val="15000"/>
                </a:spcAft>
                <a:buChar char="••"/>
              </a:pPr>
              <a:endParaRPr kumimoji="1" lang="ja-JP" altLang="en-US" sz="1600" b="1" kern="1200" dirty="0">
                <a:latin typeface="UD デジタル 教科書体 NK-B" panose="02020700000000000000" pitchFamily="18" charset="-128"/>
                <a:ea typeface="UD デジタル 教科書体 NK-B" panose="02020700000000000000" pitchFamily="18" charset="-128"/>
              </a:endParaRPr>
            </a:p>
            <a:p>
              <a:pPr marL="171450" lvl="1" indent="-171450" algn="l" defTabSz="711200">
                <a:lnSpc>
                  <a:spcPct val="90000"/>
                </a:lnSpc>
                <a:spcBef>
                  <a:spcPct val="0"/>
                </a:spcBef>
                <a:spcAft>
                  <a:spcPct val="15000"/>
                </a:spcAft>
                <a:buChar char="••"/>
              </a:pPr>
              <a:r>
                <a:rPr kumimoji="1" lang="ja-JP" altLang="en-US" sz="1600" b="1" kern="1200" dirty="0" smtClean="0">
                  <a:latin typeface="UD デジタル 教科書体 NK-B" panose="02020700000000000000" pitchFamily="18" charset="-128"/>
                  <a:ea typeface="UD デジタル 教科書体 NK-B" panose="02020700000000000000" pitchFamily="18" charset="-128"/>
                </a:rPr>
                <a:t>領海の幅員をめぐって意見対立</a:t>
              </a:r>
              <a:endParaRPr kumimoji="1" lang="ja-JP" altLang="en-US" sz="1600" b="1" kern="1200" dirty="0">
                <a:latin typeface="UD デジタル 教科書体 NK-B" panose="02020700000000000000" pitchFamily="18" charset="-128"/>
                <a:ea typeface="UD デジタル 教科書体 NK-B" panose="02020700000000000000" pitchFamily="18" charset="-128"/>
              </a:endParaRPr>
            </a:p>
            <a:p>
              <a:pPr marL="171450" lvl="1" indent="-171450" algn="l" defTabSz="711200">
                <a:lnSpc>
                  <a:spcPct val="90000"/>
                </a:lnSpc>
                <a:spcBef>
                  <a:spcPct val="0"/>
                </a:spcBef>
                <a:spcAft>
                  <a:spcPct val="15000"/>
                </a:spcAft>
                <a:buChar char="••"/>
              </a:pPr>
              <a:endParaRPr kumimoji="1" lang="ja-JP" altLang="en-US" sz="1600" b="1" kern="1200" dirty="0"/>
            </a:p>
          </p:txBody>
        </p:sp>
        <p:sp>
          <p:nvSpPr>
            <p:cNvPr id="9" name="フリーフォーム 8"/>
            <p:cNvSpPr/>
            <p:nvPr/>
          </p:nvSpPr>
          <p:spPr>
            <a:xfrm>
              <a:off x="2560955" y="1544302"/>
              <a:ext cx="624685" cy="483933"/>
            </a:xfrm>
            <a:custGeom>
              <a:avLst/>
              <a:gdLst>
                <a:gd name="connsiteX0" fmla="*/ 0 w 624685"/>
                <a:gd name="connsiteY0" fmla="*/ 96787 h 483933"/>
                <a:gd name="connsiteX1" fmla="*/ 382719 w 624685"/>
                <a:gd name="connsiteY1" fmla="*/ 96787 h 483933"/>
                <a:gd name="connsiteX2" fmla="*/ 382719 w 624685"/>
                <a:gd name="connsiteY2" fmla="*/ 0 h 483933"/>
                <a:gd name="connsiteX3" fmla="*/ 624685 w 624685"/>
                <a:gd name="connsiteY3" fmla="*/ 241967 h 483933"/>
                <a:gd name="connsiteX4" fmla="*/ 382719 w 624685"/>
                <a:gd name="connsiteY4" fmla="*/ 483933 h 483933"/>
                <a:gd name="connsiteX5" fmla="*/ 382719 w 624685"/>
                <a:gd name="connsiteY5" fmla="*/ 387146 h 483933"/>
                <a:gd name="connsiteX6" fmla="*/ 0 w 624685"/>
                <a:gd name="connsiteY6" fmla="*/ 387146 h 483933"/>
                <a:gd name="connsiteX7" fmla="*/ 0 w 624685"/>
                <a:gd name="connsiteY7" fmla="*/ 96787 h 48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4685" h="483933">
                  <a:moveTo>
                    <a:pt x="0" y="96787"/>
                  </a:moveTo>
                  <a:lnTo>
                    <a:pt x="382719" y="96787"/>
                  </a:lnTo>
                  <a:lnTo>
                    <a:pt x="382719" y="0"/>
                  </a:lnTo>
                  <a:lnTo>
                    <a:pt x="624685" y="241967"/>
                  </a:lnTo>
                  <a:lnTo>
                    <a:pt x="382719" y="483933"/>
                  </a:lnTo>
                  <a:lnTo>
                    <a:pt x="382719" y="387146"/>
                  </a:lnTo>
                  <a:lnTo>
                    <a:pt x="0" y="387146"/>
                  </a:lnTo>
                  <a:lnTo>
                    <a:pt x="0" y="96787"/>
                  </a:lnTo>
                  <a:close/>
                </a:path>
              </a:pathLst>
            </a:custGeom>
          </p:spPr>
          <p:style>
            <a:lnRef idx="0">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0" tIns="96787" rIns="145180" bIns="96787" numCol="1" spcCol="1270" anchor="ctr" anchorCtr="0">
              <a:noAutofit/>
            </a:bodyPr>
            <a:lstStyle/>
            <a:p>
              <a:pPr lvl="0" algn="ctr" defTabSz="622300">
                <a:lnSpc>
                  <a:spcPct val="90000"/>
                </a:lnSpc>
                <a:spcBef>
                  <a:spcPct val="0"/>
                </a:spcBef>
                <a:spcAft>
                  <a:spcPct val="35000"/>
                </a:spcAft>
              </a:pPr>
              <a:endParaRPr kumimoji="1" lang="ja-JP" altLang="en-US" sz="1400" kern="1200"/>
            </a:p>
          </p:txBody>
        </p:sp>
        <p:sp>
          <p:nvSpPr>
            <p:cNvPr id="10" name="フリーフォーム 9"/>
            <p:cNvSpPr/>
            <p:nvPr/>
          </p:nvSpPr>
          <p:spPr>
            <a:xfrm>
              <a:off x="3444945" y="1397522"/>
              <a:ext cx="1943734" cy="2678399"/>
            </a:xfrm>
            <a:custGeom>
              <a:avLst/>
              <a:gdLst>
                <a:gd name="connsiteX0" fmla="*/ 0 w 1943734"/>
                <a:gd name="connsiteY0" fmla="*/ 194373 h 2678399"/>
                <a:gd name="connsiteX1" fmla="*/ 194373 w 1943734"/>
                <a:gd name="connsiteY1" fmla="*/ 0 h 2678399"/>
                <a:gd name="connsiteX2" fmla="*/ 1749361 w 1943734"/>
                <a:gd name="connsiteY2" fmla="*/ 0 h 2678399"/>
                <a:gd name="connsiteX3" fmla="*/ 1943734 w 1943734"/>
                <a:gd name="connsiteY3" fmla="*/ 194373 h 2678399"/>
                <a:gd name="connsiteX4" fmla="*/ 1943734 w 1943734"/>
                <a:gd name="connsiteY4" fmla="*/ 2484026 h 2678399"/>
                <a:gd name="connsiteX5" fmla="*/ 1749361 w 1943734"/>
                <a:gd name="connsiteY5" fmla="*/ 2678399 h 2678399"/>
                <a:gd name="connsiteX6" fmla="*/ 194373 w 1943734"/>
                <a:gd name="connsiteY6" fmla="*/ 2678399 h 2678399"/>
                <a:gd name="connsiteX7" fmla="*/ 0 w 1943734"/>
                <a:gd name="connsiteY7" fmla="*/ 2484026 h 2678399"/>
                <a:gd name="connsiteX8" fmla="*/ 0 w 1943734"/>
                <a:gd name="connsiteY8" fmla="*/ 194373 h 2678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3734" h="2678399">
                  <a:moveTo>
                    <a:pt x="0" y="194373"/>
                  </a:moveTo>
                  <a:cubicBezTo>
                    <a:pt x="0" y="87024"/>
                    <a:pt x="87024" y="0"/>
                    <a:pt x="194373" y="0"/>
                  </a:cubicBezTo>
                  <a:lnTo>
                    <a:pt x="1749361" y="0"/>
                  </a:lnTo>
                  <a:cubicBezTo>
                    <a:pt x="1856710" y="0"/>
                    <a:pt x="1943734" y="87024"/>
                    <a:pt x="1943734" y="194373"/>
                  </a:cubicBezTo>
                  <a:lnTo>
                    <a:pt x="1943734" y="2484026"/>
                  </a:lnTo>
                  <a:cubicBezTo>
                    <a:pt x="1943734" y="2591375"/>
                    <a:pt x="1856710" y="2678399"/>
                    <a:pt x="1749361" y="2678399"/>
                  </a:cubicBezTo>
                  <a:lnTo>
                    <a:pt x="194373" y="2678399"/>
                  </a:lnTo>
                  <a:cubicBezTo>
                    <a:pt x="87024" y="2678399"/>
                    <a:pt x="0" y="2591375"/>
                    <a:pt x="0" y="2484026"/>
                  </a:cubicBezTo>
                  <a:lnTo>
                    <a:pt x="0" y="194373"/>
                  </a:lnTo>
                  <a:close/>
                </a:path>
              </a:pathLst>
            </a:custGeom>
          </p:spPr>
          <p:style>
            <a:lnRef idx="2">
              <a:schemeClr val="lt1">
                <a:hueOff val="0"/>
                <a:satOff val="0"/>
                <a:lumOff val="0"/>
                <a:alphaOff val="0"/>
              </a:schemeClr>
            </a:lnRef>
            <a:fillRef idx="1">
              <a:schemeClr val="accent5">
                <a:hueOff val="-2252848"/>
                <a:satOff val="-5806"/>
                <a:lumOff val="-3922"/>
                <a:alphaOff val="0"/>
              </a:schemeClr>
            </a:fillRef>
            <a:effectRef idx="0">
              <a:schemeClr val="accent5">
                <a:hueOff val="-2252848"/>
                <a:satOff val="-5806"/>
                <a:lumOff val="-3922"/>
                <a:alphaOff val="0"/>
              </a:schemeClr>
            </a:effectRef>
            <a:fontRef idx="minor">
              <a:schemeClr val="lt1"/>
            </a:fontRef>
          </p:style>
          <p:txBody>
            <a:bodyPr spcFirstLastPara="0" vert="horz" wrap="square" lIns="113792" tIns="113792" rIns="113792" bIns="1961866" numCol="1" spcCol="1270" anchor="t" anchorCtr="0">
              <a:noAutofit/>
            </a:bodyPr>
            <a:lstStyle/>
            <a:p>
              <a:pPr lvl="0" algn="l" defTabSz="711200">
                <a:lnSpc>
                  <a:spcPct val="90000"/>
                </a:lnSpc>
                <a:spcBef>
                  <a:spcPct val="0"/>
                </a:spcBef>
                <a:spcAft>
                  <a:spcPct val="35000"/>
                </a:spcAft>
              </a:pPr>
              <a:r>
                <a:rPr kumimoji="1" lang="ja-JP" altLang="en-US" sz="1600" kern="1200" dirty="0" smtClean="0">
                  <a:latin typeface="UD デジタル 教科書体 NK-B" panose="02020700000000000000" pitchFamily="18" charset="-128"/>
                  <a:ea typeface="UD デジタル 教科書体 NK-B" panose="02020700000000000000" pitchFamily="18" charset="-128"/>
                </a:rPr>
                <a:t>第一次海洋法会議</a:t>
              </a:r>
              <a:endParaRPr kumimoji="1" lang="en-US" altLang="ja-JP" sz="1600" kern="1200" dirty="0" smtClean="0">
                <a:latin typeface="UD デジタル 教科書体 NK-B" panose="02020700000000000000" pitchFamily="18" charset="-128"/>
                <a:ea typeface="UD デジタル 教科書体 NK-B" panose="02020700000000000000" pitchFamily="18" charset="-128"/>
              </a:endParaRPr>
            </a:p>
            <a:p>
              <a:pPr lvl="0" algn="l" defTabSz="711200">
                <a:lnSpc>
                  <a:spcPct val="90000"/>
                </a:lnSpc>
                <a:spcBef>
                  <a:spcPct val="0"/>
                </a:spcBef>
                <a:spcAft>
                  <a:spcPct val="35000"/>
                </a:spcAft>
              </a:pPr>
              <a:r>
                <a:rPr kumimoji="1" lang="en-US" altLang="ja-JP" sz="1400" kern="1200" dirty="0" smtClean="0">
                  <a:latin typeface="UD デジタル 教科書体 NK-B" panose="02020700000000000000" pitchFamily="18" charset="-128"/>
                  <a:ea typeface="UD デジタル 教科書体 NK-B" panose="02020700000000000000" pitchFamily="18" charset="-128"/>
                </a:rPr>
                <a:t>(1958</a:t>
              </a:r>
              <a:r>
                <a:rPr kumimoji="1" lang="ja-JP" altLang="en-US" sz="1400" kern="1200" dirty="0" smtClean="0">
                  <a:latin typeface="UD デジタル 教科書体 NK-B" panose="02020700000000000000" pitchFamily="18" charset="-128"/>
                  <a:ea typeface="UD デジタル 教科書体 NK-B" panose="02020700000000000000" pitchFamily="18" charset="-128"/>
                </a:rPr>
                <a:t>年</a:t>
              </a:r>
              <a:r>
                <a:rPr kumimoji="1" lang="en-US" altLang="ja-JP" sz="1400" kern="1200" dirty="0" smtClean="0">
                  <a:latin typeface="UD デジタル 教科書体 NK-B" panose="02020700000000000000" pitchFamily="18" charset="-128"/>
                  <a:ea typeface="UD デジタル 教科書体 NK-B" panose="02020700000000000000" pitchFamily="18" charset="-128"/>
                </a:rPr>
                <a:t>)</a:t>
              </a:r>
            </a:p>
          </p:txBody>
        </p:sp>
        <p:sp>
          <p:nvSpPr>
            <p:cNvPr id="11" name="フリーフォーム 10"/>
            <p:cNvSpPr/>
            <p:nvPr/>
          </p:nvSpPr>
          <p:spPr>
            <a:xfrm>
              <a:off x="3664766" y="2257396"/>
              <a:ext cx="2197653" cy="2723887"/>
            </a:xfrm>
            <a:custGeom>
              <a:avLst/>
              <a:gdLst>
                <a:gd name="connsiteX0" fmla="*/ 0 w 1943734"/>
                <a:gd name="connsiteY0" fmla="*/ 194373 h 3571200"/>
                <a:gd name="connsiteX1" fmla="*/ 194373 w 1943734"/>
                <a:gd name="connsiteY1" fmla="*/ 0 h 3571200"/>
                <a:gd name="connsiteX2" fmla="*/ 1749361 w 1943734"/>
                <a:gd name="connsiteY2" fmla="*/ 0 h 3571200"/>
                <a:gd name="connsiteX3" fmla="*/ 1943734 w 1943734"/>
                <a:gd name="connsiteY3" fmla="*/ 194373 h 3571200"/>
                <a:gd name="connsiteX4" fmla="*/ 1943734 w 1943734"/>
                <a:gd name="connsiteY4" fmla="*/ 3376827 h 3571200"/>
                <a:gd name="connsiteX5" fmla="*/ 1749361 w 1943734"/>
                <a:gd name="connsiteY5" fmla="*/ 3571200 h 3571200"/>
                <a:gd name="connsiteX6" fmla="*/ 194373 w 1943734"/>
                <a:gd name="connsiteY6" fmla="*/ 3571200 h 3571200"/>
                <a:gd name="connsiteX7" fmla="*/ 0 w 1943734"/>
                <a:gd name="connsiteY7" fmla="*/ 3376827 h 3571200"/>
                <a:gd name="connsiteX8" fmla="*/ 0 w 1943734"/>
                <a:gd name="connsiteY8" fmla="*/ 194373 h 357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3734" h="3571200">
                  <a:moveTo>
                    <a:pt x="0" y="194373"/>
                  </a:moveTo>
                  <a:cubicBezTo>
                    <a:pt x="0" y="87024"/>
                    <a:pt x="87024" y="0"/>
                    <a:pt x="194373" y="0"/>
                  </a:cubicBezTo>
                  <a:lnTo>
                    <a:pt x="1749361" y="0"/>
                  </a:lnTo>
                  <a:cubicBezTo>
                    <a:pt x="1856710" y="0"/>
                    <a:pt x="1943734" y="87024"/>
                    <a:pt x="1943734" y="194373"/>
                  </a:cubicBezTo>
                  <a:lnTo>
                    <a:pt x="1943734" y="3376827"/>
                  </a:lnTo>
                  <a:cubicBezTo>
                    <a:pt x="1943734" y="3484176"/>
                    <a:pt x="1856710" y="3571200"/>
                    <a:pt x="1749361" y="3571200"/>
                  </a:cubicBezTo>
                  <a:lnTo>
                    <a:pt x="194373" y="3571200"/>
                  </a:lnTo>
                  <a:cubicBezTo>
                    <a:pt x="87024" y="3571200"/>
                    <a:pt x="0" y="3484176"/>
                    <a:pt x="0" y="3376827"/>
                  </a:cubicBezTo>
                  <a:lnTo>
                    <a:pt x="0" y="194373"/>
                  </a:lnTo>
                  <a:close/>
                </a:path>
              </a:pathLst>
            </a:custGeom>
          </p:spPr>
          <p:style>
            <a:lnRef idx="2">
              <a:schemeClr val="accent5">
                <a:hueOff val="-2252848"/>
                <a:satOff val="-5806"/>
                <a:lumOff val="-3922"/>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70722" tIns="170722" rIns="170722" bIns="170722" numCol="1" spcCol="1270" anchor="t" anchorCtr="0">
              <a:noAutofit/>
            </a:bodyPr>
            <a:lstStyle/>
            <a:p>
              <a:pPr marL="171450" lvl="1" indent="-171450" algn="l" defTabSz="711200">
                <a:lnSpc>
                  <a:spcPct val="90000"/>
                </a:lnSpc>
                <a:spcBef>
                  <a:spcPct val="0"/>
                </a:spcBef>
                <a:spcAft>
                  <a:spcPct val="15000"/>
                </a:spcAft>
                <a:buChar char="••"/>
              </a:pPr>
              <a:r>
                <a:rPr kumimoji="1" lang="ja-JP" altLang="en-US" sz="1600" b="1" kern="1200" dirty="0" smtClean="0">
                  <a:latin typeface="UD デジタル 教科書体 NK-B" panose="02020700000000000000" pitchFamily="18" charset="-128"/>
                  <a:ea typeface="UD デジタル 教科書体 NK-B" panose="02020700000000000000" pitchFamily="18" charset="-128"/>
                </a:rPr>
                <a:t>ジュネーブ海洋法四条約の採択</a:t>
              </a:r>
              <a:endParaRPr kumimoji="1" lang="en-US" altLang="ja-JP" sz="1600" b="1" kern="1200" dirty="0" smtClean="0">
                <a:latin typeface="UD デジタル 教科書体 NK-B" panose="02020700000000000000" pitchFamily="18" charset="-128"/>
                <a:ea typeface="UD デジタル 教科書体 NK-B" panose="02020700000000000000" pitchFamily="18" charset="-128"/>
              </a:endParaRPr>
            </a:p>
            <a:p>
              <a:pPr marL="285750" lvl="1" indent="-285750" algn="l" defTabSz="711200">
                <a:lnSpc>
                  <a:spcPct val="90000"/>
                </a:lnSpc>
                <a:spcBef>
                  <a:spcPct val="0"/>
                </a:spcBef>
                <a:spcAft>
                  <a:spcPct val="15000"/>
                </a:spcAft>
                <a:buFont typeface="Wingdings" panose="05000000000000000000" pitchFamily="2" charset="2"/>
                <a:buChar char="ü"/>
              </a:pPr>
              <a:r>
                <a:rPr lang="ja-JP" altLang="en-US" sz="1400" b="1" dirty="0" smtClean="0">
                  <a:latin typeface="UD デジタル 教科書体 NK-B" panose="02020700000000000000" pitchFamily="18" charset="-128"/>
                  <a:ea typeface="UD デジタル 教科書体 NK-B" panose="02020700000000000000" pitchFamily="18" charset="-128"/>
                </a:rPr>
                <a:t>領海条約</a:t>
              </a:r>
              <a:endParaRPr lang="en-US" altLang="ja-JP" sz="1400" b="1" dirty="0" smtClean="0">
                <a:latin typeface="UD デジタル 教科書体 NK-B" panose="02020700000000000000" pitchFamily="18" charset="-128"/>
                <a:ea typeface="UD デジタル 教科書体 NK-B" panose="02020700000000000000" pitchFamily="18" charset="-128"/>
              </a:endParaRPr>
            </a:p>
            <a:p>
              <a:pPr marL="285750" lvl="1" indent="-285750" algn="l" defTabSz="711200">
                <a:lnSpc>
                  <a:spcPct val="90000"/>
                </a:lnSpc>
                <a:spcBef>
                  <a:spcPct val="0"/>
                </a:spcBef>
                <a:spcAft>
                  <a:spcPct val="15000"/>
                </a:spcAft>
                <a:buFont typeface="Wingdings" panose="05000000000000000000" pitchFamily="2" charset="2"/>
                <a:buChar char="ü"/>
              </a:pPr>
              <a:r>
                <a:rPr lang="ja-JP" altLang="en-US" sz="1400" b="1" dirty="0" smtClean="0">
                  <a:latin typeface="UD デジタル 教科書体 NK-B" panose="02020700000000000000" pitchFamily="18" charset="-128"/>
                  <a:ea typeface="UD デジタル 教科書体 NK-B" panose="02020700000000000000" pitchFamily="18" charset="-128"/>
                </a:rPr>
                <a:t>公海条約</a:t>
              </a:r>
              <a:endParaRPr lang="en-US" altLang="ja-JP" sz="1400" b="1" dirty="0" smtClean="0">
                <a:latin typeface="UD デジタル 教科書体 NK-B" panose="02020700000000000000" pitchFamily="18" charset="-128"/>
                <a:ea typeface="UD デジタル 教科書体 NK-B" panose="02020700000000000000" pitchFamily="18" charset="-128"/>
              </a:endParaRPr>
            </a:p>
            <a:p>
              <a:pPr marL="285750" lvl="1" indent="-285750" algn="l" defTabSz="711200">
                <a:lnSpc>
                  <a:spcPct val="90000"/>
                </a:lnSpc>
                <a:spcBef>
                  <a:spcPct val="0"/>
                </a:spcBef>
                <a:spcAft>
                  <a:spcPct val="15000"/>
                </a:spcAft>
                <a:buFont typeface="Wingdings" panose="05000000000000000000" pitchFamily="2" charset="2"/>
                <a:buChar char="ü"/>
              </a:pPr>
              <a:r>
                <a:rPr kumimoji="1" lang="ja-JP" altLang="en-US" sz="1400" b="1" kern="1200" dirty="0" smtClean="0">
                  <a:latin typeface="UD デジタル 教科書体 NK-B" panose="02020700000000000000" pitchFamily="18" charset="-128"/>
                  <a:ea typeface="UD デジタル 教科書体 NK-B" panose="02020700000000000000" pitchFamily="18" charset="-128"/>
                </a:rPr>
                <a:t>大陸棚条約</a:t>
              </a:r>
              <a:endParaRPr kumimoji="1" lang="en-US" altLang="ja-JP" sz="1400" b="1" kern="1200" dirty="0" smtClean="0">
                <a:latin typeface="UD デジタル 教科書体 NK-B" panose="02020700000000000000" pitchFamily="18" charset="-128"/>
                <a:ea typeface="UD デジタル 教科書体 NK-B" panose="02020700000000000000" pitchFamily="18" charset="-128"/>
              </a:endParaRPr>
            </a:p>
            <a:p>
              <a:pPr marL="285750" lvl="1" indent="-285750" algn="l" defTabSz="711200">
                <a:lnSpc>
                  <a:spcPct val="90000"/>
                </a:lnSpc>
                <a:spcBef>
                  <a:spcPct val="0"/>
                </a:spcBef>
                <a:spcAft>
                  <a:spcPct val="15000"/>
                </a:spcAft>
                <a:buFont typeface="Wingdings" panose="05000000000000000000" pitchFamily="2" charset="2"/>
                <a:buChar char="ü"/>
              </a:pPr>
              <a:r>
                <a:rPr lang="ja-JP" altLang="en-US" sz="1400" b="1" dirty="0" smtClean="0">
                  <a:latin typeface="UD デジタル 教科書体 NK-B" panose="02020700000000000000" pitchFamily="18" charset="-128"/>
                  <a:ea typeface="UD デジタル 教科書体 NK-B" panose="02020700000000000000" pitchFamily="18" charset="-128"/>
                </a:rPr>
                <a:t>公海生物資源保存条約</a:t>
              </a:r>
              <a:endParaRPr kumimoji="1" lang="ja-JP" altLang="en-US" sz="1400" b="1" kern="1200" dirty="0">
                <a:latin typeface="UD デジタル 教科書体 NK-B" panose="02020700000000000000" pitchFamily="18" charset="-128"/>
                <a:ea typeface="UD デジタル 教科書体 NK-B" panose="02020700000000000000" pitchFamily="18" charset="-128"/>
              </a:endParaRPr>
            </a:p>
            <a:p>
              <a:pPr marL="171450" lvl="1" indent="-171450" algn="l" defTabSz="711200">
                <a:lnSpc>
                  <a:spcPct val="90000"/>
                </a:lnSpc>
                <a:spcBef>
                  <a:spcPts val="600"/>
                </a:spcBef>
                <a:spcAft>
                  <a:spcPct val="15000"/>
                </a:spcAft>
                <a:buChar char="••"/>
              </a:pPr>
              <a:r>
                <a:rPr kumimoji="1" lang="ja-JP" altLang="en-US" sz="1600" b="1" kern="1200" dirty="0" smtClean="0">
                  <a:latin typeface="UD デジタル 教科書体 NK-B" panose="02020700000000000000" pitchFamily="18" charset="-128"/>
                  <a:ea typeface="UD デジタル 教科書体 NK-B" panose="02020700000000000000" pitchFamily="18" charset="-128"/>
                </a:rPr>
                <a:t>領海の幅員は合意に至らず</a:t>
              </a:r>
              <a:endParaRPr kumimoji="1" lang="ja-JP" altLang="en-US" sz="1600" b="1" kern="1200" dirty="0">
                <a:latin typeface="UD デジタル 教科書体 NK-B" panose="02020700000000000000" pitchFamily="18" charset="-128"/>
                <a:ea typeface="UD デジタル 教科書体 NK-B" panose="02020700000000000000" pitchFamily="18" charset="-128"/>
              </a:endParaRPr>
            </a:p>
            <a:p>
              <a:pPr marL="171450" lvl="1" indent="-171450" algn="l" defTabSz="711200">
                <a:lnSpc>
                  <a:spcPct val="90000"/>
                </a:lnSpc>
                <a:spcBef>
                  <a:spcPct val="0"/>
                </a:spcBef>
                <a:spcAft>
                  <a:spcPct val="15000"/>
                </a:spcAft>
                <a:buChar char="••"/>
              </a:pPr>
              <a:endParaRPr kumimoji="1" lang="ja-JP" altLang="en-US" sz="1600" b="1" kern="1200" dirty="0">
                <a:latin typeface="UD デジタル 教科書体 N-R" panose="02020400000000000000" pitchFamily="17" charset="-128"/>
                <a:ea typeface="UD デジタル 教科書体 N-R" panose="02020400000000000000" pitchFamily="17" charset="-128"/>
              </a:endParaRPr>
            </a:p>
          </p:txBody>
        </p:sp>
        <p:sp>
          <p:nvSpPr>
            <p:cNvPr id="12" name="フリーフォーム 11"/>
            <p:cNvSpPr/>
            <p:nvPr/>
          </p:nvSpPr>
          <p:spPr>
            <a:xfrm>
              <a:off x="5683342" y="1544302"/>
              <a:ext cx="624685" cy="483933"/>
            </a:xfrm>
            <a:custGeom>
              <a:avLst/>
              <a:gdLst>
                <a:gd name="connsiteX0" fmla="*/ 0 w 624685"/>
                <a:gd name="connsiteY0" fmla="*/ 96787 h 483933"/>
                <a:gd name="connsiteX1" fmla="*/ 382719 w 624685"/>
                <a:gd name="connsiteY1" fmla="*/ 96787 h 483933"/>
                <a:gd name="connsiteX2" fmla="*/ 382719 w 624685"/>
                <a:gd name="connsiteY2" fmla="*/ 0 h 483933"/>
                <a:gd name="connsiteX3" fmla="*/ 624685 w 624685"/>
                <a:gd name="connsiteY3" fmla="*/ 241967 h 483933"/>
                <a:gd name="connsiteX4" fmla="*/ 382719 w 624685"/>
                <a:gd name="connsiteY4" fmla="*/ 483933 h 483933"/>
                <a:gd name="connsiteX5" fmla="*/ 382719 w 624685"/>
                <a:gd name="connsiteY5" fmla="*/ 387146 h 483933"/>
                <a:gd name="connsiteX6" fmla="*/ 0 w 624685"/>
                <a:gd name="connsiteY6" fmla="*/ 387146 h 483933"/>
                <a:gd name="connsiteX7" fmla="*/ 0 w 624685"/>
                <a:gd name="connsiteY7" fmla="*/ 96787 h 48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4685" h="483933">
                  <a:moveTo>
                    <a:pt x="0" y="96787"/>
                  </a:moveTo>
                  <a:lnTo>
                    <a:pt x="382719" y="96787"/>
                  </a:lnTo>
                  <a:lnTo>
                    <a:pt x="382719" y="0"/>
                  </a:lnTo>
                  <a:lnTo>
                    <a:pt x="624685" y="241967"/>
                  </a:lnTo>
                  <a:lnTo>
                    <a:pt x="382719" y="483933"/>
                  </a:lnTo>
                  <a:lnTo>
                    <a:pt x="382719" y="387146"/>
                  </a:lnTo>
                  <a:lnTo>
                    <a:pt x="0" y="387146"/>
                  </a:lnTo>
                  <a:lnTo>
                    <a:pt x="0" y="96787"/>
                  </a:lnTo>
                  <a:close/>
                </a:path>
              </a:pathLst>
            </a:custGeom>
          </p:spPr>
          <p:style>
            <a:lnRef idx="0">
              <a:schemeClr val="lt1">
                <a:hueOff val="0"/>
                <a:satOff val="0"/>
                <a:lumOff val="0"/>
                <a:alphaOff val="0"/>
              </a:schemeClr>
            </a:lnRef>
            <a:fillRef idx="1">
              <a:schemeClr val="accent5">
                <a:hueOff val="-3379271"/>
                <a:satOff val="-8710"/>
                <a:lumOff val="-5883"/>
                <a:alphaOff val="0"/>
              </a:schemeClr>
            </a:fillRef>
            <a:effectRef idx="0">
              <a:schemeClr val="accent5">
                <a:hueOff val="-3379271"/>
                <a:satOff val="-8710"/>
                <a:lumOff val="-5883"/>
                <a:alphaOff val="0"/>
              </a:schemeClr>
            </a:effectRef>
            <a:fontRef idx="minor">
              <a:schemeClr val="lt1"/>
            </a:fontRef>
          </p:style>
          <p:txBody>
            <a:bodyPr spcFirstLastPara="0" vert="horz" wrap="square" lIns="0" tIns="96787" rIns="145180" bIns="96787" numCol="1" spcCol="1270" anchor="ctr" anchorCtr="0">
              <a:noAutofit/>
            </a:bodyPr>
            <a:lstStyle/>
            <a:p>
              <a:pPr lvl="0" algn="ctr" defTabSz="622300">
                <a:lnSpc>
                  <a:spcPct val="90000"/>
                </a:lnSpc>
                <a:spcBef>
                  <a:spcPct val="0"/>
                </a:spcBef>
                <a:spcAft>
                  <a:spcPct val="35000"/>
                </a:spcAft>
              </a:pPr>
              <a:endParaRPr kumimoji="1" lang="ja-JP" altLang="en-US" sz="1400" kern="1200"/>
            </a:p>
          </p:txBody>
        </p:sp>
        <p:sp>
          <p:nvSpPr>
            <p:cNvPr id="13" name="フリーフォーム 12"/>
            <p:cNvSpPr/>
            <p:nvPr/>
          </p:nvSpPr>
          <p:spPr>
            <a:xfrm>
              <a:off x="6567331" y="1397522"/>
              <a:ext cx="1943734" cy="2678399"/>
            </a:xfrm>
            <a:custGeom>
              <a:avLst/>
              <a:gdLst>
                <a:gd name="connsiteX0" fmla="*/ 0 w 1943734"/>
                <a:gd name="connsiteY0" fmla="*/ 194373 h 2678399"/>
                <a:gd name="connsiteX1" fmla="*/ 194373 w 1943734"/>
                <a:gd name="connsiteY1" fmla="*/ 0 h 2678399"/>
                <a:gd name="connsiteX2" fmla="*/ 1749361 w 1943734"/>
                <a:gd name="connsiteY2" fmla="*/ 0 h 2678399"/>
                <a:gd name="connsiteX3" fmla="*/ 1943734 w 1943734"/>
                <a:gd name="connsiteY3" fmla="*/ 194373 h 2678399"/>
                <a:gd name="connsiteX4" fmla="*/ 1943734 w 1943734"/>
                <a:gd name="connsiteY4" fmla="*/ 2484026 h 2678399"/>
                <a:gd name="connsiteX5" fmla="*/ 1749361 w 1943734"/>
                <a:gd name="connsiteY5" fmla="*/ 2678399 h 2678399"/>
                <a:gd name="connsiteX6" fmla="*/ 194373 w 1943734"/>
                <a:gd name="connsiteY6" fmla="*/ 2678399 h 2678399"/>
                <a:gd name="connsiteX7" fmla="*/ 0 w 1943734"/>
                <a:gd name="connsiteY7" fmla="*/ 2484026 h 2678399"/>
                <a:gd name="connsiteX8" fmla="*/ 0 w 1943734"/>
                <a:gd name="connsiteY8" fmla="*/ 194373 h 2678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3734" h="2678399">
                  <a:moveTo>
                    <a:pt x="0" y="194373"/>
                  </a:moveTo>
                  <a:cubicBezTo>
                    <a:pt x="0" y="87024"/>
                    <a:pt x="87024" y="0"/>
                    <a:pt x="194373" y="0"/>
                  </a:cubicBezTo>
                  <a:lnTo>
                    <a:pt x="1749361" y="0"/>
                  </a:lnTo>
                  <a:cubicBezTo>
                    <a:pt x="1856710" y="0"/>
                    <a:pt x="1943734" y="87024"/>
                    <a:pt x="1943734" y="194373"/>
                  </a:cubicBezTo>
                  <a:lnTo>
                    <a:pt x="1943734" y="2484026"/>
                  </a:lnTo>
                  <a:cubicBezTo>
                    <a:pt x="1943734" y="2591375"/>
                    <a:pt x="1856710" y="2678399"/>
                    <a:pt x="1749361" y="2678399"/>
                  </a:cubicBezTo>
                  <a:lnTo>
                    <a:pt x="194373" y="2678399"/>
                  </a:lnTo>
                  <a:cubicBezTo>
                    <a:pt x="87024" y="2678399"/>
                    <a:pt x="0" y="2591375"/>
                    <a:pt x="0" y="2484026"/>
                  </a:cubicBezTo>
                  <a:lnTo>
                    <a:pt x="0" y="194373"/>
                  </a:lnTo>
                  <a:close/>
                </a:path>
              </a:pathLst>
            </a:custGeom>
          </p:spPr>
          <p:style>
            <a:lnRef idx="2">
              <a:schemeClr val="lt1">
                <a:hueOff val="0"/>
                <a:satOff val="0"/>
                <a:lumOff val="0"/>
                <a:alphaOff val="0"/>
              </a:schemeClr>
            </a:lnRef>
            <a:fillRef idx="1">
              <a:schemeClr val="accent5">
                <a:hueOff val="-4505695"/>
                <a:satOff val="-11613"/>
                <a:lumOff val="-7843"/>
                <a:alphaOff val="0"/>
              </a:schemeClr>
            </a:fillRef>
            <a:effectRef idx="0">
              <a:schemeClr val="accent5">
                <a:hueOff val="-4505695"/>
                <a:satOff val="-11613"/>
                <a:lumOff val="-7843"/>
                <a:alphaOff val="0"/>
              </a:schemeClr>
            </a:effectRef>
            <a:fontRef idx="minor">
              <a:schemeClr val="lt1"/>
            </a:fontRef>
          </p:style>
          <p:txBody>
            <a:bodyPr spcFirstLastPara="0" vert="horz" wrap="square" lIns="113792" tIns="113792" rIns="113792" bIns="1961866" numCol="1" spcCol="1270" anchor="t" anchorCtr="0">
              <a:noAutofit/>
            </a:bodyPr>
            <a:lstStyle/>
            <a:p>
              <a:pPr lvl="0" algn="l" defTabSz="711200">
                <a:lnSpc>
                  <a:spcPct val="90000"/>
                </a:lnSpc>
                <a:spcBef>
                  <a:spcPct val="0"/>
                </a:spcBef>
                <a:spcAft>
                  <a:spcPct val="35000"/>
                </a:spcAft>
              </a:pPr>
              <a:r>
                <a:rPr kumimoji="1" lang="ja-JP" altLang="en-US" sz="1600" kern="1200" dirty="0" smtClean="0">
                  <a:latin typeface="UD デジタル 教科書体 NK-B" panose="02020700000000000000" pitchFamily="18" charset="-128"/>
                  <a:ea typeface="UD デジタル 教科書体 NK-B" panose="02020700000000000000" pitchFamily="18" charset="-128"/>
                </a:rPr>
                <a:t>第二次海洋法会議</a:t>
              </a:r>
              <a:endParaRPr kumimoji="1" lang="en-US" altLang="ja-JP" sz="1600" kern="1200" dirty="0" smtClean="0">
                <a:latin typeface="UD デジタル 教科書体 NK-B" panose="02020700000000000000" pitchFamily="18" charset="-128"/>
                <a:ea typeface="UD デジタル 教科書体 NK-B" panose="02020700000000000000" pitchFamily="18" charset="-128"/>
              </a:endParaRPr>
            </a:p>
            <a:p>
              <a:pPr lvl="0" algn="l" defTabSz="711200">
                <a:lnSpc>
                  <a:spcPct val="90000"/>
                </a:lnSpc>
                <a:spcBef>
                  <a:spcPct val="0"/>
                </a:spcBef>
                <a:spcAft>
                  <a:spcPct val="35000"/>
                </a:spcAft>
              </a:pPr>
              <a:r>
                <a:rPr kumimoji="1" lang="en-US" altLang="ja-JP" sz="1400" kern="1200" dirty="0" smtClean="0">
                  <a:latin typeface="UD デジタル 教科書体 NK-B" panose="02020700000000000000" pitchFamily="18" charset="-128"/>
                  <a:ea typeface="UD デジタル 教科書体 NK-B" panose="02020700000000000000" pitchFamily="18" charset="-128"/>
                </a:rPr>
                <a:t>(1960</a:t>
              </a:r>
              <a:r>
                <a:rPr kumimoji="1" lang="ja-JP" altLang="en-US" sz="1400" kern="1200" dirty="0" smtClean="0">
                  <a:latin typeface="UD デジタル 教科書体 NK-B" panose="02020700000000000000" pitchFamily="18" charset="-128"/>
                  <a:ea typeface="UD デジタル 教科書体 NK-B" panose="02020700000000000000" pitchFamily="18" charset="-128"/>
                </a:rPr>
                <a:t>年</a:t>
              </a:r>
              <a:r>
                <a:rPr kumimoji="1" lang="en-US" altLang="ja-JP" sz="1400" kern="1200" dirty="0" smtClean="0">
                  <a:latin typeface="UD デジタル 教科書体 NK-B" panose="02020700000000000000" pitchFamily="18" charset="-128"/>
                  <a:ea typeface="UD デジタル 教科書体 NK-B" panose="02020700000000000000" pitchFamily="18" charset="-128"/>
                </a:rPr>
                <a:t>)</a:t>
              </a:r>
            </a:p>
          </p:txBody>
        </p:sp>
        <p:sp>
          <p:nvSpPr>
            <p:cNvPr id="14" name="フリーフォーム 13"/>
            <p:cNvSpPr/>
            <p:nvPr/>
          </p:nvSpPr>
          <p:spPr>
            <a:xfrm>
              <a:off x="6804201" y="2257396"/>
              <a:ext cx="1943734" cy="2108057"/>
            </a:xfrm>
            <a:custGeom>
              <a:avLst/>
              <a:gdLst>
                <a:gd name="connsiteX0" fmla="*/ 0 w 1943734"/>
                <a:gd name="connsiteY0" fmla="*/ 194373 h 3571200"/>
                <a:gd name="connsiteX1" fmla="*/ 194373 w 1943734"/>
                <a:gd name="connsiteY1" fmla="*/ 0 h 3571200"/>
                <a:gd name="connsiteX2" fmla="*/ 1749361 w 1943734"/>
                <a:gd name="connsiteY2" fmla="*/ 0 h 3571200"/>
                <a:gd name="connsiteX3" fmla="*/ 1943734 w 1943734"/>
                <a:gd name="connsiteY3" fmla="*/ 194373 h 3571200"/>
                <a:gd name="connsiteX4" fmla="*/ 1943734 w 1943734"/>
                <a:gd name="connsiteY4" fmla="*/ 3376827 h 3571200"/>
                <a:gd name="connsiteX5" fmla="*/ 1749361 w 1943734"/>
                <a:gd name="connsiteY5" fmla="*/ 3571200 h 3571200"/>
                <a:gd name="connsiteX6" fmla="*/ 194373 w 1943734"/>
                <a:gd name="connsiteY6" fmla="*/ 3571200 h 3571200"/>
                <a:gd name="connsiteX7" fmla="*/ 0 w 1943734"/>
                <a:gd name="connsiteY7" fmla="*/ 3376827 h 3571200"/>
                <a:gd name="connsiteX8" fmla="*/ 0 w 1943734"/>
                <a:gd name="connsiteY8" fmla="*/ 194373 h 357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3734" h="3571200">
                  <a:moveTo>
                    <a:pt x="0" y="194373"/>
                  </a:moveTo>
                  <a:cubicBezTo>
                    <a:pt x="0" y="87024"/>
                    <a:pt x="87024" y="0"/>
                    <a:pt x="194373" y="0"/>
                  </a:cubicBezTo>
                  <a:lnTo>
                    <a:pt x="1749361" y="0"/>
                  </a:lnTo>
                  <a:cubicBezTo>
                    <a:pt x="1856710" y="0"/>
                    <a:pt x="1943734" y="87024"/>
                    <a:pt x="1943734" y="194373"/>
                  </a:cubicBezTo>
                  <a:lnTo>
                    <a:pt x="1943734" y="3376827"/>
                  </a:lnTo>
                  <a:cubicBezTo>
                    <a:pt x="1943734" y="3484176"/>
                    <a:pt x="1856710" y="3571200"/>
                    <a:pt x="1749361" y="3571200"/>
                  </a:cubicBezTo>
                  <a:lnTo>
                    <a:pt x="194373" y="3571200"/>
                  </a:lnTo>
                  <a:cubicBezTo>
                    <a:pt x="87024" y="3571200"/>
                    <a:pt x="0" y="3484176"/>
                    <a:pt x="0" y="3376827"/>
                  </a:cubicBezTo>
                  <a:lnTo>
                    <a:pt x="0" y="194373"/>
                  </a:lnTo>
                  <a:close/>
                </a:path>
              </a:pathLst>
            </a:custGeom>
          </p:spPr>
          <p:style>
            <a:lnRef idx="2">
              <a:schemeClr val="accent5">
                <a:hueOff val="-4505695"/>
                <a:satOff val="-11613"/>
                <a:lumOff val="-784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70722" tIns="170722" rIns="170722" bIns="170722" numCol="1" spcCol="1270" anchor="t" anchorCtr="0">
              <a:noAutofit/>
            </a:bodyPr>
            <a:lstStyle/>
            <a:p>
              <a:pPr marL="171450" lvl="1" indent="-171450" algn="l" defTabSz="711200">
                <a:lnSpc>
                  <a:spcPct val="90000"/>
                </a:lnSpc>
                <a:spcBef>
                  <a:spcPts val="600"/>
                </a:spcBef>
                <a:spcAft>
                  <a:spcPct val="15000"/>
                </a:spcAft>
                <a:buChar char="••"/>
              </a:pPr>
              <a:r>
                <a:rPr kumimoji="1" lang="ja-JP" altLang="en-US" sz="1600" kern="1200" dirty="0" smtClean="0">
                  <a:latin typeface="UD デジタル 教科書体 NK-B" panose="02020700000000000000" pitchFamily="18" charset="-128"/>
                  <a:ea typeface="UD デジタル 教科書体 NK-B" panose="02020700000000000000" pitchFamily="18" charset="-128"/>
                </a:rPr>
                <a:t>条約採択できず</a:t>
              </a:r>
              <a:endParaRPr kumimoji="1" lang="ja-JP" altLang="en-US" sz="1600" kern="1200" dirty="0">
                <a:latin typeface="UD デジタル 教科書体 NK-B" panose="02020700000000000000" pitchFamily="18" charset="-128"/>
                <a:ea typeface="UD デジタル 教科書体 NK-B" panose="02020700000000000000" pitchFamily="18" charset="-128"/>
              </a:endParaRPr>
            </a:p>
            <a:p>
              <a:pPr marL="171450" lvl="1" indent="-171450" algn="l" defTabSz="711200">
                <a:lnSpc>
                  <a:spcPct val="90000"/>
                </a:lnSpc>
                <a:spcBef>
                  <a:spcPts val="600"/>
                </a:spcBef>
                <a:spcAft>
                  <a:spcPct val="15000"/>
                </a:spcAft>
                <a:buChar char="••"/>
              </a:pPr>
              <a:r>
                <a:rPr kumimoji="1" lang="ja-JP" altLang="en-US" sz="1600" kern="1200" dirty="0" smtClean="0">
                  <a:latin typeface="UD デジタル 教科書体 NK-B" panose="02020700000000000000" pitchFamily="18" charset="-128"/>
                  <a:ea typeface="UD デジタル 教科書体 NK-B" panose="02020700000000000000" pitchFamily="18" charset="-128"/>
                </a:rPr>
                <a:t>領海の幅員をめぐって意見対立</a:t>
              </a:r>
              <a:endParaRPr kumimoji="1" lang="ja-JP" altLang="en-US" sz="1600" kern="1200" dirty="0">
                <a:latin typeface="UD デジタル 教科書体 NK-B" panose="02020700000000000000" pitchFamily="18" charset="-128"/>
                <a:ea typeface="UD デジタル 教科書体 NK-B" panose="02020700000000000000" pitchFamily="18" charset="-128"/>
              </a:endParaRPr>
            </a:p>
          </p:txBody>
        </p:sp>
        <p:sp>
          <p:nvSpPr>
            <p:cNvPr id="15" name="フリーフォーム 14"/>
            <p:cNvSpPr/>
            <p:nvPr/>
          </p:nvSpPr>
          <p:spPr>
            <a:xfrm>
              <a:off x="8805728" y="1544302"/>
              <a:ext cx="624685" cy="483933"/>
            </a:xfrm>
            <a:custGeom>
              <a:avLst/>
              <a:gdLst>
                <a:gd name="connsiteX0" fmla="*/ 0 w 624685"/>
                <a:gd name="connsiteY0" fmla="*/ 96787 h 483933"/>
                <a:gd name="connsiteX1" fmla="*/ 382719 w 624685"/>
                <a:gd name="connsiteY1" fmla="*/ 96787 h 483933"/>
                <a:gd name="connsiteX2" fmla="*/ 382719 w 624685"/>
                <a:gd name="connsiteY2" fmla="*/ 0 h 483933"/>
                <a:gd name="connsiteX3" fmla="*/ 624685 w 624685"/>
                <a:gd name="connsiteY3" fmla="*/ 241967 h 483933"/>
                <a:gd name="connsiteX4" fmla="*/ 382719 w 624685"/>
                <a:gd name="connsiteY4" fmla="*/ 483933 h 483933"/>
                <a:gd name="connsiteX5" fmla="*/ 382719 w 624685"/>
                <a:gd name="connsiteY5" fmla="*/ 387146 h 483933"/>
                <a:gd name="connsiteX6" fmla="*/ 0 w 624685"/>
                <a:gd name="connsiteY6" fmla="*/ 387146 h 483933"/>
                <a:gd name="connsiteX7" fmla="*/ 0 w 624685"/>
                <a:gd name="connsiteY7" fmla="*/ 96787 h 48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4685" h="483933">
                  <a:moveTo>
                    <a:pt x="0" y="96787"/>
                  </a:moveTo>
                  <a:lnTo>
                    <a:pt x="382719" y="96787"/>
                  </a:lnTo>
                  <a:lnTo>
                    <a:pt x="382719" y="0"/>
                  </a:lnTo>
                  <a:lnTo>
                    <a:pt x="624685" y="241967"/>
                  </a:lnTo>
                  <a:lnTo>
                    <a:pt x="382719" y="483933"/>
                  </a:lnTo>
                  <a:lnTo>
                    <a:pt x="382719" y="387146"/>
                  </a:lnTo>
                  <a:lnTo>
                    <a:pt x="0" y="387146"/>
                  </a:lnTo>
                  <a:lnTo>
                    <a:pt x="0" y="96787"/>
                  </a:lnTo>
                  <a:close/>
                </a:path>
              </a:pathLst>
            </a:custGeom>
          </p:spPr>
          <p:style>
            <a:lnRef idx="0">
              <a:schemeClr val="lt1">
                <a:hueOff val="0"/>
                <a:satOff val="0"/>
                <a:lumOff val="0"/>
                <a:alphaOff val="0"/>
              </a:schemeClr>
            </a:lnRef>
            <a:fillRef idx="1">
              <a:schemeClr val="accent5">
                <a:hueOff val="-6758543"/>
                <a:satOff val="-17419"/>
                <a:lumOff val="-11765"/>
                <a:alphaOff val="0"/>
              </a:schemeClr>
            </a:fillRef>
            <a:effectRef idx="0">
              <a:schemeClr val="accent5">
                <a:hueOff val="-6758543"/>
                <a:satOff val="-17419"/>
                <a:lumOff val="-11765"/>
                <a:alphaOff val="0"/>
              </a:schemeClr>
            </a:effectRef>
            <a:fontRef idx="minor">
              <a:schemeClr val="lt1"/>
            </a:fontRef>
          </p:style>
          <p:txBody>
            <a:bodyPr spcFirstLastPara="0" vert="horz" wrap="square" lIns="0" tIns="96787" rIns="145180" bIns="96787" numCol="1" spcCol="1270" anchor="ctr" anchorCtr="0">
              <a:noAutofit/>
            </a:bodyPr>
            <a:lstStyle/>
            <a:p>
              <a:pPr lvl="0" algn="ctr" defTabSz="622300">
                <a:lnSpc>
                  <a:spcPct val="90000"/>
                </a:lnSpc>
                <a:spcBef>
                  <a:spcPct val="0"/>
                </a:spcBef>
                <a:spcAft>
                  <a:spcPct val="35000"/>
                </a:spcAft>
              </a:pPr>
              <a:endParaRPr kumimoji="1" lang="ja-JP" altLang="en-US" sz="1400" kern="1200"/>
            </a:p>
          </p:txBody>
        </p:sp>
        <p:sp>
          <p:nvSpPr>
            <p:cNvPr id="16" name="フリーフォーム 15"/>
            <p:cNvSpPr/>
            <p:nvPr/>
          </p:nvSpPr>
          <p:spPr>
            <a:xfrm>
              <a:off x="9689717" y="1397522"/>
              <a:ext cx="1943734" cy="2678399"/>
            </a:xfrm>
            <a:custGeom>
              <a:avLst/>
              <a:gdLst>
                <a:gd name="connsiteX0" fmla="*/ 0 w 1943734"/>
                <a:gd name="connsiteY0" fmla="*/ 194373 h 2678399"/>
                <a:gd name="connsiteX1" fmla="*/ 194373 w 1943734"/>
                <a:gd name="connsiteY1" fmla="*/ 0 h 2678399"/>
                <a:gd name="connsiteX2" fmla="*/ 1749361 w 1943734"/>
                <a:gd name="connsiteY2" fmla="*/ 0 h 2678399"/>
                <a:gd name="connsiteX3" fmla="*/ 1943734 w 1943734"/>
                <a:gd name="connsiteY3" fmla="*/ 194373 h 2678399"/>
                <a:gd name="connsiteX4" fmla="*/ 1943734 w 1943734"/>
                <a:gd name="connsiteY4" fmla="*/ 2484026 h 2678399"/>
                <a:gd name="connsiteX5" fmla="*/ 1749361 w 1943734"/>
                <a:gd name="connsiteY5" fmla="*/ 2678399 h 2678399"/>
                <a:gd name="connsiteX6" fmla="*/ 194373 w 1943734"/>
                <a:gd name="connsiteY6" fmla="*/ 2678399 h 2678399"/>
                <a:gd name="connsiteX7" fmla="*/ 0 w 1943734"/>
                <a:gd name="connsiteY7" fmla="*/ 2484026 h 2678399"/>
                <a:gd name="connsiteX8" fmla="*/ 0 w 1943734"/>
                <a:gd name="connsiteY8" fmla="*/ 194373 h 2678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3734" h="2678399">
                  <a:moveTo>
                    <a:pt x="0" y="194373"/>
                  </a:moveTo>
                  <a:cubicBezTo>
                    <a:pt x="0" y="87024"/>
                    <a:pt x="87024" y="0"/>
                    <a:pt x="194373" y="0"/>
                  </a:cubicBezTo>
                  <a:lnTo>
                    <a:pt x="1749361" y="0"/>
                  </a:lnTo>
                  <a:cubicBezTo>
                    <a:pt x="1856710" y="0"/>
                    <a:pt x="1943734" y="87024"/>
                    <a:pt x="1943734" y="194373"/>
                  </a:cubicBezTo>
                  <a:lnTo>
                    <a:pt x="1943734" y="2484026"/>
                  </a:lnTo>
                  <a:cubicBezTo>
                    <a:pt x="1943734" y="2591375"/>
                    <a:pt x="1856710" y="2678399"/>
                    <a:pt x="1749361" y="2678399"/>
                  </a:cubicBezTo>
                  <a:lnTo>
                    <a:pt x="194373" y="2678399"/>
                  </a:lnTo>
                  <a:cubicBezTo>
                    <a:pt x="87024" y="2678399"/>
                    <a:pt x="0" y="2591375"/>
                    <a:pt x="0" y="2484026"/>
                  </a:cubicBezTo>
                  <a:lnTo>
                    <a:pt x="0" y="194373"/>
                  </a:lnTo>
                  <a:close/>
                </a:path>
              </a:pathLst>
            </a:custGeom>
          </p:spPr>
          <p:style>
            <a:lnRef idx="2">
              <a:schemeClr val="lt1">
                <a:hueOff val="0"/>
                <a:satOff val="0"/>
                <a:lumOff val="0"/>
                <a:alphaOff val="0"/>
              </a:schemeClr>
            </a:lnRef>
            <a:fillRef idx="1">
              <a:schemeClr val="accent5">
                <a:hueOff val="-6758543"/>
                <a:satOff val="-17419"/>
                <a:lumOff val="-11765"/>
                <a:alphaOff val="0"/>
              </a:schemeClr>
            </a:fillRef>
            <a:effectRef idx="0">
              <a:schemeClr val="accent5">
                <a:hueOff val="-6758543"/>
                <a:satOff val="-17419"/>
                <a:lumOff val="-11765"/>
                <a:alphaOff val="0"/>
              </a:schemeClr>
            </a:effectRef>
            <a:fontRef idx="minor">
              <a:schemeClr val="lt1"/>
            </a:fontRef>
          </p:style>
          <p:txBody>
            <a:bodyPr spcFirstLastPara="0" vert="horz" wrap="square" lIns="113792" tIns="113792" rIns="113792" bIns="1961866" numCol="1" spcCol="1270" anchor="t" anchorCtr="0">
              <a:noAutofit/>
            </a:bodyPr>
            <a:lstStyle/>
            <a:p>
              <a:pPr lvl="0" algn="l" defTabSz="711200">
                <a:lnSpc>
                  <a:spcPct val="90000"/>
                </a:lnSpc>
                <a:spcBef>
                  <a:spcPct val="0"/>
                </a:spcBef>
                <a:spcAft>
                  <a:spcPct val="35000"/>
                </a:spcAft>
              </a:pPr>
              <a:r>
                <a:rPr kumimoji="1" lang="ja-JP" altLang="en-US" sz="1600" b="1" kern="1200" dirty="0" smtClean="0">
                  <a:latin typeface="UD デジタル 教科書体 NK-B" panose="02020700000000000000" pitchFamily="18" charset="-128"/>
                  <a:ea typeface="UD デジタル 教科書体 NK-B" panose="02020700000000000000" pitchFamily="18" charset="-128"/>
                </a:rPr>
                <a:t>第三次海洋法会議</a:t>
              </a:r>
              <a:endParaRPr kumimoji="1" lang="en-US" altLang="ja-JP" sz="1600" b="1" kern="1200" dirty="0" smtClean="0">
                <a:latin typeface="UD デジタル 教科書体 NK-B" panose="02020700000000000000" pitchFamily="18" charset="-128"/>
                <a:ea typeface="UD デジタル 教科書体 NK-B" panose="02020700000000000000" pitchFamily="18" charset="-128"/>
              </a:endParaRPr>
            </a:p>
            <a:p>
              <a:pPr lvl="0" algn="l" defTabSz="711200">
                <a:lnSpc>
                  <a:spcPct val="90000"/>
                </a:lnSpc>
                <a:spcBef>
                  <a:spcPct val="0"/>
                </a:spcBef>
                <a:spcAft>
                  <a:spcPct val="35000"/>
                </a:spcAft>
              </a:pPr>
              <a:r>
                <a:rPr kumimoji="1" lang="en-US" altLang="ja-JP" sz="1400" b="1" kern="1200" dirty="0" smtClean="0">
                  <a:latin typeface="UD デジタル 教科書体 NK-B" panose="02020700000000000000" pitchFamily="18" charset="-128"/>
                  <a:ea typeface="UD デジタル 教科書体 NK-B" panose="02020700000000000000" pitchFamily="18" charset="-128"/>
                </a:rPr>
                <a:t>(1973</a:t>
              </a:r>
              <a:r>
                <a:rPr kumimoji="1" lang="ja-JP" altLang="en-US" sz="1400" b="1" kern="1200" dirty="0" smtClean="0">
                  <a:latin typeface="UD デジタル 教科書体 NK-B" panose="02020700000000000000" pitchFamily="18" charset="-128"/>
                  <a:ea typeface="UD デジタル 教科書体 NK-B" panose="02020700000000000000" pitchFamily="18" charset="-128"/>
                </a:rPr>
                <a:t>～</a:t>
              </a:r>
              <a:r>
                <a:rPr kumimoji="1" lang="en-US" altLang="ja-JP" sz="1400" b="1" kern="1200" dirty="0" smtClean="0">
                  <a:latin typeface="UD デジタル 教科書体 NK-B" panose="02020700000000000000" pitchFamily="18" charset="-128"/>
                  <a:ea typeface="UD デジタル 教科書体 NK-B" panose="02020700000000000000" pitchFamily="18" charset="-128"/>
                </a:rPr>
                <a:t>82</a:t>
              </a:r>
              <a:r>
                <a:rPr kumimoji="1" lang="ja-JP" altLang="en-US" sz="1400" b="1" kern="1200" dirty="0" smtClean="0">
                  <a:latin typeface="UD デジタル 教科書体 NK-B" panose="02020700000000000000" pitchFamily="18" charset="-128"/>
                  <a:ea typeface="UD デジタル 教科書体 NK-B" panose="02020700000000000000" pitchFamily="18" charset="-128"/>
                </a:rPr>
                <a:t>年</a:t>
              </a:r>
              <a:r>
                <a:rPr kumimoji="1" lang="en-US" altLang="ja-JP" sz="1400" b="1" kern="1200" dirty="0" smtClean="0">
                  <a:latin typeface="UD デジタル 教科書体 NK-B" panose="02020700000000000000" pitchFamily="18" charset="-128"/>
                  <a:ea typeface="UD デジタル 教科書体 NK-B" panose="02020700000000000000" pitchFamily="18" charset="-128"/>
                </a:rPr>
                <a:t>)</a:t>
              </a:r>
            </a:p>
          </p:txBody>
        </p:sp>
        <p:sp>
          <p:nvSpPr>
            <p:cNvPr id="17" name="フリーフォーム 16"/>
            <p:cNvSpPr/>
            <p:nvPr/>
          </p:nvSpPr>
          <p:spPr>
            <a:xfrm>
              <a:off x="9926587" y="2257396"/>
              <a:ext cx="2104979" cy="2108057"/>
            </a:xfrm>
            <a:custGeom>
              <a:avLst/>
              <a:gdLst>
                <a:gd name="connsiteX0" fmla="*/ 0 w 1943734"/>
                <a:gd name="connsiteY0" fmla="*/ 194373 h 3571200"/>
                <a:gd name="connsiteX1" fmla="*/ 194373 w 1943734"/>
                <a:gd name="connsiteY1" fmla="*/ 0 h 3571200"/>
                <a:gd name="connsiteX2" fmla="*/ 1749361 w 1943734"/>
                <a:gd name="connsiteY2" fmla="*/ 0 h 3571200"/>
                <a:gd name="connsiteX3" fmla="*/ 1943734 w 1943734"/>
                <a:gd name="connsiteY3" fmla="*/ 194373 h 3571200"/>
                <a:gd name="connsiteX4" fmla="*/ 1943734 w 1943734"/>
                <a:gd name="connsiteY4" fmla="*/ 3376827 h 3571200"/>
                <a:gd name="connsiteX5" fmla="*/ 1749361 w 1943734"/>
                <a:gd name="connsiteY5" fmla="*/ 3571200 h 3571200"/>
                <a:gd name="connsiteX6" fmla="*/ 194373 w 1943734"/>
                <a:gd name="connsiteY6" fmla="*/ 3571200 h 3571200"/>
                <a:gd name="connsiteX7" fmla="*/ 0 w 1943734"/>
                <a:gd name="connsiteY7" fmla="*/ 3376827 h 3571200"/>
                <a:gd name="connsiteX8" fmla="*/ 0 w 1943734"/>
                <a:gd name="connsiteY8" fmla="*/ 194373 h 357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3734" h="3571200">
                  <a:moveTo>
                    <a:pt x="0" y="194373"/>
                  </a:moveTo>
                  <a:cubicBezTo>
                    <a:pt x="0" y="87024"/>
                    <a:pt x="87024" y="0"/>
                    <a:pt x="194373" y="0"/>
                  </a:cubicBezTo>
                  <a:lnTo>
                    <a:pt x="1749361" y="0"/>
                  </a:lnTo>
                  <a:cubicBezTo>
                    <a:pt x="1856710" y="0"/>
                    <a:pt x="1943734" y="87024"/>
                    <a:pt x="1943734" y="194373"/>
                  </a:cubicBezTo>
                  <a:lnTo>
                    <a:pt x="1943734" y="3376827"/>
                  </a:lnTo>
                  <a:cubicBezTo>
                    <a:pt x="1943734" y="3484176"/>
                    <a:pt x="1856710" y="3571200"/>
                    <a:pt x="1749361" y="3571200"/>
                  </a:cubicBezTo>
                  <a:lnTo>
                    <a:pt x="194373" y="3571200"/>
                  </a:lnTo>
                  <a:cubicBezTo>
                    <a:pt x="87024" y="3571200"/>
                    <a:pt x="0" y="3484176"/>
                    <a:pt x="0" y="3376827"/>
                  </a:cubicBezTo>
                  <a:lnTo>
                    <a:pt x="0" y="194373"/>
                  </a:lnTo>
                  <a:close/>
                </a:path>
              </a:pathLst>
            </a:custGeom>
          </p:spPr>
          <p:style>
            <a:lnRef idx="2">
              <a:schemeClr val="accent5">
                <a:hueOff val="-6758543"/>
                <a:satOff val="-17419"/>
                <a:lumOff val="-11765"/>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70722" tIns="170722" rIns="170722" bIns="170722" numCol="1" spcCol="1270" anchor="t" anchorCtr="0">
              <a:noAutofit/>
            </a:bodyPr>
            <a:lstStyle/>
            <a:p>
              <a:pPr marL="171450" lvl="1" indent="-171450" algn="l" defTabSz="711200">
                <a:lnSpc>
                  <a:spcPct val="90000"/>
                </a:lnSpc>
                <a:spcBef>
                  <a:spcPct val="0"/>
                </a:spcBef>
                <a:spcAft>
                  <a:spcPct val="15000"/>
                </a:spcAft>
                <a:buChar char="••"/>
              </a:pPr>
              <a:r>
                <a:rPr kumimoji="1" lang="ja-JP" altLang="en-US" sz="1600" b="1" kern="1200" dirty="0" smtClean="0">
                  <a:latin typeface="UD デジタル 教科書体 NK-B" panose="02020700000000000000" pitchFamily="18" charset="-128"/>
                  <a:ea typeface="UD デジタル 教科書体 NK-B" panose="02020700000000000000" pitchFamily="18" charset="-128"/>
                </a:rPr>
                <a:t>国連海洋法条約の採択</a:t>
              </a:r>
              <a:r>
                <a:rPr lang="ja-JP" altLang="en-US" sz="1200" b="1" dirty="0" smtClean="0">
                  <a:latin typeface="UD デジタル 教科書体 NK-B" panose="02020700000000000000" pitchFamily="18" charset="-128"/>
                  <a:ea typeface="UD デジタル 教科書体 NK-B" panose="02020700000000000000" pitchFamily="18" charset="-128"/>
                </a:rPr>
                <a:t>（</a:t>
              </a:r>
              <a:r>
                <a:rPr lang="en-US" altLang="ja-JP" sz="1200" b="1" dirty="0" smtClean="0">
                  <a:latin typeface="UD デジタル 教科書体 NK-B" panose="02020700000000000000" pitchFamily="18" charset="-128"/>
                  <a:ea typeface="UD デジタル 教科書体 NK-B" panose="02020700000000000000" pitchFamily="18" charset="-128"/>
                </a:rPr>
                <a:t>1982</a:t>
              </a:r>
              <a:r>
                <a:rPr lang="ja-JP" altLang="en-US" sz="1200" b="1" dirty="0" smtClean="0">
                  <a:latin typeface="UD デジタル 教科書体 NK-B" panose="02020700000000000000" pitchFamily="18" charset="-128"/>
                  <a:ea typeface="UD デジタル 教科書体 NK-B" panose="02020700000000000000" pitchFamily="18" charset="-128"/>
                </a:rPr>
                <a:t>年</a:t>
              </a:r>
              <a:r>
                <a:rPr lang="en-US" altLang="ja-JP" sz="1200" b="1" dirty="0" smtClean="0">
                  <a:latin typeface="UD デジタル 教科書体 NK-B" panose="02020700000000000000" pitchFamily="18" charset="-128"/>
                  <a:ea typeface="UD デジタル 教科書体 NK-B" panose="02020700000000000000" pitchFamily="18" charset="-128"/>
                </a:rPr>
                <a:t>4</a:t>
              </a:r>
              <a:r>
                <a:rPr lang="ja-JP" altLang="en-US" sz="1200" b="1" dirty="0" smtClean="0">
                  <a:latin typeface="UD デジタル 教科書体 NK-B" panose="02020700000000000000" pitchFamily="18" charset="-128"/>
                  <a:ea typeface="UD デジタル 教科書体 NK-B" panose="02020700000000000000" pitchFamily="18" charset="-128"/>
                </a:rPr>
                <a:t>月</a:t>
              </a:r>
              <a:r>
                <a:rPr lang="en-US" altLang="ja-JP" sz="1200" b="1" dirty="0" smtClean="0">
                  <a:latin typeface="UD デジタル 教科書体 NK-B" panose="02020700000000000000" pitchFamily="18" charset="-128"/>
                  <a:ea typeface="UD デジタル 教科書体 NK-B" panose="02020700000000000000" pitchFamily="18" charset="-128"/>
                </a:rPr>
                <a:t>)</a:t>
              </a:r>
              <a:endParaRPr kumimoji="1" lang="en-US" altLang="ja-JP" sz="1200" b="1" kern="1200" dirty="0" smtClean="0">
                <a:latin typeface="UD デジタル 教科書体 NK-B" panose="02020700000000000000" pitchFamily="18" charset="-128"/>
                <a:ea typeface="UD デジタル 教科書体 NK-B" panose="02020700000000000000" pitchFamily="18" charset="-128"/>
              </a:endParaRPr>
            </a:p>
            <a:p>
              <a:pPr marL="0" lvl="1" algn="l" defTabSz="711200">
                <a:lnSpc>
                  <a:spcPct val="90000"/>
                </a:lnSpc>
                <a:spcBef>
                  <a:spcPct val="0"/>
                </a:spcBef>
                <a:spcAft>
                  <a:spcPct val="15000"/>
                </a:spcAft>
              </a:pPr>
              <a:r>
                <a:rPr lang="ja-JP" altLang="en-US" sz="1600" b="1" dirty="0"/>
                <a:t>　</a:t>
              </a:r>
              <a:endParaRPr kumimoji="1" lang="ja-JP" altLang="en-US" sz="1600" b="1" kern="1200" dirty="0" smtClean="0"/>
            </a:p>
            <a:p>
              <a:pPr marL="457200" lvl="2" indent="-285750" algn="l" defTabSz="711200">
                <a:lnSpc>
                  <a:spcPct val="90000"/>
                </a:lnSpc>
                <a:spcBef>
                  <a:spcPct val="0"/>
                </a:spcBef>
                <a:spcAft>
                  <a:spcPct val="15000"/>
                </a:spcAft>
                <a:buFont typeface="Wingdings" panose="05000000000000000000" pitchFamily="2" charset="2"/>
                <a:buChar char="ü"/>
              </a:pPr>
              <a:endParaRPr kumimoji="1" lang="ja-JP" altLang="en-US" sz="1600" b="1" kern="1200" dirty="0"/>
            </a:p>
            <a:p>
              <a:pPr marL="0" lvl="1" algn="l" defTabSz="711200">
                <a:lnSpc>
                  <a:spcPct val="90000"/>
                </a:lnSpc>
                <a:spcBef>
                  <a:spcPct val="0"/>
                </a:spcBef>
                <a:spcAft>
                  <a:spcPct val="15000"/>
                </a:spcAft>
              </a:pPr>
              <a:endParaRPr kumimoji="1" lang="ja-JP" altLang="en-US" sz="1600" b="1" kern="1200" dirty="0"/>
            </a:p>
          </p:txBody>
        </p:sp>
      </p:grpSp>
      <p:sp>
        <p:nvSpPr>
          <p:cNvPr id="4" name="角丸四角形吹き出し 3"/>
          <p:cNvSpPr/>
          <p:nvPr/>
        </p:nvSpPr>
        <p:spPr>
          <a:xfrm>
            <a:off x="689869" y="1302336"/>
            <a:ext cx="3493628" cy="1521075"/>
          </a:xfrm>
          <a:prstGeom prst="wedgeRoundRectCallout">
            <a:avLst>
              <a:gd name="adj1" fmla="val -994"/>
              <a:gd name="adj2" fmla="val 79173"/>
              <a:gd name="adj3" fmla="val 16667"/>
            </a:avLst>
          </a:prstGeom>
          <a:solidFill>
            <a:srgbClr val="FF6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b="1" u="sng" dirty="0" smtClean="0"/>
              <a:t>1945</a:t>
            </a:r>
            <a:r>
              <a:rPr lang="ja-JP" altLang="en-US" sz="1600" b="1" u="sng" dirty="0" smtClean="0"/>
              <a:t>年米国・</a:t>
            </a:r>
            <a:r>
              <a:rPr kumimoji="1" lang="ja-JP" altLang="en-US" sz="1600" b="1" u="sng" dirty="0" smtClean="0"/>
              <a:t>トルーマン宣言</a:t>
            </a:r>
            <a:endParaRPr kumimoji="1" lang="en-US" altLang="ja-JP" sz="1600" b="1" u="sng" dirty="0" smtClean="0"/>
          </a:p>
          <a:p>
            <a:pPr>
              <a:spcBef>
                <a:spcPts val="600"/>
              </a:spcBef>
            </a:pPr>
            <a:r>
              <a:rPr lang="ja-JP" altLang="en-US" sz="1400" b="1" dirty="0" smtClean="0"/>
              <a:t>・沿岸の大陸棚</a:t>
            </a:r>
            <a:r>
              <a:rPr lang="ja-JP" altLang="en-US" sz="1400" b="1" dirty="0"/>
              <a:t>の海底と地下の天然</a:t>
            </a:r>
            <a:r>
              <a:rPr lang="ja-JP" altLang="en-US" sz="1400" b="1" dirty="0" smtClean="0"/>
              <a:t>資源は米国に属するとして、管轄権を設定</a:t>
            </a:r>
            <a:r>
              <a:rPr lang="en-US" altLang="ja-JP" sz="1400" b="1" dirty="0" smtClean="0"/>
              <a:t>(</a:t>
            </a:r>
            <a:r>
              <a:rPr lang="ja-JP" altLang="en-US" sz="1400" b="1" dirty="0" smtClean="0"/>
              <a:t>大陸棚は陸地の自然の延長</a:t>
            </a:r>
            <a:r>
              <a:rPr lang="en-US" altLang="ja-JP" sz="1400" b="1" dirty="0" smtClean="0"/>
              <a:t>)</a:t>
            </a:r>
          </a:p>
          <a:p>
            <a:pPr>
              <a:spcBef>
                <a:spcPts val="600"/>
              </a:spcBef>
            </a:pPr>
            <a:r>
              <a:rPr lang="ja-JP" altLang="en-US" sz="1400" b="1" dirty="0"/>
              <a:t>・</a:t>
            </a:r>
            <a:r>
              <a:rPr lang="ja-JP" altLang="en-US" sz="1400" b="1" dirty="0" smtClean="0"/>
              <a:t>沿岸に漁業</a:t>
            </a:r>
            <a:r>
              <a:rPr lang="ja-JP" altLang="en-US" sz="1400" b="1" dirty="0"/>
              <a:t>を規制</a:t>
            </a:r>
            <a:r>
              <a:rPr lang="ja-JP" altLang="en-US" sz="1400" b="1" dirty="0" smtClean="0"/>
              <a:t>する水域を設定</a:t>
            </a:r>
            <a:endParaRPr kumimoji="1" lang="ja-JP" altLang="en-US" sz="1400" b="1" dirty="0"/>
          </a:p>
        </p:txBody>
      </p:sp>
      <p:sp>
        <p:nvSpPr>
          <p:cNvPr id="5" name="角丸四角形吹き出し 4"/>
          <p:cNvSpPr/>
          <p:nvPr/>
        </p:nvSpPr>
        <p:spPr>
          <a:xfrm>
            <a:off x="4880873" y="1283252"/>
            <a:ext cx="4859596" cy="1665396"/>
          </a:xfrm>
          <a:prstGeom prst="wedgeRoundRectCallout">
            <a:avLst>
              <a:gd name="adj1" fmla="val 359"/>
              <a:gd name="adj2" fmla="val 65629"/>
              <a:gd name="adj3" fmla="val 16667"/>
            </a:avLst>
          </a:prstGeom>
          <a:solidFill>
            <a:srgbClr val="FF6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u="sng" dirty="0" smtClean="0"/>
              <a:t>1960</a:t>
            </a:r>
            <a:r>
              <a:rPr lang="ja-JP" altLang="en-US" sz="1400" b="1" u="sng" dirty="0" smtClean="0"/>
              <a:t>年代～</a:t>
            </a:r>
            <a:r>
              <a:rPr lang="ja-JP" altLang="en-US" sz="1400" b="1" u="sng" dirty="0" err="1" smtClean="0"/>
              <a:t>の</a:t>
            </a:r>
            <a:r>
              <a:rPr lang="ja-JP" altLang="en-US" sz="1400" b="1" u="sng" dirty="0"/>
              <a:t>新</a:t>
            </a:r>
            <a:r>
              <a:rPr lang="ja-JP" altLang="en-US" sz="1400" b="1" u="sng" dirty="0" smtClean="0"/>
              <a:t>たな動き</a:t>
            </a:r>
            <a:endParaRPr kumimoji="1" lang="en-US" altLang="ja-JP" sz="1400" b="1" dirty="0" smtClean="0"/>
          </a:p>
          <a:p>
            <a:pPr>
              <a:spcBef>
                <a:spcPts val="600"/>
              </a:spcBef>
            </a:pPr>
            <a:r>
              <a:rPr lang="ja-JP" altLang="en-US" sz="1400" b="1" dirty="0" smtClean="0"/>
              <a:t>・アフリカや中南米の新興国が、</a:t>
            </a:r>
            <a:r>
              <a:rPr lang="en-US" altLang="ja-JP" sz="1400" b="1" dirty="0" smtClean="0"/>
              <a:t>200</a:t>
            </a:r>
            <a:r>
              <a:rPr lang="ja-JP" altLang="en-US" sz="1400" b="1" dirty="0" smtClean="0"/>
              <a:t>海里の領海や排他的経済水域（</a:t>
            </a:r>
            <a:r>
              <a:rPr lang="en-US" altLang="ja-JP" sz="1400" b="1" dirty="0" smtClean="0"/>
              <a:t>EEZ</a:t>
            </a:r>
            <a:r>
              <a:rPr lang="ja-JP" altLang="en-US" sz="1400" b="1" dirty="0" smtClean="0"/>
              <a:t>）を主張</a:t>
            </a:r>
            <a:endParaRPr lang="en-US" altLang="ja-JP" sz="1400" b="1" dirty="0" smtClean="0"/>
          </a:p>
          <a:p>
            <a:pPr>
              <a:spcBef>
                <a:spcPts val="600"/>
              </a:spcBef>
            </a:pPr>
            <a:r>
              <a:rPr kumimoji="1" lang="ja-JP" altLang="en-US" sz="1400" b="1" dirty="0" smtClean="0"/>
              <a:t>・国連総会におけるマルタ・パルド大使による演説</a:t>
            </a:r>
            <a:r>
              <a:rPr kumimoji="1" lang="en-US" altLang="ja-JP" sz="1400" b="1" dirty="0" smtClean="0"/>
              <a:t>(</a:t>
            </a:r>
            <a:r>
              <a:rPr kumimoji="1" lang="ja-JP" altLang="en-US" sz="1400" b="1" dirty="0" smtClean="0"/>
              <a:t>深海底およびその資源＝人類の共同財産</a:t>
            </a:r>
            <a:r>
              <a:rPr kumimoji="1" lang="en-US" altLang="ja-JP" sz="1400" b="1" dirty="0" smtClean="0"/>
              <a:t>)(1967</a:t>
            </a:r>
            <a:r>
              <a:rPr kumimoji="1" lang="ja-JP" altLang="en-US" sz="1400" b="1" dirty="0" smtClean="0"/>
              <a:t>年</a:t>
            </a:r>
            <a:r>
              <a:rPr kumimoji="1" lang="en-US" altLang="ja-JP" sz="1400" b="1" dirty="0" smtClean="0"/>
              <a:t>11</a:t>
            </a:r>
            <a:r>
              <a:rPr kumimoji="1" lang="ja-JP" altLang="en-US" sz="1400" b="1" dirty="0" smtClean="0"/>
              <a:t>月</a:t>
            </a:r>
            <a:r>
              <a:rPr kumimoji="1" lang="en-US" altLang="ja-JP" sz="1400" b="1" dirty="0" smtClean="0"/>
              <a:t>) </a:t>
            </a:r>
          </a:p>
          <a:p>
            <a:pPr>
              <a:spcBef>
                <a:spcPts val="600"/>
              </a:spcBef>
            </a:pPr>
            <a:r>
              <a:rPr lang="ja-JP" altLang="en-US" sz="1400" b="1" dirty="0" smtClean="0"/>
              <a:t>・米ソの思惑</a:t>
            </a:r>
            <a:r>
              <a:rPr lang="en-US" altLang="ja-JP" sz="1400" b="1" dirty="0" smtClean="0"/>
              <a:t>(</a:t>
            </a:r>
            <a:r>
              <a:rPr lang="ja-JP" altLang="en-US" sz="1400" b="1" dirty="0" smtClean="0"/>
              <a:t>海軍の機動性確保）</a:t>
            </a:r>
            <a:endParaRPr kumimoji="1" lang="ja-JP" altLang="en-US" sz="1400" b="1" dirty="0"/>
          </a:p>
        </p:txBody>
      </p:sp>
      <p:sp>
        <p:nvSpPr>
          <p:cNvPr id="22" name="フリーフォーム 21"/>
          <p:cNvSpPr/>
          <p:nvPr/>
        </p:nvSpPr>
        <p:spPr>
          <a:xfrm>
            <a:off x="9580605" y="3311642"/>
            <a:ext cx="495208" cy="483933"/>
          </a:xfrm>
          <a:custGeom>
            <a:avLst/>
            <a:gdLst>
              <a:gd name="connsiteX0" fmla="*/ 0 w 624685"/>
              <a:gd name="connsiteY0" fmla="*/ 96787 h 483933"/>
              <a:gd name="connsiteX1" fmla="*/ 382719 w 624685"/>
              <a:gd name="connsiteY1" fmla="*/ 96787 h 483933"/>
              <a:gd name="connsiteX2" fmla="*/ 382719 w 624685"/>
              <a:gd name="connsiteY2" fmla="*/ 0 h 483933"/>
              <a:gd name="connsiteX3" fmla="*/ 624685 w 624685"/>
              <a:gd name="connsiteY3" fmla="*/ 241967 h 483933"/>
              <a:gd name="connsiteX4" fmla="*/ 382719 w 624685"/>
              <a:gd name="connsiteY4" fmla="*/ 483933 h 483933"/>
              <a:gd name="connsiteX5" fmla="*/ 382719 w 624685"/>
              <a:gd name="connsiteY5" fmla="*/ 387146 h 483933"/>
              <a:gd name="connsiteX6" fmla="*/ 0 w 624685"/>
              <a:gd name="connsiteY6" fmla="*/ 387146 h 483933"/>
              <a:gd name="connsiteX7" fmla="*/ 0 w 624685"/>
              <a:gd name="connsiteY7" fmla="*/ 96787 h 48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4685" h="483933">
                <a:moveTo>
                  <a:pt x="0" y="96787"/>
                </a:moveTo>
                <a:lnTo>
                  <a:pt x="382719" y="96787"/>
                </a:lnTo>
                <a:lnTo>
                  <a:pt x="382719" y="0"/>
                </a:lnTo>
                <a:lnTo>
                  <a:pt x="624685" y="241967"/>
                </a:lnTo>
                <a:lnTo>
                  <a:pt x="382719" y="483933"/>
                </a:lnTo>
                <a:lnTo>
                  <a:pt x="382719" y="387146"/>
                </a:lnTo>
                <a:lnTo>
                  <a:pt x="0" y="387146"/>
                </a:lnTo>
                <a:lnTo>
                  <a:pt x="0" y="96787"/>
                </a:lnTo>
                <a:close/>
              </a:path>
            </a:pathLst>
          </a:custGeom>
        </p:spPr>
        <p:style>
          <a:lnRef idx="0">
            <a:schemeClr val="lt1">
              <a:hueOff val="0"/>
              <a:satOff val="0"/>
              <a:lumOff val="0"/>
              <a:alphaOff val="0"/>
            </a:schemeClr>
          </a:lnRef>
          <a:fillRef idx="1">
            <a:schemeClr val="accent5">
              <a:hueOff val="-6758543"/>
              <a:satOff val="-17419"/>
              <a:lumOff val="-11765"/>
              <a:alphaOff val="0"/>
            </a:schemeClr>
          </a:fillRef>
          <a:effectRef idx="0">
            <a:schemeClr val="accent5">
              <a:hueOff val="-6758543"/>
              <a:satOff val="-17419"/>
              <a:lumOff val="-11765"/>
              <a:alphaOff val="0"/>
            </a:schemeClr>
          </a:effectRef>
          <a:fontRef idx="minor">
            <a:schemeClr val="lt1"/>
          </a:fontRef>
        </p:style>
        <p:txBody>
          <a:bodyPr spcFirstLastPara="0" vert="horz" wrap="square" lIns="0" tIns="96787" rIns="145180" bIns="96787" numCol="1" spcCol="1270" anchor="ctr" anchorCtr="0">
            <a:noAutofit/>
          </a:bodyPr>
          <a:lstStyle/>
          <a:p>
            <a:pPr lvl="0" algn="ctr" defTabSz="622300">
              <a:lnSpc>
                <a:spcPct val="90000"/>
              </a:lnSpc>
              <a:spcBef>
                <a:spcPct val="0"/>
              </a:spcBef>
              <a:spcAft>
                <a:spcPct val="35000"/>
              </a:spcAft>
            </a:pPr>
            <a:endParaRPr kumimoji="1" lang="ja-JP" altLang="en-US" sz="1400" kern="1200"/>
          </a:p>
        </p:txBody>
      </p:sp>
      <p:sp>
        <p:nvSpPr>
          <p:cNvPr id="23" name="フリーフォーム 22"/>
          <p:cNvSpPr/>
          <p:nvPr/>
        </p:nvSpPr>
        <p:spPr>
          <a:xfrm>
            <a:off x="10340703" y="3174446"/>
            <a:ext cx="1540861" cy="2678399"/>
          </a:xfrm>
          <a:custGeom>
            <a:avLst/>
            <a:gdLst>
              <a:gd name="connsiteX0" fmla="*/ 0 w 1943734"/>
              <a:gd name="connsiteY0" fmla="*/ 194373 h 2678399"/>
              <a:gd name="connsiteX1" fmla="*/ 194373 w 1943734"/>
              <a:gd name="connsiteY1" fmla="*/ 0 h 2678399"/>
              <a:gd name="connsiteX2" fmla="*/ 1749361 w 1943734"/>
              <a:gd name="connsiteY2" fmla="*/ 0 h 2678399"/>
              <a:gd name="connsiteX3" fmla="*/ 1943734 w 1943734"/>
              <a:gd name="connsiteY3" fmla="*/ 194373 h 2678399"/>
              <a:gd name="connsiteX4" fmla="*/ 1943734 w 1943734"/>
              <a:gd name="connsiteY4" fmla="*/ 2484026 h 2678399"/>
              <a:gd name="connsiteX5" fmla="*/ 1749361 w 1943734"/>
              <a:gd name="connsiteY5" fmla="*/ 2678399 h 2678399"/>
              <a:gd name="connsiteX6" fmla="*/ 194373 w 1943734"/>
              <a:gd name="connsiteY6" fmla="*/ 2678399 h 2678399"/>
              <a:gd name="connsiteX7" fmla="*/ 0 w 1943734"/>
              <a:gd name="connsiteY7" fmla="*/ 2484026 h 2678399"/>
              <a:gd name="connsiteX8" fmla="*/ 0 w 1943734"/>
              <a:gd name="connsiteY8" fmla="*/ 194373 h 2678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3734" h="2678399">
                <a:moveTo>
                  <a:pt x="0" y="194373"/>
                </a:moveTo>
                <a:cubicBezTo>
                  <a:pt x="0" y="87024"/>
                  <a:pt x="87024" y="0"/>
                  <a:pt x="194373" y="0"/>
                </a:cubicBezTo>
                <a:lnTo>
                  <a:pt x="1749361" y="0"/>
                </a:lnTo>
                <a:cubicBezTo>
                  <a:pt x="1856710" y="0"/>
                  <a:pt x="1943734" y="87024"/>
                  <a:pt x="1943734" y="194373"/>
                </a:cubicBezTo>
                <a:lnTo>
                  <a:pt x="1943734" y="2484026"/>
                </a:lnTo>
                <a:cubicBezTo>
                  <a:pt x="1943734" y="2591375"/>
                  <a:pt x="1856710" y="2678399"/>
                  <a:pt x="1749361" y="2678399"/>
                </a:cubicBezTo>
                <a:lnTo>
                  <a:pt x="194373" y="2678399"/>
                </a:lnTo>
                <a:cubicBezTo>
                  <a:pt x="87024" y="2678399"/>
                  <a:pt x="0" y="2591375"/>
                  <a:pt x="0" y="2484026"/>
                </a:cubicBezTo>
                <a:lnTo>
                  <a:pt x="0" y="194373"/>
                </a:lnTo>
                <a:close/>
              </a:path>
            </a:pathLst>
          </a:custGeom>
          <a:solidFill>
            <a:schemeClr val="accent6">
              <a:lumMod val="75000"/>
            </a:schemeClr>
          </a:solidFill>
        </p:spPr>
        <p:style>
          <a:lnRef idx="2">
            <a:schemeClr val="lt1">
              <a:hueOff val="0"/>
              <a:satOff val="0"/>
              <a:lumOff val="0"/>
              <a:alphaOff val="0"/>
            </a:schemeClr>
          </a:lnRef>
          <a:fillRef idx="1">
            <a:schemeClr val="accent5">
              <a:hueOff val="-6758543"/>
              <a:satOff val="-17419"/>
              <a:lumOff val="-11765"/>
              <a:alphaOff val="0"/>
            </a:schemeClr>
          </a:fillRef>
          <a:effectRef idx="0">
            <a:schemeClr val="accent5">
              <a:hueOff val="-6758543"/>
              <a:satOff val="-17419"/>
              <a:lumOff val="-11765"/>
              <a:alphaOff val="0"/>
            </a:schemeClr>
          </a:effectRef>
          <a:fontRef idx="minor">
            <a:schemeClr val="lt1"/>
          </a:fontRef>
        </p:style>
        <p:txBody>
          <a:bodyPr spcFirstLastPara="0" vert="horz" wrap="square" lIns="113792" tIns="113792" rIns="113792" bIns="1961866" numCol="1" spcCol="1270" anchor="t" anchorCtr="0">
            <a:noAutofit/>
          </a:bodyPr>
          <a:lstStyle/>
          <a:p>
            <a:pPr lvl="0" algn="l" defTabSz="711200">
              <a:lnSpc>
                <a:spcPct val="90000"/>
              </a:lnSpc>
              <a:spcBef>
                <a:spcPct val="0"/>
              </a:spcBef>
              <a:spcAft>
                <a:spcPct val="35000"/>
              </a:spcAft>
            </a:pPr>
            <a:r>
              <a:rPr lang="ja-JP" altLang="en-US" sz="1600" dirty="0" smtClean="0">
                <a:latin typeface="UD デジタル 教科書体 NK-B" panose="02020700000000000000" pitchFamily="18" charset="-128"/>
                <a:ea typeface="UD デジタル 教科書体 NK-B" panose="02020700000000000000" pitchFamily="18" charset="-128"/>
              </a:rPr>
              <a:t>第</a:t>
            </a:r>
            <a:r>
              <a:rPr lang="en-US" altLang="ja-JP" sz="1600" dirty="0" smtClean="0">
                <a:latin typeface="UD デジタル 教科書体 NK-B" panose="02020700000000000000" pitchFamily="18" charset="-128"/>
                <a:ea typeface="UD デジタル 教科書体 NK-B" panose="02020700000000000000" pitchFamily="18" charset="-128"/>
              </a:rPr>
              <a:t>11</a:t>
            </a:r>
            <a:r>
              <a:rPr lang="ja-JP" altLang="en-US" sz="1600" dirty="0" smtClean="0">
                <a:latin typeface="UD デジタル 教科書体 NK-B" panose="02020700000000000000" pitchFamily="18" charset="-128"/>
                <a:ea typeface="UD デジタル 教科書体 NK-B" panose="02020700000000000000" pitchFamily="18" charset="-128"/>
              </a:rPr>
              <a:t>部再交渉</a:t>
            </a:r>
            <a:endParaRPr kumimoji="1" lang="en-US" altLang="ja-JP" sz="1600" kern="1200" dirty="0" smtClean="0">
              <a:latin typeface="UD デジタル 教科書体 NK-B" panose="02020700000000000000" pitchFamily="18" charset="-128"/>
              <a:ea typeface="UD デジタル 教科書体 NK-B" panose="02020700000000000000" pitchFamily="18" charset="-128"/>
            </a:endParaRPr>
          </a:p>
          <a:p>
            <a:pPr lvl="0" algn="l" defTabSz="711200">
              <a:lnSpc>
                <a:spcPct val="90000"/>
              </a:lnSpc>
              <a:spcBef>
                <a:spcPct val="0"/>
              </a:spcBef>
              <a:spcAft>
                <a:spcPct val="35000"/>
              </a:spcAft>
            </a:pPr>
            <a:r>
              <a:rPr kumimoji="1" lang="en-US" altLang="ja-JP" sz="1400" kern="1200" dirty="0" smtClean="0">
                <a:latin typeface="UD デジタル 教科書体 NK-B" panose="02020700000000000000" pitchFamily="18" charset="-128"/>
                <a:ea typeface="UD デジタル 教科書体 NK-B" panose="02020700000000000000" pitchFamily="18" charset="-128"/>
              </a:rPr>
              <a:t>(1990</a:t>
            </a:r>
            <a:r>
              <a:rPr kumimoji="1" lang="ja-JP" altLang="en-US" sz="1400" kern="1200" dirty="0" smtClean="0">
                <a:latin typeface="UD デジタル 教科書体 NK-B" panose="02020700000000000000" pitchFamily="18" charset="-128"/>
                <a:ea typeface="UD デジタル 教科書体 NK-B" panose="02020700000000000000" pitchFamily="18" charset="-128"/>
              </a:rPr>
              <a:t>～</a:t>
            </a:r>
            <a:r>
              <a:rPr lang="en-US" altLang="ja-JP" sz="1400" dirty="0" smtClean="0">
                <a:latin typeface="UD デジタル 教科書体 NK-B" panose="02020700000000000000" pitchFamily="18" charset="-128"/>
                <a:ea typeface="UD デジタル 教科書体 NK-B" panose="02020700000000000000" pitchFamily="18" charset="-128"/>
              </a:rPr>
              <a:t>94</a:t>
            </a:r>
            <a:r>
              <a:rPr kumimoji="1" lang="ja-JP" altLang="en-US" sz="1400" kern="1200" dirty="0" smtClean="0">
                <a:latin typeface="UD デジタル 教科書体 NK-B" panose="02020700000000000000" pitchFamily="18" charset="-128"/>
                <a:ea typeface="UD デジタル 教科書体 NK-B" panose="02020700000000000000" pitchFamily="18" charset="-128"/>
              </a:rPr>
              <a:t>年</a:t>
            </a:r>
            <a:r>
              <a:rPr kumimoji="1" lang="en-US" altLang="ja-JP" sz="1400" kern="1200" dirty="0" smtClean="0">
                <a:latin typeface="UD デジタル 教科書体 NK-B" panose="02020700000000000000" pitchFamily="18" charset="-128"/>
                <a:ea typeface="UD デジタル 教科書体 NK-B" panose="02020700000000000000" pitchFamily="18" charset="-128"/>
              </a:rPr>
              <a:t>)</a:t>
            </a:r>
          </a:p>
        </p:txBody>
      </p:sp>
      <p:sp>
        <p:nvSpPr>
          <p:cNvPr id="25" name="フリーフォーム 24"/>
          <p:cNvSpPr/>
          <p:nvPr/>
        </p:nvSpPr>
        <p:spPr>
          <a:xfrm>
            <a:off x="10514961" y="4034758"/>
            <a:ext cx="1500576" cy="2108057"/>
          </a:xfrm>
          <a:custGeom>
            <a:avLst/>
            <a:gdLst>
              <a:gd name="connsiteX0" fmla="*/ 0 w 1943734"/>
              <a:gd name="connsiteY0" fmla="*/ 194373 h 3571200"/>
              <a:gd name="connsiteX1" fmla="*/ 194373 w 1943734"/>
              <a:gd name="connsiteY1" fmla="*/ 0 h 3571200"/>
              <a:gd name="connsiteX2" fmla="*/ 1749361 w 1943734"/>
              <a:gd name="connsiteY2" fmla="*/ 0 h 3571200"/>
              <a:gd name="connsiteX3" fmla="*/ 1943734 w 1943734"/>
              <a:gd name="connsiteY3" fmla="*/ 194373 h 3571200"/>
              <a:gd name="connsiteX4" fmla="*/ 1943734 w 1943734"/>
              <a:gd name="connsiteY4" fmla="*/ 3376827 h 3571200"/>
              <a:gd name="connsiteX5" fmla="*/ 1749361 w 1943734"/>
              <a:gd name="connsiteY5" fmla="*/ 3571200 h 3571200"/>
              <a:gd name="connsiteX6" fmla="*/ 194373 w 1943734"/>
              <a:gd name="connsiteY6" fmla="*/ 3571200 h 3571200"/>
              <a:gd name="connsiteX7" fmla="*/ 0 w 1943734"/>
              <a:gd name="connsiteY7" fmla="*/ 3376827 h 3571200"/>
              <a:gd name="connsiteX8" fmla="*/ 0 w 1943734"/>
              <a:gd name="connsiteY8" fmla="*/ 194373 h 357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3734" h="3571200">
                <a:moveTo>
                  <a:pt x="0" y="194373"/>
                </a:moveTo>
                <a:cubicBezTo>
                  <a:pt x="0" y="87024"/>
                  <a:pt x="87024" y="0"/>
                  <a:pt x="194373" y="0"/>
                </a:cubicBezTo>
                <a:lnTo>
                  <a:pt x="1749361" y="0"/>
                </a:lnTo>
                <a:cubicBezTo>
                  <a:pt x="1856710" y="0"/>
                  <a:pt x="1943734" y="87024"/>
                  <a:pt x="1943734" y="194373"/>
                </a:cubicBezTo>
                <a:lnTo>
                  <a:pt x="1943734" y="3376827"/>
                </a:lnTo>
                <a:cubicBezTo>
                  <a:pt x="1943734" y="3484176"/>
                  <a:pt x="1856710" y="3571200"/>
                  <a:pt x="1749361" y="3571200"/>
                </a:cubicBezTo>
                <a:lnTo>
                  <a:pt x="194373" y="3571200"/>
                </a:lnTo>
                <a:cubicBezTo>
                  <a:pt x="87024" y="3571200"/>
                  <a:pt x="0" y="3484176"/>
                  <a:pt x="0" y="3376827"/>
                </a:cubicBezTo>
                <a:lnTo>
                  <a:pt x="0" y="194373"/>
                </a:lnTo>
                <a:close/>
              </a:path>
            </a:pathLst>
          </a:custGeom>
        </p:spPr>
        <p:style>
          <a:lnRef idx="2">
            <a:schemeClr val="accent5">
              <a:hueOff val="-6758543"/>
              <a:satOff val="-17419"/>
              <a:lumOff val="-11765"/>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70722" tIns="170722" rIns="170722" bIns="170722" numCol="1" spcCol="1270" anchor="t" anchorCtr="0">
            <a:noAutofit/>
          </a:bodyPr>
          <a:lstStyle/>
          <a:p>
            <a:pPr marL="171450" lvl="1" indent="-171450" algn="l" defTabSz="711200">
              <a:lnSpc>
                <a:spcPct val="90000"/>
              </a:lnSpc>
              <a:spcBef>
                <a:spcPct val="0"/>
              </a:spcBef>
              <a:spcAft>
                <a:spcPct val="15000"/>
              </a:spcAft>
              <a:buChar char="••"/>
            </a:pPr>
            <a:r>
              <a:rPr lang="ja-JP" altLang="en-US" sz="1600" dirty="0" smtClean="0">
                <a:latin typeface="UD デジタル 教科書体 NK-B" panose="02020700000000000000" pitchFamily="18" charset="-128"/>
                <a:ea typeface="UD デジタル 教科書体 NK-B" panose="02020700000000000000" pitchFamily="18" charset="-128"/>
              </a:rPr>
              <a:t>第</a:t>
            </a:r>
            <a:r>
              <a:rPr lang="en-US" altLang="ja-JP" sz="1600" dirty="0" smtClean="0">
                <a:latin typeface="UD デジタル 教科書体 NK-B" panose="02020700000000000000" pitchFamily="18" charset="-128"/>
                <a:ea typeface="UD デジタル 教科書体 NK-B" panose="02020700000000000000" pitchFamily="18" charset="-128"/>
              </a:rPr>
              <a:t>XI</a:t>
            </a:r>
            <a:r>
              <a:rPr lang="ja-JP" altLang="en-US" sz="1600" dirty="0" smtClean="0">
                <a:latin typeface="UD デジタル 教科書体 NK-B" panose="02020700000000000000" pitchFamily="18" charset="-128"/>
                <a:ea typeface="UD デジタル 教科書体 NK-B" panose="02020700000000000000" pitchFamily="18" charset="-128"/>
              </a:rPr>
              <a:t>部実施協定</a:t>
            </a:r>
            <a:r>
              <a:rPr kumimoji="1" lang="ja-JP" altLang="en-US" sz="1600" kern="1200" dirty="0" smtClean="0">
                <a:latin typeface="UD デジタル 教科書体 NK-B" panose="02020700000000000000" pitchFamily="18" charset="-128"/>
                <a:ea typeface="UD デジタル 教科書体 NK-B" panose="02020700000000000000" pitchFamily="18" charset="-128"/>
              </a:rPr>
              <a:t>の採択　　</a:t>
            </a:r>
            <a:r>
              <a:rPr lang="ja-JP" altLang="en-US" sz="1200" dirty="0" smtClean="0">
                <a:latin typeface="UD デジタル 教科書体 NK-B" panose="02020700000000000000" pitchFamily="18" charset="-128"/>
                <a:ea typeface="UD デジタル 教科書体 NK-B" panose="02020700000000000000" pitchFamily="18" charset="-128"/>
              </a:rPr>
              <a:t>（</a:t>
            </a:r>
            <a:r>
              <a:rPr lang="en-US" altLang="ja-JP" sz="1200" dirty="0" smtClean="0">
                <a:latin typeface="UD デジタル 教科書体 NK-B" panose="02020700000000000000" pitchFamily="18" charset="-128"/>
                <a:ea typeface="UD デジタル 教科書体 NK-B" panose="02020700000000000000" pitchFamily="18" charset="-128"/>
              </a:rPr>
              <a:t>1994</a:t>
            </a:r>
            <a:r>
              <a:rPr lang="ja-JP" altLang="en-US" sz="1200" dirty="0" smtClean="0">
                <a:latin typeface="UD デジタル 教科書体 NK-B" panose="02020700000000000000" pitchFamily="18" charset="-128"/>
                <a:ea typeface="UD デジタル 教科書体 NK-B" panose="02020700000000000000" pitchFamily="18" charset="-128"/>
              </a:rPr>
              <a:t>年</a:t>
            </a:r>
            <a:r>
              <a:rPr lang="en-US" altLang="ja-JP" sz="1200" dirty="0">
                <a:latin typeface="UD デジタル 教科書体 NK-B" panose="02020700000000000000" pitchFamily="18" charset="-128"/>
                <a:ea typeface="UD デジタル 教科書体 NK-B" panose="02020700000000000000" pitchFamily="18" charset="-128"/>
              </a:rPr>
              <a:t>7</a:t>
            </a:r>
            <a:r>
              <a:rPr lang="ja-JP" altLang="en-US" sz="1200" dirty="0" smtClean="0">
                <a:latin typeface="UD デジタル 教科書体 NK-B" panose="02020700000000000000" pitchFamily="18" charset="-128"/>
                <a:ea typeface="UD デジタル 教科書体 NK-B" panose="02020700000000000000" pitchFamily="18" charset="-128"/>
              </a:rPr>
              <a:t>月</a:t>
            </a:r>
            <a:r>
              <a:rPr lang="en-US" altLang="ja-JP" sz="1200" dirty="0" smtClean="0">
                <a:latin typeface="UD デジタル 教科書体 NK-B" panose="02020700000000000000" pitchFamily="18" charset="-128"/>
                <a:ea typeface="UD デジタル 教科書体 NK-B" panose="02020700000000000000" pitchFamily="18" charset="-128"/>
              </a:rPr>
              <a:t>)</a:t>
            </a:r>
            <a:endParaRPr kumimoji="1" lang="en-US" altLang="ja-JP" sz="1200" kern="1200" dirty="0" smtClean="0">
              <a:latin typeface="UD デジタル 教科書体 NK-B" panose="02020700000000000000" pitchFamily="18" charset="-128"/>
              <a:ea typeface="UD デジタル 教科書体 NK-B" panose="02020700000000000000" pitchFamily="18" charset="-128"/>
            </a:endParaRPr>
          </a:p>
          <a:p>
            <a:pPr marL="0" lvl="1" algn="l" defTabSz="711200">
              <a:lnSpc>
                <a:spcPct val="90000"/>
              </a:lnSpc>
              <a:spcBef>
                <a:spcPct val="0"/>
              </a:spcBef>
              <a:spcAft>
                <a:spcPct val="15000"/>
              </a:spcAft>
            </a:pPr>
            <a:r>
              <a:rPr lang="ja-JP" altLang="en-US" sz="1600" b="1" dirty="0"/>
              <a:t>　</a:t>
            </a:r>
            <a:endParaRPr kumimoji="1" lang="ja-JP" altLang="en-US" sz="1600" b="1" kern="1200" dirty="0" smtClean="0"/>
          </a:p>
          <a:p>
            <a:pPr marL="457200" lvl="2" indent="-285750" algn="l" defTabSz="711200">
              <a:lnSpc>
                <a:spcPct val="90000"/>
              </a:lnSpc>
              <a:spcBef>
                <a:spcPct val="0"/>
              </a:spcBef>
              <a:spcAft>
                <a:spcPct val="15000"/>
              </a:spcAft>
              <a:buFont typeface="Wingdings" panose="05000000000000000000" pitchFamily="2" charset="2"/>
              <a:buChar char="ü"/>
            </a:pPr>
            <a:endParaRPr kumimoji="1" lang="ja-JP" altLang="en-US" sz="1600" b="1" kern="1200" dirty="0"/>
          </a:p>
          <a:p>
            <a:pPr marL="0" lvl="1" algn="l" defTabSz="711200">
              <a:lnSpc>
                <a:spcPct val="90000"/>
              </a:lnSpc>
              <a:spcBef>
                <a:spcPct val="0"/>
              </a:spcBef>
              <a:spcAft>
                <a:spcPct val="15000"/>
              </a:spcAft>
            </a:pPr>
            <a:endParaRPr kumimoji="1" lang="ja-JP" altLang="en-US" sz="1600" b="1" kern="1200" dirty="0"/>
          </a:p>
        </p:txBody>
      </p:sp>
      <p:sp>
        <p:nvSpPr>
          <p:cNvPr id="27" name="角丸四角形 26"/>
          <p:cNvSpPr/>
          <p:nvPr/>
        </p:nvSpPr>
        <p:spPr>
          <a:xfrm>
            <a:off x="8887546" y="5235224"/>
            <a:ext cx="2085253" cy="1235242"/>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smtClean="0">
                <a:latin typeface="UD デジタル 教科書体 NK-B" panose="02020700000000000000" pitchFamily="18" charset="-128"/>
                <a:ea typeface="UD デジタル 教科書体 NK-B" panose="02020700000000000000" pitchFamily="18" charset="-128"/>
              </a:rPr>
              <a:t>国連海洋法条約の発効</a:t>
            </a:r>
            <a:endParaRPr kumimoji="1" lang="en-US" altLang="ja-JP" sz="2000" b="1" dirty="0" smtClean="0">
              <a:latin typeface="UD デジタル 教科書体 NK-B" panose="02020700000000000000" pitchFamily="18" charset="-128"/>
              <a:ea typeface="UD デジタル 教科書体 NK-B" panose="02020700000000000000" pitchFamily="18" charset="-128"/>
            </a:endParaRPr>
          </a:p>
          <a:p>
            <a:pPr algn="ctr"/>
            <a:r>
              <a:rPr kumimoji="1" lang="en-US" altLang="ja-JP" b="1" dirty="0" smtClean="0">
                <a:latin typeface="UD デジタル 教科書体 NK-B" panose="02020700000000000000" pitchFamily="18" charset="-128"/>
                <a:ea typeface="UD デジタル 教科書体 NK-B" panose="02020700000000000000" pitchFamily="18" charset="-128"/>
              </a:rPr>
              <a:t>1994</a:t>
            </a:r>
            <a:r>
              <a:rPr kumimoji="1" lang="ja-JP" altLang="en-US" b="1" dirty="0" smtClean="0">
                <a:latin typeface="UD デジタル 教科書体 NK-B" panose="02020700000000000000" pitchFamily="18" charset="-128"/>
                <a:ea typeface="UD デジタル 教科書体 NK-B" panose="02020700000000000000" pitchFamily="18" charset="-128"/>
              </a:rPr>
              <a:t>年</a:t>
            </a:r>
            <a:r>
              <a:rPr kumimoji="1" lang="en-US" altLang="ja-JP" b="1" dirty="0" smtClean="0">
                <a:latin typeface="UD デジタル 教科書体 NK-B" panose="02020700000000000000" pitchFamily="18" charset="-128"/>
                <a:ea typeface="UD デジタル 教科書体 NK-B" panose="02020700000000000000" pitchFamily="18" charset="-128"/>
              </a:rPr>
              <a:t>11</a:t>
            </a:r>
            <a:r>
              <a:rPr kumimoji="1" lang="ja-JP" altLang="en-US" b="1" dirty="0" smtClean="0">
                <a:latin typeface="UD デジタル 教科書体 NK-B" panose="02020700000000000000" pitchFamily="18" charset="-128"/>
                <a:ea typeface="UD デジタル 教科書体 NK-B" panose="02020700000000000000" pitchFamily="18" charset="-128"/>
              </a:rPr>
              <a:t>月</a:t>
            </a:r>
            <a:endParaRPr kumimoji="1" lang="ja-JP" altLang="en-US" b="1" dirty="0">
              <a:latin typeface="UD デジタル 教科書体 NK-B" panose="02020700000000000000" pitchFamily="18" charset="-128"/>
              <a:ea typeface="UD デジタル 教科書体 NK-B" panose="02020700000000000000" pitchFamily="18" charset="-128"/>
            </a:endParaRPr>
          </a:p>
        </p:txBody>
      </p:sp>
      <p:sp>
        <p:nvSpPr>
          <p:cNvPr id="28" name="角丸四角形吹き出し 27"/>
          <p:cNvSpPr/>
          <p:nvPr/>
        </p:nvSpPr>
        <p:spPr>
          <a:xfrm>
            <a:off x="10075813" y="1302336"/>
            <a:ext cx="1394292" cy="1646312"/>
          </a:xfrm>
          <a:prstGeom prst="wedgeRoundRectCallout">
            <a:avLst>
              <a:gd name="adj1" fmla="val -49085"/>
              <a:gd name="adj2" fmla="val 65642"/>
              <a:gd name="adj3" fmla="val 16667"/>
            </a:avLst>
          </a:prstGeom>
          <a:solidFill>
            <a:srgbClr val="FF6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lang="ja-JP" altLang="en-US" sz="1400" b="1" dirty="0" smtClean="0"/>
              <a:t>深海底制度</a:t>
            </a:r>
            <a:r>
              <a:rPr lang="en-US" altLang="ja-JP" sz="1400" b="1" dirty="0" smtClean="0"/>
              <a:t>(</a:t>
            </a:r>
            <a:r>
              <a:rPr lang="ja-JP" altLang="en-US" sz="1400" b="1" dirty="0" smtClean="0"/>
              <a:t>第</a:t>
            </a:r>
            <a:r>
              <a:rPr lang="en-US" altLang="ja-JP" sz="1400" b="1" dirty="0" smtClean="0"/>
              <a:t>11</a:t>
            </a:r>
            <a:r>
              <a:rPr lang="ja-JP" altLang="en-US" sz="1400" b="1" dirty="0" smtClean="0"/>
              <a:t>部</a:t>
            </a:r>
            <a:r>
              <a:rPr lang="en-US" altLang="ja-JP" sz="1400" b="1" dirty="0" smtClean="0"/>
              <a:t>)</a:t>
            </a:r>
            <a:r>
              <a:rPr lang="ja-JP" altLang="en-US" sz="1400" b="1" dirty="0" smtClean="0"/>
              <a:t>に不満を持った先進国の批准進まず</a:t>
            </a:r>
            <a:endParaRPr kumimoji="1" lang="ja-JP" altLang="en-US" sz="1400" b="1" dirty="0"/>
          </a:p>
        </p:txBody>
      </p:sp>
      <p:pic>
        <p:nvPicPr>
          <p:cNvPr id="30" name="オーディオ 2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1391255249"/>
      </p:ext>
    </p:extLst>
  </p:cSld>
  <p:clrMapOvr>
    <a:masterClrMapping/>
  </p:clrMapOvr>
  <mc:AlternateContent xmlns:mc="http://schemas.openxmlformats.org/markup-compatibility/2006" xmlns:p14="http://schemas.microsoft.com/office/powerpoint/2010/main">
    <mc:Choice Requires="p14">
      <p:transition spd="slow" p14:dur="2000" advTm="199826"/>
    </mc:Choice>
    <mc:Fallback xmlns="">
      <p:transition spd="slow" advTm="1998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additive="base">
                                        <p:cTn id="24" dur="500" fill="hold"/>
                                        <p:tgtEl>
                                          <p:spTgt spid="28"/>
                                        </p:tgtEl>
                                        <p:attrNameLst>
                                          <p:attrName>ppt_x</p:attrName>
                                        </p:attrNameLst>
                                      </p:cBhvr>
                                      <p:tavLst>
                                        <p:tav tm="0">
                                          <p:val>
                                            <p:strVal val="#ppt_x"/>
                                          </p:val>
                                        </p:tav>
                                        <p:tav tm="100000">
                                          <p:val>
                                            <p:strVal val="#ppt_x"/>
                                          </p:val>
                                        </p:tav>
                                      </p:tavLst>
                                    </p:anim>
                                    <p:anim calcmode="lin" valueType="num">
                                      <p:cBhvr additive="base">
                                        <p:cTn id="25"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580">
                                          <p:stCondLst>
                                            <p:cond delay="0"/>
                                          </p:stCondLst>
                                        </p:cTn>
                                        <p:tgtEl>
                                          <p:spTgt spid="27"/>
                                        </p:tgtEl>
                                      </p:cBhvr>
                                    </p:animEffect>
                                    <p:anim calcmode="lin" valueType="num">
                                      <p:cBhvr>
                                        <p:cTn id="31"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36" dur="26">
                                          <p:stCondLst>
                                            <p:cond delay="650"/>
                                          </p:stCondLst>
                                        </p:cTn>
                                        <p:tgtEl>
                                          <p:spTgt spid="27"/>
                                        </p:tgtEl>
                                      </p:cBhvr>
                                      <p:to x="100000" y="60000"/>
                                    </p:animScale>
                                    <p:animScale>
                                      <p:cBhvr>
                                        <p:cTn id="37" dur="166" decel="50000">
                                          <p:stCondLst>
                                            <p:cond delay="676"/>
                                          </p:stCondLst>
                                        </p:cTn>
                                        <p:tgtEl>
                                          <p:spTgt spid="27"/>
                                        </p:tgtEl>
                                      </p:cBhvr>
                                      <p:to x="100000" y="100000"/>
                                    </p:animScale>
                                    <p:animScale>
                                      <p:cBhvr>
                                        <p:cTn id="38" dur="26">
                                          <p:stCondLst>
                                            <p:cond delay="1312"/>
                                          </p:stCondLst>
                                        </p:cTn>
                                        <p:tgtEl>
                                          <p:spTgt spid="27"/>
                                        </p:tgtEl>
                                      </p:cBhvr>
                                      <p:to x="100000" y="80000"/>
                                    </p:animScale>
                                    <p:animScale>
                                      <p:cBhvr>
                                        <p:cTn id="39" dur="166" decel="50000">
                                          <p:stCondLst>
                                            <p:cond delay="1338"/>
                                          </p:stCondLst>
                                        </p:cTn>
                                        <p:tgtEl>
                                          <p:spTgt spid="27"/>
                                        </p:tgtEl>
                                      </p:cBhvr>
                                      <p:to x="100000" y="100000"/>
                                    </p:animScale>
                                    <p:animScale>
                                      <p:cBhvr>
                                        <p:cTn id="40" dur="26">
                                          <p:stCondLst>
                                            <p:cond delay="1642"/>
                                          </p:stCondLst>
                                        </p:cTn>
                                        <p:tgtEl>
                                          <p:spTgt spid="27"/>
                                        </p:tgtEl>
                                      </p:cBhvr>
                                      <p:to x="100000" y="90000"/>
                                    </p:animScale>
                                    <p:animScale>
                                      <p:cBhvr>
                                        <p:cTn id="41" dur="166" decel="50000">
                                          <p:stCondLst>
                                            <p:cond delay="1668"/>
                                          </p:stCondLst>
                                        </p:cTn>
                                        <p:tgtEl>
                                          <p:spTgt spid="27"/>
                                        </p:tgtEl>
                                      </p:cBhvr>
                                      <p:to x="100000" y="100000"/>
                                    </p:animScale>
                                    <p:animScale>
                                      <p:cBhvr>
                                        <p:cTn id="42" dur="26">
                                          <p:stCondLst>
                                            <p:cond delay="1808"/>
                                          </p:stCondLst>
                                        </p:cTn>
                                        <p:tgtEl>
                                          <p:spTgt spid="27"/>
                                        </p:tgtEl>
                                      </p:cBhvr>
                                      <p:to x="100000" y="95000"/>
                                    </p:animScale>
                                    <p:animScale>
                                      <p:cBhvr>
                                        <p:cTn id="43" dur="166" decel="50000">
                                          <p:stCondLst>
                                            <p:cond delay="1834"/>
                                          </p:stCondLst>
                                        </p:cTn>
                                        <p:tgtEl>
                                          <p:spTgt spid="2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4" fill="hold" display="0">
                  <p:stCondLst>
                    <p:cond delay="indefinite"/>
                  </p:stCondLst>
                  <p:endCondLst>
                    <p:cond evt="onStopAudio" delay="0">
                      <p:tgtEl>
                        <p:sldTgt/>
                      </p:tgtEl>
                    </p:cond>
                  </p:endCondLst>
                </p:cTn>
                <p:tgtEl>
                  <p:spTgt spid="30"/>
                </p:tgtEl>
              </p:cMediaNode>
            </p:audio>
          </p:childTnLst>
        </p:cTn>
      </p:par>
    </p:tnLst>
    <p:bldLst>
      <p:bldP spid="4" grpId="0" animBg="1"/>
      <p:bldP spid="5" grpId="0" animBg="1"/>
      <p:bldP spid="27" grpId="0" animBg="1"/>
      <p:bldP spid="2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CBF91F34-03C4-4097-BCA2-132CB104BB19}"/>
              </a:ext>
            </a:extLst>
          </p:cNvPr>
          <p:cNvSpPr txBox="1"/>
          <p:nvPr/>
        </p:nvSpPr>
        <p:spPr>
          <a:xfrm>
            <a:off x="550269" y="449291"/>
            <a:ext cx="5178021" cy="646331"/>
          </a:xfrm>
          <a:prstGeom prst="rect">
            <a:avLst/>
          </a:prstGeom>
          <a:solidFill>
            <a:schemeClr val="bg1">
              <a:alpha val="70000"/>
            </a:schemeClr>
          </a:solidFill>
        </p:spPr>
        <p:txBody>
          <a:bodyPr wrap="none" rtlCol="0">
            <a:spAutoFit/>
          </a:bodyPr>
          <a:lstStyle/>
          <a:p>
            <a:r>
              <a:rPr lang="ja-JP" altLang="en-US" sz="3600" dirty="0" smtClean="0">
                <a:solidFill>
                  <a:srgbClr val="002060"/>
                </a:solidFill>
                <a:latin typeface="Meiryo UI" panose="020B0604030504040204" pitchFamily="50" charset="-128"/>
                <a:ea typeface="Meiryo UI" panose="020B0604030504040204" pitchFamily="50" charset="-128"/>
              </a:rPr>
              <a:t>国連海洋法条約の普遍性</a:t>
            </a:r>
            <a:endParaRPr lang="en-US" altLang="ja-JP" sz="3600" dirty="0">
              <a:solidFill>
                <a:srgbClr val="002060"/>
              </a:solidFill>
              <a:latin typeface="Meiryo UI" panose="020B0604030504040204" pitchFamily="50" charset="-128"/>
              <a:ea typeface="Meiryo UI" panose="020B0604030504040204" pitchFamily="50" charset="-128"/>
            </a:endParaRPr>
          </a:p>
        </p:txBody>
      </p:sp>
      <p:pic>
        <p:nvPicPr>
          <p:cNvPr id="3" name="図 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87040" y="1215586"/>
            <a:ext cx="9035782" cy="5130785"/>
          </a:xfrm>
          <a:prstGeom prst="rect">
            <a:avLst/>
          </a:prstGeom>
        </p:spPr>
      </p:pic>
      <p:sp>
        <p:nvSpPr>
          <p:cNvPr id="4" name="テキスト ボックス 3"/>
          <p:cNvSpPr txBox="1"/>
          <p:nvPr/>
        </p:nvSpPr>
        <p:spPr>
          <a:xfrm>
            <a:off x="550269" y="6434161"/>
            <a:ext cx="5121915" cy="307777"/>
          </a:xfrm>
          <a:prstGeom prst="rect">
            <a:avLst/>
          </a:prstGeom>
          <a:noFill/>
        </p:spPr>
        <p:txBody>
          <a:bodyPr wrap="none" rtlCol="0">
            <a:spAutoFit/>
          </a:bodyPr>
          <a:lstStyle/>
          <a:p>
            <a:r>
              <a:rPr lang="ja-JP" altLang="en-US" sz="1400" dirty="0">
                <a:solidFill>
                  <a:schemeClr val="bg1"/>
                </a:solidFill>
                <a:latin typeface="UD デジタル 教科書体 N-R" panose="02020400000000000000" pitchFamily="17" charset="-128"/>
                <a:ea typeface="UD デジタル 教科書体 N-R" panose="02020400000000000000" pitchFamily="17" charset="-128"/>
              </a:rPr>
              <a:t>出典</a:t>
            </a:r>
            <a:r>
              <a:rPr lang="ja-JP" altLang="en-US" sz="1400" dirty="0" smtClean="0">
                <a:solidFill>
                  <a:schemeClr val="bg1"/>
                </a:solidFill>
                <a:latin typeface="UD デジタル 教科書体 N-R" panose="02020400000000000000" pitchFamily="17" charset="-128"/>
                <a:ea typeface="UD デジタル 教科書体 N-R" panose="02020400000000000000" pitchFamily="17" charset="-128"/>
              </a:rPr>
              <a:t>：外務省資料「国連海洋法条約と日本」</a:t>
            </a:r>
            <a:r>
              <a:rPr lang="en-US" altLang="ja-JP" sz="1400" dirty="0" smtClean="0">
                <a:solidFill>
                  <a:schemeClr val="bg1"/>
                </a:solidFill>
                <a:latin typeface="UD デジタル 教科書体 N-R" panose="02020400000000000000" pitchFamily="17" charset="-128"/>
                <a:ea typeface="UD デジタル 教科書体 N-R" panose="02020400000000000000" pitchFamily="17" charset="-128"/>
              </a:rPr>
              <a:t>(</a:t>
            </a:r>
            <a:r>
              <a:rPr lang="ja-JP" altLang="en-US" sz="1400" dirty="0" smtClean="0">
                <a:solidFill>
                  <a:schemeClr val="bg1"/>
                </a:solidFill>
                <a:latin typeface="UD デジタル 教科書体 N-R" panose="02020400000000000000" pitchFamily="17" charset="-128"/>
                <a:ea typeface="UD デジタル 教科書体 N-R" panose="02020400000000000000" pitchFamily="17" charset="-128"/>
              </a:rPr>
              <a:t>平成</a:t>
            </a:r>
            <a:r>
              <a:rPr lang="en-US" altLang="ja-JP" sz="1400" dirty="0" smtClean="0">
                <a:solidFill>
                  <a:schemeClr val="bg1"/>
                </a:solidFill>
                <a:latin typeface="UD デジタル 教科書体 N-R" panose="02020400000000000000" pitchFamily="17" charset="-128"/>
                <a:ea typeface="UD デジタル 教科書体 N-R" panose="02020400000000000000" pitchFamily="17" charset="-128"/>
              </a:rPr>
              <a:t>30</a:t>
            </a:r>
            <a:r>
              <a:rPr lang="ja-JP" altLang="en-US" sz="1400" dirty="0" smtClean="0">
                <a:solidFill>
                  <a:schemeClr val="bg1"/>
                </a:solidFill>
                <a:latin typeface="UD デジタル 教科書体 N-R" panose="02020400000000000000" pitchFamily="17" charset="-128"/>
                <a:ea typeface="UD デジタル 教科書体 N-R" panose="02020400000000000000" pitchFamily="17" charset="-128"/>
              </a:rPr>
              <a:t>年３月</a:t>
            </a:r>
            <a:r>
              <a:rPr lang="en-US" altLang="ja-JP" sz="1400" dirty="0" smtClean="0">
                <a:solidFill>
                  <a:schemeClr val="bg1"/>
                </a:solidFill>
                <a:latin typeface="UD デジタル 教科書体 N-R" panose="02020400000000000000" pitchFamily="17" charset="-128"/>
                <a:ea typeface="UD デジタル 教科書体 N-R" panose="02020400000000000000" pitchFamily="17" charset="-128"/>
              </a:rPr>
              <a:t>)</a:t>
            </a:r>
            <a:endParaRPr kumimoji="1" lang="ja-JP" altLang="en-US" sz="1400" dirty="0">
              <a:solidFill>
                <a:schemeClr val="bg1"/>
              </a:solidFill>
              <a:latin typeface="UD デジタル 教科書体 N-R" panose="02020400000000000000" pitchFamily="17" charset="-128"/>
              <a:ea typeface="UD デジタル 教科書体 N-R" panose="02020400000000000000" pitchFamily="17" charset="-128"/>
            </a:endParaRPr>
          </a:p>
        </p:txBody>
      </p:sp>
      <p:sp>
        <p:nvSpPr>
          <p:cNvPr id="7" name="テキスト ボックス 6"/>
          <p:cNvSpPr txBox="1"/>
          <p:nvPr/>
        </p:nvSpPr>
        <p:spPr>
          <a:xfrm>
            <a:off x="9293523" y="1248244"/>
            <a:ext cx="2839239" cy="3970318"/>
          </a:xfrm>
          <a:prstGeom prst="rect">
            <a:avLst/>
          </a:prstGeom>
          <a:noFill/>
        </p:spPr>
        <p:txBody>
          <a:bodyPr wrap="none" rtlCol="0">
            <a:spAutoFit/>
          </a:bodyPr>
          <a:lstStyle/>
          <a:p>
            <a:r>
              <a:rPr kumimoji="1" lang="ja-JP" altLang="en-US" b="1" dirty="0" smtClean="0">
                <a:solidFill>
                  <a:schemeClr val="bg1"/>
                </a:solidFill>
                <a:latin typeface="UD デジタル 教科書体 N-R" panose="02020400000000000000" pitchFamily="17" charset="-128"/>
                <a:ea typeface="UD デジタル 教科書体 N-R" panose="02020400000000000000" pitchFamily="17" charset="-128"/>
              </a:rPr>
              <a:t>締結国・地域の数</a:t>
            </a:r>
            <a:endParaRPr kumimoji="1" lang="en-US" altLang="ja-JP" b="1" dirty="0" smtClean="0">
              <a:solidFill>
                <a:schemeClr val="bg1"/>
              </a:solidFill>
              <a:latin typeface="UD デジタル 教科書体 N-R" panose="02020400000000000000" pitchFamily="17" charset="-128"/>
              <a:ea typeface="UD デジタル 教科書体 N-R" panose="02020400000000000000" pitchFamily="17" charset="-128"/>
            </a:endParaRPr>
          </a:p>
          <a:p>
            <a:r>
              <a:rPr kumimoji="1" lang="ja-JP" altLang="en-US" b="1" dirty="0" smtClean="0">
                <a:solidFill>
                  <a:schemeClr val="bg1"/>
                </a:solidFill>
                <a:latin typeface="UD デジタル 教科書体 N-R" panose="02020400000000000000" pitchFamily="17" charset="-128"/>
                <a:ea typeface="UD デジタル 教科書体 N-R" panose="02020400000000000000" pitchFamily="17" charset="-128"/>
              </a:rPr>
              <a:t>（</a:t>
            </a:r>
            <a:r>
              <a:rPr kumimoji="1" lang="en-US" altLang="ja-JP" b="1" dirty="0" smtClean="0">
                <a:solidFill>
                  <a:schemeClr val="bg1"/>
                </a:solidFill>
                <a:latin typeface="UD デジタル 教科書体 N-R" panose="02020400000000000000" pitchFamily="17" charset="-128"/>
                <a:ea typeface="UD デジタル 教科書体 N-R" panose="02020400000000000000" pitchFamily="17" charset="-128"/>
              </a:rPr>
              <a:t>2020</a:t>
            </a:r>
            <a:r>
              <a:rPr kumimoji="1" lang="ja-JP" altLang="en-US" b="1" dirty="0" smtClean="0">
                <a:solidFill>
                  <a:schemeClr val="bg1"/>
                </a:solidFill>
                <a:latin typeface="UD デジタル 教科書体 N-R" panose="02020400000000000000" pitchFamily="17" charset="-128"/>
                <a:ea typeface="UD デジタル 教科書体 N-R" panose="02020400000000000000" pitchFamily="17" charset="-128"/>
              </a:rPr>
              <a:t>年</a:t>
            </a:r>
            <a:r>
              <a:rPr kumimoji="1" lang="en-US" altLang="ja-JP" b="1" dirty="0" smtClean="0">
                <a:solidFill>
                  <a:schemeClr val="bg1"/>
                </a:solidFill>
                <a:latin typeface="UD デジタル 教科書体 N-R" panose="02020400000000000000" pitchFamily="17" charset="-128"/>
                <a:ea typeface="UD デジタル 教科書体 N-R" panose="02020400000000000000" pitchFamily="17" charset="-128"/>
              </a:rPr>
              <a:t>3</a:t>
            </a:r>
            <a:r>
              <a:rPr kumimoji="1" lang="ja-JP" altLang="en-US" b="1" dirty="0" smtClean="0">
                <a:solidFill>
                  <a:schemeClr val="bg1"/>
                </a:solidFill>
                <a:latin typeface="UD デジタル 教科書体 N-R" panose="02020400000000000000" pitchFamily="17" charset="-128"/>
                <a:ea typeface="UD デジタル 教科書体 N-R" panose="02020400000000000000" pitchFamily="17" charset="-128"/>
              </a:rPr>
              <a:t>月現在）：</a:t>
            </a:r>
            <a:endParaRPr kumimoji="1" lang="en-US" altLang="ja-JP" b="1" dirty="0" smtClean="0">
              <a:solidFill>
                <a:schemeClr val="bg1"/>
              </a:solidFill>
              <a:latin typeface="UD デジタル 教科書体 N-R" panose="02020400000000000000" pitchFamily="17" charset="-128"/>
              <a:ea typeface="UD デジタル 教科書体 N-R" panose="02020400000000000000" pitchFamily="17" charset="-128"/>
            </a:endParaRPr>
          </a:p>
          <a:p>
            <a:endParaRPr kumimoji="1" lang="en-US" altLang="ja-JP" b="1" dirty="0" smtClean="0">
              <a:solidFill>
                <a:schemeClr val="bg1"/>
              </a:solidFill>
              <a:latin typeface="UD デジタル 教科書体 N-R" panose="02020400000000000000" pitchFamily="17" charset="-128"/>
              <a:ea typeface="UD デジタル 教科書体 N-R" panose="02020400000000000000" pitchFamily="17" charset="-128"/>
            </a:endParaRPr>
          </a:p>
          <a:p>
            <a:pPr marL="285750" indent="-285750">
              <a:buFont typeface="Wingdings" panose="05000000000000000000" pitchFamily="2" charset="2"/>
              <a:buChar char="p"/>
            </a:pPr>
            <a:r>
              <a:rPr lang="ja-JP" altLang="en-US" b="1" dirty="0" smtClean="0">
                <a:solidFill>
                  <a:schemeClr val="bg1"/>
                </a:solidFill>
                <a:latin typeface="UD デジタル 教科書体 N-R" panose="02020400000000000000" pitchFamily="17" charset="-128"/>
                <a:ea typeface="UD デジタル 教科書体 N-R" panose="02020400000000000000" pitchFamily="17" charset="-128"/>
              </a:rPr>
              <a:t>ＵＮＣＬＯＳ</a:t>
            </a:r>
            <a:endParaRPr lang="en-US" altLang="ja-JP" b="1" dirty="0" smtClean="0">
              <a:solidFill>
                <a:schemeClr val="bg1"/>
              </a:solidFill>
              <a:latin typeface="UD デジタル 教科書体 N-R" panose="02020400000000000000" pitchFamily="17" charset="-128"/>
              <a:ea typeface="UD デジタル 教科書体 N-R" panose="02020400000000000000" pitchFamily="17" charset="-128"/>
            </a:endParaRPr>
          </a:p>
          <a:p>
            <a:r>
              <a:rPr kumimoji="1" lang="en-US" altLang="ja-JP" b="1" dirty="0">
                <a:solidFill>
                  <a:schemeClr val="bg1"/>
                </a:solidFill>
                <a:latin typeface="UD デジタル 教科書体 N-R" panose="02020400000000000000" pitchFamily="17" charset="-128"/>
                <a:ea typeface="UD デジタル 教科書体 N-R" panose="02020400000000000000" pitchFamily="17" charset="-128"/>
              </a:rPr>
              <a:t>167</a:t>
            </a:r>
            <a:r>
              <a:rPr kumimoji="1" lang="ja-JP" altLang="en-US" b="1" dirty="0">
                <a:solidFill>
                  <a:schemeClr val="bg1"/>
                </a:solidFill>
                <a:latin typeface="UD デジタル 教科書体 N-R" panose="02020400000000000000" pitchFamily="17" charset="-128"/>
                <a:ea typeface="UD デジタル 教科書体 N-R" panose="02020400000000000000" pitchFamily="17" charset="-128"/>
              </a:rPr>
              <a:t>か</a:t>
            </a:r>
            <a:r>
              <a:rPr kumimoji="1" lang="ja-JP" altLang="en-US" b="1" dirty="0" smtClean="0">
                <a:solidFill>
                  <a:schemeClr val="bg1"/>
                </a:solidFill>
                <a:latin typeface="UD デジタル 教科書体 N-R" panose="02020400000000000000" pitchFamily="17" charset="-128"/>
                <a:ea typeface="UD デジタル 教科書体 N-R" panose="02020400000000000000" pitchFamily="17" charset="-128"/>
              </a:rPr>
              <a:t>国＋欧州連合</a:t>
            </a:r>
            <a:r>
              <a:rPr kumimoji="1" lang="en-US" altLang="ja-JP" b="1" dirty="0" smtClean="0">
                <a:solidFill>
                  <a:schemeClr val="bg1"/>
                </a:solidFill>
                <a:latin typeface="UD デジタル 教科書体 N-R" panose="02020400000000000000" pitchFamily="17" charset="-128"/>
                <a:ea typeface="UD デジタル 教科書体 N-R" panose="02020400000000000000" pitchFamily="17" charset="-128"/>
              </a:rPr>
              <a:t>(</a:t>
            </a:r>
            <a:r>
              <a:rPr kumimoji="1" lang="ja-JP" altLang="en-US" b="1" dirty="0" smtClean="0">
                <a:solidFill>
                  <a:schemeClr val="bg1"/>
                </a:solidFill>
                <a:latin typeface="UD デジタル 教科書体 N-R" panose="02020400000000000000" pitchFamily="17" charset="-128"/>
                <a:ea typeface="UD デジタル 教科書体 N-R" panose="02020400000000000000" pitchFamily="17" charset="-128"/>
              </a:rPr>
              <a:t>ＥＵ</a:t>
            </a:r>
            <a:r>
              <a:rPr kumimoji="1" lang="en-US" altLang="ja-JP" b="1" dirty="0" smtClean="0">
                <a:solidFill>
                  <a:schemeClr val="bg1"/>
                </a:solidFill>
                <a:latin typeface="UD デジタル 教科書体 N-R" panose="02020400000000000000" pitchFamily="17" charset="-128"/>
                <a:ea typeface="UD デジタル 教科書体 N-R" panose="02020400000000000000" pitchFamily="17" charset="-128"/>
              </a:rPr>
              <a:t>)</a:t>
            </a:r>
          </a:p>
          <a:p>
            <a:endParaRPr lang="en-US" altLang="ja-JP" b="1" dirty="0">
              <a:solidFill>
                <a:schemeClr val="bg1"/>
              </a:solidFill>
              <a:latin typeface="UD デジタル 教科書体 N-R" panose="02020400000000000000" pitchFamily="17" charset="-128"/>
              <a:ea typeface="UD デジタル 教科書体 N-R" panose="02020400000000000000" pitchFamily="17" charset="-128"/>
            </a:endParaRPr>
          </a:p>
          <a:p>
            <a:pPr marL="285750" indent="-285750">
              <a:buFont typeface="Wingdings" panose="05000000000000000000" pitchFamily="2" charset="2"/>
              <a:buChar char="p"/>
            </a:pPr>
            <a:r>
              <a:rPr kumimoji="1" lang="ja-JP" altLang="en-US" b="1" dirty="0" smtClean="0">
                <a:solidFill>
                  <a:schemeClr val="bg1"/>
                </a:solidFill>
                <a:latin typeface="UD デジタル 教科書体 N-R" panose="02020400000000000000" pitchFamily="17" charset="-128"/>
                <a:ea typeface="UD デジタル 教科書体 N-R" panose="02020400000000000000" pitchFamily="17" charset="-128"/>
              </a:rPr>
              <a:t>第</a:t>
            </a:r>
            <a:r>
              <a:rPr kumimoji="1" lang="en-US" altLang="ja-JP" b="1" dirty="0" smtClean="0">
                <a:solidFill>
                  <a:schemeClr val="bg1"/>
                </a:solidFill>
                <a:latin typeface="UD デジタル 教科書体 N-R" panose="02020400000000000000" pitchFamily="17" charset="-128"/>
                <a:ea typeface="UD デジタル 教科書体 N-R" panose="02020400000000000000" pitchFamily="17" charset="-128"/>
              </a:rPr>
              <a:t>11</a:t>
            </a:r>
            <a:r>
              <a:rPr kumimoji="1" lang="ja-JP" altLang="en-US" b="1" dirty="0" smtClean="0">
                <a:solidFill>
                  <a:schemeClr val="bg1"/>
                </a:solidFill>
                <a:latin typeface="UD デジタル 教科書体 N-R" panose="02020400000000000000" pitchFamily="17" charset="-128"/>
                <a:ea typeface="UD デジタル 教科書体 N-R" panose="02020400000000000000" pitchFamily="17" charset="-128"/>
              </a:rPr>
              <a:t>部実施協定</a:t>
            </a:r>
            <a:endParaRPr kumimoji="1" lang="en-US" altLang="ja-JP" b="1" dirty="0" smtClean="0">
              <a:solidFill>
                <a:schemeClr val="bg1"/>
              </a:solidFill>
              <a:latin typeface="UD デジタル 教科書体 N-R" panose="02020400000000000000" pitchFamily="17" charset="-128"/>
              <a:ea typeface="UD デジタル 教科書体 N-R" panose="02020400000000000000" pitchFamily="17" charset="-128"/>
            </a:endParaRPr>
          </a:p>
          <a:p>
            <a:r>
              <a:rPr lang="en-US" altLang="ja-JP" b="1" dirty="0" smtClean="0">
                <a:solidFill>
                  <a:schemeClr val="bg1"/>
                </a:solidFill>
                <a:latin typeface="UD デジタル 教科書体 N-R" panose="02020400000000000000" pitchFamily="17" charset="-128"/>
                <a:ea typeface="UD デジタル 教科書体 N-R" panose="02020400000000000000" pitchFamily="17" charset="-128"/>
              </a:rPr>
              <a:t>149</a:t>
            </a:r>
            <a:r>
              <a:rPr lang="ja-JP" altLang="en-US" b="1" dirty="0" smtClean="0">
                <a:solidFill>
                  <a:schemeClr val="bg1"/>
                </a:solidFill>
                <a:latin typeface="UD デジタル 教科書体 N-R" panose="02020400000000000000" pitchFamily="17" charset="-128"/>
                <a:ea typeface="UD デジタル 教科書体 N-R" panose="02020400000000000000" pitchFamily="17" charset="-128"/>
              </a:rPr>
              <a:t>か国＋ＥＵ</a:t>
            </a:r>
            <a:endParaRPr lang="en-US" altLang="ja-JP" b="1" dirty="0" smtClean="0">
              <a:solidFill>
                <a:schemeClr val="bg1"/>
              </a:solidFill>
              <a:latin typeface="UD デジタル 教科書体 N-R" panose="02020400000000000000" pitchFamily="17" charset="-128"/>
              <a:ea typeface="UD デジタル 教科書体 N-R" panose="02020400000000000000" pitchFamily="17" charset="-128"/>
            </a:endParaRPr>
          </a:p>
          <a:p>
            <a:endParaRPr kumimoji="1" lang="en-US" altLang="ja-JP" b="1" dirty="0">
              <a:solidFill>
                <a:schemeClr val="bg1"/>
              </a:solidFill>
              <a:latin typeface="UD デジタル 教科書体 N-R" panose="02020400000000000000" pitchFamily="17" charset="-128"/>
              <a:ea typeface="UD デジタル 教科書体 N-R" panose="02020400000000000000" pitchFamily="17" charset="-128"/>
            </a:endParaRPr>
          </a:p>
          <a:p>
            <a:pPr marL="285750" indent="-285750">
              <a:buFont typeface="Wingdings" panose="05000000000000000000" pitchFamily="2" charset="2"/>
              <a:buChar char="p"/>
            </a:pPr>
            <a:r>
              <a:rPr lang="ja-JP" altLang="en-US" b="1" dirty="0" smtClean="0">
                <a:solidFill>
                  <a:schemeClr val="bg1"/>
                </a:solidFill>
                <a:latin typeface="UD デジタル 教科書体 N-R" panose="02020400000000000000" pitchFamily="17" charset="-128"/>
                <a:ea typeface="UD デジタル 教科書体 N-R" panose="02020400000000000000" pitchFamily="17" charset="-128"/>
              </a:rPr>
              <a:t>国連公海漁業実施協定</a:t>
            </a:r>
            <a:endParaRPr kumimoji="1" lang="en-US" altLang="ja-JP" b="1" dirty="0" smtClean="0">
              <a:solidFill>
                <a:schemeClr val="bg1"/>
              </a:solidFill>
              <a:latin typeface="UD デジタル 教科書体 N-R" panose="02020400000000000000" pitchFamily="17" charset="-128"/>
              <a:ea typeface="UD デジタル 教科書体 N-R" panose="02020400000000000000" pitchFamily="17" charset="-128"/>
            </a:endParaRPr>
          </a:p>
          <a:p>
            <a:r>
              <a:rPr lang="en-US" altLang="ja-JP" b="1" dirty="0" smtClean="0">
                <a:solidFill>
                  <a:schemeClr val="bg1"/>
                </a:solidFill>
                <a:latin typeface="UD デジタル 教科書体 N-R" panose="02020400000000000000" pitchFamily="17" charset="-128"/>
                <a:ea typeface="UD デジタル 教科書体 N-R" panose="02020400000000000000" pitchFamily="17" charset="-128"/>
              </a:rPr>
              <a:t>90</a:t>
            </a:r>
            <a:r>
              <a:rPr lang="ja-JP" altLang="en-US" b="1" dirty="0" smtClean="0">
                <a:solidFill>
                  <a:schemeClr val="bg1"/>
                </a:solidFill>
                <a:latin typeface="UD デジタル 教科書体 N-R" panose="02020400000000000000" pitchFamily="17" charset="-128"/>
                <a:ea typeface="UD デジタル 教科書体 N-R" panose="02020400000000000000" pitchFamily="17" charset="-128"/>
              </a:rPr>
              <a:t>か国＋ＥＵ</a:t>
            </a:r>
            <a:endParaRPr lang="en-US" altLang="ja-JP" b="1" dirty="0">
              <a:solidFill>
                <a:schemeClr val="bg1"/>
              </a:solidFill>
              <a:latin typeface="UD デジタル 教科書体 N-R" panose="02020400000000000000" pitchFamily="17" charset="-128"/>
              <a:ea typeface="UD デジタル 教科書体 N-R" panose="02020400000000000000" pitchFamily="17" charset="-128"/>
            </a:endParaRPr>
          </a:p>
          <a:p>
            <a:endParaRPr kumimoji="1" lang="en-US" altLang="ja-JP" b="1" dirty="0" smtClean="0">
              <a:solidFill>
                <a:schemeClr val="bg1"/>
              </a:solidFill>
              <a:latin typeface="UD デジタル 教科書体 N-R" panose="02020400000000000000" pitchFamily="17" charset="-128"/>
              <a:ea typeface="UD デジタル 教科書体 N-R" panose="02020400000000000000" pitchFamily="17" charset="-128"/>
            </a:endParaRPr>
          </a:p>
          <a:p>
            <a:endParaRPr lang="en-US" altLang="ja-JP" b="1" dirty="0">
              <a:solidFill>
                <a:schemeClr val="bg1"/>
              </a:solidFill>
              <a:latin typeface="UD デジタル 教科書体 N-R" panose="02020400000000000000" pitchFamily="17" charset="-128"/>
              <a:ea typeface="UD デジタル 教科書体 N-R" panose="02020400000000000000" pitchFamily="17" charset="-128"/>
            </a:endParaRPr>
          </a:p>
          <a:p>
            <a:endParaRPr kumimoji="1" lang="ja-JP" altLang="en-US" b="1" dirty="0">
              <a:solidFill>
                <a:schemeClr val="bg1"/>
              </a:solidFill>
              <a:latin typeface="UD デジタル 教科書体 N-R" panose="02020400000000000000" pitchFamily="17" charset="-128"/>
              <a:ea typeface="UD デジタル 教科書体 N-R" panose="02020400000000000000" pitchFamily="17" charset="-128"/>
            </a:endParaRPr>
          </a:p>
        </p:txBody>
      </p:sp>
      <p:pic>
        <p:nvPicPr>
          <p:cNvPr id="8" name="オーディオ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153370527"/>
      </p:ext>
    </p:extLst>
  </p:cSld>
  <p:clrMapOvr>
    <a:masterClrMapping/>
  </p:clrMapOvr>
  <mc:AlternateContent xmlns:mc="http://schemas.openxmlformats.org/markup-compatibility/2006" xmlns:p14="http://schemas.microsoft.com/office/powerpoint/2010/main">
    <mc:Choice Requires="p14">
      <p:transition spd="slow" p14:dur="2000" advTm="45340"/>
    </mc:Choice>
    <mc:Fallback xmlns="">
      <p:transition spd="slow" advTm="453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3155588" y="368563"/>
            <a:ext cx="4592924" cy="461665"/>
          </a:xfrm>
          <a:prstGeom prst="rect">
            <a:avLst/>
          </a:prstGeom>
          <a:noFill/>
          <a:ln w="28575">
            <a:solidFill>
              <a:schemeClr val="bg1">
                <a:lumMod val="95000"/>
              </a:schemeClr>
            </a:solidFill>
          </a:ln>
        </p:spPr>
        <p:txBody>
          <a:bodyPr wrap="none" rtlCol="0">
            <a:spAutoFit/>
          </a:bodyPr>
          <a:lstStyle/>
          <a:p>
            <a:r>
              <a:rPr kumimoji="1" lang="ja-JP" altLang="en-US" sz="2400" b="1" dirty="0" smtClean="0">
                <a:solidFill>
                  <a:schemeClr val="bg1"/>
                </a:solidFill>
              </a:rPr>
              <a:t>　国連海洋法条約（</a:t>
            </a:r>
            <a:r>
              <a:rPr kumimoji="1" lang="en-US" altLang="ja-JP" sz="2400" b="1" dirty="0" smtClean="0">
                <a:solidFill>
                  <a:schemeClr val="bg1"/>
                </a:solidFill>
              </a:rPr>
              <a:t>UNCLOS</a:t>
            </a:r>
            <a:r>
              <a:rPr kumimoji="1" lang="ja-JP" altLang="en-US" sz="2400" b="1" dirty="0" smtClean="0">
                <a:solidFill>
                  <a:schemeClr val="bg1"/>
                </a:solidFill>
              </a:rPr>
              <a:t>）</a:t>
            </a:r>
            <a:endParaRPr kumimoji="1" lang="ja-JP" altLang="en-US" sz="2400" b="1" dirty="0">
              <a:solidFill>
                <a:schemeClr val="bg1"/>
              </a:solidFill>
            </a:endParaRPr>
          </a:p>
        </p:txBody>
      </p:sp>
      <p:sp>
        <p:nvSpPr>
          <p:cNvPr id="4" name="テキスト ボックス 3"/>
          <p:cNvSpPr txBox="1"/>
          <p:nvPr/>
        </p:nvSpPr>
        <p:spPr>
          <a:xfrm>
            <a:off x="8507551" y="151359"/>
            <a:ext cx="1835759" cy="369332"/>
          </a:xfrm>
          <a:prstGeom prst="rect">
            <a:avLst/>
          </a:prstGeom>
          <a:solidFill>
            <a:schemeClr val="bg1"/>
          </a:solidFill>
          <a:ln w="28575">
            <a:solidFill>
              <a:schemeClr val="bg1">
                <a:lumMod val="95000"/>
              </a:schemeClr>
            </a:solidFill>
          </a:ln>
        </p:spPr>
        <p:txBody>
          <a:bodyPr wrap="none" rtlCol="0">
            <a:spAutoFit/>
          </a:bodyPr>
          <a:lstStyle/>
          <a:p>
            <a:r>
              <a:rPr lang="ja-JP" altLang="en-US" b="1" dirty="0" smtClean="0">
                <a:solidFill>
                  <a:srgbClr val="002060"/>
                </a:solidFill>
              </a:rPr>
              <a:t>第</a:t>
            </a:r>
            <a:r>
              <a:rPr lang="en-US" altLang="ja-JP" b="1" dirty="0" smtClean="0">
                <a:solidFill>
                  <a:srgbClr val="002060"/>
                </a:solidFill>
              </a:rPr>
              <a:t>11</a:t>
            </a:r>
            <a:r>
              <a:rPr lang="ja-JP" altLang="en-US" b="1" dirty="0" smtClean="0">
                <a:solidFill>
                  <a:srgbClr val="002060"/>
                </a:solidFill>
              </a:rPr>
              <a:t>部実施協定</a:t>
            </a:r>
            <a:endParaRPr kumimoji="1" lang="ja-JP" altLang="en-US" b="1" dirty="0">
              <a:solidFill>
                <a:srgbClr val="002060"/>
              </a:solidFill>
            </a:endParaRPr>
          </a:p>
        </p:txBody>
      </p:sp>
      <p:sp>
        <p:nvSpPr>
          <p:cNvPr id="5" name="テキスト ボックス 4"/>
          <p:cNvSpPr txBox="1"/>
          <p:nvPr/>
        </p:nvSpPr>
        <p:spPr>
          <a:xfrm>
            <a:off x="8507551" y="608278"/>
            <a:ext cx="2236510" cy="338554"/>
          </a:xfrm>
          <a:prstGeom prst="rect">
            <a:avLst/>
          </a:prstGeom>
          <a:solidFill>
            <a:schemeClr val="bg1"/>
          </a:solidFill>
          <a:ln w="28575">
            <a:solidFill>
              <a:schemeClr val="bg1">
                <a:lumMod val="95000"/>
              </a:schemeClr>
            </a:solidFill>
          </a:ln>
        </p:spPr>
        <p:txBody>
          <a:bodyPr wrap="none" rtlCol="0">
            <a:spAutoFit/>
          </a:bodyPr>
          <a:lstStyle/>
          <a:p>
            <a:r>
              <a:rPr kumimoji="1" lang="ja-JP" altLang="en-US" sz="1600" b="1" dirty="0" smtClean="0">
                <a:solidFill>
                  <a:srgbClr val="002060"/>
                </a:solidFill>
              </a:rPr>
              <a:t>国連公海漁業実施協定</a:t>
            </a:r>
            <a:endParaRPr kumimoji="1" lang="ja-JP" altLang="en-US" sz="1600" b="1" dirty="0">
              <a:solidFill>
                <a:srgbClr val="002060"/>
              </a:solidFill>
            </a:endParaRPr>
          </a:p>
        </p:txBody>
      </p:sp>
      <p:sp>
        <p:nvSpPr>
          <p:cNvPr id="6" name="テキスト ボックス 5"/>
          <p:cNvSpPr txBox="1"/>
          <p:nvPr/>
        </p:nvSpPr>
        <p:spPr>
          <a:xfrm>
            <a:off x="124223" y="1479278"/>
            <a:ext cx="646331" cy="369332"/>
          </a:xfrm>
          <a:prstGeom prst="rect">
            <a:avLst/>
          </a:prstGeom>
          <a:noFill/>
          <a:ln w="28575">
            <a:solidFill>
              <a:schemeClr val="bg1">
                <a:lumMod val="95000"/>
              </a:schemeClr>
            </a:solidFill>
          </a:ln>
        </p:spPr>
        <p:txBody>
          <a:bodyPr wrap="none" rtlCol="0">
            <a:spAutoFit/>
          </a:bodyPr>
          <a:lstStyle/>
          <a:p>
            <a:r>
              <a:rPr lang="ja-JP" altLang="en-US" b="1" dirty="0">
                <a:solidFill>
                  <a:schemeClr val="bg1"/>
                </a:solidFill>
              </a:rPr>
              <a:t>前文</a:t>
            </a:r>
            <a:endParaRPr kumimoji="1" lang="ja-JP" altLang="en-US" b="1" dirty="0">
              <a:solidFill>
                <a:schemeClr val="bg1"/>
              </a:solidFill>
            </a:endParaRPr>
          </a:p>
        </p:txBody>
      </p:sp>
      <p:sp>
        <p:nvSpPr>
          <p:cNvPr id="7" name="テキスト ボックス 6"/>
          <p:cNvSpPr txBox="1"/>
          <p:nvPr/>
        </p:nvSpPr>
        <p:spPr>
          <a:xfrm>
            <a:off x="876781" y="1485344"/>
            <a:ext cx="1196161" cy="369332"/>
          </a:xfrm>
          <a:prstGeom prst="rect">
            <a:avLst/>
          </a:prstGeom>
          <a:noFill/>
          <a:ln w="28575">
            <a:solidFill>
              <a:schemeClr val="bg1">
                <a:lumMod val="95000"/>
              </a:schemeClr>
            </a:solidFill>
          </a:ln>
        </p:spPr>
        <p:txBody>
          <a:bodyPr wrap="none" rtlCol="0">
            <a:spAutoFit/>
          </a:bodyPr>
          <a:lstStyle/>
          <a:p>
            <a:r>
              <a:rPr lang="ja-JP" altLang="en-US" b="1" dirty="0" smtClean="0">
                <a:solidFill>
                  <a:schemeClr val="bg1"/>
                </a:solidFill>
              </a:rPr>
              <a:t>序</a:t>
            </a:r>
            <a:r>
              <a:rPr lang="en-US" altLang="ja-JP" b="1" dirty="0" smtClean="0">
                <a:solidFill>
                  <a:schemeClr val="bg1"/>
                </a:solidFill>
              </a:rPr>
              <a:t>(</a:t>
            </a:r>
            <a:r>
              <a:rPr lang="ja-JP" altLang="en-US" b="1" dirty="0" smtClean="0">
                <a:solidFill>
                  <a:schemeClr val="bg1"/>
                </a:solidFill>
              </a:rPr>
              <a:t>第</a:t>
            </a:r>
            <a:r>
              <a:rPr lang="en-US" altLang="ja-JP" b="1" dirty="0" smtClean="0">
                <a:solidFill>
                  <a:schemeClr val="bg1"/>
                </a:solidFill>
              </a:rPr>
              <a:t>1</a:t>
            </a:r>
            <a:r>
              <a:rPr lang="ja-JP" altLang="en-US" b="1" dirty="0" smtClean="0">
                <a:solidFill>
                  <a:schemeClr val="bg1"/>
                </a:solidFill>
              </a:rPr>
              <a:t>部</a:t>
            </a:r>
            <a:r>
              <a:rPr lang="en-US" altLang="ja-JP" b="1" dirty="0" smtClean="0">
                <a:solidFill>
                  <a:schemeClr val="bg1"/>
                </a:solidFill>
              </a:rPr>
              <a:t>)</a:t>
            </a:r>
            <a:endParaRPr kumimoji="1" lang="ja-JP" altLang="en-US" b="1" dirty="0">
              <a:solidFill>
                <a:schemeClr val="bg1"/>
              </a:solidFill>
            </a:endParaRPr>
          </a:p>
        </p:txBody>
      </p:sp>
      <p:sp>
        <p:nvSpPr>
          <p:cNvPr id="8" name="テキスト ボックス 7"/>
          <p:cNvSpPr txBox="1"/>
          <p:nvPr/>
        </p:nvSpPr>
        <p:spPr>
          <a:xfrm>
            <a:off x="2171030" y="1501712"/>
            <a:ext cx="5328496" cy="369332"/>
          </a:xfrm>
          <a:prstGeom prst="rect">
            <a:avLst/>
          </a:prstGeom>
          <a:solidFill>
            <a:srgbClr val="7030A0"/>
          </a:solidFill>
          <a:ln w="28575">
            <a:solidFill>
              <a:schemeClr val="bg1">
                <a:lumMod val="95000"/>
              </a:schemeClr>
            </a:solidFill>
          </a:ln>
        </p:spPr>
        <p:txBody>
          <a:bodyPr wrap="square" rtlCol="0">
            <a:spAutoFit/>
          </a:bodyPr>
          <a:lstStyle/>
          <a:p>
            <a:pPr algn="ctr"/>
            <a:r>
              <a:rPr lang="en-US" altLang="ja-JP" b="1" dirty="0" smtClean="0">
                <a:solidFill>
                  <a:schemeClr val="bg1"/>
                </a:solidFill>
              </a:rPr>
              <a:t>(</a:t>
            </a:r>
            <a:r>
              <a:rPr lang="ja-JP" altLang="en-US" b="1" dirty="0" smtClean="0">
                <a:solidFill>
                  <a:schemeClr val="bg1"/>
                </a:solidFill>
              </a:rPr>
              <a:t>海域に関する規定</a:t>
            </a:r>
            <a:r>
              <a:rPr lang="en-US" altLang="ja-JP" b="1" dirty="0" smtClean="0">
                <a:solidFill>
                  <a:schemeClr val="bg1"/>
                </a:solidFill>
              </a:rPr>
              <a:t>)</a:t>
            </a:r>
            <a:endParaRPr kumimoji="1" lang="ja-JP" altLang="en-US" b="1" dirty="0">
              <a:solidFill>
                <a:schemeClr val="bg1"/>
              </a:solidFill>
            </a:endParaRPr>
          </a:p>
        </p:txBody>
      </p:sp>
      <p:sp>
        <p:nvSpPr>
          <p:cNvPr id="9" name="テキスト ボックス 8"/>
          <p:cNvSpPr txBox="1"/>
          <p:nvPr/>
        </p:nvSpPr>
        <p:spPr>
          <a:xfrm>
            <a:off x="7749394" y="1501712"/>
            <a:ext cx="2361293" cy="369332"/>
          </a:xfrm>
          <a:prstGeom prst="rect">
            <a:avLst/>
          </a:prstGeom>
          <a:solidFill>
            <a:srgbClr val="00B050"/>
          </a:solidFill>
          <a:ln w="28575">
            <a:solidFill>
              <a:schemeClr val="bg1">
                <a:lumMod val="95000"/>
              </a:schemeClr>
            </a:solidFill>
          </a:ln>
        </p:spPr>
        <p:txBody>
          <a:bodyPr wrap="square" rtlCol="0">
            <a:spAutoFit/>
          </a:bodyPr>
          <a:lstStyle/>
          <a:p>
            <a:r>
              <a:rPr lang="en-US" altLang="ja-JP" b="1" dirty="0" smtClean="0">
                <a:solidFill>
                  <a:schemeClr val="bg1"/>
                </a:solidFill>
              </a:rPr>
              <a:t>(</a:t>
            </a:r>
            <a:r>
              <a:rPr lang="ja-JP" altLang="en-US" b="1" dirty="0">
                <a:solidFill>
                  <a:schemeClr val="bg1"/>
                </a:solidFill>
              </a:rPr>
              <a:t>機能</a:t>
            </a:r>
            <a:r>
              <a:rPr lang="ja-JP" altLang="en-US" b="1" dirty="0" smtClean="0">
                <a:solidFill>
                  <a:schemeClr val="bg1"/>
                </a:solidFill>
              </a:rPr>
              <a:t>に関する規定</a:t>
            </a:r>
            <a:r>
              <a:rPr lang="en-US" altLang="ja-JP" b="1" dirty="0" smtClean="0">
                <a:solidFill>
                  <a:schemeClr val="bg1"/>
                </a:solidFill>
              </a:rPr>
              <a:t>)</a:t>
            </a:r>
            <a:endParaRPr kumimoji="1" lang="ja-JP" altLang="en-US" b="1" dirty="0">
              <a:solidFill>
                <a:schemeClr val="bg1"/>
              </a:solidFill>
            </a:endParaRPr>
          </a:p>
        </p:txBody>
      </p:sp>
      <p:sp>
        <p:nvSpPr>
          <p:cNvPr id="10" name="テキスト ボックス 9"/>
          <p:cNvSpPr txBox="1"/>
          <p:nvPr/>
        </p:nvSpPr>
        <p:spPr>
          <a:xfrm>
            <a:off x="7759398" y="2040108"/>
            <a:ext cx="514756" cy="3493520"/>
          </a:xfrm>
          <a:prstGeom prst="rect">
            <a:avLst/>
          </a:prstGeom>
          <a:solidFill>
            <a:schemeClr val="bg1"/>
          </a:solidFill>
          <a:ln w="19050">
            <a:solidFill>
              <a:schemeClr val="bg1">
                <a:lumMod val="95000"/>
              </a:schemeClr>
            </a:solidFill>
          </a:ln>
        </p:spPr>
        <p:txBody>
          <a:bodyPr vert="eaVert" wrap="none" rtlCol="0">
            <a:spAutoFit/>
          </a:bodyPr>
          <a:lstStyle/>
          <a:p>
            <a:r>
              <a:rPr kumimoji="1" lang="ja-JP" altLang="en-US" sz="2000" b="1" dirty="0" smtClean="0">
                <a:solidFill>
                  <a:srgbClr val="00B050"/>
                </a:solidFill>
              </a:rPr>
              <a:t>海洋環境の保護・保全</a:t>
            </a:r>
            <a:r>
              <a:rPr lang="en-US" altLang="ja-JP" sz="2000" b="1" dirty="0">
                <a:solidFill>
                  <a:srgbClr val="00B050"/>
                </a:solidFill>
              </a:rPr>
              <a:t>(</a:t>
            </a:r>
            <a:r>
              <a:rPr kumimoji="1" lang="en-US" altLang="ja-JP" sz="2000" b="1" dirty="0" smtClean="0">
                <a:solidFill>
                  <a:srgbClr val="00B050"/>
                </a:solidFill>
              </a:rPr>
              <a:t>12</a:t>
            </a:r>
            <a:r>
              <a:rPr kumimoji="1" lang="ja-JP" altLang="en-US" sz="2000" b="1" dirty="0" smtClean="0">
                <a:solidFill>
                  <a:srgbClr val="00B050"/>
                </a:solidFill>
              </a:rPr>
              <a:t>部</a:t>
            </a:r>
            <a:r>
              <a:rPr lang="en-US" altLang="ja-JP" sz="2000" b="1" dirty="0">
                <a:solidFill>
                  <a:srgbClr val="00B050"/>
                </a:solidFill>
              </a:rPr>
              <a:t>)</a:t>
            </a:r>
            <a:endParaRPr kumimoji="1" lang="ja-JP" altLang="en-US" sz="2000" b="1" dirty="0">
              <a:solidFill>
                <a:srgbClr val="00B050"/>
              </a:solidFill>
            </a:endParaRPr>
          </a:p>
        </p:txBody>
      </p:sp>
      <p:sp>
        <p:nvSpPr>
          <p:cNvPr id="11" name="テキスト ボックス 10"/>
          <p:cNvSpPr txBox="1"/>
          <p:nvPr/>
        </p:nvSpPr>
        <p:spPr>
          <a:xfrm>
            <a:off x="8370768" y="2031596"/>
            <a:ext cx="514756" cy="2980560"/>
          </a:xfrm>
          <a:prstGeom prst="rect">
            <a:avLst/>
          </a:prstGeom>
          <a:solidFill>
            <a:schemeClr val="bg1"/>
          </a:solidFill>
          <a:ln w="19050">
            <a:solidFill>
              <a:schemeClr val="bg1">
                <a:lumMod val="95000"/>
              </a:schemeClr>
            </a:solidFill>
          </a:ln>
        </p:spPr>
        <p:txBody>
          <a:bodyPr vert="eaVert" wrap="none" rtlCol="0">
            <a:spAutoFit/>
          </a:bodyPr>
          <a:lstStyle/>
          <a:p>
            <a:r>
              <a:rPr kumimoji="1" lang="ja-JP" altLang="en-US" sz="2000" b="1" dirty="0" smtClean="0">
                <a:solidFill>
                  <a:srgbClr val="00B050"/>
                </a:solidFill>
              </a:rPr>
              <a:t>海洋の科学的調査</a:t>
            </a:r>
            <a:r>
              <a:rPr kumimoji="1" lang="en-US" altLang="ja-JP" sz="2000" b="1" dirty="0" smtClean="0">
                <a:solidFill>
                  <a:srgbClr val="00B050"/>
                </a:solidFill>
              </a:rPr>
              <a:t>(13</a:t>
            </a:r>
            <a:r>
              <a:rPr kumimoji="1" lang="ja-JP" altLang="en-US" sz="2000" b="1" dirty="0" smtClean="0">
                <a:solidFill>
                  <a:srgbClr val="00B050"/>
                </a:solidFill>
              </a:rPr>
              <a:t>部</a:t>
            </a:r>
            <a:r>
              <a:rPr lang="en-US" altLang="ja-JP" sz="2000" b="1" dirty="0">
                <a:solidFill>
                  <a:srgbClr val="00B050"/>
                </a:solidFill>
              </a:rPr>
              <a:t>)</a:t>
            </a:r>
            <a:endParaRPr kumimoji="1" lang="ja-JP" altLang="en-US" sz="2000" b="1" dirty="0">
              <a:solidFill>
                <a:srgbClr val="00B050"/>
              </a:solidFill>
            </a:endParaRPr>
          </a:p>
        </p:txBody>
      </p:sp>
      <p:sp>
        <p:nvSpPr>
          <p:cNvPr id="12" name="テキスト ボックス 11"/>
          <p:cNvSpPr txBox="1"/>
          <p:nvPr/>
        </p:nvSpPr>
        <p:spPr>
          <a:xfrm>
            <a:off x="8981005" y="2033129"/>
            <a:ext cx="514756" cy="2724079"/>
          </a:xfrm>
          <a:prstGeom prst="rect">
            <a:avLst/>
          </a:prstGeom>
          <a:solidFill>
            <a:schemeClr val="bg1"/>
          </a:solidFill>
          <a:ln w="19050">
            <a:solidFill>
              <a:schemeClr val="bg1">
                <a:lumMod val="95000"/>
              </a:schemeClr>
            </a:solidFill>
          </a:ln>
        </p:spPr>
        <p:txBody>
          <a:bodyPr vert="eaVert" wrap="none" rtlCol="0">
            <a:spAutoFit/>
          </a:bodyPr>
          <a:lstStyle/>
          <a:p>
            <a:r>
              <a:rPr kumimoji="1" lang="ja-JP" altLang="en-US" sz="2000" b="1" dirty="0" smtClean="0">
                <a:solidFill>
                  <a:srgbClr val="00B050"/>
                </a:solidFill>
              </a:rPr>
              <a:t>海洋技術・移転</a:t>
            </a:r>
            <a:r>
              <a:rPr kumimoji="1" lang="en-US" altLang="ja-JP" sz="2000" b="1" dirty="0" smtClean="0">
                <a:solidFill>
                  <a:srgbClr val="00B050"/>
                </a:solidFill>
              </a:rPr>
              <a:t>(14</a:t>
            </a:r>
            <a:r>
              <a:rPr kumimoji="1" lang="ja-JP" altLang="en-US" sz="2000" b="1" dirty="0" smtClean="0">
                <a:solidFill>
                  <a:srgbClr val="00B050"/>
                </a:solidFill>
              </a:rPr>
              <a:t>部</a:t>
            </a:r>
            <a:r>
              <a:rPr lang="en-US" altLang="ja-JP" sz="2000" b="1" dirty="0">
                <a:solidFill>
                  <a:srgbClr val="00B050"/>
                </a:solidFill>
              </a:rPr>
              <a:t>)</a:t>
            </a:r>
            <a:endParaRPr kumimoji="1" lang="ja-JP" altLang="en-US" sz="2000" b="1" dirty="0">
              <a:solidFill>
                <a:srgbClr val="00B050"/>
              </a:solidFill>
            </a:endParaRPr>
          </a:p>
        </p:txBody>
      </p:sp>
      <p:sp>
        <p:nvSpPr>
          <p:cNvPr id="13" name="テキスト ボックス 12"/>
          <p:cNvSpPr txBox="1"/>
          <p:nvPr/>
        </p:nvSpPr>
        <p:spPr>
          <a:xfrm>
            <a:off x="9595931" y="2032124"/>
            <a:ext cx="514756" cy="2211118"/>
          </a:xfrm>
          <a:prstGeom prst="rect">
            <a:avLst/>
          </a:prstGeom>
          <a:solidFill>
            <a:schemeClr val="bg1"/>
          </a:solidFill>
          <a:ln w="19050">
            <a:solidFill>
              <a:schemeClr val="bg1">
                <a:lumMod val="95000"/>
              </a:schemeClr>
            </a:solidFill>
          </a:ln>
        </p:spPr>
        <p:txBody>
          <a:bodyPr vert="eaVert" wrap="none" rtlCol="0">
            <a:spAutoFit/>
          </a:bodyPr>
          <a:lstStyle/>
          <a:p>
            <a:r>
              <a:rPr lang="ja-JP" altLang="en-US" sz="2000" b="1" dirty="0" smtClean="0">
                <a:solidFill>
                  <a:srgbClr val="00B050"/>
                </a:solidFill>
              </a:rPr>
              <a:t>紛争の解決</a:t>
            </a:r>
            <a:r>
              <a:rPr lang="en-US" altLang="ja-JP" sz="2000" b="1" dirty="0" smtClean="0">
                <a:solidFill>
                  <a:srgbClr val="00B050"/>
                </a:solidFill>
              </a:rPr>
              <a:t>(15</a:t>
            </a:r>
            <a:r>
              <a:rPr kumimoji="1" lang="ja-JP" altLang="en-US" sz="2000" b="1" dirty="0" smtClean="0">
                <a:solidFill>
                  <a:srgbClr val="00B050"/>
                </a:solidFill>
              </a:rPr>
              <a:t>部</a:t>
            </a:r>
            <a:r>
              <a:rPr lang="en-US" altLang="ja-JP" sz="2000" b="1" dirty="0">
                <a:solidFill>
                  <a:srgbClr val="00B050"/>
                </a:solidFill>
              </a:rPr>
              <a:t>)</a:t>
            </a:r>
            <a:endParaRPr kumimoji="1" lang="ja-JP" altLang="en-US" sz="2000" b="1" dirty="0">
              <a:solidFill>
                <a:srgbClr val="00B050"/>
              </a:solidFill>
            </a:endParaRPr>
          </a:p>
        </p:txBody>
      </p:sp>
      <p:sp>
        <p:nvSpPr>
          <p:cNvPr id="14" name="テキスト ボックス 13"/>
          <p:cNvSpPr txBox="1"/>
          <p:nvPr/>
        </p:nvSpPr>
        <p:spPr>
          <a:xfrm>
            <a:off x="1971882" y="2033912"/>
            <a:ext cx="492443" cy="2605842"/>
          </a:xfrm>
          <a:prstGeom prst="rect">
            <a:avLst/>
          </a:prstGeom>
          <a:solidFill>
            <a:schemeClr val="bg1"/>
          </a:solidFill>
          <a:ln w="19050">
            <a:solidFill>
              <a:schemeClr val="bg1">
                <a:lumMod val="95000"/>
              </a:schemeClr>
            </a:solidFill>
          </a:ln>
        </p:spPr>
        <p:txBody>
          <a:bodyPr vert="eaVert" wrap="none" rtlCol="0">
            <a:spAutoFit/>
          </a:bodyPr>
          <a:lstStyle/>
          <a:p>
            <a:r>
              <a:rPr lang="ja-JP" altLang="en-US" sz="2000" b="1" dirty="0" smtClean="0">
                <a:solidFill>
                  <a:srgbClr val="7030A0"/>
                </a:solidFill>
              </a:rPr>
              <a:t>領海・接続水域</a:t>
            </a:r>
            <a:r>
              <a:rPr lang="en-US" altLang="ja-JP" sz="2000" b="1" dirty="0" smtClean="0">
                <a:solidFill>
                  <a:srgbClr val="7030A0"/>
                </a:solidFill>
              </a:rPr>
              <a:t>(</a:t>
            </a:r>
            <a:r>
              <a:rPr lang="ja-JP" altLang="en-US" sz="2000" b="1" dirty="0">
                <a:solidFill>
                  <a:srgbClr val="7030A0"/>
                </a:solidFill>
              </a:rPr>
              <a:t>２</a:t>
            </a:r>
            <a:r>
              <a:rPr kumimoji="1" lang="ja-JP" altLang="en-US" sz="2000" b="1" dirty="0" smtClean="0">
                <a:solidFill>
                  <a:srgbClr val="7030A0"/>
                </a:solidFill>
              </a:rPr>
              <a:t>部</a:t>
            </a:r>
            <a:r>
              <a:rPr lang="en-US" altLang="ja-JP" sz="2000" b="1" dirty="0">
                <a:solidFill>
                  <a:srgbClr val="7030A0"/>
                </a:solidFill>
              </a:rPr>
              <a:t>)</a:t>
            </a:r>
            <a:endParaRPr kumimoji="1" lang="ja-JP" altLang="en-US" sz="2000" b="1" dirty="0">
              <a:solidFill>
                <a:srgbClr val="7030A0"/>
              </a:solidFill>
            </a:endParaRPr>
          </a:p>
        </p:txBody>
      </p:sp>
      <p:sp>
        <p:nvSpPr>
          <p:cNvPr id="15" name="テキスト ボックス 14"/>
          <p:cNvSpPr txBox="1"/>
          <p:nvPr/>
        </p:nvSpPr>
        <p:spPr>
          <a:xfrm>
            <a:off x="2546907" y="2033912"/>
            <a:ext cx="492443" cy="4401205"/>
          </a:xfrm>
          <a:prstGeom prst="rect">
            <a:avLst/>
          </a:prstGeom>
          <a:solidFill>
            <a:schemeClr val="bg1"/>
          </a:solidFill>
          <a:ln w="19050">
            <a:solidFill>
              <a:schemeClr val="bg1">
                <a:lumMod val="95000"/>
              </a:schemeClr>
            </a:solidFill>
          </a:ln>
        </p:spPr>
        <p:txBody>
          <a:bodyPr vert="eaVert" wrap="none" rtlCol="0">
            <a:spAutoFit/>
          </a:bodyPr>
          <a:lstStyle/>
          <a:p>
            <a:r>
              <a:rPr lang="ja-JP" altLang="en-US" sz="2000" b="1" dirty="0" smtClean="0">
                <a:solidFill>
                  <a:srgbClr val="7030A0"/>
                </a:solidFill>
              </a:rPr>
              <a:t>国際航行に使用されている海峡</a:t>
            </a:r>
            <a:r>
              <a:rPr lang="en-US" altLang="ja-JP" sz="2000" b="1" dirty="0" smtClean="0">
                <a:solidFill>
                  <a:srgbClr val="7030A0"/>
                </a:solidFill>
              </a:rPr>
              <a:t>(</a:t>
            </a:r>
            <a:r>
              <a:rPr lang="ja-JP" altLang="en-US" sz="2000" b="1" dirty="0" smtClean="0">
                <a:solidFill>
                  <a:srgbClr val="7030A0"/>
                </a:solidFill>
              </a:rPr>
              <a:t>３</a:t>
            </a:r>
            <a:r>
              <a:rPr kumimoji="1" lang="ja-JP" altLang="en-US" sz="2000" b="1" dirty="0" smtClean="0">
                <a:solidFill>
                  <a:srgbClr val="7030A0"/>
                </a:solidFill>
              </a:rPr>
              <a:t>部</a:t>
            </a:r>
            <a:r>
              <a:rPr lang="en-US" altLang="ja-JP" sz="2000" b="1" dirty="0">
                <a:solidFill>
                  <a:srgbClr val="7030A0"/>
                </a:solidFill>
              </a:rPr>
              <a:t>)</a:t>
            </a:r>
            <a:endParaRPr kumimoji="1" lang="ja-JP" altLang="en-US" sz="2000" b="1" dirty="0">
              <a:solidFill>
                <a:srgbClr val="7030A0"/>
              </a:solidFill>
            </a:endParaRPr>
          </a:p>
        </p:txBody>
      </p:sp>
      <p:sp>
        <p:nvSpPr>
          <p:cNvPr id="16" name="テキスト ボックス 15"/>
          <p:cNvSpPr txBox="1"/>
          <p:nvPr/>
        </p:nvSpPr>
        <p:spPr>
          <a:xfrm>
            <a:off x="3117866" y="2033912"/>
            <a:ext cx="492443" cy="1579920"/>
          </a:xfrm>
          <a:prstGeom prst="rect">
            <a:avLst/>
          </a:prstGeom>
          <a:solidFill>
            <a:schemeClr val="bg1"/>
          </a:solidFill>
          <a:ln w="19050">
            <a:solidFill>
              <a:schemeClr val="bg1">
                <a:lumMod val="95000"/>
              </a:schemeClr>
            </a:solidFill>
          </a:ln>
        </p:spPr>
        <p:txBody>
          <a:bodyPr vert="eaVert" wrap="none" rtlCol="0">
            <a:spAutoFit/>
          </a:bodyPr>
          <a:lstStyle/>
          <a:p>
            <a:r>
              <a:rPr lang="ja-JP" altLang="en-US" sz="2000" b="1" dirty="0" smtClean="0">
                <a:solidFill>
                  <a:srgbClr val="7030A0"/>
                </a:solidFill>
              </a:rPr>
              <a:t>群島国</a:t>
            </a:r>
            <a:r>
              <a:rPr lang="en-US" altLang="ja-JP" sz="2000" b="1" dirty="0" smtClean="0">
                <a:solidFill>
                  <a:srgbClr val="7030A0"/>
                </a:solidFill>
              </a:rPr>
              <a:t>(</a:t>
            </a:r>
            <a:r>
              <a:rPr lang="ja-JP" altLang="en-US" sz="2000" b="1" dirty="0">
                <a:solidFill>
                  <a:srgbClr val="7030A0"/>
                </a:solidFill>
              </a:rPr>
              <a:t>４</a:t>
            </a:r>
            <a:r>
              <a:rPr kumimoji="1" lang="ja-JP" altLang="en-US" sz="2000" b="1" dirty="0" smtClean="0">
                <a:solidFill>
                  <a:srgbClr val="7030A0"/>
                </a:solidFill>
              </a:rPr>
              <a:t>部</a:t>
            </a:r>
            <a:r>
              <a:rPr lang="en-US" altLang="ja-JP" sz="2000" b="1" dirty="0">
                <a:solidFill>
                  <a:srgbClr val="7030A0"/>
                </a:solidFill>
              </a:rPr>
              <a:t>)</a:t>
            </a:r>
            <a:endParaRPr kumimoji="1" lang="ja-JP" altLang="en-US" sz="2000" b="1" dirty="0">
              <a:solidFill>
                <a:srgbClr val="7030A0"/>
              </a:solidFill>
            </a:endParaRPr>
          </a:p>
        </p:txBody>
      </p:sp>
      <p:sp>
        <p:nvSpPr>
          <p:cNvPr id="17" name="テキスト ボックス 16"/>
          <p:cNvSpPr txBox="1"/>
          <p:nvPr/>
        </p:nvSpPr>
        <p:spPr>
          <a:xfrm>
            <a:off x="3700963" y="2033912"/>
            <a:ext cx="477054" cy="2480807"/>
          </a:xfrm>
          <a:prstGeom prst="rect">
            <a:avLst/>
          </a:prstGeom>
          <a:solidFill>
            <a:schemeClr val="bg1"/>
          </a:solidFill>
          <a:ln w="19050">
            <a:solidFill>
              <a:schemeClr val="bg1">
                <a:lumMod val="95000"/>
              </a:schemeClr>
            </a:solidFill>
          </a:ln>
        </p:spPr>
        <p:txBody>
          <a:bodyPr vert="eaVert" wrap="none" rtlCol="0">
            <a:spAutoFit/>
          </a:bodyPr>
          <a:lstStyle/>
          <a:p>
            <a:r>
              <a:rPr lang="ja-JP" altLang="en-US" sz="1900" b="1" dirty="0" smtClean="0">
                <a:solidFill>
                  <a:srgbClr val="7030A0"/>
                </a:solidFill>
              </a:rPr>
              <a:t>排他的経済水域</a:t>
            </a:r>
            <a:r>
              <a:rPr lang="en-US" altLang="ja-JP" sz="1900" b="1" dirty="0" smtClean="0">
                <a:solidFill>
                  <a:srgbClr val="7030A0"/>
                </a:solidFill>
              </a:rPr>
              <a:t>(</a:t>
            </a:r>
            <a:r>
              <a:rPr lang="ja-JP" altLang="en-US" sz="1900" b="1" dirty="0" smtClean="0">
                <a:solidFill>
                  <a:srgbClr val="7030A0"/>
                </a:solidFill>
              </a:rPr>
              <a:t>５</a:t>
            </a:r>
            <a:r>
              <a:rPr kumimoji="1" lang="ja-JP" altLang="en-US" sz="1900" b="1" dirty="0" smtClean="0">
                <a:solidFill>
                  <a:srgbClr val="7030A0"/>
                </a:solidFill>
              </a:rPr>
              <a:t>部</a:t>
            </a:r>
            <a:r>
              <a:rPr lang="en-US" altLang="ja-JP" sz="1900" b="1" dirty="0" smtClean="0">
                <a:solidFill>
                  <a:srgbClr val="7030A0"/>
                </a:solidFill>
              </a:rPr>
              <a:t>)</a:t>
            </a:r>
            <a:endParaRPr kumimoji="1" lang="ja-JP" altLang="en-US" sz="1900" b="1" dirty="0">
              <a:solidFill>
                <a:srgbClr val="7030A0"/>
              </a:solidFill>
            </a:endParaRPr>
          </a:p>
        </p:txBody>
      </p:sp>
      <p:sp>
        <p:nvSpPr>
          <p:cNvPr id="18" name="テキスト ボックス 17"/>
          <p:cNvSpPr txBox="1"/>
          <p:nvPr/>
        </p:nvSpPr>
        <p:spPr>
          <a:xfrm>
            <a:off x="4259153" y="2033129"/>
            <a:ext cx="492443" cy="1579920"/>
          </a:xfrm>
          <a:prstGeom prst="rect">
            <a:avLst/>
          </a:prstGeom>
          <a:solidFill>
            <a:schemeClr val="bg1"/>
          </a:solidFill>
          <a:ln w="19050">
            <a:solidFill>
              <a:schemeClr val="bg1">
                <a:lumMod val="95000"/>
              </a:schemeClr>
            </a:solidFill>
          </a:ln>
        </p:spPr>
        <p:txBody>
          <a:bodyPr vert="eaVert" wrap="none" rtlCol="0">
            <a:spAutoFit/>
          </a:bodyPr>
          <a:lstStyle/>
          <a:p>
            <a:r>
              <a:rPr lang="ja-JP" altLang="en-US" sz="2000" b="1" dirty="0" smtClean="0">
                <a:solidFill>
                  <a:srgbClr val="7030A0"/>
                </a:solidFill>
              </a:rPr>
              <a:t>大陸棚</a:t>
            </a:r>
            <a:r>
              <a:rPr lang="en-US" altLang="ja-JP" sz="2000" b="1" dirty="0" smtClean="0">
                <a:solidFill>
                  <a:srgbClr val="7030A0"/>
                </a:solidFill>
              </a:rPr>
              <a:t>(</a:t>
            </a:r>
            <a:r>
              <a:rPr lang="ja-JP" altLang="en-US" sz="2000" b="1" dirty="0" smtClean="0">
                <a:solidFill>
                  <a:srgbClr val="7030A0"/>
                </a:solidFill>
              </a:rPr>
              <a:t>６</a:t>
            </a:r>
            <a:r>
              <a:rPr kumimoji="1" lang="ja-JP" altLang="en-US" sz="2000" b="1" dirty="0" smtClean="0">
                <a:solidFill>
                  <a:srgbClr val="7030A0"/>
                </a:solidFill>
              </a:rPr>
              <a:t>部</a:t>
            </a:r>
            <a:r>
              <a:rPr lang="en-US" altLang="ja-JP" sz="2000" b="1" dirty="0">
                <a:solidFill>
                  <a:srgbClr val="7030A0"/>
                </a:solidFill>
              </a:rPr>
              <a:t>)</a:t>
            </a:r>
            <a:endParaRPr kumimoji="1" lang="ja-JP" altLang="en-US" sz="2000" b="1" dirty="0">
              <a:solidFill>
                <a:srgbClr val="7030A0"/>
              </a:solidFill>
            </a:endParaRPr>
          </a:p>
        </p:txBody>
      </p:sp>
      <p:sp>
        <p:nvSpPr>
          <p:cNvPr id="19" name="テキスト ボックス 18"/>
          <p:cNvSpPr txBox="1"/>
          <p:nvPr/>
        </p:nvSpPr>
        <p:spPr>
          <a:xfrm>
            <a:off x="4828368" y="2032847"/>
            <a:ext cx="492443" cy="1323439"/>
          </a:xfrm>
          <a:prstGeom prst="rect">
            <a:avLst/>
          </a:prstGeom>
          <a:solidFill>
            <a:schemeClr val="bg1"/>
          </a:solidFill>
          <a:ln w="19050">
            <a:solidFill>
              <a:schemeClr val="bg1">
                <a:lumMod val="95000"/>
              </a:schemeClr>
            </a:solidFill>
          </a:ln>
        </p:spPr>
        <p:txBody>
          <a:bodyPr vert="eaVert" wrap="none" rtlCol="0">
            <a:spAutoFit/>
          </a:bodyPr>
          <a:lstStyle/>
          <a:p>
            <a:r>
              <a:rPr lang="ja-JP" altLang="en-US" sz="2000" b="1" dirty="0">
                <a:solidFill>
                  <a:srgbClr val="7030A0"/>
                </a:solidFill>
              </a:rPr>
              <a:t>公海</a:t>
            </a:r>
            <a:r>
              <a:rPr kumimoji="1" lang="en-US" altLang="ja-JP" sz="2000" b="1" dirty="0" smtClean="0">
                <a:solidFill>
                  <a:srgbClr val="7030A0"/>
                </a:solidFill>
              </a:rPr>
              <a:t>(</a:t>
            </a:r>
            <a:r>
              <a:rPr lang="ja-JP" altLang="en-US" sz="2000" b="1" dirty="0">
                <a:solidFill>
                  <a:srgbClr val="7030A0"/>
                </a:solidFill>
              </a:rPr>
              <a:t>７</a:t>
            </a:r>
            <a:r>
              <a:rPr kumimoji="1" lang="ja-JP" altLang="en-US" sz="2000" b="1" dirty="0" smtClean="0">
                <a:solidFill>
                  <a:srgbClr val="7030A0"/>
                </a:solidFill>
              </a:rPr>
              <a:t>部</a:t>
            </a:r>
            <a:r>
              <a:rPr lang="en-US" altLang="ja-JP" sz="2000" b="1" dirty="0">
                <a:solidFill>
                  <a:srgbClr val="7030A0"/>
                </a:solidFill>
              </a:rPr>
              <a:t>)</a:t>
            </a:r>
            <a:endParaRPr kumimoji="1" lang="ja-JP" altLang="en-US" sz="2000" b="1" dirty="0">
              <a:solidFill>
                <a:srgbClr val="7030A0"/>
              </a:solidFill>
            </a:endParaRPr>
          </a:p>
        </p:txBody>
      </p:sp>
      <p:sp>
        <p:nvSpPr>
          <p:cNvPr id="20" name="テキスト ボックス 19"/>
          <p:cNvSpPr txBox="1"/>
          <p:nvPr/>
        </p:nvSpPr>
        <p:spPr>
          <a:xfrm>
            <a:off x="5396704" y="2038221"/>
            <a:ext cx="492443" cy="1066959"/>
          </a:xfrm>
          <a:prstGeom prst="rect">
            <a:avLst/>
          </a:prstGeom>
          <a:solidFill>
            <a:schemeClr val="bg1"/>
          </a:solidFill>
          <a:ln w="19050">
            <a:solidFill>
              <a:schemeClr val="bg1">
                <a:lumMod val="95000"/>
              </a:schemeClr>
            </a:solidFill>
          </a:ln>
        </p:spPr>
        <p:txBody>
          <a:bodyPr vert="eaVert" wrap="none" rtlCol="0">
            <a:spAutoFit/>
          </a:bodyPr>
          <a:lstStyle/>
          <a:p>
            <a:r>
              <a:rPr lang="ja-JP" altLang="en-US" sz="2000" b="1" dirty="0">
                <a:solidFill>
                  <a:srgbClr val="7030A0"/>
                </a:solidFill>
              </a:rPr>
              <a:t>島</a:t>
            </a:r>
            <a:r>
              <a:rPr kumimoji="1" lang="en-US" altLang="ja-JP" sz="2000" b="1" dirty="0" smtClean="0">
                <a:solidFill>
                  <a:srgbClr val="7030A0"/>
                </a:solidFill>
              </a:rPr>
              <a:t>(</a:t>
            </a:r>
            <a:r>
              <a:rPr lang="ja-JP" altLang="en-US" sz="2000" b="1" dirty="0" smtClean="0">
                <a:solidFill>
                  <a:srgbClr val="7030A0"/>
                </a:solidFill>
              </a:rPr>
              <a:t>８</a:t>
            </a:r>
            <a:r>
              <a:rPr kumimoji="1" lang="ja-JP" altLang="en-US" sz="2000" b="1" dirty="0" smtClean="0">
                <a:solidFill>
                  <a:srgbClr val="7030A0"/>
                </a:solidFill>
              </a:rPr>
              <a:t>部</a:t>
            </a:r>
            <a:r>
              <a:rPr lang="en-US" altLang="ja-JP" sz="2000" b="1" dirty="0">
                <a:solidFill>
                  <a:srgbClr val="7030A0"/>
                </a:solidFill>
              </a:rPr>
              <a:t>)</a:t>
            </a:r>
            <a:endParaRPr kumimoji="1" lang="ja-JP" altLang="en-US" sz="2000" b="1" dirty="0">
              <a:solidFill>
                <a:srgbClr val="7030A0"/>
              </a:solidFill>
            </a:endParaRPr>
          </a:p>
        </p:txBody>
      </p:sp>
      <p:sp>
        <p:nvSpPr>
          <p:cNvPr id="21" name="テキスト ボックス 20"/>
          <p:cNvSpPr txBox="1"/>
          <p:nvPr/>
        </p:nvSpPr>
        <p:spPr>
          <a:xfrm>
            <a:off x="5966537" y="2037220"/>
            <a:ext cx="492443" cy="2862322"/>
          </a:xfrm>
          <a:prstGeom prst="rect">
            <a:avLst/>
          </a:prstGeom>
          <a:solidFill>
            <a:schemeClr val="bg1"/>
          </a:solidFill>
          <a:ln w="19050">
            <a:solidFill>
              <a:schemeClr val="bg1">
                <a:lumMod val="95000"/>
              </a:schemeClr>
            </a:solidFill>
          </a:ln>
        </p:spPr>
        <p:txBody>
          <a:bodyPr vert="eaVert" wrap="none" rtlCol="0">
            <a:spAutoFit/>
          </a:bodyPr>
          <a:lstStyle/>
          <a:p>
            <a:r>
              <a:rPr lang="ja-JP" altLang="en-US" sz="2000" b="1" dirty="0" smtClean="0">
                <a:solidFill>
                  <a:srgbClr val="7030A0"/>
                </a:solidFill>
              </a:rPr>
              <a:t>閉鎖海・半閉鎖海</a:t>
            </a:r>
            <a:r>
              <a:rPr lang="en-US" altLang="ja-JP" sz="2000" b="1" dirty="0" smtClean="0">
                <a:solidFill>
                  <a:srgbClr val="7030A0"/>
                </a:solidFill>
              </a:rPr>
              <a:t>(</a:t>
            </a:r>
            <a:r>
              <a:rPr lang="ja-JP" altLang="en-US" sz="2000" b="1" dirty="0" smtClean="0">
                <a:solidFill>
                  <a:srgbClr val="7030A0"/>
                </a:solidFill>
              </a:rPr>
              <a:t>９</a:t>
            </a:r>
            <a:r>
              <a:rPr kumimoji="1" lang="ja-JP" altLang="en-US" sz="2000" b="1" dirty="0" smtClean="0">
                <a:solidFill>
                  <a:srgbClr val="7030A0"/>
                </a:solidFill>
              </a:rPr>
              <a:t>部</a:t>
            </a:r>
            <a:r>
              <a:rPr lang="en-US" altLang="ja-JP" sz="2000" b="1" dirty="0">
                <a:solidFill>
                  <a:srgbClr val="7030A0"/>
                </a:solidFill>
              </a:rPr>
              <a:t>)</a:t>
            </a:r>
            <a:endParaRPr kumimoji="1" lang="ja-JP" altLang="en-US" sz="2000" b="1" dirty="0">
              <a:solidFill>
                <a:srgbClr val="7030A0"/>
              </a:solidFill>
            </a:endParaRPr>
          </a:p>
        </p:txBody>
      </p:sp>
      <p:sp>
        <p:nvSpPr>
          <p:cNvPr id="22" name="テキスト ボックス 21"/>
          <p:cNvSpPr txBox="1"/>
          <p:nvPr/>
        </p:nvSpPr>
        <p:spPr>
          <a:xfrm>
            <a:off x="7117120" y="2030379"/>
            <a:ext cx="514756" cy="1698157"/>
          </a:xfrm>
          <a:prstGeom prst="rect">
            <a:avLst/>
          </a:prstGeom>
          <a:solidFill>
            <a:schemeClr val="bg1"/>
          </a:solidFill>
          <a:ln w="19050">
            <a:solidFill>
              <a:schemeClr val="bg1">
                <a:lumMod val="95000"/>
              </a:schemeClr>
            </a:solidFill>
          </a:ln>
        </p:spPr>
        <p:txBody>
          <a:bodyPr vert="eaVert" wrap="none" rtlCol="0">
            <a:spAutoFit/>
          </a:bodyPr>
          <a:lstStyle/>
          <a:p>
            <a:r>
              <a:rPr lang="ja-JP" altLang="en-US" sz="2000" b="1" dirty="0" smtClean="0">
                <a:solidFill>
                  <a:srgbClr val="7030A0"/>
                </a:solidFill>
              </a:rPr>
              <a:t>深海底</a:t>
            </a:r>
            <a:r>
              <a:rPr lang="en-US" altLang="ja-JP" sz="2000" b="1" dirty="0" smtClean="0">
                <a:solidFill>
                  <a:srgbClr val="7030A0"/>
                </a:solidFill>
              </a:rPr>
              <a:t>(</a:t>
            </a:r>
            <a:r>
              <a:rPr lang="en-US" altLang="ja-JP" sz="2000" b="1" dirty="0">
                <a:solidFill>
                  <a:srgbClr val="7030A0"/>
                </a:solidFill>
              </a:rPr>
              <a:t>11</a:t>
            </a:r>
            <a:r>
              <a:rPr kumimoji="1" lang="ja-JP" altLang="en-US" sz="2000" b="1" dirty="0" smtClean="0">
                <a:solidFill>
                  <a:srgbClr val="7030A0"/>
                </a:solidFill>
              </a:rPr>
              <a:t>部</a:t>
            </a:r>
            <a:r>
              <a:rPr lang="en-US" altLang="ja-JP" sz="2000" b="1" dirty="0">
                <a:solidFill>
                  <a:srgbClr val="7030A0"/>
                </a:solidFill>
              </a:rPr>
              <a:t>)</a:t>
            </a:r>
            <a:endParaRPr kumimoji="1" lang="ja-JP" altLang="en-US" sz="2000" b="1" dirty="0">
              <a:solidFill>
                <a:srgbClr val="7030A0"/>
              </a:solidFill>
            </a:endParaRPr>
          </a:p>
        </p:txBody>
      </p:sp>
      <p:sp>
        <p:nvSpPr>
          <p:cNvPr id="23" name="テキスト ボックス 22"/>
          <p:cNvSpPr txBox="1"/>
          <p:nvPr/>
        </p:nvSpPr>
        <p:spPr>
          <a:xfrm>
            <a:off x="6530831" y="2036062"/>
            <a:ext cx="514756" cy="1698157"/>
          </a:xfrm>
          <a:prstGeom prst="rect">
            <a:avLst/>
          </a:prstGeom>
          <a:solidFill>
            <a:schemeClr val="bg1"/>
          </a:solidFill>
          <a:ln w="19050">
            <a:solidFill>
              <a:schemeClr val="bg1">
                <a:lumMod val="95000"/>
              </a:schemeClr>
            </a:solidFill>
          </a:ln>
        </p:spPr>
        <p:txBody>
          <a:bodyPr vert="eaVert" wrap="none" rtlCol="0">
            <a:spAutoFit/>
          </a:bodyPr>
          <a:lstStyle/>
          <a:p>
            <a:r>
              <a:rPr lang="ja-JP" altLang="en-US" sz="2000" b="1" dirty="0" smtClean="0">
                <a:solidFill>
                  <a:srgbClr val="7030A0"/>
                </a:solidFill>
              </a:rPr>
              <a:t>内陸国</a:t>
            </a:r>
            <a:r>
              <a:rPr lang="en-US" altLang="ja-JP" sz="2000" b="1" dirty="0" smtClean="0">
                <a:solidFill>
                  <a:srgbClr val="7030A0"/>
                </a:solidFill>
              </a:rPr>
              <a:t>(</a:t>
            </a:r>
            <a:r>
              <a:rPr lang="en-US" altLang="ja-JP" sz="2000" b="1" dirty="0">
                <a:solidFill>
                  <a:srgbClr val="7030A0"/>
                </a:solidFill>
              </a:rPr>
              <a:t>10</a:t>
            </a:r>
            <a:r>
              <a:rPr kumimoji="1" lang="ja-JP" altLang="en-US" sz="2000" b="1" dirty="0" smtClean="0">
                <a:solidFill>
                  <a:srgbClr val="7030A0"/>
                </a:solidFill>
              </a:rPr>
              <a:t>部</a:t>
            </a:r>
            <a:r>
              <a:rPr lang="en-US" altLang="ja-JP" sz="2000" b="1" dirty="0">
                <a:solidFill>
                  <a:srgbClr val="7030A0"/>
                </a:solidFill>
              </a:rPr>
              <a:t>)</a:t>
            </a:r>
            <a:endParaRPr kumimoji="1" lang="ja-JP" altLang="en-US" sz="2000" b="1" dirty="0">
              <a:solidFill>
                <a:srgbClr val="7030A0"/>
              </a:solidFill>
            </a:endParaRPr>
          </a:p>
        </p:txBody>
      </p:sp>
      <p:sp>
        <p:nvSpPr>
          <p:cNvPr id="24" name="テキスト ボックス 23"/>
          <p:cNvSpPr txBox="1"/>
          <p:nvPr/>
        </p:nvSpPr>
        <p:spPr>
          <a:xfrm>
            <a:off x="8976964" y="5462303"/>
            <a:ext cx="400110" cy="1313821"/>
          </a:xfrm>
          <a:prstGeom prst="rect">
            <a:avLst/>
          </a:prstGeom>
          <a:solidFill>
            <a:schemeClr val="accent6">
              <a:lumMod val="60000"/>
              <a:lumOff val="40000"/>
            </a:schemeClr>
          </a:solidFill>
          <a:ln w="19050">
            <a:solidFill>
              <a:schemeClr val="bg1">
                <a:lumMod val="95000"/>
              </a:schemeClr>
            </a:solidFill>
          </a:ln>
        </p:spPr>
        <p:txBody>
          <a:bodyPr vert="eaVert" wrap="none" rtlCol="0">
            <a:spAutoFit/>
          </a:bodyPr>
          <a:lstStyle/>
          <a:p>
            <a:r>
              <a:rPr lang="ja-JP" altLang="en-US" sz="1400" b="1" dirty="0" smtClean="0">
                <a:solidFill>
                  <a:schemeClr val="bg1"/>
                </a:solidFill>
              </a:rPr>
              <a:t>調停</a:t>
            </a:r>
            <a:r>
              <a:rPr lang="en-US" altLang="ja-JP" sz="1400" b="1" dirty="0" smtClean="0">
                <a:solidFill>
                  <a:schemeClr val="bg1"/>
                </a:solidFill>
              </a:rPr>
              <a:t>(</a:t>
            </a:r>
            <a:r>
              <a:rPr lang="ja-JP" altLang="en-US" sz="1400" b="1" dirty="0" smtClean="0">
                <a:solidFill>
                  <a:schemeClr val="bg1"/>
                </a:solidFill>
              </a:rPr>
              <a:t>附属書</a:t>
            </a:r>
            <a:r>
              <a:rPr lang="en-US" altLang="ja-JP" sz="1400" b="1" dirty="0" smtClean="0">
                <a:solidFill>
                  <a:schemeClr val="bg1"/>
                </a:solidFill>
              </a:rPr>
              <a:t>Ⅴ</a:t>
            </a:r>
            <a:r>
              <a:rPr lang="en-US" altLang="ja-JP" sz="1400" b="1" dirty="0">
                <a:solidFill>
                  <a:schemeClr val="bg1"/>
                </a:solidFill>
              </a:rPr>
              <a:t>)</a:t>
            </a:r>
            <a:endParaRPr kumimoji="1" lang="ja-JP" altLang="en-US" sz="1400" b="1" dirty="0">
              <a:solidFill>
                <a:schemeClr val="bg1"/>
              </a:solidFill>
            </a:endParaRPr>
          </a:p>
        </p:txBody>
      </p:sp>
      <p:sp>
        <p:nvSpPr>
          <p:cNvPr id="25" name="テキスト ボックス 24"/>
          <p:cNvSpPr txBox="1"/>
          <p:nvPr/>
        </p:nvSpPr>
        <p:spPr>
          <a:xfrm>
            <a:off x="9460108" y="5173906"/>
            <a:ext cx="553998" cy="1631216"/>
          </a:xfrm>
          <a:prstGeom prst="rect">
            <a:avLst/>
          </a:prstGeom>
          <a:solidFill>
            <a:schemeClr val="accent6">
              <a:lumMod val="60000"/>
              <a:lumOff val="40000"/>
            </a:schemeClr>
          </a:solidFill>
          <a:ln w="19050">
            <a:solidFill>
              <a:schemeClr val="bg1">
                <a:lumMod val="95000"/>
              </a:schemeClr>
            </a:solidFill>
          </a:ln>
        </p:spPr>
        <p:txBody>
          <a:bodyPr vert="eaVert" wrap="none" rtlCol="0">
            <a:spAutoFit/>
          </a:bodyPr>
          <a:lstStyle/>
          <a:p>
            <a:r>
              <a:rPr lang="ja-JP" altLang="en-US" sz="1200" b="1" dirty="0" smtClean="0">
                <a:solidFill>
                  <a:schemeClr val="bg1"/>
                </a:solidFill>
              </a:rPr>
              <a:t>国際海洋法裁判所規定</a:t>
            </a:r>
            <a:endParaRPr lang="en-US" altLang="ja-JP" sz="1200" b="1" dirty="0" smtClean="0">
              <a:solidFill>
                <a:schemeClr val="bg1"/>
              </a:solidFill>
            </a:endParaRPr>
          </a:p>
          <a:p>
            <a:r>
              <a:rPr lang="en-US" altLang="ja-JP" sz="1200" b="1" dirty="0" smtClean="0">
                <a:solidFill>
                  <a:schemeClr val="bg1"/>
                </a:solidFill>
              </a:rPr>
              <a:t>(</a:t>
            </a:r>
            <a:r>
              <a:rPr lang="ja-JP" altLang="en-US" sz="1200" b="1" dirty="0" smtClean="0">
                <a:solidFill>
                  <a:schemeClr val="bg1"/>
                </a:solidFill>
              </a:rPr>
              <a:t>附属書</a:t>
            </a:r>
            <a:r>
              <a:rPr lang="en-US" altLang="ja-JP" sz="1200" b="1" dirty="0" smtClean="0">
                <a:solidFill>
                  <a:schemeClr val="bg1"/>
                </a:solidFill>
              </a:rPr>
              <a:t>Ⅵ</a:t>
            </a:r>
            <a:r>
              <a:rPr lang="en-US" altLang="ja-JP" sz="1200" b="1" dirty="0">
                <a:solidFill>
                  <a:schemeClr val="bg1"/>
                </a:solidFill>
              </a:rPr>
              <a:t>)</a:t>
            </a:r>
            <a:endParaRPr kumimoji="1" lang="ja-JP" altLang="en-US" sz="1200" b="1" dirty="0">
              <a:solidFill>
                <a:schemeClr val="bg1"/>
              </a:solidFill>
            </a:endParaRPr>
          </a:p>
        </p:txBody>
      </p:sp>
      <p:sp>
        <p:nvSpPr>
          <p:cNvPr id="26" name="テキスト ボックス 25"/>
          <p:cNvSpPr txBox="1"/>
          <p:nvPr/>
        </p:nvSpPr>
        <p:spPr>
          <a:xfrm>
            <a:off x="10554496" y="5462303"/>
            <a:ext cx="400110" cy="1313821"/>
          </a:xfrm>
          <a:prstGeom prst="rect">
            <a:avLst/>
          </a:prstGeom>
          <a:solidFill>
            <a:schemeClr val="accent6">
              <a:lumMod val="60000"/>
              <a:lumOff val="40000"/>
            </a:schemeClr>
          </a:solidFill>
          <a:ln w="19050">
            <a:solidFill>
              <a:schemeClr val="bg1">
                <a:lumMod val="95000"/>
              </a:schemeClr>
            </a:solidFill>
          </a:ln>
        </p:spPr>
        <p:txBody>
          <a:bodyPr vert="eaVert" wrap="none" rtlCol="0">
            <a:spAutoFit/>
          </a:bodyPr>
          <a:lstStyle/>
          <a:p>
            <a:r>
              <a:rPr lang="ja-JP" altLang="en-US" sz="1400" b="1" dirty="0">
                <a:solidFill>
                  <a:schemeClr val="bg1"/>
                </a:solidFill>
              </a:rPr>
              <a:t>仲裁</a:t>
            </a:r>
            <a:r>
              <a:rPr lang="en-US" altLang="ja-JP" sz="1400" b="1" dirty="0" smtClean="0">
                <a:solidFill>
                  <a:schemeClr val="bg1"/>
                </a:solidFill>
              </a:rPr>
              <a:t>(</a:t>
            </a:r>
            <a:r>
              <a:rPr lang="ja-JP" altLang="en-US" sz="1400" b="1" dirty="0" smtClean="0">
                <a:solidFill>
                  <a:schemeClr val="bg1"/>
                </a:solidFill>
              </a:rPr>
              <a:t>附属書</a:t>
            </a:r>
            <a:r>
              <a:rPr lang="en-US" altLang="ja-JP" sz="1400" b="1" dirty="0" smtClean="0">
                <a:solidFill>
                  <a:schemeClr val="bg1"/>
                </a:solidFill>
              </a:rPr>
              <a:t>Ⅶ</a:t>
            </a:r>
            <a:r>
              <a:rPr lang="en-US" altLang="ja-JP" sz="1400" b="1" dirty="0">
                <a:solidFill>
                  <a:schemeClr val="bg1"/>
                </a:solidFill>
              </a:rPr>
              <a:t>)</a:t>
            </a:r>
            <a:endParaRPr kumimoji="1" lang="ja-JP" altLang="en-US" sz="1400" b="1" dirty="0">
              <a:solidFill>
                <a:schemeClr val="bg1"/>
              </a:solidFill>
            </a:endParaRPr>
          </a:p>
        </p:txBody>
      </p:sp>
      <p:sp>
        <p:nvSpPr>
          <p:cNvPr id="27" name="テキスト ボックス 26"/>
          <p:cNvSpPr txBox="1"/>
          <p:nvPr/>
        </p:nvSpPr>
        <p:spPr>
          <a:xfrm>
            <a:off x="10089763" y="5103230"/>
            <a:ext cx="400110" cy="1672894"/>
          </a:xfrm>
          <a:prstGeom prst="rect">
            <a:avLst/>
          </a:prstGeom>
          <a:solidFill>
            <a:schemeClr val="accent6">
              <a:lumMod val="60000"/>
              <a:lumOff val="40000"/>
            </a:schemeClr>
          </a:solidFill>
          <a:ln w="19050">
            <a:solidFill>
              <a:schemeClr val="bg1">
                <a:lumMod val="95000"/>
              </a:schemeClr>
            </a:solidFill>
          </a:ln>
        </p:spPr>
        <p:txBody>
          <a:bodyPr vert="eaVert" wrap="none" rtlCol="0">
            <a:spAutoFit/>
          </a:bodyPr>
          <a:lstStyle/>
          <a:p>
            <a:r>
              <a:rPr lang="ja-JP" altLang="en-US" sz="1400" b="1" dirty="0" smtClean="0">
                <a:solidFill>
                  <a:schemeClr val="bg1"/>
                </a:solidFill>
              </a:rPr>
              <a:t>特別仲裁</a:t>
            </a:r>
            <a:r>
              <a:rPr lang="en-US" altLang="ja-JP" sz="1400" b="1" dirty="0" smtClean="0">
                <a:solidFill>
                  <a:schemeClr val="bg1"/>
                </a:solidFill>
              </a:rPr>
              <a:t>(</a:t>
            </a:r>
            <a:r>
              <a:rPr lang="ja-JP" altLang="en-US" sz="1400" b="1" dirty="0" smtClean="0">
                <a:solidFill>
                  <a:schemeClr val="bg1"/>
                </a:solidFill>
              </a:rPr>
              <a:t>附属書</a:t>
            </a:r>
            <a:r>
              <a:rPr lang="en-US" altLang="ja-JP" sz="1400" b="1" dirty="0" smtClean="0">
                <a:solidFill>
                  <a:schemeClr val="bg1"/>
                </a:solidFill>
              </a:rPr>
              <a:t>Ⅷ</a:t>
            </a:r>
            <a:r>
              <a:rPr lang="en-US" altLang="ja-JP" sz="1400" b="1" dirty="0">
                <a:solidFill>
                  <a:schemeClr val="bg1"/>
                </a:solidFill>
              </a:rPr>
              <a:t>)</a:t>
            </a:r>
            <a:endParaRPr kumimoji="1" lang="ja-JP" altLang="en-US" sz="1400" b="1" dirty="0">
              <a:solidFill>
                <a:schemeClr val="bg1"/>
              </a:solidFill>
            </a:endParaRPr>
          </a:p>
        </p:txBody>
      </p:sp>
      <p:sp>
        <p:nvSpPr>
          <p:cNvPr id="28" name="テキスト ボックス 27"/>
          <p:cNvSpPr txBox="1"/>
          <p:nvPr/>
        </p:nvSpPr>
        <p:spPr>
          <a:xfrm>
            <a:off x="3633151" y="5427037"/>
            <a:ext cx="615553" cy="1349087"/>
          </a:xfrm>
          <a:prstGeom prst="rect">
            <a:avLst/>
          </a:prstGeom>
          <a:solidFill>
            <a:srgbClr val="C285FF"/>
          </a:solidFill>
          <a:ln w="19050">
            <a:solidFill>
              <a:schemeClr val="bg1">
                <a:lumMod val="95000"/>
              </a:schemeClr>
            </a:solidFill>
          </a:ln>
        </p:spPr>
        <p:txBody>
          <a:bodyPr vert="eaVert" wrap="none" rtlCol="0">
            <a:spAutoFit/>
          </a:bodyPr>
          <a:lstStyle/>
          <a:p>
            <a:r>
              <a:rPr lang="ja-JP" altLang="en-US" sz="1400" b="1" dirty="0" smtClean="0">
                <a:solidFill>
                  <a:schemeClr val="bg1"/>
                </a:solidFill>
              </a:rPr>
              <a:t>高度回遊性魚種</a:t>
            </a:r>
            <a:endParaRPr lang="en-US" altLang="ja-JP" sz="1400" b="1" dirty="0" smtClean="0">
              <a:solidFill>
                <a:schemeClr val="bg1"/>
              </a:solidFill>
            </a:endParaRPr>
          </a:p>
          <a:p>
            <a:r>
              <a:rPr lang="en-US" altLang="ja-JP" sz="1400" b="1" dirty="0" smtClean="0">
                <a:solidFill>
                  <a:schemeClr val="bg1"/>
                </a:solidFill>
              </a:rPr>
              <a:t>(</a:t>
            </a:r>
            <a:r>
              <a:rPr lang="ja-JP" altLang="en-US" sz="1400" b="1" dirty="0" smtClean="0">
                <a:solidFill>
                  <a:schemeClr val="bg1"/>
                </a:solidFill>
              </a:rPr>
              <a:t>附属書</a:t>
            </a:r>
            <a:r>
              <a:rPr lang="en-US" altLang="ja-JP" sz="1400" b="1" dirty="0" smtClean="0">
                <a:solidFill>
                  <a:schemeClr val="bg1"/>
                </a:solidFill>
              </a:rPr>
              <a:t>Ⅰ)</a:t>
            </a:r>
            <a:endParaRPr kumimoji="1" lang="ja-JP" altLang="en-US" sz="1400" b="1" dirty="0">
              <a:solidFill>
                <a:schemeClr val="bg1"/>
              </a:solidFill>
            </a:endParaRPr>
          </a:p>
        </p:txBody>
      </p:sp>
      <p:sp>
        <p:nvSpPr>
          <p:cNvPr id="29" name="テキスト ボックス 28"/>
          <p:cNvSpPr txBox="1"/>
          <p:nvPr/>
        </p:nvSpPr>
        <p:spPr>
          <a:xfrm>
            <a:off x="4317239" y="4423320"/>
            <a:ext cx="400110" cy="2381802"/>
          </a:xfrm>
          <a:prstGeom prst="rect">
            <a:avLst/>
          </a:prstGeom>
          <a:solidFill>
            <a:srgbClr val="C285FF"/>
          </a:solidFill>
          <a:ln w="19050">
            <a:solidFill>
              <a:schemeClr val="bg1">
                <a:lumMod val="95000"/>
              </a:schemeClr>
            </a:solidFill>
          </a:ln>
        </p:spPr>
        <p:txBody>
          <a:bodyPr vert="eaVert" wrap="square" rtlCol="0">
            <a:spAutoFit/>
          </a:bodyPr>
          <a:lstStyle/>
          <a:p>
            <a:r>
              <a:rPr lang="ja-JP" altLang="en-US" sz="1400" b="1" dirty="0" smtClean="0">
                <a:solidFill>
                  <a:schemeClr val="bg1"/>
                </a:solidFill>
              </a:rPr>
              <a:t>大陸棚限界委員会</a:t>
            </a:r>
            <a:r>
              <a:rPr lang="en-US" altLang="ja-JP" sz="1400" b="1" dirty="0" smtClean="0">
                <a:solidFill>
                  <a:schemeClr val="bg1"/>
                </a:solidFill>
              </a:rPr>
              <a:t>(</a:t>
            </a:r>
            <a:r>
              <a:rPr lang="ja-JP" altLang="en-US" sz="1400" b="1" dirty="0" smtClean="0">
                <a:solidFill>
                  <a:schemeClr val="bg1"/>
                </a:solidFill>
              </a:rPr>
              <a:t>附属書</a:t>
            </a:r>
            <a:r>
              <a:rPr lang="en-US" altLang="ja-JP" sz="1400" b="1" dirty="0" smtClean="0">
                <a:solidFill>
                  <a:schemeClr val="bg1"/>
                </a:solidFill>
              </a:rPr>
              <a:t>Ⅱ)</a:t>
            </a:r>
            <a:endParaRPr kumimoji="1" lang="ja-JP" altLang="en-US" sz="1400" b="1" dirty="0">
              <a:solidFill>
                <a:schemeClr val="bg1"/>
              </a:solidFill>
            </a:endParaRPr>
          </a:p>
        </p:txBody>
      </p:sp>
      <p:sp>
        <p:nvSpPr>
          <p:cNvPr id="30" name="テキスト ボックス 29"/>
          <p:cNvSpPr txBox="1"/>
          <p:nvPr/>
        </p:nvSpPr>
        <p:spPr>
          <a:xfrm>
            <a:off x="6558836" y="5103230"/>
            <a:ext cx="615553" cy="1672894"/>
          </a:xfrm>
          <a:prstGeom prst="rect">
            <a:avLst/>
          </a:prstGeom>
          <a:solidFill>
            <a:srgbClr val="C285FF"/>
          </a:solidFill>
          <a:ln w="19050">
            <a:solidFill>
              <a:schemeClr val="bg1">
                <a:lumMod val="95000"/>
              </a:schemeClr>
            </a:solidFill>
          </a:ln>
        </p:spPr>
        <p:txBody>
          <a:bodyPr vert="eaVert" wrap="none" rtlCol="0">
            <a:spAutoFit/>
          </a:bodyPr>
          <a:lstStyle/>
          <a:p>
            <a:r>
              <a:rPr lang="ja-JP" altLang="en-US" sz="1400" b="1" dirty="0" smtClean="0">
                <a:solidFill>
                  <a:schemeClr val="bg1"/>
                </a:solidFill>
              </a:rPr>
              <a:t>概要調査・探査</a:t>
            </a:r>
            <a:endParaRPr lang="en-US" altLang="ja-JP" sz="1400" b="1" dirty="0" smtClean="0">
              <a:solidFill>
                <a:schemeClr val="bg1"/>
              </a:solidFill>
            </a:endParaRPr>
          </a:p>
          <a:p>
            <a:r>
              <a:rPr lang="ja-JP" altLang="en-US" sz="1400" b="1" dirty="0" smtClean="0">
                <a:solidFill>
                  <a:schemeClr val="bg1"/>
                </a:solidFill>
              </a:rPr>
              <a:t>及び条件</a:t>
            </a:r>
            <a:r>
              <a:rPr lang="en-US" altLang="ja-JP" sz="1400" b="1" dirty="0" smtClean="0">
                <a:solidFill>
                  <a:schemeClr val="bg1"/>
                </a:solidFill>
              </a:rPr>
              <a:t>(</a:t>
            </a:r>
            <a:r>
              <a:rPr lang="ja-JP" altLang="en-US" sz="1400" b="1" dirty="0" smtClean="0">
                <a:solidFill>
                  <a:schemeClr val="bg1"/>
                </a:solidFill>
              </a:rPr>
              <a:t>附属書</a:t>
            </a:r>
            <a:r>
              <a:rPr lang="en-US" altLang="ja-JP" sz="1400" b="1" dirty="0" smtClean="0">
                <a:solidFill>
                  <a:schemeClr val="bg1"/>
                </a:solidFill>
              </a:rPr>
              <a:t>Ⅲ</a:t>
            </a:r>
            <a:r>
              <a:rPr lang="en-US" altLang="ja-JP" sz="1400" b="1" dirty="0">
                <a:solidFill>
                  <a:schemeClr val="bg1"/>
                </a:solidFill>
              </a:rPr>
              <a:t>)</a:t>
            </a:r>
            <a:endParaRPr kumimoji="1" lang="ja-JP" altLang="en-US" sz="1400" b="1" dirty="0">
              <a:solidFill>
                <a:schemeClr val="bg1"/>
              </a:solidFill>
            </a:endParaRPr>
          </a:p>
        </p:txBody>
      </p:sp>
      <p:sp>
        <p:nvSpPr>
          <p:cNvPr id="31" name="テキスト ボックス 30"/>
          <p:cNvSpPr txBox="1"/>
          <p:nvPr/>
        </p:nvSpPr>
        <p:spPr>
          <a:xfrm>
            <a:off x="7280067" y="4923696"/>
            <a:ext cx="400110" cy="1852430"/>
          </a:xfrm>
          <a:prstGeom prst="rect">
            <a:avLst/>
          </a:prstGeom>
          <a:solidFill>
            <a:srgbClr val="C285FF"/>
          </a:solidFill>
          <a:ln w="19050">
            <a:solidFill>
              <a:schemeClr val="bg1">
                <a:lumMod val="95000"/>
              </a:schemeClr>
            </a:solidFill>
          </a:ln>
        </p:spPr>
        <p:txBody>
          <a:bodyPr vert="eaVert" wrap="none" rtlCol="0">
            <a:spAutoFit/>
          </a:bodyPr>
          <a:lstStyle/>
          <a:p>
            <a:r>
              <a:rPr lang="ja-JP" altLang="en-US" sz="1400" b="1" dirty="0" smtClean="0">
                <a:solidFill>
                  <a:schemeClr val="bg1"/>
                </a:solidFill>
              </a:rPr>
              <a:t>事業体規定</a:t>
            </a:r>
            <a:r>
              <a:rPr lang="en-US" altLang="ja-JP" sz="1400" b="1" dirty="0" smtClean="0">
                <a:solidFill>
                  <a:schemeClr val="bg1"/>
                </a:solidFill>
              </a:rPr>
              <a:t>(</a:t>
            </a:r>
            <a:r>
              <a:rPr lang="ja-JP" altLang="en-US" sz="1400" b="1" dirty="0" smtClean="0">
                <a:solidFill>
                  <a:schemeClr val="bg1"/>
                </a:solidFill>
              </a:rPr>
              <a:t>附属書</a:t>
            </a:r>
            <a:r>
              <a:rPr lang="en-US" altLang="ja-JP" sz="1400" b="1" dirty="0" smtClean="0">
                <a:solidFill>
                  <a:schemeClr val="bg1"/>
                </a:solidFill>
              </a:rPr>
              <a:t>Ⅳ)</a:t>
            </a:r>
            <a:endParaRPr kumimoji="1" lang="ja-JP" altLang="en-US" sz="1400" b="1" dirty="0">
              <a:solidFill>
                <a:schemeClr val="bg1"/>
              </a:solidFill>
            </a:endParaRPr>
          </a:p>
        </p:txBody>
      </p:sp>
      <p:sp>
        <p:nvSpPr>
          <p:cNvPr id="34" name="テキスト ボックス 33"/>
          <p:cNvSpPr txBox="1"/>
          <p:nvPr/>
        </p:nvSpPr>
        <p:spPr>
          <a:xfrm>
            <a:off x="10509189" y="1481619"/>
            <a:ext cx="461665" cy="1592808"/>
          </a:xfrm>
          <a:prstGeom prst="rect">
            <a:avLst/>
          </a:prstGeom>
          <a:noFill/>
          <a:ln w="19050">
            <a:solidFill>
              <a:schemeClr val="bg1">
                <a:lumMod val="95000"/>
              </a:schemeClr>
            </a:solidFill>
          </a:ln>
        </p:spPr>
        <p:txBody>
          <a:bodyPr vert="eaVert" wrap="none" rtlCol="0">
            <a:spAutoFit/>
          </a:bodyPr>
          <a:lstStyle/>
          <a:p>
            <a:r>
              <a:rPr lang="ja-JP" altLang="en-US" sz="1600" b="1" dirty="0" smtClean="0">
                <a:solidFill>
                  <a:schemeClr val="bg1"/>
                </a:solidFill>
              </a:rPr>
              <a:t>一般</a:t>
            </a:r>
            <a:r>
              <a:rPr lang="ja-JP" altLang="en-US" sz="1600" b="1" dirty="0">
                <a:solidFill>
                  <a:schemeClr val="bg1"/>
                </a:solidFill>
              </a:rPr>
              <a:t>規定</a:t>
            </a:r>
            <a:r>
              <a:rPr lang="en-US" altLang="ja-JP" sz="1600" b="1" dirty="0" smtClean="0">
                <a:solidFill>
                  <a:schemeClr val="bg1"/>
                </a:solidFill>
              </a:rPr>
              <a:t>(16</a:t>
            </a:r>
            <a:r>
              <a:rPr kumimoji="1" lang="ja-JP" altLang="en-US" sz="1600" b="1" dirty="0" smtClean="0">
                <a:solidFill>
                  <a:schemeClr val="bg1"/>
                </a:solidFill>
              </a:rPr>
              <a:t>部</a:t>
            </a:r>
            <a:r>
              <a:rPr lang="en-US" altLang="ja-JP" b="1" dirty="0">
                <a:solidFill>
                  <a:schemeClr val="bg1"/>
                </a:solidFill>
              </a:rPr>
              <a:t>)</a:t>
            </a:r>
            <a:endParaRPr kumimoji="1" lang="ja-JP" altLang="en-US" b="1" dirty="0">
              <a:solidFill>
                <a:schemeClr val="bg1"/>
              </a:solidFill>
            </a:endParaRPr>
          </a:p>
        </p:txBody>
      </p:sp>
      <p:sp>
        <p:nvSpPr>
          <p:cNvPr id="35" name="テキスト ボックス 34"/>
          <p:cNvSpPr txBox="1"/>
          <p:nvPr/>
        </p:nvSpPr>
        <p:spPr>
          <a:xfrm>
            <a:off x="11357111" y="1476779"/>
            <a:ext cx="461665" cy="1592808"/>
          </a:xfrm>
          <a:prstGeom prst="rect">
            <a:avLst/>
          </a:prstGeom>
          <a:noFill/>
          <a:ln w="19050">
            <a:solidFill>
              <a:schemeClr val="bg1">
                <a:lumMod val="95000"/>
              </a:schemeClr>
            </a:solidFill>
          </a:ln>
        </p:spPr>
        <p:txBody>
          <a:bodyPr vert="eaVert" wrap="none" rtlCol="0">
            <a:spAutoFit/>
          </a:bodyPr>
          <a:lstStyle/>
          <a:p>
            <a:r>
              <a:rPr lang="ja-JP" altLang="en-US" sz="1600" b="1" dirty="0">
                <a:solidFill>
                  <a:schemeClr val="bg1"/>
                </a:solidFill>
              </a:rPr>
              <a:t>最終</a:t>
            </a:r>
            <a:r>
              <a:rPr lang="ja-JP" altLang="en-US" sz="1600" b="1" dirty="0" smtClean="0">
                <a:solidFill>
                  <a:schemeClr val="bg1"/>
                </a:solidFill>
              </a:rPr>
              <a:t>規定</a:t>
            </a:r>
            <a:r>
              <a:rPr lang="en-US" altLang="ja-JP" sz="1600" b="1" dirty="0" smtClean="0">
                <a:solidFill>
                  <a:schemeClr val="bg1"/>
                </a:solidFill>
              </a:rPr>
              <a:t>(17</a:t>
            </a:r>
            <a:r>
              <a:rPr kumimoji="1" lang="ja-JP" altLang="en-US" sz="1600" b="1" dirty="0" smtClean="0">
                <a:solidFill>
                  <a:schemeClr val="bg1"/>
                </a:solidFill>
              </a:rPr>
              <a:t>部</a:t>
            </a:r>
            <a:r>
              <a:rPr lang="en-US" altLang="ja-JP" b="1" dirty="0">
                <a:solidFill>
                  <a:schemeClr val="bg1"/>
                </a:solidFill>
              </a:rPr>
              <a:t>)</a:t>
            </a:r>
            <a:endParaRPr kumimoji="1" lang="ja-JP" altLang="en-US" b="1" dirty="0">
              <a:solidFill>
                <a:schemeClr val="bg1"/>
              </a:solidFill>
            </a:endParaRPr>
          </a:p>
        </p:txBody>
      </p:sp>
      <p:sp>
        <p:nvSpPr>
          <p:cNvPr id="36" name="テキスト ボックス 35"/>
          <p:cNvSpPr txBox="1"/>
          <p:nvPr/>
        </p:nvSpPr>
        <p:spPr>
          <a:xfrm>
            <a:off x="11396663" y="4177015"/>
            <a:ext cx="400110" cy="2570575"/>
          </a:xfrm>
          <a:prstGeom prst="rect">
            <a:avLst/>
          </a:prstGeom>
          <a:solidFill>
            <a:schemeClr val="accent1">
              <a:lumMod val="75000"/>
            </a:schemeClr>
          </a:solidFill>
          <a:ln w="19050">
            <a:solidFill>
              <a:schemeClr val="bg1">
                <a:lumMod val="95000"/>
              </a:schemeClr>
            </a:solidFill>
          </a:ln>
        </p:spPr>
        <p:txBody>
          <a:bodyPr vert="eaVert" wrap="none" rtlCol="0">
            <a:spAutoFit/>
          </a:bodyPr>
          <a:lstStyle/>
          <a:p>
            <a:r>
              <a:rPr lang="ja-JP" altLang="en-US" sz="1400" b="1" dirty="0" smtClean="0">
                <a:solidFill>
                  <a:schemeClr val="bg1"/>
                </a:solidFill>
              </a:rPr>
              <a:t>国際機関による参加</a:t>
            </a:r>
            <a:r>
              <a:rPr lang="en-US" altLang="ja-JP" sz="1400" b="1" dirty="0" smtClean="0">
                <a:solidFill>
                  <a:schemeClr val="bg1"/>
                </a:solidFill>
              </a:rPr>
              <a:t>(</a:t>
            </a:r>
            <a:r>
              <a:rPr lang="ja-JP" altLang="en-US" sz="1400" b="1" dirty="0" smtClean="0">
                <a:solidFill>
                  <a:schemeClr val="bg1"/>
                </a:solidFill>
              </a:rPr>
              <a:t>附属書</a:t>
            </a:r>
            <a:r>
              <a:rPr lang="en-US" altLang="ja-JP" sz="1400" b="1" dirty="0" smtClean="0">
                <a:solidFill>
                  <a:schemeClr val="bg1"/>
                </a:solidFill>
              </a:rPr>
              <a:t>Ⅸ)</a:t>
            </a:r>
            <a:endParaRPr kumimoji="1" lang="ja-JP" altLang="en-US" sz="1400" b="1" dirty="0">
              <a:solidFill>
                <a:schemeClr val="bg1"/>
              </a:solidFill>
            </a:endParaRPr>
          </a:p>
        </p:txBody>
      </p:sp>
      <p:cxnSp>
        <p:nvCxnSpPr>
          <p:cNvPr id="38" name="直線コネクタ 37"/>
          <p:cNvCxnSpPr>
            <a:stCxn id="18" idx="2"/>
            <a:endCxn id="29" idx="0"/>
          </p:cNvCxnSpPr>
          <p:nvPr/>
        </p:nvCxnSpPr>
        <p:spPr>
          <a:xfrm>
            <a:off x="4505375" y="3613049"/>
            <a:ext cx="11919" cy="81027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直線コネクタ 42"/>
          <p:cNvCxnSpPr>
            <a:endCxn id="28" idx="0"/>
          </p:cNvCxnSpPr>
          <p:nvPr/>
        </p:nvCxnSpPr>
        <p:spPr>
          <a:xfrm>
            <a:off x="3938170" y="4524003"/>
            <a:ext cx="2758" cy="90303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直線コネクタ 46"/>
          <p:cNvCxnSpPr>
            <a:endCxn id="31" idx="0"/>
          </p:cNvCxnSpPr>
          <p:nvPr/>
        </p:nvCxnSpPr>
        <p:spPr>
          <a:xfrm>
            <a:off x="7361854" y="3777322"/>
            <a:ext cx="118268" cy="114637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a:endCxn id="30" idx="0"/>
          </p:cNvCxnSpPr>
          <p:nvPr/>
        </p:nvCxnSpPr>
        <p:spPr>
          <a:xfrm flipH="1">
            <a:off x="6866613" y="3757536"/>
            <a:ext cx="477437" cy="134569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直線コネクタ 50"/>
          <p:cNvCxnSpPr>
            <a:stCxn id="35" idx="2"/>
            <a:endCxn id="36" idx="0"/>
          </p:cNvCxnSpPr>
          <p:nvPr/>
        </p:nvCxnSpPr>
        <p:spPr>
          <a:xfrm>
            <a:off x="11587944" y="3069587"/>
            <a:ext cx="8774" cy="110742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直線コネクタ 53"/>
          <p:cNvCxnSpPr>
            <a:endCxn id="24" idx="0"/>
          </p:cNvCxnSpPr>
          <p:nvPr/>
        </p:nvCxnSpPr>
        <p:spPr>
          <a:xfrm flipH="1">
            <a:off x="9177019" y="4255952"/>
            <a:ext cx="713003" cy="120635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直線コネクタ 55"/>
          <p:cNvCxnSpPr>
            <a:stCxn id="13" idx="2"/>
            <a:endCxn id="25" idx="0"/>
          </p:cNvCxnSpPr>
          <p:nvPr/>
        </p:nvCxnSpPr>
        <p:spPr>
          <a:xfrm flipH="1">
            <a:off x="9737107" y="4243242"/>
            <a:ext cx="116202" cy="93066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直線コネクタ 58"/>
          <p:cNvCxnSpPr>
            <a:stCxn id="13" idx="2"/>
            <a:endCxn id="27" idx="0"/>
          </p:cNvCxnSpPr>
          <p:nvPr/>
        </p:nvCxnSpPr>
        <p:spPr>
          <a:xfrm>
            <a:off x="9853309" y="4243242"/>
            <a:ext cx="436509" cy="85998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直線コネクタ 61"/>
          <p:cNvCxnSpPr>
            <a:stCxn id="13" idx="2"/>
            <a:endCxn id="26" idx="0"/>
          </p:cNvCxnSpPr>
          <p:nvPr/>
        </p:nvCxnSpPr>
        <p:spPr>
          <a:xfrm>
            <a:off x="9853309" y="4243242"/>
            <a:ext cx="901242" cy="121906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2" name="カギ線コネクタ 101"/>
          <p:cNvCxnSpPr/>
          <p:nvPr/>
        </p:nvCxnSpPr>
        <p:spPr>
          <a:xfrm>
            <a:off x="5452050" y="1173692"/>
            <a:ext cx="3477991" cy="349775"/>
          </a:xfrm>
          <a:prstGeom prst="bentConnector2">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2" name="カギ線コネクタ 111"/>
          <p:cNvCxnSpPr/>
          <p:nvPr/>
        </p:nvCxnSpPr>
        <p:spPr>
          <a:xfrm rot="10800000" flipV="1">
            <a:off x="512232" y="1172963"/>
            <a:ext cx="4975079" cy="305586"/>
          </a:xfrm>
          <a:prstGeom prst="bentConnector2">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7" name="カギ線コネクタ 116"/>
          <p:cNvCxnSpPr>
            <a:stCxn id="35" idx="0"/>
          </p:cNvCxnSpPr>
          <p:nvPr/>
        </p:nvCxnSpPr>
        <p:spPr>
          <a:xfrm rot="16200000" flipV="1">
            <a:off x="10097904" y="-13261"/>
            <a:ext cx="292138" cy="2687942"/>
          </a:xfrm>
          <a:prstGeom prst="bentConnector2">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1" name="直線コネクタ 120"/>
          <p:cNvCxnSpPr>
            <a:endCxn id="34" idx="0"/>
          </p:cNvCxnSpPr>
          <p:nvPr/>
        </p:nvCxnSpPr>
        <p:spPr>
          <a:xfrm>
            <a:off x="10740022" y="1184641"/>
            <a:ext cx="0" cy="29697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3" name="直線コネクタ 132"/>
          <p:cNvCxnSpPr/>
          <p:nvPr/>
        </p:nvCxnSpPr>
        <p:spPr>
          <a:xfrm>
            <a:off x="1462577" y="1179801"/>
            <a:ext cx="0" cy="29697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4" name="直線コネクタ 133"/>
          <p:cNvCxnSpPr>
            <a:stCxn id="3" idx="2"/>
          </p:cNvCxnSpPr>
          <p:nvPr/>
        </p:nvCxnSpPr>
        <p:spPr>
          <a:xfrm>
            <a:off x="5452050" y="830228"/>
            <a:ext cx="0" cy="32802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8" name="直線コネクタ 137"/>
          <p:cNvCxnSpPr/>
          <p:nvPr/>
        </p:nvCxnSpPr>
        <p:spPr>
          <a:xfrm>
            <a:off x="4919639" y="1188366"/>
            <a:ext cx="0" cy="29697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1" name="カギ線コネクタ 140"/>
          <p:cNvCxnSpPr>
            <a:stCxn id="3" idx="3"/>
            <a:endCxn id="4" idx="1"/>
          </p:cNvCxnSpPr>
          <p:nvPr/>
        </p:nvCxnSpPr>
        <p:spPr>
          <a:xfrm flipV="1">
            <a:off x="7748512" y="336025"/>
            <a:ext cx="759039" cy="263371"/>
          </a:xfrm>
          <a:prstGeom prst="bentConnector3">
            <a:avLst>
              <a:gd name="adj1" fmla="val 50000"/>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6" name="カギ線コネクタ 145"/>
          <p:cNvCxnSpPr>
            <a:stCxn id="3" idx="3"/>
            <a:endCxn id="5" idx="1"/>
          </p:cNvCxnSpPr>
          <p:nvPr/>
        </p:nvCxnSpPr>
        <p:spPr>
          <a:xfrm>
            <a:off x="7748512" y="599396"/>
            <a:ext cx="759039" cy="178159"/>
          </a:xfrm>
          <a:prstGeom prst="bentConnector3">
            <a:avLst>
              <a:gd name="adj1" fmla="val 50000"/>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49" name="テキスト ボックス 148"/>
          <p:cNvSpPr txBox="1"/>
          <p:nvPr/>
        </p:nvSpPr>
        <p:spPr>
          <a:xfrm>
            <a:off x="1232413" y="424177"/>
            <a:ext cx="1885453" cy="584775"/>
          </a:xfrm>
          <a:prstGeom prst="rect">
            <a:avLst/>
          </a:prstGeom>
          <a:noFill/>
        </p:spPr>
        <p:txBody>
          <a:bodyPr wrap="none" rtlCol="0">
            <a:spAutoFit/>
          </a:bodyPr>
          <a:lstStyle/>
          <a:p>
            <a:r>
              <a:rPr lang="en-US" altLang="ja-JP" sz="1600" b="1" dirty="0">
                <a:solidFill>
                  <a:schemeClr val="bg1"/>
                </a:solidFill>
              </a:rPr>
              <a:t>1982 </a:t>
            </a:r>
            <a:r>
              <a:rPr lang="ja-JP" altLang="en-US" sz="1600" b="1" dirty="0" smtClean="0">
                <a:solidFill>
                  <a:schemeClr val="bg1"/>
                </a:solidFill>
              </a:rPr>
              <a:t>年採択</a:t>
            </a:r>
            <a:endParaRPr lang="en-US" altLang="ja-JP" sz="1600" b="1" dirty="0" smtClean="0">
              <a:solidFill>
                <a:schemeClr val="bg1"/>
              </a:solidFill>
            </a:endParaRPr>
          </a:p>
          <a:p>
            <a:r>
              <a:rPr lang="en-US" altLang="ja-JP" sz="1600" b="1" dirty="0" smtClean="0">
                <a:solidFill>
                  <a:schemeClr val="bg1"/>
                </a:solidFill>
              </a:rPr>
              <a:t>1994 </a:t>
            </a:r>
            <a:r>
              <a:rPr lang="ja-JP" altLang="en-US" sz="1600" b="1" dirty="0">
                <a:solidFill>
                  <a:schemeClr val="bg1"/>
                </a:solidFill>
              </a:rPr>
              <a:t>年 </a:t>
            </a:r>
            <a:r>
              <a:rPr lang="en-US" altLang="ja-JP" sz="1600" b="1" dirty="0">
                <a:solidFill>
                  <a:schemeClr val="bg1"/>
                </a:solidFill>
              </a:rPr>
              <a:t>11 </a:t>
            </a:r>
            <a:r>
              <a:rPr lang="ja-JP" altLang="en-US" sz="1600" b="1" dirty="0" smtClean="0">
                <a:solidFill>
                  <a:schemeClr val="bg1"/>
                </a:solidFill>
              </a:rPr>
              <a:t>月発効</a:t>
            </a:r>
            <a:endParaRPr kumimoji="1" lang="ja-JP" altLang="en-US" sz="1600" b="1" dirty="0">
              <a:solidFill>
                <a:schemeClr val="bg1"/>
              </a:solidFill>
            </a:endParaRPr>
          </a:p>
        </p:txBody>
      </p:sp>
      <p:sp>
        <p:nvSpPr>
          <p:cNvPr id="150" name="円形吹き出し 149"/>
          <p:cNvSpPr/>
          <p:nvPr/>
        </p:nvSpPr>
        <p:spPr>
          <a:xfrm>
            <a:off x="5487312" y="844942"/>
            <a:ext cx="2531514" cy="538401"/>
          </a:xfrm>
          <a:prstGeom prst="wedgeEllipseCallout">
            <a:avLst>
              <a:gd name="adj1" fmla="val -53530"/>
              <a:gd name="adj2" fmla="val -67360"/>
            </a:avLst>
          </a:prstGeom>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b="1" dirty="0" smtClean="0"/>
              <a:t>“</a:t>
            </a:r>
            <a:r>
              <a:rPr lang="ja-JP" altLang="en-US" sz="2400" b="1" dirty="0" smtClean="0"/>
              <a:t>海の憲法</a:t>
            </a:r>
            <a:r>
              <a:rPr lang="en-US" altLang="ja-JP" sz="2400" b="1" dirty="0" smtClean="0"/>
              <a:t>”</a:t>
            </a:r>
            <a:endParaRPr kumimoji="1" lang="ja-JP" altLang="en-US" sz="2400" b="1" dirty="0"/>
          </a:p>
        </p:txBody>
      </p:sp>
      <p:sp>
        <p:nvSpPr>
          <p:cNvPr id="151" name="テキスト ボックス 150"/>
          <p:cNvSpPr txBox="1"/>
          <p:nvPr/>
        </p:nvSpPr>
        <p:spPr>
          <a:xfrm>
            <a:off x="10453936" y="71792"/>
            <a:ext cx="1467068" cy="523220"/>
          </a:xfrm>
          <a:prstGeom prst="rect">
            <a:avLst/>
          </a:prstGeom>
          <a:noFill/>
        </p:spPr>
        <p:txBody>
          <a:bodyPr wrap="none" rtlCol="0">
            <a:spAutoFit/>
          </a:bodyPr>
          <a:lstStyle/>
          <a:p>
            <a:r>
              <a:rPr lang="en-US" altLang="ja-JP" sz="1400" b="1" dirty="0" smtClean="0">
                <a:solidFill>
                  <a:schemeClr val="bg1"/>
                </a:solidFill>
              </a:rPr>
              <a:t>1994 </a:t>
            </a:r>
            <a:r>
              <a:rPr lang="ja-JP" altLang="en-US" sz="1400" b="1" dirty="0" smtClean="0">
                <a:solidFill>
                  <a:schemeClr val="bg1"/>
                </a:solidFill>
              </a:rPr>
              <a:t>年</a:t>
            </a:r>
            <a:r>
              <a:rPr lang="en-US" altLang="ja-JP" sz="1400" b="1" dirty="0" smtClean="0">
                <a:solidFill>
                  <a:schemeClr val="bg1"/>
                </a:solidFill>
              </a:rPr>
              <a:t>7</a:t>
            </a:r>
            <a:r>
              <a:rPr lang="ja-JP" altLang="en-US" sz="1400" b="1" dirty="0" smtClean="0">
                <a:solidFill>
                  <a:schemeClr val="bg1"/>
                </a:solidFill>
              </a:rPr>
              <a:t>月採択</a:t>
            </a:r>
            <a:endParaRPr lang="en-US" altLang="ja-JP" sz="1400" b="1" dirty="0" smtClean="0">
              <a:solidFill>
                <a:schemeClr val="bg1"/>
              </a:solidFill>
            </a:endParaRPr>
          </a:p>
          <a:p>
            <a:r>
              <a:rPr lang="ja-JP" altLang="en-US" sz="1400" b="1" dirty="0">
                <a:solidFill>
                  <a:schemeClr val="bg1"/>
                </a:solidFill>
              </a:rPr>
              <a:t>同</a:t>
            </a:r>
            <a:r>
              <a:rPr lang="ja-JP" altLang="en-US" sz="1400" b="1" dirty="0" smtClean="0">
                <a:solidFill>
                  <a:schemeClr val="bg1"/>
                </a:solidFill>
              </a:rPr>
              <a:t> </a:t>
            </a:r>
            <a:r>
              <a:rPr lang="en-US" altLang="ja-JP" sz="1400" b="1" dirty="0">
                <a:solidFill>
                  <a:schemeClr val="bg1"/>
                </a:solidFill>
              </a:rPr>
              <a:t>11 </a:t>
            </a:r>
            <a:r>
              <a:rPr lang="ja-JP" altLang="en-US" sz="1400" b="1" dirty="0" smtClean="0">
                <a:solidFill>
                  <a:schemeClr val="bg1"/>
                </a:solidFill>
              </a:rPr>
              <a:t>月発効</a:t>
            </a:r>
            <a:endParaRPr kumimoji="1" lang="ja-JP" altLang="en-US" sz="1400" b="1" dirty="0">
              <a:solidFill>
                <a:schemeClr val="bg1"/>
              </a:solidFill>
            </a:endParaRPr>
          </a:p>
        </p:txBody>
      </p:sp>
      <p:sp>
        <p:nvSpPr>
          <p:cNvPr id="152" name="テキスト ボックス 151"/>
          <p:cNvSpPr txBox="1"/>
          <p:nvPr/>
        </p:nvSpPr>
        <p:spPr>
          <a:xfrm>
            <a:off x="10742101" y="545880"/>
            <a:ext cx="1467068" cy="523220"/>
          </a:xfrm>
          <a:prstGeom prst="rect">
            <a:avLst/>
          </a:prstGeom>
          <a:noFill/>
        </p:spPr>
        <p:txBody>
          <a:bodyPr wrap="none" rtlCol="0">
            <a:spAutoFit/>
          </a:bodyPr>
          <a:lstStyle/>
          <a:p>
            <a:r>
              <a:rPr lang="en-US" altLang="ja-JP" sz="1400" b="1" dirty="0" smtClean="0">
                <a:solidFill>
                  <a:schemeClr val="bg1"/>
                </a:solidFill>
              </a:rPr>
              <a:t>1995 </a:t>
            </a:r>
            <a:r>
              <a:rPr lang="ja-JP" altLang="en-US" sz="1400" b="1" dirty="0" smtClean="0">
                <a:solidFill>
                  <a:schemeClr val="bg1"/>
                </a:solidFill>
              </a:rPr>
              <a:t>年</a:t>
            </a:r>
            <a:r>
              <a:rPr lang="en-US" altLang="ja-JP" sz="1400" b="1" dirty="0">
                <a:solidFill>
                  <a:schemeClr val="bg1"/>
                </a:solidFill>
              </a:rPr>
              <a:t>8</a:t>
            </a:r>
            <a:r>
              <a:rPr lang="ja-JP" altLang="en-US" sz="1400" b="1" dirty="0" smtClean="0">
                <a:solidFill>
                  <a:schemeClr val="bg1"/>
                </a:solidFill>
              </a:rPr>
              <a:t>月採択</a:t>
            </a:r>
            <a:endParaRPr lang="en-US" altLang="ja-JP" sz="1400" b="1" dirty="0" smtClean="0">
              <a:solidFill>
                <a:schemeClr val="bg1"/>
              </a:solidFill>
            </a:endParaRPr>
          </a:p>
          <a:p>
            <a:r>
              <a:rPr lang="en-US" altLang="ja-JP" sz="1400" b="1" dirty="0" smtClean="0">
                <a:solidFill>
                  <a:schemeClr val="bg1"/>
                </a:solidFill>
              </a:rPr>
              <a:t>2001</a:t>
            </a:r>
            <a:r>
              <a:rPr lang="ja-JP" altLang="en-US" sz="1400" b="1" dirty="0" smtClean="0">
                <a:solidFill>
                  <a:schemeClr val="bg1"/>
                </a:solidFill>
              </a:rPr>
              <a:t>年</a:t>
            </a:r>
            <a:r>
              <a:rPr lang="en-US" altLang="ja-JP" sz="1400" b="1" dirty="0" smtClean="0">
                <a:solidFill>
                  <a:schemeClr val="bg1"/>
                </a:solidFill>
              </a:rPr>
              <a:t>1</a:t>
            </a:r>
            <a:r>
              <a:rPr lang="ja-JP" altLang="en-US" sz="1400" b="1" dirty="0" smtClean="0">
                <a:solidFill>
                  <a:schemeClr val="bg1"/>
                </a:solidFill>
              </a:rPr>
              <a:t>月発効</a:t>
            </a:r>
            <a:endParaRPr kumimoji="1" lang="ja-JP" altLang="en-US" sz="1400" b="1" dirty="0">
              <a:solidFill>
                <a:schemeClr val="bg1"/>
              </a:solidFill>
            </a:endParaRPr>
          </a:p>
        </p:txBody>
      </p:sp>
      <p:pic>
        <p:nvPicPr>
          <p:cNvPr id="42" name="オーディオ 4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3267955603"/>
      </p:ext>
    </p:extLst>
  </p:cSld>
  <p:clrMapOvr>
    <a:masterClrMapping/>
  </p:clrMapOvr>
  <mc:AlternateContent xmlns:mc="http://schemas.openxmlformats.org/markup-compatibility/2006" xmlns:p14="http://schemas.microsoft.com/office/powerpoint/2010/main">
    <mc:Choice Requires="p14">
      <p:transition spd="slow" p14:dur="2000" advTm="99823"/>
    </mc:Choice>
    <mc:Fallback xmlns="">
      <p:transition spd="slow" advTm="998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2"/>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150"/>
                                        </p:tgtEl>
                                        <p:attrNameLst>
                                          <p:attrName>style.visibility</p:attrName>
                                        </p:attrNameLst>
                                      </p:cBhvr>
                                      <p:to>
                                        <p:strVal val="visible"/>
                                      </p:to>
                                    </p:set>
                                    <p:anim calcmode="lin" valueType="num">
                                      <p:cBhvr>
                                        <p:cTn id="11" dur="500" fill="hold"/>
                                        <p:tgtEl>
                                          <p:spTgt spid="150"/>
                                        </p:tgtEl>
                                        <p:attrNameLst>
                                          <p:attrName>ppt_w</p:attrName>
                                        </p:attrNameLst>
                                      </p:cBhvr>
                                      <p:tavLst>
                                        <p:tav tm="0">
                                          <p:val>
                                            <p:fltVal val="0"/>
                                          </p:val>
                                        </p:tav>
                                        <p:tav tm="100000">
                                          <p:val>
                                            <p:strVal val="#ppt_w"/>
                                          </p:val>
                                        </p:tav>
                                      </p:tavLst>
                                    </p:anim>
                                    <p:anim calcmode="lin" valueType="num">
                                      <p:cBhvr>
                                        <p:cTn id="12" dur="500" fill="hold"/>
                                        <p:tgtEl>
                                          <p:spTgt spid="150"/>
                                        </p:tgtEl>
                                        <p:attrNameLst>
                                          <p:attrName>ppt_h</p:attrName>
                                        </p:attrNameLst>
                                      </p:cBhvr>
                                      <p:tavLst>
                                        <p:tav tm="0">
                                          <p:val>
                                            <p:fltVal val="0"/>
                                          </p:val>
                                        </p:tav>
                                        <p:tav tm="100000">
                                          <p:val>
                                            <p:strVal val="#ppt_h"/>
                                          </p:val>
                                        </p:tav>
                                      </p:tavLst>
                                    </p:anim>
                                    <p:animEffect transition="in" filter="fade">
                                      <p:cBhvr>
                                        <p:cTn id="13" dur="500"/>
                                        <p:tgtEl>
                                          <p:spTgt spid="150"/>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mph" presetSubtype="0" fill="hold" grpId="0" nodeType="clickEffect">
                                  <p:stCondLst>
                                    <p:cond delay="0"/>
                                  </p:stCondLst>
                                  <p:childTnLst>
                                    <p:animEffect transition="out" filter="fade">
                                      <p:cBhvr>
                                        <p:cTn id="17" dur="500" tmFilter="0, 0; .2, .5; .8, .5; 1, 0"/>
                                        <p:tgtEl>
                                          <p:spTgt spid="14"/>
                                        </p:tgtEl>
                                      </p:cBhvr>
                                    </p:animEffect>
                                    <p:animScale>
                                      <p:cBhvr>
                                        <p:cTn id="18" dur="250" autoRev="1" fill="hold"/>
                                        <p:tgtEl>
                                          <p:spTgt spid="14"/>
                                        </p:tgtEl>
                                      </p:cBhvr>
                                      <p:by x="105000" y="105000"/>
                                    </p:animScale>
                                  </p:childTnLst>
                                </p:cTn>
                              </p:par>
                            </p:childTnLst>
                          </p:cTn>
                        </p:par>
                      </p:childTnLst>
                    </p:cTn>
                  </p:par>
                  <p:par>
                    <p:cTn id="19" fill="hold">
                      <p:stCondLst>
                        <p:cond delay="indefinite"/>
                      </p:stCondLst>
                      <p:childTnLst>
                        <p:par>
                          <p:cTn id="20" fill="hold">
                            <p:stCondLst>
                              <p:cond delay="0"/>
                            </p:stCondLst>
                            <p:childTnLst>
                              <p:par>
                                <p:cTn id="21" presetID="26" presetClass="emph" presetSubtype="0" fill="hold" grpId="0" nodeType="clickEffect">
                                  <p:stCondLst>
                                    <p:cond delay="0"/>
                                  </p:stCondLst>
                                  <p:childTnLst>
                                    <p:animEffect transition="out" filter="fade">
                                      <p:cBhvr>
                                        <p:cTn id="22" dur="500" tmFilter="0, 0; .2, .5; .8, .5; 1, 0"/>
                                        <p:tgtEl>
                                          <p:spTgt spid="17"/>
                                        </p:tgtEl>
                                      </p:cBhvr>
                                    </p:animEffect>
                                    <p:animScale>
                                      <p:cBhvr>
                                        <p:cTn id="23" dur="250" autoRev="1" fill="hold"/>
                                        <p:tgtEl>
                                          <p:spTgt spid="17"/>
                                        </p:tgtEl>
                                      </p:cBhvr>
                                      <p:by x="105000" y="105000"/>
                                    </p:animScale>
                                  </p:childTnLst>
                                </p:cTn>
                              </p:par>
                            </p:childTnLst>
                          </p:cTn>
                        </p:par>
                      </p:childTnLst>
                    </p:cTn>
                  </p:par>
                  <p:par>
                    <p:cTn id="24" fill="hold">
                      <p:stCondLst>
                        <p:cond delay="indefinite"/>
                      </p:stCondLst>
                      <p:childTnLst>
                        <p:par>
                          <p:cTn id="25" fill="hold">
                            <p:stCondLst>
                              <p:cond delay="0"/>
                            </p:stCondLst>
                            <p:childTnLst>
                              <p:par>
                                <p:cTn id="26" presetID="26" presetClass="emph" presetSubtype="0" fill="hold" grpId="0" nodeType="clickEffect">
                                  <p:stCondLst>
                                    <p:cond delay="0"/>
                                  </p:stCondLst>
                                  <p:childTnLst>
                                    <p:animEffect transition="out" filter="fade">
                                      <p:cBhvr>
                                        <p:cTn id="27" dur="500" tmFilter="0, 0; .2, .5; .8, .5; 1, 0"/>
                                        <p:tgtEl>
                                          <p:spTgt spid="18"/>
                                        </p:tgtEl>
                                      </p:cBhvr>
                                    </p:animEffect>
                                    <p:animScale>
                                      <p:cBhvr>
                                        <p:cTn id="28" dur="250" autoRev="1" fill="hold"/>
                                        <p:tgtEl>
                                          <p:spTgt spid="18"/>
                                        </p:tgtEl>
                                      </p:cBhvr>
                                      <p:by x="105000" y="105000"/>
                                    </p:animScale>
                                  </p:childTnLst>
                                </p:cTn>
                              </p:par>
                            </p:childTnLst>
                          </p:cTn>
                        </p:par>
                      </p:childTnLst>
                    </p:cTn>
                  </p:par>
                  <p:par>
                    <p:cTn id="29" fill="hold">
                      <p:stCondLst>
                        <p:cond delay="indefinite"/>
                      </p:stCondLst>
                      <p:childTnLst>
                        <p:par>
                          <p:cTn id="30" fill="hold">
                            <p:stCondLst>
                              <p:cond delay="0"/>
                            </p:stCondLst>
                            <p:childTnLst>
                              <p:par>
                                <p:cTn id="31" presetID="26" presetClass="emph" presetSubtype="0" fill="hold" grpId="0" nodeType="clickEffect">
                                  <p:stCondLst>
                                    <p:cond delay="0"/>
                                  </p:stCondLst>
                                  <p:childTnLst>
                                    <p:animEffect transition="out" filter="fade">
                                      <p:cBhvr>
                                        <p:cTn id="32" dur="500" tmFilter="0, 0; .2, .5; .8, .5; 1, 0"/>
                                        <p:tgtEl>
                                          <p:spTgt spid="19"/>
                                        </p:tgtEl>
                                      </p:cBhvr>
                                    </p:animEffect>
                                    <p:animScale>
                                      <p:cBhvr>
                                        <p:cTn id="33" dur="250" autoRev="1" fill="hold"/>
                                        <p:tgtEl>
                                          <p:spTgt spid="19"/>
                                        </p:tgtEl>
                                      </p:cBhvr>
                                      <p:by x="105000" y="105000"/>
                                    </p:animScale>
                                  </p:childTnLst>
                                </p:cTn>
                              </p:par>
                            </p:childTnLst>
                          </p:cTn>
                        </p:par>
                      </p:childTnLst>
                    </p:cTn>
                  </p:par>
                  <p:par>
                    <p:cTn id="34" fill="hold">
                      <p:stCondLst>
                        <p:cond delay="indefinite"/>
                      </p:stCondLst>
                      <p:childTnLst>
                        <p:par>
                          <p:cTn id="35" fill="hold">
                            <p:stCondLst>
                              <p:cond delay="0"/>
                            </p:stCondLst>
                            <p:childTnLst>
                              <p:par>
                                <p:cTn id="36" presetID="26" presetClass="emph" presetSubtype="0" fill="hold" grpId="0" nodeType="clickEffect">
                                  <p:stCondLst>
                                    <p:cond delay="0"/>
                                  </p:stCondLst>
                                  <p:childTnLst>
                                    <p:animEffect transition="out" filter="fade">
                                      <p:cBhvr>
                                        <p:cTn id="37" dur="500" tmFilter="0, 0; .2, .5; .8, .5; 1, 0"/>
                                        <p:tgtEl>
                                          <p:spTgt spid="22"/>
                                        </p:tgtEl>
                                      </p:cBhvr>
                                    </p:animEffect>
                                    <p:animScale>
                                      <p:cBhvr>
                                        <p:cTn id="38" dur="250" autoRev="1" fill="hold"/>
                                        <p:tgtEl>
                                          <p:spTgt spid="22"/>
                                        </p:tgtEl>
                                      </p:cBhvr>
                                      <p:by x="105000" y="105000"/>
                                    </p:animScale>
                                  </p:childTnLst>
                                </p:cTn>
                              </p:par>
                            </p:childTnLst>
                          </p:cTn>
                        </p:par>
                      </p:childTnLst>
                    </p:cTn>
                  </p:par>
                  <p:par>
                    <p:cTn id="39" fill="hold">
                      <p:stCondLst>
                        <p:cond delay="indefinite"/>
                      </p:stCondLst>
                      <p:childTnLst>
                        <p:par>
                          <p:cTn id="40" fill="hold">
                            <p:stCondLst>
                              <p:cond delay="0"/>
                            </p:stCondLst>
                            <p:childTnLst>
                              <p:par>
                                <p:cTn id="41" presetID="26" presetClass="emph" presetSubtype="0" fill="hold" grpId="1" nodeType="clickEffect">
                                  <p:stCondLst>
                                    <p:cond delay="0"/>
                                  </p:stCondLst>
                                  <p:childTnLst>
                                    <p:animEffect transition="out" filter="fade">
                                      <p:cBhvr>
                                        <p:cTn id="42" dur="500" tmFilter="0, 0; .2, .5; .8, .5; 1, 0"/>
                                        <p:tgtEl>
                                          <p:spTgt spid="10"/>
                                        </p:tgtEl>
                                      </p:cBhvr>
                                    </p:animEffect>
                                    <p:animScale>
                                      <p:cBhvr>
                                        <p:cTn id="43" dur="250" autoRev="1" fill="hold"/>
                                        <p:tgtEl>
                                          <p:spTgt spid="10"/>
                                        </p:tgtEl>
                                      </p:cBhvr>
                                      <p:by x="105000" y="105000"/>
                                    </p:animScale>
                                  </p:childTnLst>
                                </p:cTn>
                              </p:par>
                            </p:childTnLst>
                          </p:cTn>
                        </p:par>
                      </p:childTnLst>
                    </p:cTn>
                  </p:par>
                  <p:par>
                    <p:cTn id="44" fill="hold">
                      <p:stCondLst>
                        <p:cond delay="indefinite"/>
                      </p:stCondLst>
                      <p:childTnLst>
                        <p:par>
                          <p:cTn id="45" fill="hold">
                            <p:stCondLst>
                              <p:cond delay="0"/>
                            </p:stCondLst>
                            <p:childTnLst>
                              <p:par>
                                <p:cTn id="46" presetID="26" presetClass="emph" presetSubtype="0" fill="hold" grpId="0" nodeType="clickEffect">
                                  <p:stCondLst>
                                    <p:cond delay="0"/>
                                  </p:stCondLst>
                                  <p:childTnLst>
                                    <p:animEffect transition="out" filter="fade">
                                      <p:cBhvr>
                                        <p:cTn id="47" dur="500" tmFilter="0, 0; .2, .5; .8, .5; 1, 0"/>
                                        <p:tgtEl>
                                          <p:spTgt spid="11"/>
                                        </p:tgtEl>
                                      </p:cBhvr>
                                    </p:animEffect>
                                    <p:animScale>
                                      <p:cBhvr>
                                        <p:cTn id="48" dur="250" autoRev="1" fill="hold"/>
                                        <p:tgtEl>
                                          <p:spTgt spid="11"/>
                                        </p:tgtEl>
                                      </p:cBhvr>
                                      <p:by x="105000" y="105000"/>
                                    </p:animScale>
                                  </p:childTnLst>
                                </p:cTn>
                              </p:par>
                            </p:childTnLst>
                          </p:cTn>
                        </p:par>
                      </p:childTnLst>
                    </p:cTn>
                  </p:par>
                  <p:par>
                    <p:cTn id="49" fill="hold">
                      <p:stCondLst>
                        <p:cond delay="indefinite"/>
                      </p:stCondLst>
                      <p:childTnLst>
                        <p:par>
                          <p:cTn id="50" fill="hold">
                            <p:stCondLst>
                              <p:cond delay="0"/>
                            </p:stCondLst>
                            <p:childTnLst>
                              <p:par>
                                <p:cTn id="51" presetID="26" presetClass="emph" presetSubtype="0" fill="hold" grpId="0" nodeType="clickEffect">
                                  <p:stCondLst>
                                    <p:cond delay="0"/>
                                  </p:stCondLst>
                                  <p:childTnLst>
                                    <p:animEffect transition="out" filter="fade">
                                      <p:cBhvr>
                                        <p:cTn id="52" dur="500" tmFilter="0, 0; .2, .5; .8, .5; 1, 0"/>
                                        <p:tgtEl>
                                          <p:spTgt spid="13"/>
                                        </p:tgtEl>
                                      </p:cBhvr>
                                    </p:animEffect>
                                    <p:animScale>
                                      <p:cBhvr>
                                        <p:cTn id="53" dur="250" autoRev="1" fill="hold"/>
                                        <p:tgtEl>
                                          <p:spTgt spid="13"/>
                                        </p:tgtEl>
                                      </p:cBhvr>
                                      <p:by x="105000" y="105000"/>
                                    </p:animScale>
                                  </p:childTnLst>
                                </p:cTn>
                              </p:par>
                            </p:childTnLst>
                          </p:cTn>
                        </p:par>
                        <p:par>
                          <p:cTn id="54" fill="hold">
                            <p:stCondLst>
                              <p:cond delay="500"/>
                            </p:stCondLst>
                            <p:childTnLst>
                              <p:par>
                                <p:cTn id="55" presetID="26" presetClass="emph" presetSubtype="0" fill="hold" grpId="0" nodeType="afterEffect">
                                  <p:stCondLst>
                                    <p:cond delay="0"/>
                                  </p:stCondLst>
                                  <p:childTnLst>
                                    <p:animEffect transition="out" filter="fade">
                                      <p:cBhvr>
                                        <p:cTn id="56" dur="500" tmFilter="0, 0; .2, .5; .8, .5; 1, 0"/>
                                        <p:tgtEl>
                                          <p:spTgt spid="24"/>
                                        </p:tgtEl>
                                      </p:cBhvr>
                                    </p:animEffect>
                                    <p:animScale>
                                      <p:cBhvr>
                                        <p:cTn id="57" dur="250" autoRev="1" fill="hold"/>
                                        <p:tgtEl>
                                          <p:spTgt spid="24"/>
                                        </p:tgtEl>
                                      </p:cBhvr>
                                      <p:by x="105000" y="105000"/>
                                    </p:animScale>
                                  </p:childTnLst>
                                </p:cTn>
                              </p:par>
                            </p:childTnLst>
                          </p:cTn>
                        </p:par>
                        <p:par>
                          <p:cTn id="58" fill="hold">
                            <p:stCondLst>
                              <p:cond delay="1000"/>
                            </p:stCondLst>
                            <p:childTnLst>
                              <p:par>
                                <p:cTn id="59" presetID="27" presetClass="emph" presetSubtype="0" fill="remove" grpId="0" nodeType="afterEffect">
                                  <p:stCondLst>
                                    <p:cond delay="0"/>
                                  </p:stCondLst>
                                  <p:childTnLst>
                                    <p:animClr clrSpc="rgb" dir="cw">
                                      <p:cBhvr override="childStyle">
                                        <p:cTn id="60" dur="250" autoRev="1" fill="remove"/>
                                        <p:tgtEl>
                                          <p:spTgt spid="25"/>
                                        </p:tgtEl>
                                        <p:attrNameLst>
                                          <p:attrName>style.color</p:attrName>
                                        </p:attrNameLst>
                                      </p:cBhvr>
                                      <p:to>
                                        <a:schemeClr val="bg1"/>
                                      </p:to>
                                    </p:animClr>
                                    <p:animClr clrSpc="rgb" dir="cw">
                                      <p:cBhvr>
                                        <p:cTn id="61" dur="250" autoRev="1" fill="remove"/>
                                        <p:tgtEl>
                                          <p:spTgt spid="25"/>
                                        </p:tgtEl>
                                        <p:attrNameLst>
                                          <p:attrName>fillcolor</p:attrName>
                                        </p:attrNameLst>
                                      </p:cBhvr>
                                      <p:to>
                                        <a:schemeClr val="bg1"/>
                                      </p:to>
                                    </p:animClr>
                                    <p:set>
                                      <p:cBhvr>
                                        <p:cTn id="62" dur="250" autoRev="1" fill="remove"/>
                                        <p:tgtEl>
                                          <p:spTgt spid="25"/>
                                        </p:tgtEl>
                                        <p:attrNameLst>
                                          <p:attrName>fill.type</p:attrName>
                                        </p:attrNameLst>
                                      </p:cBhvr>
                                      <p:to>
                                        <p:strVal val="solid"/>
                                      </p:to>
                                    </p:set>
                                    <p:set>
                                      <p:cBhvr>
                                        <p:cTn id="63" dur="250" autoRev="1" fill="remove"/>
                                        <p:tgtEl>
                                          <p:spTgt spid="25"/>
                                        </p:tgtEl>
                                        <p:attrNameLst>
                                          <p:attrName>fill.on</p:attrName>
                                        </p:attrNameLst>
                                      </p:cBhvr>
                                      <p:to>
                                        <p:strVal val="true"/>
                                      </p:to>
                                    </p:set>
                                  </p:childTnLst>
                                </p:cTn>
                              </p:par>
                            </p:childTnLst>
                          </p:cTn>
                        </p:par>
                        <p:par>
                          <p:cTn id="64" fill="hold">
                            <p:stCondLst>
                              <p:cond delay="1500"/>
                            </p:stCondLst>
                            <p:childTnLst>
                              <p:par>
                                <p:cTn id="65" presetID="26" presetClass="emph" presetSubtype="0" fill="hold" grpId="0" nodeType="afterEffect">
                                  <p:stCondLst>
                                    <p:cond delay="0"/>
                                  </p:stCondLst>
                                  <p:childTnLst>
                                    <p:animEffect transition="out" filter="fade">
                                      <p:cBhvr>
                                        <p:cTn id="66" dur="500" tmFilter="0, 0; .2, .5; .8, .5; 1, 0"/>
                                        <p:tgtEl>
                                          <p:spTgt spid="27"/>
                                        </p:tgtEl>
                                      </p:cBhvr>
                                    </p:animEffect>
                                    <p:animScale>
                                      <p:cBhvr>
                                        <p:cTn id="67" dur="250" autoRev="1" fill="hold"/>
                                        <p:tgtEl>
                                          <p:spTgt spid="27"/>
                                        </p:tgtEl>
                                      </p:cBhvr>
                                      <p:by x="105000" y="105000"/>
                                    </p:animScale>
                                  </p:childTnLst>
                                </p:cTn>
                              </p:par>
                            </p:childTnLst>
                          </p:cTn>
                        </p:par>
                        <p:par>
                          <p:cTn id="68" fill="hold">
                            <p:stCondLst>
                              <p:cond delay="2000"/>
                            </p:stCondLst>
                            <p:childTnLst>
                              <p:par>
                                <p:cTn id="69" presetID="26" presetClass="emph" presetSubtype="0" fill="hold" grpId="0" nodeType="afterEffect">
                                  <p:stCondLst>
                                    <p:cond delay="0"/>
                                  </p:stCondLst>
                                  <p:childTnLst>
                                    <p:animEffect transition="out" filter="fade">
                                      <p:cBhvr>
                                        <p:cTn id="70" dur="500" tmFilter="0, 0; .2, .5; .8, .5; 1, 0"/>
                                        <p:tgtEl>
                                          <p:spTgt spid="26"/>
                                        </p:tgtEl>
                                      </p:cBhvr>
                                    </p:animEffect>
                                    <p:animScale>
                                      <p:cBhvr>
                                        <p:cTn id="71" dur="250" autoRev="1" fill="hold"/>
                                        <p:tgtEl>
                                          <p:spTgt spid="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2" fill="hold" display="0">
                  <p:stCondLst>
                    <p:cond delay="indefinite"/>
                  </p:stCondLst>
                  <p:endCondLst>
                    <p:cond evt="onStopAudio" delay="0">
                      <p:tgtEl>
                        <p:sldTgt/>
                      </p:tgtEl>
                    </p:cond>
                  </p:endCondLst>
                </p:cTn>
                <p:tgtEl>
                  <p:spTgt spid="42"/>
                </p:tgtEl>
              </p:cMediaNode>
            </p:audio>
          </p:childTnLst>
        </p:cTn>
      </p:par>
    </p:tnLst>
    <p:bldLst>
      <p:bldP spid="10" grpId="1" animBg="1"/>
      <p:bldP spid="11" grpId="0" animBg="1"/>
      <p:bldP spid="13" grpId="0" animBg="1"/>
      <p:bldP spid="14" grpId="0" animBg="1"/>
      <p:bldP spid="17" grpId="0" animBg="1"/>
      <p:bldP spid="18" grpId="0" animBg="1"/>
      <p:bldP spid="19" grpId="0" animBg="1"/>
      <p:bldP spid="22" grpId="0" animBg="1"/>
      <p:bldP spid="24" grpId="0" animBg="1"/>
      <p:bldP spid="25" grpId="0" animBg="1"/>
      <p:bldP spid="26" grpId="0" animBg="1"/>
      <p:bldP spid="27" grpId="0" animBg="1"/>
      <p:bldP spid="15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50269" y="1188529"/>
            <a:ext cx="9763256" cy="5379398"/>
          </a:xfrm>
          <a:prstGeom prst="rect">
            <a:avLst/>
          </a:prstGeom>
        </p:spPr>
      </p:pic>
      <p:sp>
        <p:nvSpPr>
          <p:cNvPr id="3" name="テキスト ボックス 2">
            <a:extLst>
              <a:ext uri="{FF2B5EF4-FFF2-40B4-BE49-F238E27FC236}">
                <a16:creationId xmlns:a16="http://schemas.microsoft.com/office/drawing/2014/main" id="{CBF91F34-03C4-4097-BCA2-132CB104BB19}"/>
              </a:ext>
            </a:extLst>
          </p:cNvPr>
          <p:cNvSpPr txBox="1"/>
          <p:nvPr/>
        </p:nvSpPr>
        <p:spPr>
          <a:xfrm>
            <a:off x="550269" y="449291"/>
            <a:ext cx="5639685" cy="646331"/>
          </a:xfrm>
          <a:prstGeom prst="rect">
            <a:avLst/>
          </a:prstGeom>
          <a:solidFill>
            <a:schemeClr val="bg1">
              <a:alpha val="70000"/>
            </a:schemeClr>
          </a:solidFill>
        </p:spPr>
        <p:txBody>
          <a:bodyPr wrap="none" rtlCol="0">
            <a:spAutoFit/>
          </a:bodyPr>
          <a:lstStyle/>
          <a:p>
            <a:r>
              <a:rPr lang="ja-JP" altLang="en-US" sz="3600" dirty="0" smtClean="0">
                <a:solidFill>
                  <a:srgbClr val="002060"/>
                </a:solidFill>
                <a:latin typeface="Meiryo UI" panose="020B0604030504040204" pitchFamily="50" charset="-128"/>
                <a:ea typeface="Meiryo UI" panose="020B0604030504040204" pitchFamily="50" charset="-128"/>
              </a:rPr>
              <a:t>国連海洋法条約の海域区分</a:t>
            </a:r>
            <a:endParaRPr lang="en-US" altLang="ja-JP" sz="3600" dirty="0">
              <a:solidFill>
                <a:srgbClr val="002060"/>
              </a:solidFill>
              <a:latin typeface="Meiryo UI" panose="020B0604030504040204" pitchFamily="50" charset="-128"/>
              <a:ea typeface="Meiryo UI" panose="020B0604030504040204" pitchFamily="50" charset="-128"/>
            </a:endParaRPr>
          </a:p>
        </p:txBody>
      </p:sp>
      <p:sp>
        <p:nvSpPr>
          <p:cNvPr id="4" name="テキスト ボックス 3"/>
          <p:cNvSpPr txBox="1"/>
          <p:nvPr/>
        </p:nvSpPr>
        <p:spPr>
          <a:xfrm>
            <a:off x="4094421" y="6550223"/>
            <a:ext cx="8263801" cy="307777"/>
          </a:xfrm>
          <a:prstGeom prst="rect">
            <a:avLst/>
          </a:prstGeom>
          <a:noFill/>
        </p:spPr>
        <p:txBody>
          <a:bodyPr wrap="none" rtlCol="0">
            <a:spAutoFit/>
          </a:bodyPr>
          <a:lstStyle/>
          <a:p>
            <a:r>
              <a:rPr lang="ja-JP" altLang="en-US" sz="1400" dirty="0">
                <a:solidFill>
                  <a:schemeClr val="bg1"/>
                </a:solidFill>
                <a:latin typeface="UD デジタル 教科書体 N-R" panose="02020400000000000000" pitchFamily="17" charset="-128"/>
                <a:ea typeface="UD デジタル 教科書体 N-R" panose="02020400000000000000" pitchFamily="17" charset="-128"/>
              </a:rPr>
              <a:t>出典</a:t>
            </a:r>
            <a:r>
              <a:rPr lang="ja-JP" altLang="en-US" sz="1400" dirty="0" smtClean="0">
                <a:solidFill>
                  <a:schemeClr val="bg1"/>
                </a:solidFill>
                <a:latin typeface="UD デジタル 教科書体 N-R" panose="02020400000000000000" pitchFamily="17" charset="-128"/>
                <a:ea typeface="UD デジタル 教科書体 N-R" panose="02020400000000000000" pitchFamily="17" charset="-128"/>
              </a:rPr>
              <a:t>：総合海洋政策本部青少年向け</a:t>
            </a:r>
            <a:r>
              <a:rPr lang="ja-JP" altLang="en-US" sz="1400" dirty="0">
                <a:solidFill>
                  <a:schemeClr val="bg1"/>
                </a:solidFill>
                <a:latin typeface="UD デジタル 教科書体 N-R" panose="02020400000000000000" pitchFamily="17" charset="-128"/>
                <a:ea typeface="UD デジタル 教科書体 N-R" panose="02020400000000000000" pitchFamily="17" charset="-128"/>
              </a:rPr>
              <a:t>パンフレット「海の未来－海洋基本計画に基づく政府の取組－」</a:t>
            </a:r>
            <a:endParaRPr kumimoji="1" lang="ja-JP" altLang="en-US" sz="1400" dirty="0">
              <a:solidFill>
                <a:schemeClr val="bg1"/>
              </a:solidFill>
              <a:latin typeface="UD デジタル 教科書体 N-R" panose="02020400000000000000" pitchFamily="17" charset="-128"/>
              <a:ea typeface="UD デジタル 教科書体 N-R" panose="02020400000000000000" pitchFamily="17" charset="-128"/>
            </a:endParaRPr>
          </a:p>
        </p:txBody>
      </p:sp>
      <p:sp>
        <p:nvSpPr>
          <p:cNvPr id="7" name="楕円 6"/>
          <p:cNvSpPr/>
          <p:nvPr/>
        </p:nvSpPr>
        <p:spPr>
          <a:xfrm>
            <a:off x="2235904" y="2347546"/>
            <a:ext cx="718312" cy="43961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楕円 8"/>
          <p:cNvSpPr/>
          <p:nvPr/>
        </p:nvSpPr>
        <p:spPr>
          <a:xfrm>
            <a:off x="4454496" y="2537287"/>
            <a:ext cx="2447466" cy="67190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楕円 9"/>
          <p:cNvSpPr/>
          <p:nvPr/>
        </p:nvSpPr>
        <p:spPr>
          <a:xfrm>
            <a:off x="8534127" y="2873239"/>
            <a:ext cx="718312" cy="43961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楕円 10"/>
          <p:cNvSpPr/>
          <p:nvPr/>
        </p:nvSpPr>
        <p:spPr>
          <a:xfrm>
            <a:off x="4771780" y="3312854"/>
            <a:ext cx="887115" cy="43961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楕円 11"/>
          <p:cNvSpPr/>
          <p:nvPr/>
        </p:nvSpPr>
        <p:spPr>
          <a:xfrm>
            <a:off x="8648426" y="4272116"/>
            <a:ext cx="961565" cy="51089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6" name="オーディオ 1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189325513"/>
      </p:ext>
    </p:extLst>
  </p:cSld>
  <p:clrMapOvr>
    <a:masterClrMapping/>
  </p:clrMapOvr>
  <mc:AlternateContent xmlns:mc="http://schemas.openxmlformats.org/markup-compatibility/2006" xmlns:p14="http://schemas.microsoft.com/office/powerpoint/2010/main">
    <mc:Choice Requires="p14">
      <p:transition spd="slow" p14:dur="2000" advTm="133478"/>
    </mc:Choice>
    <mc:Fallback xmlns="">
      <p:transition spd="slow" advTm="1334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1"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circle(in)">
                                      <p:cBhvr>
                                        <p:cTn id="11" dur="2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1"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ircle(in)">
                                      <p:cBhvr>
                                        <p:cTn id="16" dur="2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1"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circle(in)">
                                      <p:cBhvr>
                                        <p:cTn id="21" dur="20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1"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circle(in)">
                                      <p:cBhvr>
                                        <p:cTn id="26" dur="20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1"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circle(in)">
                                      <p:cBhvr>
                                        <p:cTn id="31"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16"/>
                </p:tgtEl>
              </p:cMediaNode>
            </p:audio>
          </p:childTnLst>
        </p:cTn>
      </p:par>
    </p:tnLst>
    <p:bldLst>
      <p:bldP spid="7" grpId="1" animBg="1"/>
      <p:bldP spid="9" grpId="1" animBg="1"/>
      <p:bldP spid="10" grpId="1" animBg="1"/>
      <p:bldP spid="11" grpId="1" animBg="1"/>
      <p:bldP spid="12"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3|1.2|24.1|1.1"/>
</p:tagLst>
</file>

<file path=ppt/tags/tag2.xml><?xml version="1.0" encoding="utf-8"?>
<p:tagLst xmlns:a="http://schemas.openxmlformats.org/drawingml/2006/main" xmlns:r="http://schemas.openxmlformats.org/officeDocument/2006/relationships" xmlns:p="http://schemas.openxmlformats.org/presentationml/2006/main">
  <p:tag name="TIMING" val="|46|78.2|31.7|29.5"/>
</p:tagLst>
</file>

<file path=ppt/tags/tag3.xml><?xml version="1.0" encoding="utf-8"?>
<p:tagLst xmlns:a="http://schemas.openxmlformats.org/drawingml/2006/main" xmlns:r="http://schemas.openxmlformats.org/officeDocument/2006/relationships" xmlns:p="http://schemas.openxmlformats.org/presentationml/2006/main">
  <p:tag name="TIMING" val="|7.4|16.5|1.5|1.8|1.5|1.6|10.1|2|50.1"/>
</p:tagLst>
</file>

<file path=ppt/tags/tag4.xml><?xml version="1.0" encoding="utf-8"?>
<p:tagLst xmlns:a="http://schemas.openxmlformats.org/drawingml/2006/main" xmlns:r="http://schemas.openxmlformats.org/officeDocument/2006/relationships" xmlns:p="http://schemas.openxmlformats.org/presentationml/2006/main">
  <p:tag name="TIMING" val="|12.5|26.9|54.8|9.3"/>
</p:tagLst>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16698</TotalTime>
  <Words>3762</Words>
  <Application>Microsoft Office PowerPoint</Application>
  <PresentationFormat>ワイド画面</PresentationFormat>
  <Paragraphs>232</Paragraphs>
  <Slides>12</Slides>
  <Notes>12</Notes>
  <HiddenSlides>0</HiddenSlides>
  <MMClips>12</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12</vt:i4>
      </vt:variant>
    </vt:vector>
  </HeadingPairs>
  <TitlesOfParts>
    <vt:vector size="20" baseType="lpstr">
      <vt:lpstr>Meiryo UI</vt:lpstr>
      <vt:lpstr>UD デジタル 教科書体 NK-B</vt:lpstr>
      <vt:lpstr>UD デジタル 教科書体 N-R</vt:lpstr>
      <vt:lpstr>游ゴシック</vt:lpstr>
      <vt:lpstr>游ゴシック Light</vt:lpstr>
      <vt:lpstr>Arial</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Ono Sachiko</dc:creator>
  <cp:lastModifiedBy>Windows ユーザー</cp:lastModifiedBy>
  <cp:revision>343</cp:revision>
  <dcterms:created xsi:type="dcterms:W3CDTF">2020-04-18T15:00:49Z</dcterms:created>
  <dcterms:modified xsi:type="dcterms:W3CDTF">2020-06-05T08:57:27Z</dcterms:modified>
</cp:coreProperties>
</file>