
<file path=[Content_Types].xml><?xml version="1.0" encoding="utf-8"?>
<Types xmlns="http://schemas.openxmlformats.org/package/2006/content-types">
  <Default Extension="png" ContentType="image/png"/>
  <Default Extension="m4a" ContentType="audio/mp4"/>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7" r:id="rId2"/>
    <p:sldId id="287" r:id="rId3"/>
    <p:sldId id="278" r:id="rId4"/>
    <p:sldId id="289" r:id="rId5"/>
    <p:sldId id="276" r:id="rId6"/>
    <p:sldId id="280" r:id="rId7"/>
    <p:sldId id="282" r:id="rId8"/>
    <p:sldId id="284" r:id="rId9"/>
    <p:sldId id="290" r:id="rId10"/>
    <p:sldId id="288" r:id="rId11"/>
    <p:sldId id="285" r:id="rId12"/>
    <p:sldId id="266"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7953" autoAdjust="0"/>
  </p:normalViewPr>
  <p:slideViewPr>
    <p:cSldViewPr snapToGrid="0">
      <p:cViewPr>
        <p:scale>
          <a:sx n="90" d="100"/>
          <a:sy n="90" d="100"/>
        </p:scale>
        <p:origin x="618" y="324"/>
      </p:cViewPr>
      <p:guideLst/>
    </p:cSldViewPr>
  </p:slideViewPr>
  <p:notesTextViewPr>
    <p:cViewPr>
      <p:scale>
        <a:sx n="75" d="100"/>
        <a:sy n="75"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CD6A77-8397-4F65-97AA-91EC0147B3BC}" type="datetimeFigureOut">
              <a:rPr kumimoji="1" lang="ja-JP" altLang="en-US" smtClean="0"/>
              <a:t>2020/5/27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2DBF57-D1A6-4FDD-91C6-D68293B30113}" type="slidenum">
              <a:rPr kumimoji="1" lang="ja-JP" altLang="en-US" smtClean="0"/>
              <a:t>‹#›</a:t>
            </a:fld>
            <a:endParaRPr kumimoji="1" lang="ja-JP" altLang="en-US"/>
          </a:p>
        </p:txBody>
      </p:sp>
    </p:spTree>
    <p:extLst>
      <p:ext uri="{BB962C8B-B14F-4D97-AF65-F5344CB8AC3E}">
        <p14:creationId xmlns:p14="http://schemas.microsoft.com/office/powerpoint/2010/main" val="33431991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海洋政策研究所　みずなりと</a:t>
            </a:r>
            <a:r>
              <a:rPr kumimoji="1" lang="ja-JP" altLang="en-US"/>
              <a:t>申します。元船乗りです。</a:t>
            </a:r>
            <a:r>
              <a:rPr kumimoji="1" lang="ja-JP" altLang="en-US" dirty="0"/>
              <a:t>研究所内には気候変動対策に関する研究をしているチームもありますが、私からは海運における温室効果ガス排出削減に関してお話しします。</a:t>
            </a:r>
            <a:endParaRPr kumimoji="1" lang="en-US" altLang="ja-JP" dirty="0"/>
          </a:p>
        </p:txBody>
      </p:sp>
      <p:sp>
        <p:nvSpPr>
          <p:cNvPr id="4" name="スライド番号プレースホルダー 3"/>
          <p:cNvSpPr>
            <a:spLocks noGrp="1"/>
          </p:cNvSpPr>
          <p:nvPr>
            <p:ph type="sldNum" sz="quarter" idx="5"/>
          </p:nvPr>
        </p:nvSpPr>
        <p:spPr/>
        <p:txBody>
          <a:bodyPr/>
          <a:lstStyle/>
          <a:p>
            <a:fld id="{F92DBF57-D1A6-4FDD-91C6-D68293B30113}" type="slidenum">
              <a:rPr kumimoji="1" lang="ja-JP" altLang="en-US" smtClean="0"/>
              <a:t>1</a:t>
            </a:fld>
            <a:endParaRPr kumimoji="1" lang="ja-JP" altLang="en-US"/>
          </a:p>
        </p:txBody>
      </p:sp>
    </p:spTree>
    <p:extLst>
      <p:ext uri="{BB962C8B-B14F-4D97-AF65-F5344CB8AC3E}">
        <p14:creationId xmlns:p14="http://schemas.microsoft.com/office/powerpoint/2010/main" val="3421060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2020</a:t>
            </a:r>
            <a:r>
              <a:rPr kumimoji="1" lang="ja-JP" altLang="en-US" dirty="0"/>
              <a:t>年</a:t>
            </a:r>
            <a:r>
              <a:rPr kumimoji="1" lang="en-US" altLang="ja-JP" dirty="0"/>
              <a:t>3</a:t>
            </a:r>
            <a:r>
              <a:rPr kumimoji="1" lang="ja-JP" altLang="en-US" dirty="0"/>
              <a:t>月には、国土交通省海事局及び日本船舶技術研究協会が、「国際海運のゼロエミッションに向けたロードマップ」を発表しました。ここでは、日本が検討した</a:t>
            </a:r>
            <a:r>
              <a:rPr kumimoji="1" lang="en-US" altLang="ja-JP" dirty="0"/>
              <a:t>CO2</a:t>
            </a:r>
            <a:r>
              <a:rPr kumimoji="1" lang="ja-JP" altLang="en-US" dirty="0"/>
              <a:t>排出ゼロに向けての</a:t>
            </a:r>
            <a:r>
              <a:rPr kumimoji="1" lang="en-US" altLang="ja-JP" dirty="0"/>
              <a:t>2</a:t>
            </a:r>
            <a:r>
              <a:rPr kumimoji="1" lang="ja-JP" altLang="en-US" dirty="0" err="1"/>
              <a:t>つの</a:t>
            </a:r>
            <a:r>
              <a:rPr kumimoji="1" lang="ja-JP" altLang="en-US" dirty="0"/>
              <a:t>シナリオが記載されており、今後</a:t>
            </a:r>
            <a:r>
              <a:rPr kumimoji="1" lang="en-US" altLang="ja-JP" dirty="0"/>
              <a:t>IMO</a:t>
            </a:r>
            <a:r>
              <a:rPr kumimoji="1" lang="ja-JP" altLang="en-US" dirty="0"/>
              <a:t>等を通じて国際社会に向けて提案されていくものと思われます。</a:t>
            </a:r>
          </a:p>
        </p:txBody>
      </p:sp>
      <p:sp>
        <p:nvSpPr>
          <p:cNvPr id="4" name="スライド番号プレースホルダー 3"/>
          <p:cNvSpPr>
            <a:spLocks noGrp="1"/>
          </p:cNvSpPr>
          <p:nvPr>
            <p:ph type="sldNum" sz="quarter" idx="5"/>
          </p:nvPr>
        </p:nvSpPr>
        <p:spPr/>
        <p:txBody>
          <a:bodyPr/>
          <a:lstStyle/>
          <a:p>
            <a:fld id="{F92DBF57-D1A6-4FDD-91C6-D68293B30113}" type="slidenum">
              <a:rPr kumimoji="1" lang="ja-JP" altLang="en-US" smtClean="0"/>
              <a:t>10</a:t>
            </a:fld>
            <a:endParaRPr kumimoji="1" lang="ja-JP" altLang="en-US"/>
          </a:p>
        </p:txBody>
      </p:sp>
    </p:spTree>
    <p:extLst>
      <p:ext uri="{BB962C8B-B14F-4D97-AF65-F5344CB8AC3E}">
        <p14:creationId xmlns:p14="http://schemas.microsoft.com/office/powerpoint/2010/main" val="3044421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とめます。船の世界の温室効果ガスは二酸化炭素がほとんどなので、それに着目した削減が主な目標になります。短期的には省エネ対策が主流ですが、二酸化炭素排出をゼロとする目標を達成するには抜本的な対策が必要で、長期的対策としてエネルギーの見直しが必要です。日本では</a:t>
            </a:r>
            <a:r>
              <a:rPr kumimoji="1" lang="en-US" altLang="ja-JP" dirty="0"/>
              <a:t>2</a:t>
            </a:r>
            <a:r>
              <a:rPr kumimoji="1" lang="ja-JP" altLang="en-US" dirty="0" err="1"/>
              <a:t>つの</a:t>
            </a:r>
            <a:r>
              <a:rPr kumimoji="1" lang="ja-JP" altLang="en-US" dirty="0"/>
              <a:t>シナリオが検討されており、今後</a:t>
            </a:r>
            <a:r>
              <a:rPr kumimoji="1" lang="en-US" altLang="ja-JP" dirty="0"/>
              <a:t>IMO</a:t>
            </a:r>
            <a:r>
              <a:rPr kumimoji="1" lang="ja-JP" altLang="en-US" dirty="0"/>
              <a:t>などを通じて提案がなされていくものと思われます。なお、ここまで国際海運についてお話ししましたが、船の環境規制は基本的に全世界共通なので、国内だけしか走らないから規制免除、ということにはならないので、陸上の様々な分野と同様、みんなで努力する必要が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F92DBF57-D1A6-4FDD-91C6-D68293B30113}" type="slidenum">
              <a:rPr kumimoji="1" lang="ja-JP" altLang="en-US" smtClean="0"/>
              <a:t>11</a:t>
            </a:fld>
            <a:endParaRPr kumimoji="1" lang="ja-JP" altLang="en-US"/>
          </a:p>
        </p:txBody>
      </p:sp>
    </p:spTree>
    <p:extLst>
      <p:ext uri="{BB962C8B-B14F-4D97-AF65-F5344CB8AC3E}">
        <p14:creationId xmlns:p14="http://schemas.microsoft.com/office/powerpoint/2010/main" val="900044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参考までに、海運における温室効果ガス排出削減に関する参考情報をこちらに掲載しておきますので、興味のある方は是非ご覧いただければと思います。</a:t>
            </a:r>
            <a:endParaRPr kumimoji="1" lang="en-US" altLang="ja-JP" dirty="0"/>
          </a:p>
          <a:p>
            <a:r>
              <a:rPr kumimoji="1" lang="ja-JP" altLang="en-US" dirty="0"/>
              <a:t>このスライドをご覧いただきまして、ありがとうございました。</a:t>
            </a:r>
          </a:p>
        </p:txBody>
      </p:sp>
      <p:sp>
        <p:nvSpPr>
          <p:cNvPr id="4" name="スライド番号プレースホルダー 3"/>
          <p:cNvSpPr>
            <a:spLocks noGrp="1"/>
          </p:cNvSpPr>
          <p:nvPr>
            <p:ph type="sldNum" sz="quarter" idx="5"/>
          </p:nvPr>
        </p:nvSpPr>
        <p:spPr/>
        <p:txBody>
          <a:bodyPr/>
          <a:lstStyle/>
          <a:p>
            <a:fld id="{F92DBF57-D1A6-4FDD-91C6-D68293B30113}" type="slidenum">
              <a:rPr kumimoji="1" lang="ja-JP" altLang="en-US" smtClean="0"/>
              <a:t>12</a:t>
            </a:fld>
            <a:endParaRPr kumimoji="1" lang="ja-JP" altLang="en-US"/>
          </a:p>
        </p:txBody>
      </p:sp>
    </p:spTree>
    <p:extLst>
      <p:ext uri="{BB962C8B-B14F-4D97-AF65-F5344CB8AC3E}">
        <p14:creationId xmlns:p14="http://schemas.microsoft.com/office/powerpoint/2010/main" val="1897580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まず、我が国日本が海運、船舶による荷物の移動にいかに支えられているかについてお話します。</a:t>
            </a:r>
            <a:endParaRPr kumimoji="1" lang="en-US" altLang="ja-JP" dirty="0"/>
          </a:p>
          <a:p>
            <a:r>
              <a:rPr kumimoji="1" lang="ja-JP" altLang="en-US" dirty="0"/>
              <a:t>左のグラフは、日本における主な資源の対外依存度です。中でも、石炭、原油、</a:t>
            </a:r>
            <a:r>
              <a:rPr kumimoji="1" lang="en-US" altLang="ja-JP" dirty="0"/>
              <a:t>LNG</a:t>
            </a:r>
            <a:r>
              <a:rPr kumimoji="1" lang="ja-JP" altLang="en-US" dirty="0"/>
              <a:t>（液化天然ガス）、</a:t>
            </a:r>
            <a:r>
              <a:rPr kumimoji="1" lang="en-US" altLang="ja-JP" dirty="0"/>
              <a:t>LPG</a:t>
            </a:r>
            <a:r>
              <a:rPr kumimoji="1" lang="ja-JP" altLang="en-US" dirty="0"/>
              <a:t>（液化石油ガス）といった我々の生活を支えているエネルギー物資は、ご覧のようにほぼ輸入に依存しています。また、様々な物資が海外からの輸入に依存していることがわかります。</a:t>
            </a:r>
            <a:endParaRPr kumimoji="1" lang="en-US" altLang="ja-JP" dirty="0"/>
          </a:p>
          <a:p>
            <a:r>
              <a:rPr kumimoji="1" lang="ja-JP" altLang="en-US" dirty="0"/>
              <a:t>右の図は、我が国の輸出入品目がどこから出発し、どこへ向かっているのかを表したものです。様々な物資が海外と行き来しており、その手段として大量輸送に適した船舶が使用されます。</a:t>
            </a:r>
          </a:p>
        </p:txBody>
      </p:sp>
      <p:sp>
        <p:nvSpPr>
          <p:cNvPr id="4" name="スライド番号プレースホルダー 3"/>
          <p:cNvSpPr>
            <a:spLocks noGrp="1"/>
          </p:cNvSpPr>
          <p:nvPr>
            <p:ph type="sldNum" sz="quarter" idx="5"/>
          </p:nvPr>
        </p:nvSpPr>
        <p:spPr/>
        <p:txBody>
          <a:bodyPr/>
          <a:lstStyle/>
          <a:p>
            <a:fld id="{F92DBF57-D1A6-4FDD-91C6-D68293B30113}" type="slidenum">
              <a:rPr kumimoji="1" lang="ja-JP" altLang="en-US" smtClean="0"/>
              <a:t>2</a:t>
            </a:fld>
            <a:endParaRPr kumimoji="1" lang="ja-JP" altLang="en-US"/>
          </a:p>
        </p:txBody>
      </p:sp>
    </p:spTree>
    <p:extLst>
      <p:ext uri="{BB962C8B-B14F-4D97-AF65-F5344CB8AC3E}">
        <p14:creationId xmlns:p14="http://schemas.microsoft.com/office/powerpoint/2010/main" val="2809171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さて、船舶から出される温室効果ガスは、主に二酸化炭素、</a:t>
            </a:r>
            <a:r>
              <a:rPr kumimoji="1" lang="en-US" altLang="ja-JP" dirty="0"/>
              <a:t>CO2</a:t>
            </a:r>
            <a:r>
              <a:rPr kumimoji="1" lang="ja-JP" altLang="en-US" dirty="0"/>
              <a:t>です。他に</a:t>
            </a:r>
            <a:r>
              <a:rPr kumimoji="1" lang="en-US" altLang="ja-JP" dirty="0"/>
              <a:t>1%</a:t>
            </a:r>
            <a:r>
              <a:rPr kumimoji="1" lang="ja-JP" altLang="en-US" dirty="0"/>
              <a:t>未満ですが</a:t>
            </a:r>
            <a:r>
              <a:rPr kumimoji="1" lang="en-US" altLang="ja-JP" dirty="0"/>
              <a:t>VOC</a:t>
            </a:r>
            <a:r>
              <a:rPr kumimoji="1" lang="ja-JP" altLang="en-US" dirty="0" err="1"/>
              <a:t>、</a:t>
            </a:r>
            <a:r>
              <a:rPr kumimoji="1" lang="ja-JP" altLang="en-US" dirty="0"/>
              <a:t>揮発性有機化合物があり、海運全体では決して無視できない量ではありますが、ここでは</a:t>
            </a:r>
            <a:r>
              <a:rPr kumimoji="1" lang="en-US" altLang="ja-JP" dirty="0"/>
              <a:t>CO2</a:t>
            </a:r>
            <a:r>
              <a:rPr kumimoji="1" lang="ja-JP" altLang="en-US" dirty="0"/>
              <a:t>対策に的を絞ってお話しします。船の国際ルールは、イギリス・ロンドンにある国際海事機関、</a:t>
            </a:r>
            <a:r>
              <a:rPr kumimoji="1" lang="en-US" altLang="ja-JP" dirty="0"/>
              <a:t>IMO</a:t>
            </a:r>
            <a:r>
              <a:rPr kumimoji="1" lang="ja-JP" altLang="en-US" dirty="0"/>
              <a:t>で作られます。温室効果ガスに関するルールは、</a:t>
            </a:r>
            <a:r>
              <a:rPr kumimoji="1" lang="en-US" altLang="ja-JP" dirty="0"/>
              <a:t>2018</a:t>
            </a:r>
            <a:r>
              <a:rPr kumimoji="1" lang="ja-JP" altLang="en-US" dirty="0"/>
              <a:t>年</a:t>
            </a:r>
            <a:r>
              <a:rPr kumimoji="1" lang="en-US" altLang="ja-JP" dirty="0"/>
              <a:t>4</a:t>
            </a:r>
            <a:r>
              <a:rPr kumimoji="1" lang="ja-JP" altLang="en-US" dirty="0"/>
              <a:t>月に海洋環境保護委員会で審議され、</a:t>
            </a:r>
            <a:r>
              <a:rPr kumimoji="1" lang="en-US" altLang="ja-JP" dirty="0"/>
              <a:t>2030</a:t>
            </a:r>
            <a:r>
              <a:rPr kumimoji="1" lang="ja-JP" altLang="en-US" dirty="0"/>
              <a:t>年までに燃費効率を</a:t>
            </a:r>
            <a:r>
              <a:rPr kumimoji="1" lang="en-US" altLang="ja-JP" dirty="0"/>
              <a:t>40%</a:t>
            </a:r>
            <a:r>
              <a:rPr kumimoji="1" lang="ja-JP" altLang="en-US" dirty="0"/>
              <a:t>改善、</a:t>
            </a:r>
            <a:r>
              <a:rPr kumimoji="1" lang="en-US" altLang="ja-JP" dirty="0"/>
              <a:t>2050</a:t>
            </a:r>
            <a:r>
              <a:rPr kumimoji="1" lang="ja-JP" altLang="en-US" dirty="0"/>
              <a:t>年までに温室効果ガス排出量を半減、今世紀中のなるべく早期に温室効果ガス排出ゼロを目指すことが採択されました。</a:t>
            </a:r>
            <a:endParaRPr kumimoji="1" lang="en-US" altLang="ja-JP" dirty="0"/>
          </a:p>
        </p:txBody>
      </p:sp>
      <p:sp>
        <p:nvSpPr>
          <p:cNvPr id="4" name="スライド番号プレースホルダー 3"/>
          <p:cNvSpPr>
            <a:spLocks noGrp="1"/>
          </p:cNvSpPr>
          <p:nvPr>
            <p:ph type="sldNum" sz="quarter" idx="5"/>
          </p:nvPr>
        </p:nvSpPr>
        <p:spPr/>
        <p:txBody>
          <a:bodyPr/>
          <a:lstStyle/>
          <a:p>
            <a:fld id="{F92DBF57-D1A6-4FDD-91C6-D68293B30113}" type="slidenum">
              <a:rPr kumimoji="1" lang="ja-JP" altLang="en-US" smtClean="0"/>
              <a:t>3</a:t>
            </a:fld>
            <a:endParaRPr kumimoji="1" lang="ja-JP" altLang="en-US"/>
          </a:p>
        </p:txBody>
      </p:sp>
    </p:spTree>
    <p:extLst>
      <p:ext uri="{BB962C8B-B14F-4D97-AF65-F5344CB8AC3E}">
        <p14:creationId xmlns:p14="http://schemas.microsoft.com/office/powerpoint/2010/main" val="1079786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船舶は、同じ距離、同じ重さの荷物を運ぶ時に、トラック輸送や航空輸送よりはるかに温室効果ガス</a:t>
            </a:r>
            <a:r>
              <a:rPr kumimoji="1" lang="ja-JP" altLang="en-US"/>
              <a:t>である</a:t>
            </a:r>
            <a:r>
              <a:rPr kumimoji="1" lang="en-US" altLang="ja-JP" dirty="0"/>
              <a:t>CO2</a:t>
            </a:r>
            <a:r>
              <a:rPr kumimoji="1" lang="ja-JP" altLang="en-US"/>
              <a:t>の</a:t>
            </a:r>
            <a:r>
              <a:rPr kumimoji="1" lang="ja-JP" altLang="en-US" dirty="0"/>
              <a:t>排出量が少ない輸送方法と言えます。しかしながら、全世界の船から</a:t>
            </a:r>
            <a:r>
              <a:rPr kumimoji="1" lang="ja-JP" altLang="en-US"/>
              <a:t>排出される</a:t>
            </a:r>
            <a:r>
              <a:rPr kumimoji="1" lang="en-US" altLang="ja-JP" dirty="0"/>
              <a:t>CO2</a:t>
            </a:r>
            <a:r>
              <a:rPr kumimoji="1" lang="ja-JP" altLang="en-US"/>
              <a:t>の</a:t>
            </a:r>
            <a:r>
              <a:rPr kumimoji="1" lang="ja-JP" altLang="en-US" dirty="0"/>
              <a:t>量を足し合わせた量は決して無視できる量ではありません。そして、気候変動枠組条約のもと、船舶</a:t>
            </a:r>
            <a:r>
              <a:rPr kumimoji="1" lang="ja-JP" altLang="en-US"/>
              <a:t>にも</a:t>
            </a:r>
            <a:r>
              <a:rPr kumimoji="1" lang="en-US" altLang="ja-JP" dirty="0"/>
              <a:t>CO2</a:t>
            </a:r>
            <a:r>
              <a:rPr kumimoji="1" lang="ja-JP" altLang="en-US"/>
              <a:t>排出</a:t>
            </a:r>
            <a:r>
              <a:rPr kumimoji="1" lang="ja-JP" altLang="en-US" dirty="0"/>
              <a:t>削減のための努力が要請されました。</a:t>
            </a:r>
            <a:r>
              <a:rPr kumimoji="1" lang="en-US" altLang="ja-JP" dirty="0"/>
              <a:t>2018</a:t>
            </a:r>
            <a:r>
              <a:rPr kumimoji="1" lang="ja-JP" altLang="en-US" dirty="0"/>
              <a:t>年</a:t>
            </a:r>
            <a:r>
              <a:rPr kumimoji="1" lang="en-US" altLang="ja-JP" dirty="0"/>
              <a:t>4</a:t>
            </a:r>
            <a:r>
              <a:rPr kumimoji="1" lang="ja-JP" altLang="en-US"/>
              <a:t>月に</a:t>
            </a:r>
            <a:r>
              <a:rPr kumimoji="1" lang="en-US" altLang="ja-JP" dirty="0"/>
              <a:t>IMO</a:t>
            </a:r>
            <a:r>
              <a:rPr kumimoji="1" lang="ja-JP" altLang="en-US"/>
              <a:t>で</a:t>
            </a:r>
            <a:r>
              <a:rPr kumimoji="1" lang="en-US" altLang="ja-JP" dirty="0"/>
              <a:t>GHG</a:t>
            </a:r>
            <a:r>
              <a:rPr kumimoji="1" lang="ja-JP" altLang="en-US"/>
              <a:t>削減</a:t>
            </a:r>
            <a:r>
              <a:rPr kumimoji="1" lang="ja-JP" altLang="en-US" dirty="0"/>
              <a:t>戦略が</a:t>
            </a:r>
            <a:r>
              <a:rPr kumimoji="1" lang="ja-JP" altLang="en-US"/>
              <a:t>採択された後、その削減</a:t>
            </a:r>
            <a:r>
              <a:rPr kumimoji="1" lang="ja-JP" altLang="en-US" dirty="0"/>
              <a:t>方法について模索が続けられております。</a:t>
            </a:r>
          </a:p>
        </p:txBody>
      </p:sp>
      <p:sp>
        <p:nvSpPr>
          <p:cNvPr id="4" name="スライド番号プレースホルダー 3"/>
          <p:cNvSpPr>
            <a:spLocks noGrp="1"/>
          </p:cNvSpPr>
          <p:nvPr>
            <p:ph type="sldNum" sz="quarter" idx="5"/>
          </p:nvPr>
        </p:nvSpPr>
        <p:spPr/>
        <p:txBody>
          <a:bodyPr/>
          <a:lstStyle/>
          <a:p>
            <a:fld id="{F92DBF57-D1A6-4FDD-91C6-D68293B30113}" type="slidenum">
              <a:rPr kumimoji="1" lang="ja-JP" altLang="en-US" smtClean="0"/>
              <a:t>4</a:t>
            </a:fld>
            <a:endParaRPr kumimoji="1" lang="ja-JP" altLang="en-US"/>
          </a:p>
        </p:txBody>
      </p:sp>
    </p:spTree>
    <p:extLst>
      <p:ext uri="{BB962C8B-B14F-4D97-AF65-F5344CB8AC3E}">
        <p14:creationId xmlns:p14="http://schemas.microsoft.com/office/powerpoint/2010/main" val="576505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では、船舶からの</a:t>
            </a:r>
            <a:r>
              <a:rPr kumimoji="1" lang="en-US" altLang="ja-JP" dirty="0"/>
              <a:t>GHG</a:t>
            </a:r>
            <a:r>
              <a:rPr kumimoji="1" lang="ja-JP" altLang="en-US"/>
              <a:t>排出</a:t>
            </a:r>
            <a:r>
              <a:rPr kumimoji="1" lang="ja-JP" altLang="en-US" dirty="0"/>
              <a:t>を削減するには、どのようにすればよいのでしょうか。削減対策には、短期的なものと長期的なものがあります。まず、短期的な対策、船のエネルギー効率を向上させる方法について説明いたします。</a:t>
            </a:r>
            <a:endParaRPr kumimoji="1" lang="en-US" altLang="ja-JP" dirty="0"/>
          </a:p>
        </p:txBody>
      </p:sp>
      <p:sp>
        <p:nvSpPr>
          <p:cNvPr id="4" name="スライド番号プレースホルダー 3"/>
          <p:cNvSpPr>
            <a:spLocks noGrp="1"/>
          </p:cNvSpPr>
          <p:nvPr>
            <p:ph type="sldNum" sz="quarter" idx="5"/>
          </p:nvPr>
        </p:nvSpPr>
        <p:spPr/>
        <p:txBody>
          <a:bodyPr/>
          <a:lstStyle/>
          <a:p>
            <a:fld id="{F92DBF57-D1A6-4FDD-91C6-D68293B30113}" type="slidenum">
              <a:rPr kumimoji="1" lang="ja-JP" altLang="en-US" smtClean="0"/>
              <a:t>5</a:t>
            </a:fld>
            <a:endParaRPr kumimoji="1" lang="ja-JP" altLang="en-US"/>
          </a:p>
        </p:txBody>
      </p:sp>
    </p:spTree>
    <p:extLst>
      <p:ext uri="{BB962C8B-B14F-4D97-AF65-F5344CB8AC3E}">
        <p14:creationId xmlns:p14="http://schemas.microsoft.com/office/powerpoint/2010/main" val="1945476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a:t>
            </a:r>
            <a:r>
              <a:rPr kumimoji="1" lang="ja-JP" altLang="en-US" dirty="0"/>
              <a:t>推進力を生みだすときのエネルギー効率向上です。船はエンジンの力でプロペラを回すことで前に進んでいます。例えばエンジンの性能が上がって燃費の良いエンジンを使う事</a:t>
            </a:r>
            <a:r>
              <a:rPr kumimoji="1" lang="ja-JP" altLang="en-US"/>
              <a:t>で、</a:t>
            </a:r>
            <a:r>
              <a:rPr kumimoji="1" lang="en-US" altLang="ja-JP" dirty="0"/>
              <a:t>CO2</a:t>
            </a:r>
            <a:r>
              <a:rPr kumimoji="1" lang="ja-JP" altLang="en-US"/>
              <a:t>の</a:t>
            </a:r>
            <a:r>
              <a:rPr kumimoji="1" lang="ja-JP" altLang="en-US" dirty="0"/>
              <a:t>排出を削減することができます。また、プロペラを回す際にきちんと水流が流れるような小さな翼をつけたり逆方向に回転するプロペラを</a:t>
            </a:r>
            <a:r>
              <a:rPr kumimoji="1" lang="en-US" altLang="ja-JP" dirty="0"/>
              <a:t>2</a:t>
            </a:r>
            <a:r>
              <a:rPr kumimoji="1" lang="ja-JP" altLang="en-US" dirty="0"/>
              <a:t>つ組み合わせることで推進効率を上げることができます。船のエンジンは簡単に載せ替えがきかないので</a:t>
            </a:r>
            <a:r>
              <a:rPr kumimoji="1" lang="ja-JP" altLang="en-US"/>
              <a:t>、古いエンジンが切り替わっていくには船</a:t>
            </a:r>
            <a:r>
              <a:rPr kumimoji="1" lang="ja-JP" altLang="en-US" dirty="0"/>
              <a:t>の寿命程度かかると考えられます。</a:t>
            </a:r>
            <a:endParaRPr kumimoji="1" lang="en-US" altLang="ja-JP" dirty="0"/>
          </a:p>
          <a:p>
            <a:endParaRPr kumimoji="1" lang="en-US" altLang="ja-JP" dirty="0"/>
          </a:p>
          <a:p>
            <a:r>
              <a:rPr kumimoji="1" lang="ja-JP" altLang="en-US" dirty="0"/>
              <a:t>折角プロペラを回して船が前に進もうとしても、水はものすごく大きな抵抗となります。従って、船の形を工夫することで抵抗を少なくしようとしています。バルバスバウ、という船首構造の名前を聞いたことがある人もいると思います。また、船体回りの水の抵抗を少なくするため、海洋生物が付かないようにする工夫として船底塗料が使用され、そして付いた後で定期的に落とす船底清掃が行われます。船底に小さな泡をたくさん流し、水と船体との抵抗を少なくする「空気循環システム」というものもあります。</a:t>
            </a:r>
            <a:endParaRPr kumimoji="1" lang="en-US" altLang="ja-JP" dirty="0"/>
          </a:p>
          <a:p>
            <a:r>
              <a:rPr kumimoji="1" lang="ja-JP" altLang="en-US" dirty="0"/>
              <a:t>水に比べれば空気による抵抗は少ないのですが、それでも大きな船にとっては無視できない大きさになります。とがった形状を丸くすることで空気抵抗が少なくするような工夫をしている船があります。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F92DBF57-D1A6-4FDD-91C6-D68293B30113}" type="slidenum">
              <a:rPr kumimoji="1" lang="ja-JP" altLang="en-US" smtClean="0"/>
              <a:t>6</a:t>
            </a:fld>
            <a:endParaRPr kumimoji="1" lang="ja-JP" altLang="en-US"/>
          </a:p>
        </p:txBody>
      </p:sp>
    </p:spTree>
    <p:extLst>
      <p:ext uri="{BB962C8B-B14F-4D97-AF65-F5344CB8AC3E}">
        <p14:creationId xmlns:p14="http://schemas.microsoft.com/office/powerpoint/2010/main" val="3051727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自然の力に助けてもらうというものもあります。例えば、海流や潮流の力をうまく使い、後ろから力を受けるようにすることで燃料を</a:t>
            </a:r>
            <a:r>
              <a:rPr kumimoji="1" lang="ja-JP" altLang="en-US"/>
              <a:t>節約でき、</a:t>
            </a:r>
            <a:r>
              <a:rPr kumimoji="1" lang="en-US" altLang="ja-JP" dirty="0"/>
              <a:t>CO2</a:t>
            </a:r>
            <a:r>
              <a:rPr kumimoji="1" lang="ja-JP" altLang="en-US"/>
              <a:t>の排出を削減することができます</a:t>
            </a:r>
            <a:r>
              <a:rPr kumimoji="1" lang="ja-JP" altLang="en-US" dirty="0"/>
              <a:t>。貨物船は通常エンジンの力で進みますが、帆をつけて風の力を使うという</a:t>
            </a:r>
            <a:r>
              <a:rPr kumimoji="1" lang="ja-JP" altLang="en-US"/>
              <a:t>研究もなされて</a:t>
            </a:r>
            <a:r>
              <a:rPr kumimoji="1" lang="ja-JP" altLang="en-US" dirty="0"/>
              <a:t>います。また、船は嵐に遭うと前に進むことが困難になりますが、気象予報からそういう海域を避けて進むと燃料を節約できます。</a:t>
            </a:r>
            <a:endParaRPr kumimoji="1" lang="en-US" altLang="ja-JP" dirty="0"/>
          </a:p>
          <a:p>
            <a:endParaRPr kumimoji="1" lang="en-US" altLang="ja-JP" dirty="0"/>
          </a:p>
          <a:p>
            <a:r>
              <a:rPr kumimoji="1" lang="ja-JP" altLang="en-US" dirty="0"/>
              <a:t>船内で使用するエネルギーを効率化することも必要です。例えば、必要のない場所のあかりを点けないといったこともありますが、ここでは排気ガスに含まれる熱を回収する仕組みを取り上げます。排気ガスが煙突まで上がる途中で水などを沸かし、タービンを回して発電を行ったり、真水を作っていたりします。太陽電池など、別のエネルギー源を使用する、というのも考えられます。</a:t>
            </a:r>
            <a:endParaRPr kumimoji="1" lang="en-US" altLang="ja-JP" dirty="0"/>
          </a:p>
        </p:txBody>
      </p:sp>
      <p:sp>
        <p:nvSpPr>
          <p:cNvPr id="4" name="スライド番号プレースホルダー 3"/>
          <p:cNvSpPr>
            <a:spLocks noGrp="1"/>
          </p:cNvSpPr>
          <p:nvPr>
            <p:ph type="sldNum" sz="quarter" idx="5"/>
          </p:nvPr>
        </p:nvSpPr>
        <p:spPr/>
        <p:txBody>
          <a:bodyPr/>
          <a:lstStyle/>
          <a:p>
            <a:fld id="{F92DBF57-D1A6-4FDD-91C6-D68293B30113}" type="slidenum">
              <a:rPr kumimoji="1" lang="ja-JP" altLang="en-US" smtClean="0"/>
              <a:t>7</a:t>
            </a:fld>
            <a:endParaRPr kumimoji="1" lang="ja-JP" altLang="en-US"/>
          </a:p>
        </p:txBody>
      </p:sp>
    </p:spTree>
    <p:extLst>
      <p:ext uri="{BB962C8B-B14F-4D97-AF65-F5344CB8AC3E}">
        <p14:creationId xmlns:p14="http://schemas.microsoft.com/office/powerpoint/2010/main" val="1258769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船はスピードを上げれば上げるほど燃費が悪くなるので、スピードを下げて燃費を良くして</a:t>
            </a:r>
            <a:r>
              <a:rPr kumimoji="1" lang="en-US" altLang="ja-JP" dirty="0"/>
              <a:t>CO2</a:t>
            </a:r>
            <a:r>
              <a:rPr kumimoji="1" lang="ja-JP" altLang="en-US" dirty="0" err="1"/>
              <a:t>の排</a:t>
            </a:r>
            <a:r>
              <a:rPr kumimoji="1" lang="ja-JP" altLang="en-US" dirty="0"/>
              <a:t>出を少なくするということもできます。但し、スピードを下げたことで運んでいる荷物の到着が遅れて他に影響を与えたり、船が足りなくなってもう</a:t>
            </a:r>
            <a:r>
              <a:rPr kumimoji="1" lang="en-US" altLang="ja-JP" dirty="0"/>
              <a:t>1</a:t>
            </a:r>
            <a:r>
              <a:rPr kumimoji="1" lang="ja-JP" altLang="en-US" dirty="0"/>
              <a:t>隻作らなければいけなくなるかも</a:t>
            </a:r>
            <a:r>
              <a:rPr kumimoji="1" lang="ja-JP" altLang="en-US"/>
              <a:t>しれません。それから、</a:t>
            </a:r>
            <a:r>
              <a:rPr kumimoji="1" lang="ja-JP" altLang="en-US" dirty="0"/>
              <a:t>低いエンジン出力</a:t>
            </a:r>
            <a:r>
              <a:rPr kumimoji="1" lang="ja-JP" altLang="en-US"/>
              <a:t>によって温度が上がらずエンジンに影響</a:t>
            </a:r>
            <a:r>
              <a:rPr kumimoji="1" lang="ja-JP" altLang="en-US" dirty="0"/>
              <a:t>を及ぼす可能性もあるので、色々な状況を考えながら調整する必要があります。また、運河や港湾など、行く船と来る船の交通整理がされている場所がありますが、交通整理の方法を工夫することで、手前で時間調整のために足止めをしなければいけない状況を少なくすることができるかもしれません。</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その他、</a:t>
            </a:r>
            <a:r>
              <a:rPr kumimoji="1" lang="en-US" altLang="ja-JP" dirty="0"/>
              <a:t>CO2</a:t>
            </a:r>
            <a:r>
              <a:rPr kumimoji="1" lang="ja-JP" altLang="en-US" dirty="0"/>
              <a:t>排出削減として、船で燃料を燃やすのではなく効率の良い陸上で作った電気をバッテリーに貯めて進む方法、バイオ燃料や水素、アンモニアといった代替燃料を使用する方法</a:t>
            </a:r>
            <a:r>
              <a:rPr kumimoji="1" lang="ja-JP" altLang="en-US"/>
              <a:t>、船の上</a:t>
            </a:r>
            <a:r>
              <a:rPr kumimoji="1" lang="ja-JP" altLang="en-US" dirty="0"/>
              <a:t>で発生した</a:t>
            </a:r>
            <a:r>
              <a:rPr kumimoji="1" lang="en-US" altLang="ja-JP" dirty="0"/>
              <a:t>CO2</a:t>
            </a:r>
            <a:r>
              <a:rPr kumimoji="1" lang="ja-JP" altLang="en-US" dirty="0"/>
              <a:t>を回収する方法なども研究されています。少し技術とは離れますが、燃費データをモニタリングしたり、グリーンボンドで環境に良い技術に対する投資を得るという方法もあります。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F92DBF57-D1A6-4FDD-91C6-D68293B30113}" type="slidenum">
              <a:rPr kumimoji="1" lang="ja-JP" altLang="en-US" smtClean="0"/>
              <a:t>8</a:t>
            </a:fld>
            <a:endParaRPr kumimoji="1" lang="ja-JP" altLang="en-US"/>
          </a:p>
        </p:txBody>
      </p:sp>
    </p:spTree>
    <p:extLst>
      <p:ext uri="{BB962C8B-B14F-4D97-AF65-F5344CB8AC3E}">
        <p14:creationId xmlns:p14="http://schemas.microsoft.com/office/powerpoint/2010/main" val="676532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さて、短期的な対策についてお話ししてきましたが、今世紀中早期に</a:t>
            </a:r>
            <a:r>
              <a:rPr kumimoji="1" lang="en-US" altLang="ja-JP" dirty="0"/>
              <a:t>GHG</a:t>
            </a:r>
            <a:r>
              <a:rPr kumimoji="1" lang="ja-JP" altLang="en-US" dirty="0"/>
              <a:t>排出ゼロを目指すためには、長期的な対策を講じる必要があります。長期的な対策にはエネルギー自体の見直しが必要と申し上げました。単に既存の燃料を使って</a:t>
            </a:r>
            <a:r>
              <a:rPr kumimoji="1" lang="en-US" altLang="ja-JP" dirty="0"/>
              <a:t>CO2</a:t>
            </a:r>
            <a:r>
              <a:rPr kumimoji="1" lang="ja-JP" altLang="en-US" dirty="0" err="1"/>
              <a:t>の排</a:t>
            </a:r>
            <a:r>
              <a:rPr kumimoji="1" lang="ja-JP" altLang="en-US" dirty="0"/>
              <a:t>出削減を行うだけでなく、船へのエネルギー供給インフラまで踏み込んで抜本的な対策が必要になることでしょう。現在検討されている方法としては、バッテリーを使用して推進するもの、水素を内燃機関の燃料として、若しくは燃料電池として使用するもの、アンモニアを燃料として使用するもの、</a:t>
            </a:r>
            <a:r>
              <a:rPr kumimoji="1" lang="en-US" altLang="ja-JP" dirty="0"/>
              <a:t>CO2</a:t>
            </a:r>
            <a:r>
              <a:rPr kumimoji="1" lang="ja-JP" altLang="en-US" dirty="0"/>
              <a:t>回収技術から得られたメタンを使用するものがあります。また、船上で発生した</a:t>
            </a:r>
            <a:r>
              <a:rPr kumimoji="1" lang="en-US" altLang="ja-JP" dirty="0"/>
              <a:t>CO2</a:t>
            </a:r>
            <a:r>
              <a:rPr kumimoji="1" lang="ja-JP" altLang="en-US" dirty="0"/>
              <a:t>を回収し、排出そのものを行わないという方法も検討されております。</a:t>
            </a:r>
            <a:endParaRPr kumimoji="1" lang="en-US" altLang="ja-JP" dirty="0"/>
          </a:p>
        </p:txBody>
      </p:sp>
      <p:sp>
        <p:nvSpPr>
          <p:cNvPr id="4" name="スライド番号プレースホルダー 3"/>
          <p:cNvSpPr>
            <a:spLocks noGrp="1"/>
          </p:cNvSpPr>
          <p:nvPr>
            <p:ph type="sldNum" sz="quarter" idx="5"/>
          </p:nvPr>
        </p:nvSpPr>
        <p:spPr/>
        <p:txBody>
          <a:bodyPr/>
          <a:lstStyle/>
          <a:p>
            <a:fld id="{F92DBF57-D1A6-4FDD-91C6-D68293B30113}" type="slidenum">
              <a:rPr kumimoji="1" lang="ja-JP" altLang="en-US" smtClean="0"/>
              <a:t>9</a:t>
            </a:fld>
            <a:endParaRPr kumimoji="1" lang="ja-JP" altLang="en-US"/>
          </a:p>
        </p:txBody>
      </p:sp>
    </p:spTree>
    <p:extLst>
      <p:ext uri="{BB962C8B-B14F-4D97-AF65-F5344CB8AC3E}">
        <p14:creationId xmlns:p14="http://schemas.microsoft.com/office/powerpoint/2010/main" val="1256610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986A53-E0FA-4D03-88A5-1C3005C5916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FF1CDDD-0DE7-4582-9F12-2065D07871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6618E8D-5F7E-416A-8846-4AEAD2C544F3}"/>
              </a:ext>
            </a:extLst>
          </p:cNvPr>
          <p:cNvSpPr>
            <a:spLocks noGrp="1"/>
          </p:cNvSpPr>
          <p:nvPr>
            <p:ph type="dt" sz="half" idx="10"/>
          </p:nvPr>
        </p:nvSpPr>
        <p:spPr/>
        <p:txBody>
          <a:bodyPr/>
          <a:lstStyle/>
          <a:p>
            <a:fld id="{BD32F492-9160-4ABF-91AD-77D5CCE4FE9E}" type="datetimeFigureOut">
              <a:rPr kumimoji="1" lang="ja-JP" altLang="en-US" smtClean="0"/>
              <a:t>2020/5/27</a:t>
            </a:fld>
            <a:endParaRPr kumimoji="1" lang="ja-JP" altLang="en-US"/>
          </a:p>
        </p:txBody>
      </p:sp>
      <p:sp>
        <p:nvSpPr>
          <p:cNvPr id="5" name="フッター プレースホルダー 4">
            <a:extLst>
              <a:ext uri="{FF2B5EF4-FFF2-40B4-BE49-F238E27FC236}">
                <a16:creationId xmlns:a16="http://schemas.microsoft.com/office/drawing/2014/main" id="{0654F0E1-41E6-4E4E-824F-6037D80D1A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68E10EF-47F5-45C2-8F86-D4ABCE6268AC}"/>
              </a:ext>
            </a:extLst>
          </p:cNvPr>
          <p:cNvSpPr>
            <a:spLocks noGrp="1"/>
          </p:cNvSpPr>
          <p:nvPr>
            <p:ph type="sldNum" sz="quarter" idx="12"/>
          </p:nvPr>
        </p:nvSpPr>
        <p:spPr/>
        <p:txBody>
          <a:bodyPr/>
          <a:lstStyle/>
          <a:p>
            <a:fld id="{4129E62B-9008-4BE7-B27B-BC6EF0DC1102}" type="slidenum">
              <a:rPr kumimoji="1" lang="ja-JP" altLang="en-US" smtClean="0"/>
              <a:t>‹#›</a:t>
            </a:fld>
            <a:endParaRPr kumimoji="1" lang="ja-JP" altLang="en-US"/>
          </a:p>
        </p:txBody>
      </p:sp>
    </p:spTree>
    <p:extLst>
      <p:ext uri="{BB962C8B-B14F-4D97-AF65-F5344CB8AC3E}">
        <p14:creationId xmlns:p14="http://schemas.microsoft.com/office/powerpoint/2010/main" val="984858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D173EF-0ADC-4D97-9DC3-8351261E1CF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0B3442A-8F6A-4A05-B7D0-9BB0B699CD4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9EF8D4A-5B13-4E22-915D-630203560314}"/>
              </a:ext>
            </a:extLst>
          </p:cNvPr>
          <p:cNvSpPr>
            <a:spLocks noGrp="1"/>
          </p:cNvSpPr>
          <p:nvPr>
            <p:ph type="dt" sz="half" idx="10"/>
          </p:nvPr>
        </p:nvSpPr>
        <p:spPr/>
        <p:txBody>
          <a:bodyPr/>
          <a:lstStyle/>
          <a:p>
            <a:fld id="{BD32F492-9160-4ABF-91AD-77D5CCE4FE9E}" type="datetimeFigureOut">
              <a:rPr kumimoji="1" lang="ja-JP" altLang="en-US" smtClean="0"/>
              <a:t>2020/5/27</a:t>
            </a:fld>
            <a:endParaRPr kumimoji="1" lang="ja-JP" altLang="en-US"/>
          </a:p>
        </p:txBody>
      </p:sp>
      <p:sp>
        <p:nvSpPr>
          <p:cNvPr id="5" name="フッター プレースホルダー 4">
            <a:extLst>
              <a:ext uri="{FF2B5EF4-FFF2-40B4-BE49-F238E27FC236}">
                <a16:creationId xmlns:a16="http://schemas.microsoft.com/office/drawing/2014/main" id="{408B0BF7-8A43-4835-BB6B-1983DA456E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4CC454D-FBEC-475F-8E74-19791B1612E3}"/>
              </a:ext>
            </a:extLst>
          </p:cNvPr>
          <p:cNvSpPr>
            <a:spLocks noGrp="1"/>
          </p:cNvSpPr>
          <p:nvPr>
            <p:ph type="sldNum" sz="quarter" idx="12"/>
          </p:nvPr>
        </p:nvSpPr>
        <p:spPr/>
        <p:txBody>
          <a:bodyPr/>
          <a:lstStyle/>
          <a:p>
            <a:fld id="{4129E62B-9008-4BE7-B27B-BC6EF0DC1102}" type="slidenum">
              <a:rPr kumimoji="1" lang="ja-JP" altLang="en-US" smtClean="0"/>
              <a:t>‹#›</a:t>
            </a:fld>
            <a:endParaRPr kumimoji="1" lang="ja-JP" altLang="en-US"/>
          </a:p>
        </p:txBody>
      </p:sp>
    </p:spTree>
    <p:extLst>
      <p:ext uri="{BB962C8B-B14F-4D97-AF65-F5344CB8AC3E}">
        <p14:creationId xmlns:p14="http://schemas.microsoft.com/office/powerpoint/2010/main" val="259828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6F85DCA-BCE0-42D5-A743-BD4806314F8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4447573-A66A-41CA-A1EA-F33CD4C045D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B35CCB8-B878-44B9-9923-BC0BAEA11884}"/>
              </a:ext>
            </a:extLst>
          </p:cNvPr>
          <p:cNvSpPr>
            <a:spLocks noGrp="1"/>
          </p:cNvSpPr>
          <p:nvPr>
            <p:ph type="dt" sz="half" idx="10"/>
          </p:nvPr>
        </p:nvSpPr>
        <p:spPr/>
        <p:txBody>
          <a:bodyPr/>
          <a:lstStyle/>
          <a:p>
            <a:fld id="{BD32F492-9160-4ABF-91AD-77D5CCE4FE9E}" type="datetimeFigureOut">
              <a:rPr kumimoji="1" lang="ja-JP" altLang="en-US" smtClean="0"/>
              <a:t>2020/5/27</a:t>
            </a:fld>
            <a:endParaRPr kumimoji="1" lang="ja-JP" altLang="en-US"/>
          </a:p>
        </p:txBody>
      </p:sp>
      <p:sp>
        <p:nvSpPr>
          <p:cNvPr id="5" name="フッター プレースホルダー 4">
            <a:extLst>
              <a:ext uri="{FF2B5EF4-FFF2-40B4-BE49-F238E27FC236}">
                <a16:creationId xmlns:a16="http://schemas.microsoft.com/office/drawing/2014/main" id="{33A93D8E-9EC0-4D40-B172-754436EE1C5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CA9A0C4-4D58-4619-8096-67431F059755}"/>
              </a:ext>
            </a:extLst>
          </p:cNvPr>
          <p:cNvSpPr>
            <a:spLocks noGrp="1"/>
          </p:cNvSpPr>
          <p:nvPr>
            <p:ph type="sldNum" sz="quarter" idx="12"/>
          </p:nvPr>
        </p:nvSpPr>
        <p:spPr/>
        <p:txBody>
          <a:bodyPr/>
          <a:lstStyle/>
          <a:p>
            <a:fld id="{4129E62B-9008-4BE7-B27B-BC6EF0DC1102}" type="slidenum">
              <a:rPr kumimoji="1" lang="ja-JP" altLang="en-US" smtClean="0"/>
              <a:t>‹#›</a:t>
            </a:fld>
            <a:endParaRPr kumimoji="1" lang="ja-JP" altLang="en-US"/>
          </a:p>
        </p:txBody>
      </p:sp>
    </p:spTree>
    <p:extLst>
      <p:ext uri="{BB962C8B-B14F-4D97-AF65-F5344CB8AC3E}">
        <p14:creationId xmlns:p14="http://schemas.microsoft.com/office/powerpoint/2010/main" val="277495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2AF213-2607-47B1-922D-32EC1636B15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6468177-55FF-4B2F-AAD8-626FC81A761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15F2818-8D2B-41BB-AADA-30A4AE208B64}"/>
              </a:ext>
            </a:extLst>
          </p:cNvPr>
          <p:cNvSpPr>
            <a:spLocks noGrp="1"/>
          </p:cNvSpPr>
          <p:nvPr>
            <p:ph type="dt" sz="half" idx="10"/>
          </p:nvPr>
        </p:nvSpPr>
        <p:spPr/>
        <p:txBody>
          <a:bodyPr/>
          <a:lstStyle/>
          <a:p>
            <a:fld id="{BD32F492-9160-4ABF-91AD-77D5CCE4FE9E}" type="datetimeFigureOut">
              <a:rPr kumimoji="1" lang="ja-JP" altLang="en-US" smtClean="0"/>
              <a:t>2020/5/27</a:t>
            </a:fld>
            <a:endParaRPr kumimoji="1" lang="ja-JP" altLang="en-US"/>
          </a:p>
        </p:txBody>
      </p:sp>
      <p:sp>
        <p:nvSpPr>
          <p:cNvPr id="5" name="フッター プレースホルダー 4">
            <a:extLst>
              <a:ext uri="{FF2B5EF4-FFF2-40B4-BE49-F238E27FC236}">
                <a16:creationId xmlns:a16="http://schemas.microsoft.com/office/drawing/2014/main" id="{CD408A58-4C2F-4DA3-93C5-FA96F1316BE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19D30E4-AC74-4047-8FAB-5A0C2AC10849}"/>
              </a:ext>
            </a:extLst>
          </p:cNvPr>
          <p:cNvSpPr>
            <a:spLocks noGrp="1"/>
          </p:cNvSpPr>
          <p:nvPr>
            <p:ph type="sldNum" sz="quarter" idx="12"/>
          </p:nvPr>
        </p:nvSpPr>
        <p:spPr/>
        <p:txBody>
          <a:bodyPr/>
          <a:lstStyle/>
          <a:p>
            <a:fld id="{4129E62B-9008-4BE7-B27B-BC6EF0DC1102}" type="slidenum">
              <a:rPr kumimoji="1" lang="ja-JP" altLang="en-US" smtClean="0"/>
              <a:t>‹#›</a:t>
            </a:fld>
            <a:endParaRPr kumimoji="1" lang="ja-JP" altLang="en-US"/>
          </a:p>
        </p:txBody>
      </p:sp>
    </p:spTree>
    <p:extLst>
      <p:ext uri="{BB962C8B-B14F-4D97-AF65-F5344CB8AC3E}">
        <p14:creationId xmlns:p14="http://schemas.microsoft.com/office/powerpoint/2010/main" val="2200735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1E14D4-41F3-4A6B-B4EE-D4F1A2E57B8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E54F39F-75C0-4DF6-8475-D2AC1F36D9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B530202-8F47-4F59-BFAB-ED00D87A67E9}"/>
              </a:ext>
            </a:extLst>
          </p:cNvPr>
          <p:cNvSpPr>
            <a:spLocks noGrp="1"/>
          </p:cNvSpPr>
          <p:nvPr>
            <p:ph type="dt" sz="half" idx="10"/>
          </p:nvPr>
        </p:nvSpPr>
        <p:spPr/>
        <p:txBody>
          <a:bodyPr/>
          <a:lstStyle/>
          <a:p>
            <a:fld id="{BD32F492-9160-4ABF-91AD-77D5CCE4FE9E}" type="datetimeFigureOut">
              <a:rPr kumimoji="1" lang="ja-JP" altLang="en-US" smtClean="0"/>
              <a:t>2020/5/27</a:t>
            </a:fld>
            <a:endParaRPr kumimoji="1" lang="ja-JP" altLang="en-US"/>
          </a:p>
        </p:txBody>
      </p:sp>
      <p:sp>
        <p:nvSpPr>
          <p:cNvPr id="5" name="フッター プレースホルダー 4">
            <a:extLst>
              <a:ext uri="{FF2B5EF4-FFF2-40B4-BE49-F238E27FC236}">
                <a16:creationId xmlns:a16="http://schemas.microsoft.com/office/drawing/2014/main" id="{F0AA1C4D-0642-4480-B9C4-C85B1BAB30C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01B2468-CA76-426A-B6CB-BE36655988F9}"/>
              </a:ext>
            </a:extLst>
          </p:cNvPr>
          <p:cNvSpPr>
            <a:spLocks noGrp="1"/>
          </p:cNvSpPr>
          <p:nvPr>
            <p:ph type="sldNum" sz="quarter" idx="12"/>
          </p:nvPr>
        </p:nvSpPr>
        <p:spPr/>
        <p:txBody>
          <a:bodyPr/>
          <a:lstStyle/>
          <a:p>
            <a:fld id="{4129E62B-9008-4BE7-B27B-BC6EF0DC1102}" type="slidenum">
              <a:rPr kumimoji="1" lang="ja-JP" altLang="en-US" smtClean="0"/>
              <a:t>‹#›</a:t>
            </a:fld>
            <a:endParaRPr kumimoji="1" lang="ja-JP" altLang="en-US"/>
          </a:p>
        </p:txBody>
      </p:sp>
    </p:spTree>
    <p:extLst>
      <p:ext uri="{BB962C8B-B14F-4D97-AF65-F5344CB8AC3E}">
        <p14:creationId xmlns:p14="http://schemas.microsoft.com/office/powerpoint/2010/main" val="385386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281F19-799C-41FF-8291-1FFC3049960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3F7C96A-9728-4FDA-9ADB-735A205BCF3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2D6EDB3-A928-4222-933C-F28FA55C809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FEB47E1-908A-4939-B9C4-6DE224B6D054}"/>
              </a:ext>
            </a:extLst>
          </p:cNvPr>
          <p:cNvSpPr>
            <a:spLocks noGrp="1"/>
          </p:cNvSpPr>
          <p:nvPr>
            <p:ph type="dt" sz="half" idx="10"/>
          </p:nvPr>
        </p:nvSpPr>
        <p:spPr/>
        <p:txBody>
          <a:bodyPr/>
          <a:lstStyle/>
          <a:p>
            <a:fld id="{BD32F492-9160-4ABF-91AD-77D5CCE4FE9E}" type="datetimeFigureOut">
              <a:rPr kumimoji="1" lang="ja-JP" altLang="en-US" smtClean="0"/>
              <a:t>2020/5/27</a:t>
            </a:fld>
            <a:endParaRPr kumimoji="1" lang="ja-JP" altLang="en-US"/>
          </a:p>
        </p:txBody>
      </p:sp>
      <p:sp>
        <p:nvSpPr>
          <p:cNvPr id="6" name="フッター プレースホルダー 5">
            <a:extLst>
              <a:ext uri="{FF2B5EF4-FFF2-40B4-BE49-F238E27FC236}">
                <a16:creationId xmlns:a16="http://schemas.microsoft.com/office/drawing/2014/main" id="{89BEDF13-178B-44C6-8ED2-D7971D1A8BC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B035A92-3A3B-456F-8D09-05C28AABC31F}"/>
              </a:ext>
            </a:extLst>
          </p:cNvPr>
          <p:cNvSpPr>
            <a:spLocks noGrp="1"/>
          </p:cNvSpPr>
          <p:nvPr>
            <p:ph type="sldNum" sz="quarter" idx="12"/>
          </p:nvPr>
        </p:nvSpPr>
        <p:spPr/>
        <p:txBody>
          <a:bodyPr/>
          <a:lstStyle/>
          <a:p>
            <a:fld id="{4129E62B-9008-4BE7-B27B-BC6EF0DC1102}" type="slidenum">
              <a:rPr kumimoji="1" lang="ja-JP" altLang="en-US" smtClean="0"/>
              <a:t>‹#›</a:t>
            </a:fld>
            <a:endParaRPr kumimoji="1" lang="ja-JP" altLang="en-US"/>
          </a:p>
        </p:txBody>
      </p:sp>
    </p:spTree>
    <p:extLst>
      <p:ext uri="{BB962C8B-B14F-4D97-AF65-F5344CB8AC3E}">
        <p14:creationId xmlns:p14="http://schemas.microsoft.com/office/powerpoint/2010/main" val="2128537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D31952-F13E-48E9-BE6D-44CAC40506A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CE36F20-2593-48E0-9CC7-A5967B6DA4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FAD6059-B594-43A7-B3FE-591E77ACADA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F0B4660-2E40-4467-9558-0D4E85E1A5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E427864-6F26-472A-9D4F-401AAFB3C99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4FEE4F3-AAAE-436C-AA74-7CA0C41C9713}"/>
              </a:ext>
            </a:extLst>
          </p:cNvPr>
          <p:cNvSpPr>
            <a:spLocks noGrp="1"/>
          </p:cNvSpPr>
          <p:nvPr>
            <p:ph type="dt" sz="half" idx="10"/>
          </p:nvPr>
        </p:nvSpPr>
        <p:spPr/>
        <p:txBody>
          <a:bodyPr/>
          <a:lstStyle/>
          <a:p>
            <a:fld id="{BD32F492-9160-4ABF-91AD-77D5CCE4FE9E}" type="datetimeFigureOut">
              <a:rPr kumimoji="1" lang="ja-JP" altLang="en-US" smtClean="0"/>
              <a:t>2020/5/27</a:t>
            </a:fld>
            <a:endParaRPr kumimoji="1" lang="ja-JP" altLang="en-US"/>
          </a:p>
        </p:txBody>
      </p:sp>
      <p:sp>
        <p:nvSpPr>
          <p:cNvPr id="8" name="フッター プレースホルダー 7">
            <a:extLst>
              <a:ext uri="{FF2B5EF4-FFF2-40B4-BE49-F238E27FC236}">
                <a16:creationId xmlns:a16="http://schemas.microsoft.com/office/drawing/2014/main" id="{860E17FD-16E3-45A4-A174-3B7724CFC0F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92E494D-F8EB-4330-98F7-A5C711F364AA}"/>
              </a:ext>
            </a:extLst>
          </p:cNvPr>
          <p:cNvSpPr>
            <a:spLocks noGrp="1"/>
          </p:cNvSpPr>
          <p:nvPr>
            <p:ph type="sldNum" sz="quarter" idx="12"/>
          </p:nvPr>
        </p:nvSpPr>
        <p:spPr/>
        <p:txBody>
          <a:bodyPr/>
          <a:lstStyle/>
          <a:p>
            <a:fld id="{4129E62B-9008-4BE7-B27B-BC6EF0DC1102}" type="slidenum">
              <a:rPr kumimoji="1" lang="ja-JP" altLang="en-US" smtClean="0"/>
              <a:t>‹#›</a:t>
            </a:fld>
            <a:endParaRPr kumimoji="1" lang="ja-JP" altLang="en-US"/>
          </a:p>
        </p:txBody>
      </p:sp>
    </p:spTree>
    <p:extLst>
      <p:ext uri="{BB962C8B-B14F-4D97-AF65-F5344CB8AC3E}">
        <p14:creationId xmlns:p14="http://schemas.microsoft.com/office/powerpoint/2010/main" val="2605540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E00CE5-2326-45DD-9644-5F20F4CABF0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A964920-FF7F-41C1-9EF9-E2637F699C73}"/>
              </a:ext>
            </a:extLst>
          </p:cNvPr>
          <p:cNvSpPr>
            <a:spLocks noGrp="1"/>
          </p:cNvSpPr>
          <p:nvPr>
            <p:ph type="dt" sz="half" idx="10"/>
          </p:nvPr>
        </p:nvSpPr>
        <p:spPr/>
        <p:txBody>
          <a:bodyPr/>
          <a:lstStyle/>
          <a:p>
            <a:fld id="{BD32F492-9160-4ABF-91AD-77D5CCE4FE9E}" type="datetimeFigureOut">
              <a:rPr kumimoji="1" lang="ja-JP" altLang="en-US" smtClean="0"/>
              <a:t>2020/5/27</a:t>
            </a:fld>
            <a:endParaRPr kumimoji="1" lang="ja-JP" altLang="en-US"/>
          </a:p>
        </p:txBody>
      </p:sp>
      <p:sp>
        <p:nvSpPr>
          <p:cNvPr id="4" name="フッター プレースホルダー 3">
            <a:extLst>
              <a:ext uri="{FF2B5EF4-FFF2-40B4-BE49-F238E27FC236}">
                <a16:creationId xmlns:a16="http://schemas.microsoft.com/office/drawing/2014/main" id="{7023AE75-E558-4770-A7EA-76F2C918E52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B0876BB-9289-4992-A253-E1F5B98AC167}"/>
              </a:ext>
            </a:extLst>
          </p:cNvPr>
          <p:cNvSpPr>
            <a:spLocks noGrp="1"/>
          </p:cNvSpPr>
          <p:nvPr>
            <p:ph type="sldNum" sz="quarter" idx="12"/>
          </p:nvPr>
        </p:nvSpPr>
        <p:spPr/>
        <p:txBody>
          <a:bodyPr/>
          <a:lstStyle/>
          <a:p>
            <a:fld id="{4129E62B-9008-4BE7-B27B-BC6EF0DC1102}" type="slidenum">
              <a:rPr kumimoji="1" lang="ja-JP" altLang="en-US" smtClean="0"/>
              <a:t>‹#›</a:t>
            </a:fld>
            <a:endParaRPr kumimoji="1" lang="ja-JP" altLang="en-US"/>
          </a:p>
        </p:txBody>
      </p:sp>
    </p:spTree>
    <p:extLst>
      <p:ext uri="{BB962C8B-B14F-4D97-AF65-F5344CB8AC3E}">
        <p14:creationId xmlns:p14="http://schemas.microsoft.com/office/powerpoint/2010/main" val="3344354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707B6C4-C8E9-4524-9CF5-9B5D8907D8C1}"/>
              </a:ext>
            </a:extLst>
          </p:cNvPr>
          <p:cNvSpPr>
            <a:spLocks noGrp="1"/>
          </p:cNvSpPr>
          <p:nvPr>
            <p:ph type="dt" sz="half" idx="10"/>
          </p:nvPr>
        </p:nvSpPr>
        <p:spPr/>
        <p:txBody>
          <a:bodyPr/>
          <a:lstStyle/>
          <a:p>
            <a:fld id="{BD32F492-9160-4ABF-91AD-77D5CCE4FE9E}" type="datetimeFigureOut">
              <a:rPr kumimoji="1" lang="ja-JP" altLang="en-US" smtClean="0"/>
              <a:t>2020/5/27</a:t>
            </a:fld>
            <a:endParaRPr kumimoji="1" lang="ja-JP" altLang="en-US"/>
          </a:p>
        </p:txBody>
      </p:sp>
      <p:sp>
        <p:nvSpPr>
          <p:cNvPr id="3" name="フッター プレースホルダー 2">
            <a:extLst>
              <a:ext uri="{FF2B5EF4-FFF2-40B4-BE49-F238E27FC236}">
                <a16:creationId xmlns:a16="http://schemas.microsoft.com/office/drawing/2014/main" id="{ABC145A2-F6F6-41CA-A1CB-05EC23E812F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A9AB155-04F4-4B54-A558-47532F5D041B}"/>
              </a:ext>
            </a:extLst>
          </p:cNvPr>
          <p:cNvSpPr>
            <a:spLocks noGrp="1"/>
          </p:cNvSpPr>
          <p:nvPr>
            <p:ph type="sldNum" sz="quarter" idx="12"/>
          </p:nvPr>
        </p:nvSpPr>
        <p:spPr/>
        <p:txBody>
          <a:bodyPr/>
          <a:lstStyle/>
          <a:p>
            <a:fld id="{4129E62B-9008-4BE7-B27B-BC6EF0DC1102}" type="slidenum">
              <a:rPr kumimoji="1" lang="ja-JP" altLang="en-US" smtClean="0"/>
              <a:t>‹#›</a:t>
            </a:fld>
            <a:endParaRPr kumimoji="1" lang="ja-JP" altLang="en-US"/>
          </a:p>
        </p:txBody>
      </p:sp>
    </p:spTree>
    <p:extLst>
      <p:ext uri="{BB962C8B-B14F-4D97-AF65-F5344CB8AC3E}">
        <p14:creationId xmlns:p14="http://schemas.microsoft.com/office/powerpoint/2010/main" val="267556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380152-F3D6-43EE-9A21-93B7B50FFB9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F16AF79-5D6A-46F6-BC9E-8D97EBD9DD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8D15ABA-76FF-4584-A28F-7A0333C8D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6102FB3-ED8A-4F60-AEED-738A995F7659}"/>
              </a:ext>
            </a:extLst>
          </p:cNvPr>
          <p:cNvSpPr>
            <a:spLocks noGrp="1"/>
          </p:cNvSpPr>
          <p:nvPr>
            <p:ph type="dt" sz="half" idx="10"/>
          </p:nvPr>
        </p:nvSpPr>
        <p:spPr/>
        <p:txBody>
          <a:bodyPr/>
          <a:lstStyle/>
          <a:p>
            <a:fld id="{BD32F492-9160-4ABF-91AD-77D5CCE4FE9E}" type="datetimeFigureOut">
              <a:rPr kumimoji="1" lang="ja-JP" altLang="en-US" smtClean="0"/>
              <a:t>2020/5/27</a:t>
            </a:fld>
            <a:endParaRPr kumimoji="1" lang="ja-JP" altLang="en-US"/>
          </a:p>
        </p:txBody>
      </p:sp>
      <p:sp>
        <p:nvSpPr>
          <p:cNvPr id="6" name="フッター プレースホルダー 5">
            <a:extLst>
              <a:ext uri="{FF2B5EF4-FFF2-40B4-BE49-F238E27FC236}">
                <a16:creationId xmlns:a16="http://schemas.microsoft.com/office/drawing/2014/main" id="{F4FB4A65-BDE3-4261-82ED-395DFC50A50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EEE96D2-7C48-44E1-88D3-40B676B5FC3D}"/>
              </a:ext>
            </a:extLst>
          </p:cNvPr>
          <p:cNvSpPr>
            <a:spLocks noGrp="1"/>
          </p:cNvSpPr>
          <p:nvPr>
            <p:ph type="sldNum" sz="quarter" idx="12"/>
          </p:nvPr>
        </p:nvSpPr>
        <p:spPr/>
        <p:txBody>
          <a:bodyPr/>
          <a:lstStyle/>
          <a:p>
            <a:fld id="{4129E62B-9008-4BE7-B27B-BC6EF0DC1102}" type="slidenum">
              <a:rPr kumimoji="1" lang="ja-JP" altLang="en-US" smtClean="0"/>
              <a:t>‹#›</a:t>
            </a:fld>
            <a:endParaRPr kumimoji="1" lang="ja-JP" altLang="en-US"/>
          </a:p>
        </p:txBody>
      </p:sp>
    </p:spTree>
    <p:extLst>
      <p:ext uri="{BB962C8B-B14F-4D97-AF65-F5344CB8AC3E}">
        <p14:creationId xmlns:p14="http://schemas.microsoft.com/office/powerpoint/2010/main" val="1137259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8BFAF2-E1F4-4C5B-8D01-D11620849B0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89708B0-4CFA-4E6C-9362-1653513D79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2630078-F71B-4B63-BF61-FEBAD3A7C2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D46EBA1-6736-4EA3-92A2-3A9BCC4868BF}"/>
              </a:ext>
            </a:extLst>
          </p:cNvPr>
          <p:cNvSpPr>
            <a:spLocks noGrp="1"/>
          </p:cNvSpPr>
          <p:nvPr>
            <p:ph type="dt" sz="half" idx="10"/>
          </p:nvPr>
        </p:nvSpPr>
        <p:spPr/>
        <p:txBody>
          <a:bodyPr/>
          <a:lstStyle/>
          <a:p>
            <a:fld id="{BD32F492-9160-4ABF-91AD-77D5CCE4FE9E}" type="datetimeFigureOut">
              <a:rPr kumimoji="1" lang="ja-JP" altLang="en-US" smtClean="0"/>
              <a:t>2020/5/27</a:t>
            </a:fld>
            <a:endParaRPr kumimoji="1" lang="ja-JP" altLang="en-US"/>
          </a:p>
        </p:txBody>
      </p:sp>
      <p:sp>
        <p:nvSpPr>
          <p:cNvPr id="6" name="フッター プレースホルダー 5">
            <a:extLst>
              <a:ext uri="{FF2B5EF4-FFF2-40B4-BE49-F238E27FC236}">
                <a16:creationId xmlns:a16="http://schemas.microsoft.com/office/drawing/2014/main" id="{F61EF912-A1D9-4A9A-B205-CE51C3E1CA3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5DDFCCC-3CC9-4C46-B7CF-58FC06D89D84}"/>
              </a:ext>
            </a:extLst>
          </p:cNvPr>
          <p:cNvSpPr>
            <a:spLocks noGrp="1"/>
          </p:cNvSpPr>
          <p:nvPr>
            <p:ph type="sldNum" sz="quarter" idx="12"/>
          </p:nvPr>
        </p:nvSpPr>
        <p:spPr/>
        <p:txBody>
          <a:bodyPr/>
          <a:lstStyle/>
          <a:p>
            <a:fld id="{4129E62B-9008-4BE7-B27B-BC6EF0DC1102}" type="slidenum">
              <a:rPr kumimoji="1" lang="ja-JP" altLang="en-US" smtClean="0"/>
              <a:t>‹#›</a:t>
            </a:fld>
            <a:endParaRPr kumimoji="1" lang="ja-JP" altLang="en-US"/>
          </a:p>
        </p:txBody>
      </p:sp>
    </p:spTree>
    <p:extLst>
      <p:ext uri="{BB962C8B-B14F-4D97-AF65-F5344CB8AC3E}">
        <p14:creationId xmlns:p14="http://schemas.microsoft.com/office/powerpoint/2010/main" val="3265849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5000">
              <a:srgbClr val="0070C0"/>
            </a:gs>
            <a:gs pos="0">
              <a:schemeClr val="accent1">
                <a:lumMod val="50000"/>
              </a:schemeClr>
            </a:gs>
            <a:gs pos="100000">
              <a:srgbClr val="00B0F0"/>
            </a:gs>
          </a:gsLst>
          <a:lin ang="5400000" scaled="1"/>
          <a:tileRect/>
        </a:gra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B088C53-065E-4E94-925D-92E60B626B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3722D30-2387-458C-B195-D1778F9FA5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0C66CBF-3EEE-4FB3-A88F-6614EAD86F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32F492-9160-4ABF-91AD-77D5CCE4FE9E}" type="datetimeFigureOut">
              <a:rPr kumimoji="1" lang="ja-JP" altLang="en-US" smtClean="0"/>
              <a:t>2020/5/27</a:t>
            </a:fld>
            <a:endParaRPr kumimoji="1" lang="ja-JP" altLang="en-US"/>
          </a:p>
        </p:txBody>
      </p:sp>
      <p:sp>
        <p:nvSpPr>
          <p:cNvPr id="5" name="フッター プレースホルダー 4">
            <a:extLst>
              <a:ext uri="{FF2B5EF4-FFF2-40B4-BE49-F238E27FC236}">
                <a16:creationId xmlns:a16="http://schemas.microsoft.com/office/drawing/2014/main" id="{413055A5-33B1-46C8-8850-894C719D66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DAA6B0D-0905-4037-A307-B212DDA558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9E62B-9008-4BE7-B27B-BC6EF0DC1102}" type="slidenum">
              <a:rPr kumimoji="1" lang="ja-JP" altLang="en-US" smtClean="0"/>
              <a:t>‹#›</a:t>
            </a:fld>
            <a:endParaRPr kumimoji="1" lang="ja-JP" altLang="en-US"/>
          </a:p>
        </p:txBody>
      </p:sp>
    </p:spTree>
    <p:extLst>
      <p:ext uri="{BB962C8B-B14F-4D97-AF65-F5344CB8AC3E}">
        <p14:creationId xmlns:p14="http://schemas.microsoft.com/office/powerpoint/2010/main" val="324297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7.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6.png"/><Relationship Id="rId5" Type="http://schemas.openxmlformats.org/officeDocument/2006/relationships/image" Target="../media/image10.jp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notesSlide" Target="../notesSlides/notesSlide2.xm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9.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5.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descr="雲の間から見える海&#10;&#10;自動的に生成された説明">
            <a:extLst>
              <a:ext uri="{FF2B5EF4-FFF2-40B4-BE49-F238E27FC236}">
                <a16:creationId xmlns:a16="http://schemas.microsoft.com/office/drawing/2014/main" id="{F96AEE87-27BA-4598-A26F-4F396AA003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1457" y="886592"/>
            <a:ext cx="7629085" cy="5084815"/>
          </a:xfrm>
          <a:prstGeom prst="rect">
            <a:avLst/>
          </a:prstGeom>
        </p:spPr>
      </p:pic>
      <p:sp>
        <p:nvSpPr>
          <p:cNvPr id="21" name="テキスト ボックス 20">
            <a:extLst>
              <a:ext uri="{FF2B5EF4-FFF2-40B4-BE49-F238E27FC236}">
                <a16:creationId xmlns:a16="http://schemas.microsoft.com/office/drawing/2014/main" id="{4C720F8F-C0D5-47CB-965C-06B8FCF4169C}"/>
              </a:ext>
            </a:extLst>
          </p:cNvPr>
          <p:cNvSpPr txBox="1"/>
          <p:nvPr/>
        </p:nvSpPr>
        <p:spPr>
          <a:xfrm>
            <a:off x="2725528" y="2838631"/>
            <a:ext cx="6740948" cy="646331"/>
          </a:xfrm>
          <a:prstGeom prst="rect">
            <a:avLst/>
          </a:prstGeom>
          <a:solidFill>
            <a:schemeClr val="bg1">
              <a:alpha val="70000"/>
            </a:schemeClr>
          </a:solidFill>
        </p:spPr>
        <p:txBody>
          <a:bodyPr wrap="none" rtlCol="0">
            <a:spAutoFit/>
          </a:bodyPr>
          <a:lstStyle/>
          <a:p>
            <a:pPr algn="ctr"/>
            <a:r>
              <a:rPr lang="ja-JP" altLang="en-US" sz="3600" dirty="0">
                <a:solidFill>
                  <a:srgbClr val="002060"/>
                </a:solidFill>
                <a:latin typeface="Meiryo UI" panose="020B0604030504040204" pitchFamily="50" charset="-128"/>
                <a:ea typeface="Meiryo UI" panose="020B0604030504040204" pitchFamily="50" charset="-128"/>
              </a:rPr>
              <a:t>船の世界の温室効果ガス排出削減</a:t>
            </a:r>
            <a:endParaRPr lang="en-US" altLang="ja-JP" sz="3600" dirty="0">
              <a:solidFill>
                <a:srgbClr val="002060"/>
              </a:solidFill>
              <a:latin typeface="Meiryo UI" panose="020B0604030504040204" pitchFamily="50" charset="-128"/>
              <a:ea typeface="Meiryo UI" panose="020B0604030504040204" pitchFamily="50" charset="-128"/>
            </a:endParaRPr>
          </a:p>
        </p:txBody>
      </p:sp>
      <p:pic>
        <p:nvPicPr>
          <p:cNvPr id="4" name="オーディオ 3">
            <a:hlinkClick r:id="" action="ppaction://media"/>
            <a:extLst>
              <a:ext uri="{FF2B5EF4-FFF2-40B4-BE49-F238E27FC236}">
                <a16:creationId xmlns:a16="http://schemas.microsoft.com/office/drawing/2014/main" id="{9B9F084A-6F7D-4444-87CD-949B3C74839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pic>
        <p:nvPicPr>
          <p:cNvPr id="5" name="図 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60612" y="238971"/>
            <a:ext cx="2700000" cy="389803"/>
          </a:xfrm>
          <a:prstGeom prst="rect">
            <a:avLst/>
          </a:prstGeom>
        </p:spPr>
      </p:pic>
    </p:spTree>
    <p:extLst>
      <p:ext uri="{BB962C8B-B14F-4D97-AF65-F5344CB8AC3E}">
        <p14:creationId xmlns:p14="http://schemas.microsoft.com/office/powerpoint/2010/main" val="3745003515"/>
      </p:ext>
    </p:extLst>
  </p:cSld>
  <p:clrMapOvr>
    <a:masterClrMapping/>
  </p:clrMapOvr>
  <mc:AlternateContent xmlns:mc="http://schemas.openxmlformats.org/markup-compatibility/2006" xmlns:p14="http://schemas.microsoft.com/office/powerpoint/2010/main">
    <mc:Choice Requires="p14">
      <p:transition spd="slow" p14:dur="2000" advTm="19470"/>
    </mc:Choice>
    <mc:Fallback xmlns="">
      <p:transition spd="slow" advTm="194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854" y="1844881"/>
            <a:ext cx="4281690" cy="2796097"/>
          </a:xfrm>
          <a:prstGeom prst="rect">
            <a:avLst/>
          </a:prstGeom>
        </p:spPr>
      </p:pic>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9316" y="287081"/>
            <a:ext cx="4563589" cy="2785730"/>
          </a:xfrm>
          <a:prstGeom prst="rect">
            <a:avLst/>
          </a:prstGeom>
        </p:spPr>
      </p:pic>
      <p:pic>
        <p:nvPicPr>
          <p:cNvPr id="4" name="図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29316" y="3242930"/>
            <a:ext cx="4528375" cy="2785731"/>
          </a:xfrm>
          <a:prstGeom prst="rect">
            <a:avLst/>
          </a:prstGeom>
        </p:spPr>
      </p:pic>
      <p:sp>
        <p:nvSpPr>
          <p:cNvPr id="5" name="角丸四角形 4"/>
          <p:cNvSpPr/>
          <p:nvPr/>
        </p:nvSpPr>
        <p:spPr>
          <a:xfrm>
            <a:off x="6659056" y="148859"/>
            <a:ext cx="4859079" cy="6039289"/>
          </a:xfrm>
          <a:prstGeom prst="roundRect">
            <a:avLst>
              <a:gd name="adj" fmla="val 4194"/>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a:off x="5195542" y="3003565"/>
            <a:ext cx="1239516" cy="531627"/>
          </a:xfrm>
          <a:prstGeom prst="rightArrow">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659056" y="6198780"/>
            <a:ext cx="5262979" cy="461665"/>
          </a:xfrm>
          <a:prstGeom prst="rect">
            <a:avLst/>
          </a:prstGeom>
        </p:spPr>
        <p:txBody>
          <a:bodyPr wrap="none">
            <a:spAutoFit/>
          </a:bodyPr>
          <a:lstStyle/>
          <a:p>
            <a:r>
              <a:rPr lang="ja-JP" altLang="en-US" sz="1200" dirty="0"/>
              <a:t>国際海運のゼロエミッションに向けたロードマップ（国土交通省海事局）</a:t>
            </a:r>
            <a:endParaRPr lang="en-US" altLang="ja-JP" sz="1200" dirty="0"/>
          </a:p>
          <a:p>
            <a:r>
              <a:rPr lang="en-US" altLang="ja-JP" sz="1200" dirty="0"/>
              <a:t>2020</a:t>
            </a:r>
            <a:r>
              <a:rPr lang="ja-JP" altLang="en-US" sz="1200" dirty="0"/>
              <a:t>年</a:t>
            </a:r>
            <a:r>
              <a:rPr lang="en-US" altLang="ja-JP" sz="1200" dirty="0"/>
              <a:t>3</a:t>
            </a:r>
            <a:r>
              <a:rPr lang="ja-JP" altLang="en-US" sz="1200" dirty="0"/>
              <a:t>月　</a:t>
            </a:r>
            <a:r>
              <a:rPr lang="en-US" altLang="ja-JP" sz="1200" dirty="0"/>
              <a:t>https://www.mlit.go.jp/maritime/GHG_roadmap.html</a:t>
            </a:r>
            <a:endParaRPr lang="ja-JP" altLang="en-US" sz="1200" dirty="0"/>
          </a:p>
        </p:txBody>
      </p:sp>
      <p:sp>
        <p:nvSpPr>
          <p:cNvPr id="9" name="正方形/長方形 8"/>
          <p:cNvSpPr/>
          <p:nvPr/>
        </p:nvSpPr>
        <p:spPr>
          <a:xfrm>
            <a:off x="385987" y="4722451"/>
            <a:ext cx="5416868" cy="461665"/>
          </a:xfrm>
          <a:prstGeom prst="rect">
            <a:avLst/>
          </a:prstGeom>
        </p:spPr>
        <p:txBody>
          <a:bodyPr wrap="none">
            <a:spAutoFit/>
          </a:bodyPr>
          <a:lstStyle/>
          <a:p>
            <a:r>
              <a:rPr lang="ja-JP" altLang="en-US" sz="1200" dirty="0"/>
              <a:t>船舶からの温室効果ガス排出ゼロに向けた方策を検討（国土交通省海事局）</a:t>
            </a:r>
            <a:endParaRPr lang="en-US" altLang="ja-JP" sz="1200" dirty="0"/>
          </a:p>
          <a:p>
            <a:r>
              <a:rPr lang="en-US" altLang="ja-JP" sz="1200" dirty="0"/>
              <a:t>2019</a:t>
            </a:r>
            <a:r>
              <a:rPr lang="ja-JP" altLang="en-US" sz="1200" dirty="0"/>
              <a:t>年</a:t>
            </a:r>
            <a:r>
              <a:rPr lang="en-US" altLang="ja-JP" sz="1200" dirty="0"/>
              <a:t>7</a:t>
            </a:r>
            <a:r>
              <a:rPr lang="ja-JP" altLang="en-US" sz="1200" dirty="0"/>
              <a:t>月　</a:t>
            </a:r>
            <a:r>
              <a:rPr lang="en-US" altLang="ja-JP" sz="1200" dirty="0"/>
              <a:t>https://www.mlit.go.jp/common/001300974.pdf</a:t>
            </a:r>
            <a:endParaRPr lang="ja-JP" altLang="en-US" sz="1200" dirty="0"/>
          </a:p>
        </p:txBody>
      </p:sp>
      <p:pic>
        <p:nvPicPr>
          <p:cNvPr id="13" name="オーディオ 12">
            <a:hlinkClick r:id="" action="ppaction://media"/>
            <a:extLst>
              <a:ext uri="{FF2B5EF4-FFF2-40B4-BE49-F238E27FC236}">
                <a16:creationId xmlns:a16="http://schemas.microsoft.com/office/drawing/2014/main" id="{69810976-2EB9-4B4C-9D72-5FBD1A4FD29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715014392"/>
      </p:ext>
    </p:extLst>
  </p:cSld>
  <p:clrMapOvr>
    <a:masterClrMapping/>
  </p:clrMapOvr>
  <mc:AlternateContent xmlns:mc="http://schemas.openxmlformats.org/markup-compatibility/2006" xmlns:p14="http://schemas.microsoft.com/office/powerpoint/2010/main">
    <mc:Choice Requires="p14">
      <p:transition spd="slow" p14:dur="2000" advTm="26201"/>
    </mc:Choice>
    <mc:Fallback xmlns="">
      <p:transition spd="slow" advTm="262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8C95723-CED6-4D1F-ACE1-F2AD962A57FF}"/>
              </a:ext>
            </a:extLst>
          </p:cNvPr>
          <p:cNvSpPr txBox="1"/>
          <p:nvPr/>
        </p:nvSpPr>
        <p:spPr>
          <a:xfrm>
            <a:off x="994769" y="1378934"/>
            <a:ext cx="8911414" cy="3785652"/>
          </a:xfrm>
          <a:prstGeom prst="rect">
            <a:avLst/>
          </a:prstGeom>
          <a:noFill/>
        </p:spPr>
        <p:txBody>
          <a:bodyPr wrap="none" rtlCol="0">
            <a:spAutoFit/>
          </a:bodyPr>
          <a:lstStyle/>
          <a:p>
            <a:r>
              <a:rPr lang="ja-JP" altLang="en-US" sz="2400" dirty="0">
                <a:solidFill>
                  <a:schemeClr val="bg1"/>
                </a:solidFill>
                <a:latin typeface="Meiryo UI" panose="020B0604030504040204" pitchFamily="50" charset="-128"/>
                <a:ea typeface="Meiryo UI" panose="020B0604030504040204" pitchFamily="50" charset="-128"/>
              </a:rPr>
              <a:t>●船の世界の温室効果ガス排出削減　＝　二酸化炭素排出削減が主</a:t>
            </a:r>
            <a:endParaRPr lang="en-US" altLang="ja-JP" sz="2400" dirty="0">
              <a:solidFill>
                <a:schemeClr val="bg1"/>
              </a:solidFill>
              <a:latin typeface="Meiryo UI" panose="020B0604030504040204" pitchFamily="50" charset="-128"/>
              <a:ea typeface="Meiryo UI" panose="020B0604030504040204" pitchFamily="50" charset="-128"/>
            </a:endParaRPr>
          </a:p>
          <a:p>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rPr>
              <a:t>●短期的には省エネ対策</a:t>
            </a:r>
            <a:endParaRPr lang="en-US" altLang="ja-JP" sz="2400" dirty="0">
              <a:solidFill>
                <a:schemeClr val="bg1"/>
              </a:solidFill>
              <a:latin typeface="Meiryo UI" panose="020B0604030504040204" pitchFamily="50" charset="-128"/>
              <a:ea typeface="Meiryo UI" panose="020B0604030504040204" pitchFamily="50" charset="-128"/>
            </a:endParaRPr>
          </a:p>
          <a:p>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rPr>
              <a:t>●では長期的には</a:t>
            </a:r>
            <a:r>
              <a:rPr lang="en-US" altLang="ja-JP" sz="2400" dirty="0">
                <a:solidFill>
                  <a:schemeClr val="bg1"/>
                </a:solidFill>
                <a:latin typeface="Meiryo UI" panose="020B0604030504040204" pitchFamily="50" charset="-128"/>
                <a:ea typeface="Meiryo UI" panose="020B0604030504040204" pitchFamily="50" charset="-128"/>
              </a:rPr>
              <a:t>……</a:t>
            </a:r>
            <a:r>
              <a:rPr lang="ja-JP" altLang="en-US" sz="2400" dirty="0">
                <a:solidFill>
                  <a:schemeClr val="bg1"/>
                </a:solidFill>
                <a:latin typeface="Meiryo UI" panose="020B0604030504040204" pitchFamily="50" charset="-128"/>
                <a:ea typeface="Meiryo UI" panose="020B0604030504040204" pitchFamily="50" charset="-128"/>
              </a:rPr>
              <a:t>　→　エネルギーの見直し</a:t>
            </a:r>
            <a:r>
              <a:rPr lang="en-US" altLang="ja-JP" sz="2400" dirty="0">
                <a:solidFill>
                  <a:schemeClr val="bg1"/>
                </a:solidFill>
                <a:latin typeface="Meiryo UI" panose="020B0604030504040204" pitchFamily="50" charset="-128"/>
                <a:ea typeface="Meiryo UI" panose="020B0604030504040204" pitchFamily="50" charset="-128"/>
              </a:rPr>
              <a:t/>
            </a:r>
            <a:br>
              <a:rPr lang="en-US" altLang="ja-JP" sz="2400" dirty="0">
                <a:solidFill>
                  <a:schemeClr val="bg1"/>
                </a:solidFill>
                <a:latin typeface="Meiryo UI" panose="020B0604030504040204" pitchFamily="50" charset="-128"/>
                <a:ea typeface="Meiryo UI" panose="020B0604030504040204" pitchFamily="50" charset="-128"/>
              </a:rPr>
            </a:br>
            <a:r>
              <a:rPr lang="ja-JP" altLang="en-US" sz="2400" dirty="0">
                <a:solidFill>
                  <a:schemeClr val="bg1"/>
                </a:solidFill>
                <a:latin typeface="Meiryo UI" panose="020B0604030504040204" pitchFamily="50" charset="-128"/>
                <a:ea typeface="Meiryo UI" panose="020B0604030504040204" pitchFamily="50" charset="-128"/>
              </a:rPr>
              <a:t>　　バッテリー？代替燃料？</a:t>
            </a:r>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rPr>
              <a:t>　　中長期目標としてカーボンニュートラルを目標とする船社も</a:t>
            </a:r>
            <a:endParaRPr lang="en-US" altLang="ja-JP" sz="2400" dirty="0">
              <a:solidFill>
                <a:schemeClr val="bg1"/>
              </a:solidFill>
              <a:latin typeface="Meiryo UI" panose="020B0604030504040204" pitchFamily="50" charset="-128"/>
              <a:ea typeface="Meiryo UI" panose="020B0604030504040204" pitchFamily="50" charset="-128"/>
            </a:endParaRPr>
          </a:p>
          <a:p>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rPr>
              <a:t>●船の環境規制は全世界共通</a:t>
            </a:r>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rPr>
              <a:t>　　国内だからといって緩和はされない（上乗せ規制はある）</a:t>
            </a:r>
            <a:endParaRPr lang="en-US" altLang="ja-JP" sz="2400"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CBF91F34-03C4-4097-BCA2-132CB104BB19}"/>
              </a:ext>
            </a:extLst>
          </p:cNvPr>
          <p:cNvSpPr txBox="1"/>
          <p:nvPr/>
        </p:nvSpPr>
        <p:spPr>
          <a:xfrm>
            <a:off x="550269" y="449291"/>
            <a:ext cx="1199367" cy="646331"/>
          </a:xfrm>
          <a:prstGeom prst="rect">
            <a:avLst/>
          </a:prstGeom>
          <a:solidFill>
            <a:schemeClr val="bg1">
              <a:alpha val="70000"/>
            </a:schemeClr>
          </a:solidFill>
        </p:spPr>
        <p:txBody>
          <a:bodyPr wrap="none" rtlCol="0">
            <a:spAutoFit/>
          </a:bodyPr>
          <a:lstStyle/>
          <a:p>
            <a:r>
              <a:rPr lang="ja-JP" altLang="en-US" sz="3600" dirty="0">
                <a:solidFill>
                  <a:srgbClr val="002060"/>
                </a:solidFill>
                <a:latin typeface="Meiryo UI" panose="020B0604030504040204" pitchFamily="50" charset="-128"/>
                <a:ea typeface="Meiryo UI" panose="020B0604030504040204" pitchFamily="50" charset="-128"/>
              </a:rPr>
              <a:t>まとめ</a:t>
            </a:r>
            <a:endParaRPr lang="en-US" altLang="ja-JP" sz="3600" dirty="0">
              <a:solidFill>
                <a:srgbClr val="002060"/>
              </a:solidFill>
              <a:latin typeface="Meiryo UI" panose="020B0604030504040204" pitchFamily="50" charset="-128"/>
              <a:ea typeface="Meiryo UI" panose="020B0604030504040204" pitchFamily="50" charset="-128"/>
            </a:endParaRPr>
          </a:p>
        </p:txBody>
      </p:sp>
      <p:pic>
        <p:nvPicPr>
          <p:cNvPr id="3" name="オーディオ 2">
            <a:hlinkClick r:id="" action="ppaction://media"/>
            <a:extLst>
              <a:ext uri="{FF2B5EF4-FFF2-40B4-BE49-F238E27FC236}">
                <a16:creationId xmlns:a16="http://schemas.microsoft.com/office/drawing/2014/main" id="{CD80F26F-3F9B-3441-BF98-C19FD662F09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446358144"/>
      </p:ext>
    </p:extLst>
  </p:cSld>
  <p:clrMapOvr>
    <a:masterClrMapping/>
  </p:clrMapOvr>
  <mc:AlternateContent xmlns:mc="http://schemas.openxmlformats.org/markup-compatibility/2006" xmlns:p14="http://schemas.microsoft.com/office/powerpoint/2010/main">
    <mc:Choice Requires="p14">
      <p:transition spd="slow" p14:dur="2000" advTm="46659"/>
    </mc:Choice>
    <mc:Fallback xmlns="">
      <p:transition spd="slow" advTm="466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D15B858-EB48-4B5B-9D86-DC3C4008A79D}"/>
              </a:ext>
            </a:extLst>
          </p:cNvPr>
          <p:cNvSpPr txBox="1"/>
          <p:nvPr/>
        </p:nvSpPr>
        <p:spPr>
          <a:xfrm>
            <a:off x="550269" y="449291"/>
            <a:ext cx="3445174" cy="646331"/>
          </a:xfrm>
          <a:prstGeom prst="rect">
            <a:avLst/>
          </a:prstGeom>
          <a:solidFill>
            <a:schemeClr val="bg1">
              <a:alpha val="70000"/>
            </a:schemeClr>
          </a:solidFill>
        </p:spPr>
        <p:txBody>
          <a:bodyPr wrap="none" rtlCol="0">
            <a:spAutoFit/>
          </a:bodyPr>
          <a:lstStyle/>
          <a:p>
            <a:r>
              <a:rPr lang="ja-JP" altLang="en-US" sz="3600" dirty="0">
                <a:solidFill>
                  <a:srgbClr val="002060"/>
                </a:solidFill>
                <a:latin typeface="Meiryo UI" panose="020B0604030504040204" pitchFamily="50" charset="-128"/>
                <a:ea typeface="Meiryo UI" panose="020B0604030504040204" pitchFamily="50" charset="-128"/>
              </a:rPr>
              <a:t>もっと知りたい方へ</a:t>
            </a:r>
            <a:endParaRPr lang="en-US" altLang="ja-JP" sz="3600" dirty="0">
              <a:solidFill>
                <a:srgbClr val="002060"/>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C8C95723-CED6-4D1F-ACE1-F2AD962A57FF}"/>
              </a:ext>
            </a:extLst>
          </p:cNvPr>
          <p:cNvSpPr txBox="1"/>
          <p:nvPr/>
        </p:nvSpPr>
        <p:spPr>
          <a:xfrm>
            <a:off x="994769" y="1378934"/>
            <a:ext cx="10066795" cy="2954655"/>
          </a:xfrm>
          <a:prstGeom prst="rect">
            <a:avLst/>
          </a:prstGeom>
          <a:noFill/>
        </p:spPr>
        <p:txBody>
          <a:bodyPr wrap="none" rtlCol="0">
            <a:spAutoFit/>
          </a:bodyPr>
          <a:lstStyle/>
          <a:p>
            <a:r>
              <a:rPr lang="ja-JP" altLang="en-US" sz="2400" dirty="0">
                <a:solidFill>
                  <a:schemeClr val="bg1"/>
                </a:solidFill>
                <a:latin typeface="Meiryo UI" panose="020B0604030504040204" pitchFamily="50" charset="-128"/>
                <a:ea typeface="Meiryo UI" panose="020B0604030504040204" pitchFamily="50" charset="-128"/>
              </a:rPr>
              <a:t>●</a:t>
            </a:r>
            <a:r>
              <a:rPr lang="en-US" altLang="ja-JP" sz="2400" dirty="0">
                <a:solidFill>
                  <a:schemeClr val="bg1"/>
                </a:solidFill>
                <a:latin typeface="Meiryo UI" panose="020B0604030504040204" pitchFamily="50" charset="-128"/>
                <a:ea typeface="Meiryo UI" panose="020B0604030504040204" pitchFamily="50" charset="-128"/>
              </a:rPr>
              <a:t>Greenhouse Gas Emissions (IMO)</a:t>
            </a:r>
            <a:endParaRPr lang="ja-JP" altLang="en-US" sz="2400" dirty="0">
              <a:solidFill>
                <a:schemeClr val="bg1"/>
              </a:solidFill>
              <a:latin typeface="Meiryo UI" panose="020B0604030504040204" pitchFamily="50" charset="-128"/>
              <a:ea typeface="Meiryo UI" panose="020B0604030504040204" pitchFamily="50" charset="-128"/>
            </a:endParaRPr>
          </a:p>
          <a:p>
            <a:r>
              <a:rPr lang="ja-JP" altLang="en-US" sz="1400" dirty="0">
                <a:solidFill>
                  <a:schemeClr val="bg1"/>
                </a:solidFill>
                <a:latin typeface="Meiryo UI" panose="020B0604030504040204" pitchFamily="50" charset="-128"/>
                <a:ea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rPr>
              <a:t>http://www.imo.org/en/OurWork/Environment/PollutionPrevention/AirPollution/Pages/GHG-Emissions.aspx</a:t>
            </a:r>
          </a:p>
          <a:p>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rPr>
              <a:t>●国際海運</a:t>
            </a:r>
            <a:r>
              <a:rPr lang="en-US" altLang="ja-JP" sz="2400" dirty="0">
                <a:solidFill>
                  <a:schemeClr val="bg1"/>
                </a:solidFill>
                <a:latin typeface="Meiryo UI" panose="020B0604030504040204" pitchFamily="50" charset="-128"/>
                <a:ea typeface="Meiryo UI" panose="020B0604030504040204" pitchFamily="50" charset="-128"/>
              </a:rPr>
              <a:t>GHG</a:t>
            </a:r>
            <a:r>
              <a:rPr lang="ja-JP" altLang="en-US" sz="2400" dirty="0">
                <a:solidFill>
                  <a:schemeClr val="bg1"/>
                </a:solidFill>
                <a:latin typeface="Meiryo UI" panose="020B0604030504040204" pitchFamily="50" charset="-128"/>
                <a:ea typeface="Meiryo UI" panose="020B0604030504040204" pitchFamily="50" charset="-128"/>
              </a:rPr>
              <a:t>ゼロエミッションプロジェクト（国土交通省海事局）</a:t>
            </a:r>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1400" dirty="0">
                <a:solidFill>
                  <a:schemeClr val="bg1"/>
                </a:solidFill>
                <a:latin typeface="Meiryo UI" panose="020B0604030504040204" pitchFamily="50" charset="-128"/>
                <a:ea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rPr>
              <a:t>https://www.mlit.go.jp/maritime/maritime_tk7_000026.html</a:t>
            </a:r>
          </a:p>
          <a:p>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rPr>
              <a:t>●国際海運からの温室効果ガス排出ゼロに向けて</a:t>
            </a:r>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rPr>
              <a:t>　斎藤英明氏：</a:t>
            </a:r>
            <a:r>
              <a:rPr lang="en-US" altLang="ja-JP" sz="2400" dirty="0">
                <a:solidFill>
                  <a:schemeClr val="bg1"/>
                </a:solidFill>
                <a:latin typeface="Meiryo UI" panose="020B0604030504040204" pitchFamily="50" charset="-128"/>
                <a:ea typeface="Meiryo UI" panose="020B0604030504040204" pitchFamily="50" charset="-128"/>
              </a:rPr>
              <a:t>Ocean</a:t>
            </a:r>
            <a:r>
              <a:rPr lang="ja-JP" altLang="en-US" sz="2400" dirty="0">
                <a:solidFill>
                  <a:schemeClr val="bg1"/>
                </a:solidFill>
                <a:latin typeface="Meiryo UI" panose="020B0604030504040204" pitchFamily="50" charset="-128"/>
                <a:ea typeface="Meiryo UI" panose="020B0604030504040204" pitchFamily="50" charset="-128"/>
              </a:rPr>
              <a:t> </a:t>
            </a:r>
            <a:r>
              <a:rPr lang="en-US" altLang="ja-JP" sz="2400" dirty="0">
                <a:solidFill>
                  <a:schemeClr val="bg1"/>
                </a:solidFill>
                <a:latin typeface="Meiryo UI" panose="020B0604030504040204" pitchFamily="50" charset="-128"/>
                <a:ea typeface="Meiryo UI" panose="020B0604030504040204" pitchFamily="50" charset="-128"/>
              </a:rPr>
              <a:t>Newsletter</a:t>
            </a:r>
            <a:r>
              <a:rPr lang="ja-JP" altLang="en-US" sz="2400" dirty="0">
                <a:solidFill>
                  <a:schemeClr val="bg1"/>
                </a:solidFill>
                <a:latin typeface="Meiryo UI" panose="020B0604030504040204" pitchFamily="50" charset="-128"/>
                <a:ea typeface="Meiryo UI" panose="020B0604030504040204" pitchFamily="50" charset="-128"/>
              </a:rPr>
              <a:t>第</a:t>
            </a:r>
            <a:r>
              <a:rPr lang="en-US" altLang="ja-JP" sz="2400" dirty="0">
                <a:solidFill>
                  <a:schemeClr val="bg1"/>
                </a:solidFill>
                <a:latin typeface="Meiryo UI" panose="020B0604030504040204" pitchFamily="50" charset="-128"/>
                <a:ea typeface="Meiryo UI" panose="020B0604030504040204" pitchFamily="50" charset="-128"/>
              </a:rPr>
              <a:t>431</a:t>
            </a:r>
            <a:r>
              <a:rPr lang="ja-JP" altLang="en-US" sz="2400" dirty="0">
                <a:solidFill>
                  <a:schemeClr val="bg1"/>
                </a:solidFill>
                <a:latin typeface="Meiryo UI" panose="020B0604030504040204" pitchFamily="50" charset="-128"/>
                <a:ea typeface="Meiryo UI" panose="020B0604030504040204" pitchFamily="50" charset="-128"/>
              </a:rPr>
              <a:t>号</a:t>
            </a:r>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1400" dirty="0">
                <a:solidFill>
                  <a:schemeClr val="bg1"/>
                </a:solidFill>
                <a:latin typeface="Meiryo UI" panose="020B0604030504040204" pitchFamily="50" charset="-128"/>
                <a:ea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rPr>
              <a:t>https://www.spf.org/opri/newsletter/431_2.html</a:t>
            </a:r>
          </a:p>
        </p:txBody>
      </p:sp>
      <p:sp>
        <p:nvSpPr>
          <p:cNvPr id="4" name="正方形/長方形 3"/>
          <p:cNvSpPr/>
          <p:nvPr/>
        </p:nvSpPr>
        <p:spPr>
          <a:xfrm>
            <a:off x="7159853" y="6488668"/>
            <a:ext cx="5032147" cy="369332"/>
          </a:xfrm>
          <a:prstGeom prst="rect">
            <a:avLst/>
          </a:prstGeom>
        </p:spPr>
        <p:txBody>
          <a:bodyPr wrap="none">
            <a:spAutoFit/>
          </a:bodyPr>
          <a:lstStyle/>
          <a:p>
            <a:r>
              <a:rPr lang="ja-JP" altLang="en-US" dirty="0"/>
              <a:t>作成：笹川平和財団海洋政策研究所　水成　剛</a:t>
            </a:r>
          </a:p>
        </p:txBody>
      </p:sp>
      <p:pic>
        <p:nvPicPr>
          <p:cNvPr id="5" name="オーディオ 4">
            <a:hlinkClick r:id="" action="ppaction://media"/>
            <a:extLst>
              <a:ext uri="{FF2B5EF4-FFF2-40B4-BE49-F238E27FC236}">
                <a16:creationId xmlns:a16="http://schemas.microsoft.com/office/drawing/2014/main" id="{B3BCF270-0ADA-304A-B7B8-A8CD588F8DC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822342510"/>
      </p:ext>
    </p:extLst>
  </p:cSld>
  <p:clrMapOvr>
    <a:masterClrMapping/>
  </p:clrMapOvr>
  <mc:AlternateContent xmlns:mc="http://schemas.openxmlformats.org/markup-compatibility/2006" xmlns:p14="http://schemas.microsoft.com/office/powerpoint/2010/main">
    <mc:Choice Requires="p14">
      <p:transition spd="slow" p14:dur="2000" advTm="18222"/>
    </mc:Choice>
    <mc:Fallback xmlns="">
      <p:transition spd="slow" advTm="182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237" y="969717"/>
            <a:ext cx="2408535" cy="1290388"/>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237" y="2317255"/>
            <a:ext cx="2408535" cy="858376"/>
          </a:xfrm>
          <a:prstGeom prst="rect">
            <a:avLst/>
          </a:prstGeom>
        </p:spPr>
      </p:pic>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6668" y="3232781"/>
            <a:ext cx="2357710" cy="2010406"/>
          </a:xfrm>
          <a:prstGeom prst="rect">
            <a:avLst/>
          </a:prstGeom>
        </p:spPr>
      </p:pic>
      <p:pic>
        <p:nvPicPr>
          <p:cNvPr id="10" name="図 9"/>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17707" y="5300337"/>
            <a:ext cx="2391593" cy="638134"/>
          </a:xfrm>
          <a:prstGeom prst="rect">
            <a:avLst/>
          </a:prstGeom>
        </p:spPr>
      </p:pic>
      <p:pic>
        <p:nvPicPr>
          <p:cNvPr id="11" name="図 10"/>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140285" y="969717"/>
            <a:ext cx="8764471" cy="5303208"/>
          </a:xfrm>
          <a:prstGeom prst="rect">
            <a:avLst/>
          </a:prstGeom>
        </p:spPr>
      </p:pic>
      <p:sp>
        <p:nvSpPr>
          <p:cNvPr id="12" name="テキスト ボックス 11">
            <a:extLst>
              <a:ext uri="{FF2B5EF4-FFF2-40B4-BE49-F238E27FC236}">
                <a16:creationId xmlns:a16="http://schemas.microsoft.com/office/drawing/2014/main" id="{CBF91F34-03C4-4097-BCA2-132CB104BB19}"/>
              </a:ext>
            </a:extLst>
          </p:cNvPr>
          <p:cNvSpPr txBox="1"/>
          <p:nvPr/>
        </p:nvSpPr>
        <p:spPr>
          <a:xfrm>
            <a:off x="409237" y="543235"/>
            <a:ext cx="2417650" cy="369332"/>
          </a:xfrm>
          <a:prstGeom prst="rect">
            <a:avLst/>
          </a:prstGeom>
          <a:solidFill>
            <a:schemeClr val="bg1">
              <a:alpha val="70000"/>
            </a:schemeClr>
          </a:solidFill>
        </p:spPr>
        <p:txBody>
          <a:bodyPr wrap="none" rtlCol="0">
            <a:spAutoFit/>
          </a:bodyPr>
          <a:lstStyle/>
          <a:p>
            <a:r>
              <a:rPr lang="ja-JP" altLang="en-US" dirty="0">
                <a:solidFill>
                  <a:srgbClr val="002060"/>
                </a:solidFill>
                <a:latin typeface="Meiryo UI" panose="020B0604030504040204" pitchFamily="50" charset="-128"/>
                <a:ea typeface="Meiryo UI" panose="020B0604030504040204" pitchFamily="50" charset="-128"/>
              </a:rPr>
              <a:t>主な物資の対外依存度</a:t>
            </a:r>
            <a:endParaRPr lang="en-US" altLang="ja-JP" dirty="0">
              <a:solidFill>
                <a:srgbClr val="002060"/>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CBF91F34-03C4-4097-BCA2-132CB104BB19}"/>
              </a:ext>
            </a:extLst>
          </p:cNvPr>
          <p:cNvSpPr txBox="1"/>
          <p:nvPr/>
        </p:nvSpPr>
        <p:spPr>
          <a:xfrm>
            <a:off x="3140285" y="543235"/>
            <a:ext cx="3794629" cy="369332"/>
          </a:xfrm>
          <a:prstGeom prst="rect">
            <a:avLst/>
          </a:prstGeom>
          <a:solidFill>
            <a:schemeClr val="bg1">
              <a:alpha val="70000"/>
            </a:schemeClr>
          </a:solidFill>
        </p:spPr>
        <p:txBody>
          <a:bodyPr wrap="none" rtlCol="0">
            <a:spAutoFit/>
          </a:bodyPr>
          <a:lstStyle/>
          <a:p>
            <a:r>
              <a:rPr lang="ja-JP" altLang="en-US" dirty="0">
                <a:solidFill>
                  <a:srgbClr val="002060"/>
                </a:solidFill>
                <a:latin typeface="Meiryo UI" panose="020B0604030504040204" pitchFamily="50" charset="-128"/>
                <a:ea typeface="Meiryo UI" panose="020B0604030504040204" pitchFamily="50" charset="-128"/>
              </a:rPr>
              <a:t>日本の代表的輸出入品目の輸送経路</a:t>
            </a:r>
            <a:endParaRPr lang="en-US" altLang="ja-JP" dirty="0">
              <a:solidFill>
                <a:srgbClr val="002060"/>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5085260" y="6330075"/>
            <a:ext cx="6819496" cy="307777"/>
          </a:xfrm>
          <a:prstGeom prst="rect">
            <a:avLst/>
          </a:prstGeom>
        </p:spPr>
        <p:txBody>
          <a:bodyPr wrap="none">
            <a:spAutoFit/>
          </a:bodyPr>
          <a:lstStyle/>
          <a:p>
            <a:r>
              <a:rPr lang="ja-JP" altLang="en-US" sz="1400" dirty="0"/>
              <a:t>本ページ図表全て：</a:t>
            </a:r>
            <a:r>
              <a:rPr lang="en-US" altLang="ja-JP" sz="1400" dirty="0"/>
              <a:t>https://www.kaijipr.or.jp/shipping_now/pdf/allpage2019.pdf</a:t>
            </a:r>
            <a:endParaRPr lang="ja-JP" altLang="en-US" sz="1400" dirty="0"/>
          </a:p>
        </p:txBody>
      </p:sp>
      <p:pic>
        <p:nvPicPr>
          <p:cNvPr id="16" name="オーディオ 15">
            <a:hlinkClick r:id="" action="ppaction://media"/>
            <a:extLst>
              <a:ext uri="{FF2B5EF4-FFF2-40B4-BE49-F238E27FC236}">
                <a16:creationId xmlns:a16="http://schemas.microsoft.com/office/drawing/2014/main" id="{A0952E4E-7FBC-5E41-AAFC-14DE63D3ED6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357142646"/>
      </p:ext>
    </p:extLst>
  </p:cSld>
  <p:clrMapOvr>
    <a:masterClrMapping/>
  </p:clrMapOvr>
  <mc:AlternateContent xmlns:mc="http://schemas.openxmlformats.org/markup-compatibility/2006" xmlns:p14="http://schemas.microsoft.com/office/powerpoint/2010/main">
    <mc:Choice Requires="p14">
      <p:transition spd="slow" p14:dur="2000" advTm="46264"/>
    </mc:Choice>
    <mc:Fallback xmlns="">
      <p:transition spd="slow" advTm="462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BF91F34-03C4-4097-BCA2-132CB104BB19}"/>
              </a:ext>
            </a:extLst>
          </p:cNvPr>
          <p:cNvSpPr txBox="1"/>
          <p:nvPr/>
        </p:nvSpPr>
        <p:spPr>
          <a:xfrm>
            <a:off x="550269" y="449291"/>
            <a:ext cx="6740948" cy="646331"/>
          </a:xfrm>
          <a:prstGeom prst="rect">
            <a:avLst/>
          </a:prstGeom>
          <a:solidFill>
            <a:schemeClr val="bg1">
              <a:alpha val="70000"/>
            </a:schemeClr>
          </a:solidFill>
        </p:spPr>
        <p:txBody>
          <a:bodyPr wrap="none" rtlCol="0">
            <a:spAutoFit/>
          </a:bodyPr>
          <a:lstStyle/>
          <a:p>
            <a:r>
              <a:rPr lang="ja-JP" altLang="en-US" sz="3600" dirty="0">
                <a:solidFill>
                  <a:srgbClr val="002060"/>
                </a:solidFill>
                <a:latin typeface="Meiryo UI" panose="020B0604030504040204" pitchFamily="50" charset="-128"/>
                <a:ea typeface="Meiryo UI" panose="020B0604030504040204" pitchFamily="50" charset="-128"/>
              </a:rPr>
              <a:t>船の世界の温室効果ガス排出削減</a:t>
            </a:r>
            <a:endParaRPr lang="en-US" altLang="ja-JP" sz="3600" dirty="0">
              <a:solidFill>
                <a:srgbClr val="00206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C8C95723-CED6-4D1F-ACE1-F2AD962A57FF}"/>
              </a:ext>
            </a:extLst>
          </p:cNvPr>
          <p:cNvSpPr txBox="1"/>
          <p:nvPr/>
        </p:nvSpPr>
        <p:spPr>
          <a:xfrm>
            <a:off x="406941" y="1357163"/>
            <a:ext cx="10823797" cy="3046988"/>
          </a:xfrm>
          <a:prstGeom prst="rect">
            <a:avLst/>
          </a:prstGeom>
          <a:noFill/>
        </p:spPr>
        <p:txBody>
          <a:bodyPr wrap="none" rtlCol="0">
            <a:spAutoFit/>
          </a:bodyPr>
          <a:lstStyle/>
          <a:p>
            <a:r>
              <a:rPr lang="ja-JP" altLang="en-US" sz="2400" dirty="0">
                <a:solidFill>
                  <a:schemeClr val="bg1"/>
                </a:solidFill>
                <a:latin typeface="Meiryo UI" panose="020B0604030504040204" pitchFamily="50" charset="-128"/>
                <a:ea typeface="Meiryo UI" panose="020B0604030504040204" pitchFamily="50" charset="-128"/>
              </a:rPr>
              <a:t>●船のルール作りは国連の専門機関である「国際海事機関」（</a:t>
            </a:r>
            <a:r>
              <a:rPr lang="en-US" altLang="ja-JP" sz="2400" dirty="0">
                <a:solidFill>
                  <a:schemeClr val="bg1"/>
                </a:solidFill>
                <a:latin typeface="Meiryo UI" panose="020B0604030504040204" pitchFamily="50" charset="-128"/>
                <a:ea typeface="Meiryo UI" panose="020B0604030504040204" pitchFamily="50" charset="-128"/>
              </a:rPr>
              <a:t>IMO</a:t>
            </a:r>
            <a:r>
              <a:rPr lang="ja-JP" altLang="en-US" sz="2400" dirty="0">
                <a:solidFill>
                  <a:schemeClr val="bg1"/>
                </a:solidFill>
                <a:latin typeface="Meiryo UI" panose="020B0604030504040204" pitchFamily="50" charset="-128"/>
                <a:ea typeface="Meiryo UI" panose="020B0604030504040204" pitchFamily="50" charset="-128"/>
              </a:rPr>
              <a:t>）において行われ、</a:t>
            </a:r>
            <a:r>
              <a:rPr lang="en-US" altLang="ja-JP" sz="2400" dirty="0">
                <a:solidFill>
                  <a:schemeClr val="bg1"/>
                </a:solidFill>
                <a:latin typeface="Meiryo UI" panose="020B0604030504040204" pitchFamily="50" charset="-128"/>
                <a:ea typeface="Meiryo UI" panose="020B0604030504040204" pitchFamily="50" charset="-128"/>
              </a:rPr>
              <a:t/>
            </a:r>
            <a:br>
              <a:rPr lang="en-US" altLang="ja-JP" sz="2400" dirty="0">
                <a:solidFill>
                  <a:schemeClr val="bg1"/>
                </a:solidFill>
                <a:latin typeface="Meiryo UI" panose="020B0604030504040204" pitchFamily="50" charset="-128"/>
                <a:ea typeface="Meiryo UI" panose="020B0604030504040204" pitchFamily="50" charset="-128"/>
              </a:rPr>
            </a:br>
            <a:r>
              <a:rPr lang="ja-JP" altLang="en-US" sz="2400" dirty="0">
                <a:solidFill>
                  <a:schemeClr val="bg1"/>
                </a:solidFill>
                <a:latin typeface="Meiryo UI" panose="020B0604030504040204" pitchFamily="50" charset="-128"/>
                <a:ea typeface="Meiryo UI" panose="020B0604030504040204" pitchFamily="50" charset="-128"/>
              </a:rPr>
              <a:t>　温室効果ガス（</a:t>
            </a:r>
            <a:r>
              <a:rPr lang="en-US" altLang="ja-JP" sz="2400" dirty="0">
                <a:solidFill>
                  <a:schemeClr val="bg1"/>
                </a:solidFill>
                <a:latin typeface="Meiryo UI" panose="020B0604030504040204" pitchFamily="50" charset="-128"/>
                <a:ea typeface="Meiryo UI" panose="020B0604030504040204" pitchFamily="50" charset="-128"/>
              </a:rPr>
              <a:t>GHG</a:t>
            </a:r>
            <a:r>
              <a:rPr lang="ja-JP" altLang="en-US" sz="2400" dirty="0">
                <a:solidFill>
                  <a:schemeClr val="bg1"/>
                </a:solidFill>
                <a:latin typeface="Meiryo UI" panose="020B0604030504040204" pitchFamily="50" charset="-128"/>
                <a:ea typeface="Meiryo UI" panose="020B0604030504040204" pitchFamily="50" charset="-128"/>
              </a:rPr>
              <a:t>）の対策についても議論されている</a:t>
            </a:r>
            <a:endParaRPr lang="en-US" altLang="ja-JP" sz="2400" dirty="0">
              <a:solidFill>
                <a:schemeClr val="bg1"/>
              </a:solidFill>
              <a:latin typeface="Meiryo UI" panose="020B0604030504040204" pitchFamily="50" charset="-128"/>
              <a:ea typeface="Meiryo UI" panose="020B0604030504040204" pitchFamily="50" charset="-128"/>
            </a:endParaRPr>
          </a:p>
          <a:p>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rPr>
              <a:t>●</a:t>
            </a:r>
            <a:r>
              <a:rPr lang="en-US" altLang="ja-JP" sz="2400" dirty="0">
                <a:solidFill>
                  <a:schemeClr val="bg1"/>
                </a:solidFill>
                <a:latin typeface="Meiryo UI" panose="020B0604030504040204" pitchFamily="50" charset="-128"/>
                <a:ea typeface="Meiryo UI" panose="020B0604030504040204" pitchFamily="50" charset="-128"/>
              </a:rPr>
              <a:t>IMO</a:t>
            </a:r>
            <a:r>
              <a:rPr lang="ja-JP" altLang="en-US" sz="2400" dirty="0">
                <a:solidFill>
                  <a:schemeClr val="bg1"/>
                </a:solidFill>
                <a:latin typeface="Meiryo UI" panose="020B0604030504040204" pitchFamily="50" charset="-128"/>
                <a:ea typeface="Meiryo UI" panose="020B0604030504040204" pitchFamily="50" charset="-128"/>
              </a:rPr>
              <a:t>は、</a:t>
            </a:r>
            <a:r>
              <a:rPr lang="en-US" altLang="ja-JP" sz="2400" dirty="0">
                <a:solidFill>
                  <a:schemeClr val="bg1"/>
                </a:solidFill>
                <a:latin typeface="Meiryo UI" panose="020B0604030504040204" pitchFamily="50" charset="-128"/>
                <a:ea typeface="Meiryo UI" panose="020B0604030504040204" pitchFamily="50" charset="-128"/>
              </a:rPr>
              <a:t>2018</a:t>
            </a:r>
            <a:r>
              <a:rPr lang="ja-JP" altLang="en-US" sz="2400" dirty="0">
                <a:solidFill>
                  <a:schemeClr val="bg1"/>
                </a:solidFill>
                <a:latin typeface="Meiryo UI" panose="020B0604030504040204" pitchFamily="50" charset="-128"/>
                <a:ea typeface="Meiryo UI" panose="020B0604030504040204" pitchFamily="50" charset="-128"/>
              </a:rPr>
              <a:t>年</a:t>
            </a:r>
            <a:r>
              <a:rPr lang="en-US" altLang="ja-JP" sz="2400" dirty="0">
                <a:solidFill>
                  <a:schemeClr val="bg1"/>
                </a:solidFill>
                <a:latin typeface="Meiryo UI" panose="020B0604030504040204" pitchFamily="50" charset="-128"/>
                <a:ea typeface="Meiryo UI" panose="020B0604030504040204" pitchFamily="50" charset="-128"/>
              </a:rPr>
              <a:t>4</a:t>
            </a:r>
            <a:r>
              <a:rPr lang="ja-JP" altLang="en-US" sz="2400" dirty="0">
                <a:solidFill>
                  <a:schemeClr val="bg1"/>
                </a:solidFill>
                <a:latin typeface="Meiryo UI" panose="020B0604030504040204" pitchFamily="50" charset="-128"/>
                <a:ea typeface="Meiryo UI" panose="020B0604030504040204" pitchFamily="50" charset="-128"/>
              </a:rPr>
              <a:t>月に行われた海洋環境保護委員会において、</a:t>
            </a:r>
            <a:r>
              <a:rPr lang="en-US" altLang="ja-JP" sz="2400" dirty="0">
                <a:solidFill>
                  <a:schemeClr val="bg1"/>
                </a:solidFill>
                <a:latin typeface="Meiryo UI" panose="020B0604030504040204" pitchFamily="50" charset="-128"/>
                <a:ea typeface="Meiryo UI" panose="020B0604030504040204" pitchFamily="50" charset="-128"/>
              </a:rPr>
              <a:t>2008</a:t>
            </a:r>
            <a:r>
              <a:rPr lang="ja-JP" altLang="en-US" sz="2400" dirty="0">
                <a:solidFill>
                  <a:schemeClr val="bg1"/>
                </a:solidFill>
                <a:latin typeface="Meiryo UI" panose="020B0604030504040204" pitchFamily="50" charset="-128"/>
                <a:ea typeface="Meiryo UI" panose="020B0604030504040204" pitchFamily="50" charset="-128"/>
              </a:rPr>
              <a:t>年をベースに</a:t>
            </a:r>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rPr>
              <a:t>　・　</a:t>
            </a:r>
            <a:r>
              <a:rPr lang="en-US" altLang="ja-JP" sz="2400" dirty="0">
                <a:solidFill>
                  <a:schemeClr val="bg1"/>
                </a:solidFill>
                <a:latin typeface="Meiryo UI" panose="020B0604030504040204" pitchFamily="50" charset="-128"/>
                <a:ea typeface="Meiryo UI" panose="020B0604030504040204" pitchFamily="50" charset="-128"/>
              </a:rPr>
              <a:t>2030</a:t>
            </a:r>
            <a:r>
              <a:rPr lang="ja-JP" altLang="en-US" sz="2400" dirty="0">
                <a:solidFill>
                  <a:schemeClr val="bg1"/>
                </a:solidFill>
                <a:latin typeface="Meiryo UI" panose="020B0604030504040204" pitchFamily="50" charset="-128"/>
                <a:ea typeface="Meiryo UI" panose="020B0604030504040204" pitchFamily="50" charset="-128"/>
              </a:rPr>
              <a:t>年までに国際海運全体の燃費効率を</a:t>
            </a:r>
            <a:r>
              <a:rPr lang="en-US" altLang="ja-JP" sz="2400" dirty="0">
                <a:solidFill>
                  <a:schemeClr val="bg1"/>
                </a:solidFill>
                <a:latin typeface="Meiryo UI" panose="020B0604030504040204" pitchFamily="50" charset="-128"/>
                <a:ea typeface="Meiryo UI" panose="020B0604030504040204" pitchFamily="50" charset="-128"/>
              </a:rPr>
              <a:t>40%</a:t>
            </a:r>
            <a:r>
              <a:rPr lang="ja-JP" altLang="en-US" sz="2400" dirty="0">
                <a:solidFill>
                  <a:schemeClr val="bg1"/>
                </a:solidFill>
                <a:latin typeface="Meiryo UI" panose="020B0604030504040204" pitchFamily="50" charset="-128"/>
                <a:ea typeface="Meiryo UI" panose="020B0604030504040204" pitchFamily="50" charset="-128"/>
              </a:rPr>
              <a:t>改善</a:t>
            </a:r>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rPr>
              <a:t>　・　</a:t>
            </a:r>
            <a:r>
              <a:rPr lang="en-US" altLang="ja-JP" sz="2400" dirty="0">
                <a:solidFill>
                  <a:schemeClr val="bg1"/>
                </a:solidFill>
                <a:latin typeface="Meiryo UI" panose="020B0604030504040204" pitchFamily="50" charset="-128"/>
                <a:ea typeface="Meiryo UI" panose="020B0604030504040204" pitchFamily="50" charset="-128"/>
              </a:rPr>
              <a:t>2050</a:t>
            </a:r>
            <a:r>
              <a:rPr lang="ja-JP" altLang="en-US" sz="2400" dirty="0">
                <a:solidFill>
                  <a:schemeClr val="bg1"/>
                </a:solidFill>
                <a:latin typeface="Meiryo UI" panose="020B0604030504040204" pitchFamily="50" charset="-128"/>
                <a:ea typeface="Meiryo UI" panose="020B0604030504040204" pitchFamily="50" charset="-128"/>
              </a:rPr>
              <a:t>年までに</a:t>
            </a:r>
            <a:r>
              <a:rPr lang="en-US" altLang="ja-JP" sz="2400" dirty="0">
                <a:solidFill>
                  <a:schemeClr val="bg1"/>
                </a:solidFill>
                <a:latin typeface="Meiryo UI" panose="020B0604030504040204" pitchFamily="50" charset="-128"/>
                <a:ea typeface="Meiryo UI" panose="020B0604030504040204" pitchFamily="50" charset="-128"/>
              </a:rPr>
              <a:t>GHG</a:t>
            </a:r>
            <a:r>
              <a:rPr lang="ja-JP" altLang="en-US" sz="2400" dirty="0">
                <a:solidFill>
                  <a:schemeClr val="bg1"/>
                </a:solidFill>
                <a:latin typeface="Meiryo UI" panose="020B0604030504040204" pitchFamily="50" charset="-128"/>
                <a:ea typeface="Meiryo UI" panose="020B0604030504040204" pitchFamily="50" charset="-128"/>
              </a:rPr>
              <a:t>排出量を半減</a:t>
            </a:r>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rPr>
              <a:t>　・　今世紀中のなるべく早期に</a:t>
            </a:r>
            <a:r>
              <a:rPr lang="en-US" altLang="ja-JP" sz="2400" dirty="0">
                <a:solidFill>
                  <a:schemeClr val="bg1"/>
                </a:solidFill>
                <a:latin typeface="Meiryo UI" panose="020B0604030504040204" pitchFamily="50" charset="-128"/>
                <a:ea typeface="Meiryo UI" panose="020B0604030504040204" pitchFamily="50" charset="-128"/>
              </a:rPr>
              <a:t>GHG</a:t>
            </a:r>
            <a:r>
              <a:rPr lang="ja-JP" altLang="en-US" sz="2400" dirty="0">
                <a:solidFill>
                  <a:schemeClr val="bg1"/>
                </a:solidFill>
                <a:latin typeface="Meiryo UI" panose="020B0604030504040204" pitchFamily="50" charset="-128"/>
                <a:ea typeface="Meiryo UI" panose="020B0604030504040204" pitchFamily="50" charset="-128"/>
              </a:rPr>
              <a:t>排出ゼロを目指す</a:t>
            </a:r>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rPr>
              <a:t>　とする</a:t>
            </a:r>
            <a:r>
              <a:rPr lang="en-US" altLang="ja-JP" sz="2400" dirty="0">
                <a:solidFill>
                  <a:schemeClr val="bg1"/>
                </a:solidFill>
                <a:latin typeface="Meiryo UI" panose="020B0604030504040204" pitchFamily="50" charset="-128"/>
                <a:ea typeface="Meiryo UI" panose="020B0604030504040204" pitchFamily="50" charset="-128"/>
              </a:rPr>
              <a:t>GHG</a:t>
            </a:r>
            <a:r>
              <a:rPr lang="ja-JP" altLang="en-US" sz="2400" dirty="0">
                <a:solidFill>
                  <a:schemeClr val="bg1"/>
                </a:solidFill>
                <a:latin typeface="Meiryo UI" panose="020B0604030504040204" pitchFamily="50" charset="-128"/>
                <a:ea typeface="Meiryo UI" panose="020B0604030504040204" pitchFamily="50" charset="-128"/>
              </a:rPr>
              <a:t>削減戦略を採択した</a:t>
            </a:r>
            <a:endParaRPr lang="en-US" altLang="ja-JP" sz="2400" dirty="0">
              <a:solidFill>
                <a:schemeClr val="bg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6128" y="3317896"/>
            <a:ext cx="3599280" cy="2699461"/>
          </a:xfrm>
          <a:prstGeom prst="rect">
            <a:avLst/>
          </a:prstGeom>
        </p:spPr>
      </p:pic>
      <p:sp>
        <p:nvSpPr>
          <p:cNvPr id="4" name="正方形/長方形 3"/>
          <p:cNvSpPr/>
          <p:nvPr/>
        </p:nvSpPr>
        <p:spPr>
          <a:xfrm>
            <a:off x="8046128" y="5979840"/>
            <a:ext cx="3047629" cy="584775"/>
          </a:xfrm>
          <a:prstGeom prst="rect">
            <a:avLst/>
          </a:prstGeom>
        </p:spPr>
        <p:txBody>
          <a:bodyPr wrap="none">
            <a:spAutoFit/>
          </a:bodyPr>
          <a:lstStyle/>
          <a:p>
            <a:r>
              <a:rPr lang="en-US" altLang="ja-JP" dirty="0"/>
              <a:t>IMO</a:t>
            </a:r>
            <a:r>
              <a:rPr lang="ja-JP" altLang="en-US" dirty="0" err="1"/>
              <a:t>での</a:t>
            </a:r>
            <a:r>
              <a:rPr lang="ja-JP" altLang="en-US" dirty="0"/>
              <a:t>審議の様子</a:t>
            </a:r>
            <a:endParaRPr lang="en-US" altLang="ja-JP" dirty="0"/>
          </a:p>
          <a:p>
            <a:r>
              <a:rPr lang="ja-JP" altLang="en-US" sz="1400" dirty="0"/>
              <a:t>（</a:t>
            </a:r>
            <a:r>
              <a:rPr lang="en-US" altLang="ja-JP" sz="1400" dirty="0"/>
              <a:t>Ocean Newsletter</a:t>
            </a:r>
            <a:r>
              <a:rPr lang="ja-JP" altLang="en-US" sz="1400" dirty="0"/>
              <a:t>第</a:t>
            </a:r>
            <a:r>
              <a:rPr lang="en-US" altLang="ja-JP" sz="1400" dirty="0"/>
              <a:t>431</a:t>
            </a:r>
            <a:r>
              <a:rPr lang="ja-JP" altLang="en-US" sz="1400" dirty="0"/>
              <a:t>号より）</a:t>
            </a:r>
          </a:p>
        </p:txBody>
      </p:sp>
      <p:pic>
        <p:nvPicPr>
          <p:cNvPr id="5" name="オーディオ 4">
            <a:hlinkClick r:id="" action="ppaction://media"/>
            <a:extLst>
              <a:ext uri="{FF2B5EF4-FFF2-40B4-BE49-F238E27FC236}">
                <a16:creationId xmlns:a16="http://schemas.microsoft.com/office/drawing/2014/main" id="{3F00183C-CB38-5B49-9B7C-4AF845BC3D5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207860222"/>
      </p:ext>
    </p:extLst>
  </p:cSld>
  <p:clrMapOvr>
    <a:masterClrMapping/>
  </p:clrMapOvr>
  <mc:AlternateContent xmlns:mc="http://schemas.openxmlformats.org/markup-compatibility/2006" xmlns:p14="http://schemas.microsoft.com/office/powerpoint/2010/main">
    <mc:Choice Requires="p14">
      <p:transition spd="slow" p14:dur="2000" advTm="49092"/>
    </mc:Choice>
    <mc:Fallback xmlns="">
      <p:transition spd="slow" advTm="490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7932" y="1244906"/>
            <a:ext cx="7237328" cy="4726235"/>
          </a:xfrm>
          <a:prstGeom prst="rect">
            <a:avLst/>
          </a:prstGeom>
        </p:spPr>
      </p:pic>
      <p:sp>
        <p:nvSpPr>
          <p:cNvPr id="9" name="正方形/長方形 8"/>
          <p:cNvSpPr/>
          <p:nvPr/>
        </p:nvSpPr>
        <p:spPr>
          <a:xfrm>
            <a:off x="4527932" y="5971141"/>
            <a:ext cx="6494085" cy="461665"/>
          </a:xfrm>
          <a:prstGeom prst="rect">
            <a:avLst/>
          </a:prstGeom>
        </p:spPr>
        <p:txBody>
          <a:bodyPr wrap="none">
            <a:spAutoFit/>
          </a:bodyPr>
          <a:lstStyle/>
          <a:p>
            <a:r>
              <a:rPr lang="ja-JP" altLang="en-US" sz="1200" dirty="0"/>
              <a:t>船舶からの温室効果ガス排出ゼロに向けた方策を検討（国土交通省海事局プレスリリース）</a:t>
            </a:r>
            <a:endParaRPr lang="en-US" altLang="ja-JP" sz="1200" dirty="0"/>
          </a:p>
          <a:p>
            <a:r>
              <a:rPr lang="en-US" altLang="ja-JP" sz="1200" dirty="0"/>
              <a:t>2019</a:t>
            </a:r>
            <a:r>
              <a:rPr lang="ja-JP" altLang="en-US" sz="1200" dirty="0"/>
              <a:t>年</a:t>
            </a:r>
            <a:r>
              <a:rPr lang="en-US" altLang="ja-JP" sz="1200" dirty="0"/>
              <a:t>7</a:t>
            </a:r>
            <a:r>
              <a:rPr lang="ja-JP" altLang="en-US" sz="1200" dirty="0"/>
              <a:t>月　</a:t>
            </a:r>
            <a:r>
              <a:rPr lang="en-US" altLang="ja-JP" sz="1200" dirty="0"/>
              <a:t>https://www.mlit.go.jp/common/001300974.pdf</a:t>
            </a:r>
            <a:endParaRPr lang="ja-JP" altLang="en-US" sz="1200" dirty="0"/>
          </a:p>
        </p:txBody>
      </p:sp>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987" y="1244906"/>
            <a:ext cx="3973128" cy="1979942"/>
          </a:xfrm>
          <a:prstGeom prst="rect">
            <a:avLst/>
          </a:prstGeom>
        </p:spPr>
      </p:pic>
      <p:sp>
        <p:nvSpPr>
          <p:cNvPr id="11" name="正方形/長方形 10"/>
          <p:cNvSpPr/>
          <p:nvPr/>
        </p:nvSpPr>
        <p:spPr>
          <a:xfrm>
            <a:off x="385987" y="3224848"/>
            <a:ext cx="2626040" cy="461665"/>
          </a:xfrm>
          <a:prstGeom prst="rect">
            <a:avLst/>
          </a:prstGeom>
        </p:spPr>
        <p:txBody>
          <a:bodyPr wrap="none">
            <a:spAutoFit/>
          </a:bodyPr>
          <a:lstStyle/>
          <a:p>
            <a:r>
              <a:rPr lang="ja-JP" altLang="en-US" sz="1200" dirty="0"/>
              <a:t>輸送方法間の</a:t>
            </a:r>
            <a:r>
              <a:rPr lang="en-US" altLang="ja-JP" sz="1200" dirty="0"/>
              <a:t>CO2</a:t>
            </a:r>
            <a:r>
              <a:rPr lang="ja-JP" altLang="en-US" sz="1200" dirty="0"/>
              <a:t>排出量比較</a:t>
            </a:r>
            <a:endParaRPr lang="en-US" altLang="ja-JP" sz="1200" dirty="0"/>
          </a:p>
          <a:p>
            <a:r>
              <a:rPr lang="en-US" altLang="ja-JP" sz="1200" dirty="0"/>
              <a:t>International Chamber of Shipping</a:t>
            </a:r>
            <a:endParaRPr lang="ja-JP" altLang="en-US" sz="1200" dirty="0"/>
          </a:p>
        </p:txBody>
      </p:sp>
      <p:pic>
        <p:nvPicPr>
          <p:cNvPr id="3" name="オーディオ 2">
            <a:hlinkClick r:id="" action="ppaction://media"/>
            <a:extLst>
              <a:ext uri="{FF2B5EF4-FFF2-40B4-BE49-F238E27FC236}">
                <a16:creationId xmlns:a16="http://schemas.microsoft.com/office/drawing/2014/main" id="{25049B3C-1070-B24F-BF5E-0821CECD67D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97677920"/>
      </p:ext>
    </p:extLst>
  </p:cSld>
  <p:clrMapOvr>
    <a:masterClrMapping/>
  </p:clrMapOvr>
  <mc:AlternateContent xmlns:mc="http://schemas.openxmlformats.org/markup-compatibility/2006" xmlns:p14="http://schemas.microsoft.com/office/powerpoint/2010/main">
    <mc:Choice Requires="p14">
      <p:transition spd="slow" p14:dur="2000" advTm="38964"/>
    </mc:Choice>
    <mc:Fallback xmlns="">
      <p:transition spd="slow" advTm="389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BF91F34-03C4-4097-BCA2-132CB104BB19}"/>
              </a:ext>
            </a:extLst>
          </p:cNvPr>
          <p:cNvSpPr txBox="1"/>
          <p:nvPr/>
        </p:nvSpPr>
        <p:spPr>
          <a:xfrm>
            <a:off x="550269" y="449291"/>
            <a:ext cx="6647974" cy="646331"/>
          </a:xfrm>
          <a:prstGeom prst="rect">
            <a:avLst/>
          </a:prstGeom>
          <a:solidFill>
            <a:schemeClr val="bg1">
              <a:alpha val="70000"/>
            </a:schemeClr>
          </a:solidFill>
        </p:spPr>
        <p:txBody>
          <a:bodyPr wrap="none" rtlCol="0">
            <a:spAutoFit/>
          </a:bodyPr>
          <a:lstStyle/>
          <a:p>
            <a:r>
              <a:rPr lang="ja-JP" altLang="en-US" sz="3600" dirty="0">
                <a:solidFill>
                  <a:srgbClr val="002060"/>
                </a:solidFill>
                <a:latin typeface="Meiryo UI" panose="020B0604030504040204" pitchFamily="50" charset="-128"/>
                <a:ea typeface="Meiryo UI" panose="020B0604030504040204" pitchFamily="50" charset="-128"/>
              </a:rPr>
              <a:t>どのように</a:t>
            </a:r>
            <a:r>
              <a:rPr lang="en-US" altLang="ja-JP" sz="3600" dirty="0">
                <a:solidFill>
                  <a:srgbClr val="002060"/>
                </a:solidFill>
                <a:latin typeface="Meiryo UI" panose="020B0604030504040204" pitchFamily="50" charset="-128"/>
                <a:ea typeface="Meiryo UI" panose="020B0604030504040204" pitchFamily="50" charset="-128"/>
              </a:rPr>
              <a:t>GHG</a:t>
            </a:r>
            <a:r>
              <a:rPr lang="ja-JP" altLang="en-US" sz="3600" dirty="0">
                <a:solidFill>
                  <a:srgbClr val="002060"/>
                </a:solidFill>
                <a:latin typeface="Meiryo UI" panose="020B0604030504040204" pitchFamily="50" charset="-128"/>
                <a:ea typeface="Meiryo UI" panose="020B0604030504040204" pitchFamily="50" charset="-128"/>
              </a:rPr>
              <a:t>排出削減をするか？</a:t>
            </a:r>
            <a:endParaRPr lang="en-US" altLang="ja-JP" sz="3600" dirty="0">
              <a:solidFill>
                <a:srgbClr val="00206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C8C95723-CED6-4D1F-ACE1-F2AD962A57FF}"/>
              </a:ext>
            </a:extLst>
          </p:cNvPr>
          <p:cNvSpPr txBox="1"/>
          <p:nvPr/>
        </p:nvSpPr>
        <p:spPr>
          <a:xfrm>
            <a:off x="994769" y="1378934"/>
            <a:ext cx="6614311" cy="3416320"/>
          </a:xfrm>
          <a:prstGeom prst="rect">
            <a:avLst/>
          </a:prstGeom>
          <a:noFill/>
        </p:spPr>
        <p:txBody>
          <a:bodyPr wrap="none" rtlCol="0">
            <a:spAutoFit/>
          </a:bodyPr>
          <a:lstStyle/>
          <a:p>
            <a:pPr marL="342900" indent="-342900">
              <a:buFont typeface="Wingdings" panose="05000000000000000000" pitchFamily="2" charset="2"/>
              <a:buChar char="l"/>
            </a:pPr>
            <a:r>
              <a:rPr lang="ja-JP" altLang="en-US" sz="2400" dirty="0">
                <a:solidFill>
                  <a:schemeClr val="bg1"/>
                </a:solidFill>
                <a:latin typeface="Meiryo UI" panose="020B0604030504040204" pitchFamily="50" charset="-128"/>
                <a:ea typeface="Meiryo UI" panose="020B0604030504040204" pitchFamily="50" charset="-128"/>
              </a:rPr>
              <a:t>短期的にはエネルギー効率の向上</a:t>
            </a:r>
            <a:endParaRPr lang="en-US" altLang="ja-JP" sz="2400" dirty="0">
              <a:solidFill>
                <a:schemeClr val="bg1"/>
              </a:solidFill>
              <a:latin typeface="Meiryo UI" panose="020B0604030504040204" pitchFamily="50" charset="-128"/>
              <a:ea typeface="Meiryo UI" panose="020B0604030504040204" pitchFamily="50" charset="-128"/>
            </a:endParaRPr>
          </a:p>
          <a:p>
            <a:pPr marL="800100" lvl="1" indent="-342900">
              <a:buFont typeface="Wingdings" panose="05000000000000000000" pitchFamily="2" charset="2"/>
              <a:buChar char="Ø"/>
            </a:pPr>
            <a:r>
              <a:rPr lang="ja-JP" altLang="en-US" sz="2400" dirty="0">
                <a:solidFill>
                  <a:schemeClr val="bg1"/>
                </a:solidFill>
                <a:latin typeface="Meiryo UI" panose="020B0604030504040204" pitchFamily="50" charset="-128"/>
                <a:ea typeface="Meiryo UI" panose="020B0604030504040204" pitchFamily="50" charset="-128"/>
              </a:rPr>
              <a:t>推進力を生みだす際のエネルギー効率向上</a:t>
            </a:r>
            <a:endParaRPr lang="en-US" altLang="ja-JP" sz="2400" dirty="0">
              <a:solidFill>
                <a:schemeClr val="bg1"/>
              </a:solidFill>
              <a:latin typeface="Meiryo UI" panose="020B0604030504040204" pitchFamily="50" charset="-128"/>
              <a:ea typeface="Meiryo UI" panose="020B0604030504040204" pitchFamily="50" charset="-128"/>
            </a:endParaRPr>
          </a:p>
          <a:p>
            <a:pPr marL="800100" lvl="1" indent="-342900">
              <a:buFont typeface="Wingdings" panose="05000000000000000000" pitchFamily="2" charset="2"/>
              <a:buChar char="Ø"/>
            </a:pPr>
            <a:r>
              <a:rPr lang="ja-JP" altLang="en-US" sz="2400" dirty="0">
                <a:solidFill>
                  <a:schemeClr val="bg1"/>
                </a:solidFill>
                <a:latin typeface="Meiryo UI" panose="020B0604030504040204" pitchFamily="50" charset="-128"/>
                <a:ea typeface="Meiryo UI" panose="020B0604030504040204" pitchFamily="50" charset="-128"/>
              </a:rPr>
              <a:t>抵抗の削減</a:t>
            </a:r>
            <a:endParaRPr lang="en-US" altLang="ja-JP" sz="2400" dirty="0">
              <a:solidFill>
                <a:schemeClr val="bg1"/>
              </a:solidFill>
              <a:latin typeface="Meiryo UI" panose="020B0604030504040204" pitchFamily="50" charset="-128"/>
              <a:ea typeface="Meiryo UI" panose="020B0604030504040204" pitchFamily="50" charset="-128"/>
            </a:endParaRPr>
          </a:p>
          <a:p>
            <a:pPr marL="800100" lvl="1" indent="-342900">
              <a:buFont typeface="Wingdings" panose="05000000000000000000" pitchFamily="2" charset="2"/>
              <a:buChar char="Ø"/>
            </a:pPr>
            <a:r>
              <a:rPr lang="ja-JP" altLang="en-US" sz="2400" dirty="0">
                <a:solidFill>
                  <a:schemeClr val="bg1"/>
                </a:solidFill>
                <a:latin typeface="Meiryo UI" panose="020B0604030504040204" pitchFamily="50" charset="-128"/>
                <a:ea typeface="Meiryo UI" panose="020B0604030504040204" pitchFamily="50" charset="-128"/>
              </a:rPr>
              <a:t>外力の利用</a:t>
            </a:r>
            <a:endParaRPr lang="en-US" altLang="ja-JP" sz="2400" dirty="0">
              <a:solidFill>
                <a:schemeClr val="bg1"/>
              </a:solidFill>
              <a:latin typeface="Meiryo UI" panose="020B0604030504040204" pitchFamily="50" charset="-128"/>
              <a:ea typeface="Meiryo UI" panose="020B0604030504040204" pitchFamily="50" charset="-128"/>
            </a:endParaRPr>
          </a:p>
          <a:p>
            <a:pPr marL="800100" lvl="1" indent="-342900">
              <a:buFont typeface="Wingdings" panose="05000000000000000000" pitchFamily="2" charset="2"/>
              <a:buChar char="Ø"/>
            </a:pPr>
            <a:r>
              <a:rPr lang="ja-JP" altLang="en-US" sz="2400" dirty="0">
                <a:solidFill>
                  <a:schemeClr val="bg1"/>
                </a:solidFill>
                <a:latin typeface="Meiryo UI" panose="020B0604030504040204" pitchFamily="50" charset="-128"/>
                <a:ea typeface="Meiryo UI" panose="020B0604030504040204" pitchFamily="50" charset="-128"/>
              </a:rPr>
              <a:t>船内エネルギーの効率化</a:t>
            </a:r>
            <a:endParaRPr lang="en-US" altLang="ja-JP" sz="2400" dirty="0">
              <a:solidFill>
                <a:schemeClr val="bg1"/>
              </a:solidFill>
              <a:latin typeface="Meiryo UI" panose="020B0604030504040204" pitchFamily="50" charset="-128"/>
              <a:ea typeface="Meiryo UI" panose="020B0604030504040204" pitchFamily="50" charset="-128"/>
            </a:endParaRPr>
          </a:p>
          <a:p>
            <a:pPr marL="800100" lvl="1" indent="-342900">
              <a:buFont typeface="Wingdings" panose="05000000000000000000" pitchFamily="2" charset="2"/>
              <a:buChar char="Ø"/>
            </a:pPr>
            <a:r>
              <a:rPr lang="ja-JP" altLang="en-US" sz="2400" dirty="0">
                <a:solidFill>
                  <a:schemeClr val="bg1"/>
                </a:solidFill>
                <a:latin typeface="Meiryo UI" panose="020B0604030504040204" pitchFamily="50" charset="-128"/>
                <a:ea typeface="Meiryo UI" panose="020B0604030504040204" pitchFamily="50" charset="-128"/>
              </a:rPr>
              <a:t>運用の効率化</a:t>
            </a:r>
            <a:endParaRPr lang="en-US" altLang="ja-JP" sz="2400" dirty="0">
              <a:solidFill>
                <a:schemeClr val="bg1"/>
              </a:solidFill>
              <a:latin typeface="Meiryo UI" panose="020B0604030504040204" pitchFamily="50" charset="-128"/>
              <a:ea typeface="Meiryo UI" panose="020B0604030504040204" pitchFamily="50" charset="-128"/>
            </a:endParaRPr>
          </a:p>
          <a:p>
            <a:pPr marL="800100" lvl="1" indent="-342900">
              <a:buFont typeface="Wingdings" panose="05000000000000000000" pitchFamily="2" charset="2"/>
              <a:buChar char="Ø"/>
            </a:pPr>
            <a:r>
              <a:rPr lang="ja-JP" altLang="en-US" sz="2400" dirty="0">
                <a:solidFill>
                  <a:schemeClr val="bg1"/>
                </a:solidFill>
                <a:latin typeface="Meiryo UI" panose="020B0604030504040204" pitchFamily="50" charset="-128"/>
                <a:ea typeface="Meiryo UI" panose="020B0604030504040204" pitchFamily="50" charset="-128"/>
              </a:rPr>
              <a:t>その他</a:t>
            </a:r>
            <a:endParaRPr lang="en-US" altLang="ja-JP" sz="2400" dirty="0">
              <a:solidFill>
                <a:schemeClr val="bg1"/>
              </a:solidFill>
              <a:latin typeface="Meiryo UI" panose="020B0604030504040204" pitchFamily="50" charset="-128"/>
              <a:ea typeface="Meiryo UI" panose="020B0604030504040204" pitchFamily="50" charset="-128"/>
            </a:endParaRPr>
          </a:p>
          <a:p>
            <a:pPr marL="800100" lvl="1" indent="-342900">
              <a:buFont typeface="Wingdings" panose="05000000000000000000" pitchFamily="2" charset="2"/>
              <a:buChar char="Ø"/>
            </a:pPr>
            <a:endParaRPr lang="en-US" altLang="ja-JP" sz="2400" dirty="0">
              <a:solidFill>
                <a:schemeClr val="bg1"/>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400" dirty="0">
                <a:solidFill>
                  <a:schemeClr val="bg1"/>
                </a:solidFill>
                <a:latin typeface="Meiryo UI" panose="020B0604030504040204" pitchFamily="50" charset="-128"/>
                <a:ea typeface="Meiryo UI" panose="020B0604030504040204" pitchFamily="50" charset="-128"/>
              </a:rPr>
              <a:t>長期的には推進力を得るエネルギー自体の見直し</a:t>
            </a:r>
            <a:endParaRPr lang="en-US" altLang="ja-JP" sz="2400" dirty="0">
              <a:solidFill>
                <a:schemeClr val="bg1"/>
              </a:solidFill>
              <a:latin typeface="Meiryo UI" panose="020B0604030504040204" pitchFamily="50" charset="-128"/>
              <a:ea typeface="Meiryo UI" panose="020B0604030504040204" pitchFamily="50" charset="-128"/>
            </a:endParaRPr>
          </a:p>
        </p:txBody>
      </p:sp>
      <p:pic>
        <p:nvPicPr>
          <p:cNvPr id="2" name="オーディオ 1">
            <a:hlinkClick r:id="" action="ppaction://media"/>
            <a:extLst>
              <a:ext uri="{FF2B5EF4-FFF2-40B4-BE49-F238E27FC236}">
                <a16:creationId xmlns:a16="http://schemas.microsoft.com/office/drawing/2014/main" id="{65186AA8-B755-E34F-B60A-6262665B53E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321644589"/>
      </p:ext>
    </p:extLst>
  </p:cSld>
  <p:clrMapOvr>
    <a:masterClrMapping/>
  </p:clrMapOvr>
  <mc:AlternateContent xmlns:mc="http://schemas.openxmlformats.org/markup-compatibility/2006" xmlns:p14="http://schemas.microsoft.com/office/powerpoint/2010/main">
    <mc:Choice Requires="p14">
      <p:transition spd="slow" p14:dur="2000" advTm="20326"/>
    </mc:Choice>
    <mc:Fallback xmlns="">
      <p:transition spd="slow" advTm="203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C8C95723-CED6-4D1F-ACE1-F2AD962A57FF}"/>
              </a:ext>
            </a:extLst>
          </p:cNvPr>
          <p:cNvSpPr txBox="1"/>
          <p:nvPr/>
        </p:nvSpPr>
        <p:spPr>
          <a:xfrm>
            <a:off x="994769" y="1378934"/>
            <a:ext cx="6040436" cy="1569660"/>
          </a:xfrm>
          <a:prstGeom prst="rect">
            <a:avLst/>
          </a:prstGeom>
          <a:noFill/>
        </p:spPr>
        <p:txBody>
          <a:bodyPr wrap="none" rtlCol="0">
            <a:spAutoFit/>
          </a:bodyPr>
          <a:lstStyle/>
          <a:p>
            <a:r>
              <a:rPr lang="ja-JP" altLang="en-US" sz="2400" dirty="0">
                <a:solidFill>
                  <a:schemeClr val="bg1"/>
                </a:solidFill>
                <a:latin typeface="Meiryo UI" panose="020B0604030504040204" pitchFamily="50" charset="-128"/>
                <a:ea typeface="Meiryo UI" panose="020B0604030504040204" pitchFamily="50" charset="-128"/>
              </a:rPr>
              <a:t>●燃費の良いエンジンの採用</a:t>
            </a:r>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rPr>
              <a:t>　　船のエンジンは簡単に載せ換えられないため、</a:t>
            </a:r>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rPr>
              <a:t>　　更新には船の寿命程度かかる</a:t>
            </a:r>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rPr>
              <a:t>●プロペラやその周辺の形状工夫、整流化</a:t>
            </a:r>
            <a:endParaRPr lang="en-US" altLang="ja-JP" sz="2400"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CBF91F34-03C4-4097-BCA2-132CB104BB19}"/>
              </a:ext>
            </a:extLst>
          </p:cNvPr>
          <p:cNvSpPr txBox="1"/>
          <p:nvPr/>
        </p:nvSpPr>
        <p:spPr>
          <a:xfrm>
            <a:off x="550269" y="449291"/>
            <a:ext cx="8089074" cy="646331"/>
          </a:xfrm>
          <a:prstGeom prst="rect">
            <a:avLst/>
          </a:prstGeom>
          <a:solidFill>
            <a:schemeClr val="bg1">
              <a:alpha val="70000"/>
            </a:schemeClr>
          </a:solidFill>
        </p:spPr>
        <p:txBody>
          <a:bodyPr wrap="none" rtlCol="0">
            <a:spAutoFit/>
          </a:bodyPr>
          <a:lstStyle/>
          <a:p>
            <a:r>
              <a:rPr lang="ja-JP" altLang="en-US" sz="3600" dirty="0">
                <a:solidFill>
                  <a:srgbClr val="002060"/>
                </a:solidFill>
                <a:latin typeface="Meiryo UI" panose="020B0604030504040204" pitchFamily="50" charset="-128"/>
                <a:ea typeface="Meiryo UI" panose="020B0604030504040204" pitchFamily="50" charset="-128"/>
              </a:rPr>
              <a:t>推進力を生みだす際のエネルギー効率向上</a:t>
            </a:r>
          </a:p>
        </p:txBody>
      </p:sp>
      <p:sp>
        <p:nvSpPr>
          <p:cNvPr id="9" name="テキスト ボックス 8">
            <a:extLst>
              <a:ext uri="{FF2B5EF4-FFF2-40B4-BE49-F238E27FC236}">
                <a16:creationId xmlns:a16="http://schemas.microsoft.com/office/drawing/2014/main" id="{CBF91F34-03C4-4097-BCA2-132CB104BB19}"/>
              </a:ext>
            </a:extLst>
          </p:cNvPr>
          <p:cNvSpPr txBox="1"/>
          <p:nvPr/>
        </p:nvSpPr>
        <p:spPr>
          <a:xfrm>
            <a:off x="550269" y="3231906"/>
            <a:ext cx="2408032" cy="646331"/>
          </a:xfrm>
          <a:prstGeom prst="rect">
            <a:avLst/>
          </a:prstGeom>
          <a:solidFill>
            <a:schemeClr val="bg1">
              <a:alpha val="70000"/>
            </a:schemeClr>
          </a:solidFill>
        </p:spPr>
        <p:txBody>
          <a:bodyPr wrap="none" rtlCol="0">
            <a:spAutoFit/>
          </a:bodyPr>
          <a:lstStyle/>
          <a:p>
            <a:r>
              <a:rPr lang="ja-JP" altLang="en-US" sz="3600" dirty="0">
                <a:solidFill>
                  <a:srgbClr val="002060"/>
                </a:solidFill>
                <a:latin typeface="Meiryo UI" panose="020B0604030504040204" pitchFamily="50" charset="-128"/>
                <a:ea typeface="Meiryo UI" panose="020B0604030504040204" pitchFamily="50" charset="-128"/>
              </a:rPr>
              <a:t>抵抗の削減</a:t>
            </a:r>
            <a:endParaRPr lang="en-US" altLang="ja-JP" sz="3600" dirty="0">
              <a:solidFill>
                <a:srgbClr val="002060"/>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C8C95723-CED6-4D1F-ACE1-F2AD962A57FF}"/>
              </a:ext>
            </a:extLst>
          </p:cNvPr>
          <p:cNvSpPr txBox="1"/>
          <p:nvPr/>
        </p:nvSpPr>
        <p:spPr>
          <a:xfrm>
            <a:off x="994769" y="3924360"/>
            <a:ext cx="7370159" cy="2062103"/>
          </a:xfrm>
          <a:prstGeom prst="rect">
            <a:avLst/>
          </a:prstGeom>
          <a:noFill/>
        </p:spPr>
        <p:txBody>
          <a:bodyPr wrap="none" rtlCol="0">
            <a:spAutoFit/>
          </a:bodyPr>
          <a:lstStyle/>
          <a:p>
            <a:r>
              <a:rPr lang="ja-JP" altLang="en-US" sz="2400" dirty="0">
                <a:solidFill>
                  <a:schemeClr val="bg1"/>
                </a:solidFill>
                <a:latin typeface="Meiryo UI" panose="020B0604030504040204" pitchFamily="50" charset="-128"/>
                <a:ea typeface="Meiryo UI" panose="020B0604030504040204" pitchFamily="50" charset="-128"/>
              </a:rPr>
              <a:t>●船型の工夫</a:t>
            </a:r>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rPr>
              <a:t>●空気循環システム</a:t>
            </a:r>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1600" dirty="0">
                <a:solidFill>
                  <a:schemeClr val="bg1"/>
                </a:solidFill>
                <a:latin typeface="Meiryo UI" panose="020B0604030504040204" pitchFamily="50" charset="-128"/>
                <a:ea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rPr>
              <a:t>例）</a:t>
            </a:r>
            <a:r>
              <a:rPr lang="en-US" altLang="ja-JP" sz="1400" dirty="0">
                <a:solidFill>
                  <a:schemeClr val="bg1"/>
                </a:solidFill>
                <a:latin typeface="Meiryo UI" panose="020B0604030504040204" pitchFamily="50" charset="-128"/>
                <a:ea typeface="Meiryo UI" panose="020B0604030504040204" pitchFamily="50" charset="-128"/>
              </a:rPr>
              <a:t>https://www.mhi.com/jp/expertise/showcase/column_0007.html</a:t>
            </a:r>
          </a:p>
          <a:p>
            <a:r>
              <a:rPr lang="ja-JP" altLang="en-US" sz="2400" dirty="0">
                <a:solidFill>
                  <a:schemeClr val="bg1"/>
                </a:solidFill>
                <a:latin typeface="Meiryo UI" panose="020B0604030504040204" pitchFamily="50" charset="-128"/>
                <a:ea typeface="Meiryo UI" panose="020B0604030504040204" pitchFamily="50" charset="-128"/>
              </a:rPr>
              <a:t>●海洋生物がつきにくい船底塗料の使用</a:t>
            </a:r>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1600" dirty="0">
                <a:solidFill>
                  <a:schemeClr val="bg1"/>
                </a:solidFill>
                <a:latin typeface="Meiryo UI" panose="020B0604030504040204" pitchFamily="50" charset="-128"/>
                <a:ea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rPr>
              <a:t>例）</a:t>
            </a:r>
            <a:r>
              <a:rPr lang="en-US" altLang="ja-JP" sz="1400" dirty="0">
                <a:solidFill>
                  <a:schemeClr val="bg1"/>
                </a:solidFill>
                <a:latin typeface="Meiryo UI" panose="020B0604030504040204" pitchFamily="50" charset="-128"/>
                <a:ea typeface="Meiryo UI" panose="020B0604030504040204" pitchFamily="50" charset="-128"/>
              </a:rPr>
              <a:t>https://www.cmp.co.jp/products/cmp_tech/antifouling_coatings.html</a:t>
            </a:r>
          </a:p>
          <a:p>
            <a:r>
              <a:rPr lang="ja-JP" altLang="en-US" sz="2400" dirty="0">
                <a:solidFill>
                  <a:schemeClr val="bg1"/>
                </a:solidFill>
                <a:latin typeface="Meiryo UI" panose="020B0604030504040204" pitchFamily="50" charset="-128"/>
                <a:ea typeface="Meiryo UI" panose="020B0604030504040204" pitchFamily="50" charset="-128"/>
              </a:rPr>
              <a:t>●船底清掃</a:t>
            </a:r>
            <a:endParaRPr lang="en-US" altLang="ja-JP" sz="2400" dirty="0">
              <a:solidFill>
                <a:schemeClr val="bg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5668" y="963355"/>
            <a:ext cx="3251367" cy="5023108"/>
          </a:xfrm>
          <a:prstGeom prst="rect">
            <a:avLst/>
          </a:prstGeom>
        </p:spPr>
      </p:pic>
      <p:sp>
        <p:nvSpPr>
          <p:cNvPr id="7" name="正方形/長方形 6"/>
          <p:cNvSpPr/>
          <p:nvPr/>
        </p:nvSpPr>
        <p:spPr>
          <a:xfrm>
            <a:off x="8639343" y="5986463"/>
            <a:ext cx="3047629" cy="307777"/>
          </a:xfrm>
          <a:prstGeom prst="rect">
            <a:avLst/>
          </a:prstGeom>
        </p:spPr>
        <p:txBody>
          <a:bodyPr wrap="none">
            <a:spAutoFit/>
          </a:bodyPr>
          <a:lstStyle/>
          <a:p>
            <a:r>
              <a:rPr lang="ja-JP" altLang="en-US" sz="1400" dirty="0"/>
              <a:t>（</a:t>
            </a:r>
            <a:r>
              <a:rPr lang="en-US" altLang="ja-JP" sz="1400" dirty="0"/>
              <a:t>Ocean Newsletter</a:t>
            </a:r>
            <a:r>
              <a:rPr lang="ja-JP" altLang="en-US" sz="1400" dirty="0"/>
              <a:t>第</a:t>
            </a:r>
            <a:r>
              <a:rPr lang="en-US" altLang="ja-JP" sz="1400" dirty="0"/>
              <a:t>306</a:t>
            </a:r>
            <a:r>
              <a:rPr lang="ja-JP" altLang="en-US" sz="1400" dirty="0"/>
              <a:t>号より）</a:t>
            </a:r>
          </a:p>
        </p:txBody>
      </p:sp>
      <p:pic>
        <p:nvPicPr>
          <p:cNvPr id="8" name="オーディオ 7">
            <a:hlinkClick r:id="" action="ppaction://media"/>
            <a:extLst>
              <a:ext uri="{FF2B5EF4-FFF2-40B4-BE49-F238E27FC236}">
                <a16:creationId xmlns:a16="http://schemas.microsoft.com/office/drawing/2014/main" id="{EDF9AE14-68CA-244B-8BB7-D42FBA45FF0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734086012"/>
      </p:ext>
    </p:extLst>
  </p:cSld>
  <p:clrMapOvr>
    <a:masterClrMapping/>
  </p:clrMapOvr>
  <mc:AlternateContent xmlns:mc="http://schemas.openxmlformats.org/markup-compatibility/2006" xmlns:p14="http://schemas.microsoft.com/office/powerpoint/2010/main">
    <mc:Choice Requires="p14">
      <p:transition spd="slow" p14:dur="2000" advTm="88552"/>
    </mc:Choice>
    <mc:Fallback xmlns="">
      <p:transition spd="slow" advTm="885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C8C95723-CED6-4D1F-ACE1-F2AD962A57FF}"/>
              </a:ext>
            </a:extLst>
          </p:cNvPr>
          <p:cNvSpPr txBox="1"/>
          <p:nvPr/>
        </p:nvSpPr>
        <p:spPr>
          <a:xfrm>
            <a:off x="994769" y="1260999"/>
            <a:ext cx="3307316" cy="2308324"/>
          </a:xfrm>
          <a:prstGeom prst="rect">
            <a:avLst/>
          </a:prstGeom>
          <a:noFill/>
        </p:spPr>
        <p:txBody>
          <a:bodyPr wrap="none" rtlCol="0">
            <a:spAutoFit/>
          </a:bodyPr>
          <a:lstStyle/>
          <a:p>
            <a:r>
              <a:rPr lang="ja-JP" altLang="en-US" sz="2400" dirty="0">
                <a:solidFill>
                  <a:schemeClr val="bg1"/>
                </a:solidFill>
                <a:latin typeface="Meiryo UI" panose="020B0604030504040204" pitchFamily="50" charset="-128"/>
                <a:ea typeface="Meiryo UI" panose="020B0604030504040204" pitchFamily="50" charset="-128"/>
              </a:rPr>
              <a:t>●追い風や海流の利用</a:t>
            </a:r>
            <a:endParaRPr lang="en-US" altLang="ja-JP" sz="2400" dirty="0">
              <a:solidFill>
                <a:schemeClr val="bg1"/>
              </a:solidFill>
              <a:latin typeface="Meiryo UI" panose="020B0604030504040204" pitchFamily="50" charset="-128"/>
              <a:ea typeface="Meiryo UI" panose="020B0604030504040204" pitchFamily="50" charset="-128"/>
            </a:endParaRPr>
          </a:p>
          <a:p>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rPr>
              <a:t>●帆などの使用</a:t>
            </a:r>
            <a:endParaRPr lang="en-US" altLang="ja-JP" sz="2400" dirty="0">
              <a:solidFill>
                <a:schemeClr val="bg1"/>
              </a:solidFill>
              <a:latin typeface="Meiryo UI" panose="020B0604030504040204" pitchFamily="50" charset="-128"/>
              <a:ea typeface="Meiryo UI" panose="020B0604030504040204" pitchFamily="50" charset="-128"/>
            </a:endParaRPr>
          </a:p>
          <a:p>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rPr>
              <a:t>●荒天海域の避航</a:t>
            </a:r>
            <a:r>
              <a:rPr lang="en-US" altLang="ja-JP" sz="2400" dirty="0">
                <a:solidFill>
                  <a:schemeClr val="bg1"/>
                </a:solidFill>
                <a:latin typeface="Meiryo UI" panose="020B0604030504040204" pitchFamily="50" charset="-128"/>
                <a:ea typeface="Meiryo UI" panose="020B0604030504040204" pitchFamily="50" charset="-128"/>
              </a:rPr>
              <a:t/>
            </a:r>
            <a:br>
              <a:rPr lang="en-US" altLang="ja-JP" sz="2400" dirty="0">
                <a:solidFill>
                  <a:schemeClr val="bg1"/>
                </a:solidFill>
                <a:latin typeface="Meiryo UI" panose="020B0604030504040204" pitchFamily="50" charset="-128"/>
                <a:ea typeface="Meiryo UI" panose="020B0604030504040204" pitchFamily="50" charset="-128"/>
              </a:rPr>
            </a:br>
            <a:r>
              <a:rPr lang="ja-JP" altLang="en-US" sz="2400" dirty="0">
                <a:solidFill>
                  <a:schemeClr val="bg1"/>
                </a:solidFill>
                <a:latin typeface="Meiryo UI" panose="020B0604030504040204" pitchFamily="50" charset="-128"/>
                <a:ea typeface="Meiryo UI" panose="020B0604030504040204" pitchFamily="50" charset="-128"/>
              </a:rPr>
              <a:t>　（ウェザールーティング）</a:t>
            </a:r>
            <a:endParaRPr lang="en-US" altLang="ja-JP" sz="2400" dirty="0">
              <a:solidFill>
                <a:schemeClr val="bg1"/>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C8C95723-CED6-4D1F-ACE1-F2AD962A57FF}"/>
              </a:ext>
            </a:extLst>
          </p:cNvPr>
          <p:cNvSpPr txBox="1"/>
          <p:nvPr/>
        </p:nvSpPr>
        <p:spPr>
          <a:xfrm>
            <a:off x="994769" y="4945094"/>
            <a:ext cx="5774338" cy="1200329"/>
          </a:xfrm>
          <a:prstGeom prst="rect">
            <a:avLst/>
          </a:prstGeom>
          <a:noFill/>
        </p:spPr>
        <p:txBody>
          <a:bodyPr wrap="none" rtlCol="0">
            <a:spAutoFit/>
          </a:bodyPr>
          <a:lstStyle/>
          <a:p>
            <a:r>
              <a:rPr lang="ja-JP" altLang="en-US" sz="2400" dirty="0">
                <a:solidFill>
                  <a:schemeClr val="bg1"/>
                </a:solidFill>
                <a:latin typeface="Meiryo UI" panose="020B0604030504040204" pitchFamily="50" charset="-128"/>
                <a:ea typeface="Meiryo UI" panose="020B0604030504040204" pitchFamily="50" charset="-128"/>
              </a:rPr>
              <a:t>●排気ガスの熱回収</a:t>
            </a:r>
            <a:endParaRPr lang="en-US" altLang="ja-JP" sz="2400" dirty="0">
              <a:solidFill>
                <a:schemeClr val="bg1"/>
              </a:solidFill>
              <a:latin typeface="Meiryo UI" panose="020B0604030504040204" pitchFamily="50" charset="-128"/>
              <a:ea typeface="Meiryo UI" panose="020B0604030504040204" pitchFamily="50" charset="-128"/>
            </a:endParaRPr>
          </a:p>
          <a:p>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rPr>
              <a:t>●別のエネルギー源の使用（太陽電池など）</a:t>
            </a:r>
            <a:endParaRPr lang="en-US" altLang="ja-JP" sz="2400"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CBF91F34-03C4-4097-BCA2-132CB104BB19}"/>
              </a:ext>
            </a:extLst>
          </p:cNvPr>
          <p:cNvSpPr txBox="1"/>
          <p:nvPr/>
        </p:nvSpPr>
        <p:spPr>
          <a:xfrm>
            <a:off x="550269" y="449291"/>
            <a:ext cx="2417650" cy="646331"/>
          </a:xfrm>
          <a:prstGeom prst="rect">
            <a:avLst/>
          </a:prstGeom>
          <a:solidFill>
            <a:schemeClr val="bg1">
              <a:alpha val="70000"/>
            </a:schemeClr>
          </a:solidFill>
        </p:spPr>
        <p:txBody>
          <a:bodyPr wrap="none" rtlCol="0">
            <a:spAutoFit/>
          </a:bodyPr>
          <a:lstStyle/>
          <a:p>
            <a:r>
              <a:rPr lang="ja-JP" altLang="en-US" sz="3600" dirty="0">
                <a:solidFill>
                  <a:srgbClr val="002060"/>
                </a:solidFill>
                <a:latin typeface="Meiryo UI" panose="020B0604030504040204" pitchFamily="50" charset="-128"/>
                <a:ea typeface="Meiryo UI" panose="020B0604030504040204" pitchFamily="50" charset="-128"/>
              </a:rPr>
              <a:t>外力の利用</a:t>
            </a:r>
            <a:endParaRPr lang="en-US" altLang="ja-JP" sz="3600" dirty="0">
              <a:solidFill>
                <a:srgbClr val="002060"/>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CBF91F34-03C4-4097-BCA2-132CB104BB19}"/>
              </a:ext>
            </a:extLst>
          </p:cNvPr>
          <p:cNvSpPr txBox="1"/>
          <p:nvPr/>
        </p:nvSpPr>
        <p:spPr>
          <a:xfrm>
            <a:off x="559887" y="4153673"/>
            <a:ext cx="4732386" cy="646331"/>
          </a:xfrm>
          <a:prstGeom prst="rect">
            <a:avLst/>
          </a:prstGeom>
          <a:solidFill>
            <a:schemeClr val="bg1">
              <a:alpha val="70000"/>
            </a:schemeClr>
          </a:solidFill>
        </p:spPr>
        <p:txBody>
          <a:bodyPr wrap="none" rtlCol="0">
            <a:spAutoFit/>
          </a:bodyPr>
          <a:lstStyle/>
          <a:p>
            <a:r>
              <a:rPr lang="ja-JP" altLang="en-US" sz="3600" dirty="0">
                <a:solidFill>
                  <a:srgbClr val="002060"/>
                </a:solidFill>
                <a:latin typeface="Meiryo UI" panose="020B0604030504040204" pitchFamily="50" charset="-128"/>
                <a:ea typeface="Meiryo UI" panose="020B0604030504040204" pitchFamily="50" charset="-128"/>
              </a:rPr>
              <a:t>船内エネルギーの効率化</a:t>
            </a:r>
          </a:p>
        </p:txBody>
      </p:sp>
      <p:pic>
        <p:nvPicPr>
          <p:cNvPr id="2" name="図 1"/>
          <p:cNvPicPr>
            <a:picLocks noChangeAspect="1"/>
          </p:cNvPicPr>
          <p:nvPr/>
        </p:nvPicPr>
        <p:blipFill>
          <a:blip r:embed="rId5"/>
          <a:stretch>
            <a:fillRect/>
          </a:stretch>
        </p:blipFill>
        <p:spPr>
          <a:xfrm>
            <a:off x="7969912" y="1044235"/>
            <a:ext cx="4007796" cy="2125494"/>
          </a:xfrm>
          <a:prstGeom prst="rect">
            <a:avLst/>
          </a:prstGeom>
        </p:spPr>
      </p:pic>
      <p:pic>
        <p:nvPicPr>
          <p:cNvPr id="4" name="図 3"/>
          <p:cNvPicPr>
            <a:picLocks noChangeAspect="1"/>
          </p:cNvPicPr>
          <p:nvPr/>
        </p:nvPicPr>
        <p:blipFill>
          <a:blip r:embed="rId6"/>
          <a:stretch>
            <a:fillRect/>
          </a:stretch>
        </p:blipFill>
        <p:spPr>
          <a:xfrm>
            <a:off x="8046466" y="3778262"/>
            <a:ext cx="3785882" cy="2333664"/>
          </a:xfrm>
          <a:prstGeom prst="rect">
            <a:avLst/>
          </a:prstGeom>
        </p:spPr>
      </p:pic>
      <p:pic>
        <p:nvPicPr>
          <p:cNvPr id="8" name="図 7"/>
          <p:cNvPicPr>
            <a:picLocks noChangeAspect="1"/>
          </p:cNvPicPr>
          <p:nvPr/>
        </p:nvPicPr>
        <p:blipFill>
          <a:blip r:embed="rId7"/>
          <a:stretch>
            <a:fillRect/>
          </a:stretch>
        </p:blipFill>
        <p:spPr>
          <a:xfrm>
            <a:off x="4344761" y="1044235"/>
            <a:ext cx="3524250" cy="2381250"/>
          </a:xfrm>
          <a:prstGeom prst="rect">
            <a:avLst/>
          </a:prstGeom>
        </p:spPr>
      </p:pic>
      <p:sp>
        <p:nvSpPr>
          <p:cNvPr id="13" name="正方形/長方形 12"/>
          <p:cNvSpPr/>
          <p:nvPr/>
        </p:nvSpPr>
        <p:spPr>
          <a:xfrm>
            <a:off x="4828331" y="3470485"/>
            <a:ext cx="2557110" cy="307777"/>
          </a:xfrm>
          <a:prstGeom prst="rect">
            <a:avLst/>
          </a:prstGeom>
        </p:spPr>
        <p:txBody>
          <a:bodyPr wrap="none">
            <a:spAutoFit/>
          </a:bodyPr>
          <a:lstStyle/>
          <a:p>
            <a:r>
              <a:rPr lang="ja-JP" altLang="en-US" sz="1400" dirty="0"/>
              <a:t>（海洋白書</a:t>
            </a:r>
            <a:r>
              <a:rPr lang="en-US" altLang="ja-JP" sz="1400" dirty="0"/>
              <a:t>2020</a:t>
            </a:r>
            <a:r>
              <a:rPr lang="ja-JP" altLang="en-US" sz="1400" dirty="0"/>
              <a:t>掲載図より）</a:t>
            </a:r>
          </a:p>
        </p:txBody>
      </p:sp>
      <p:sp>
        <p:nvSpPr>
          <p:cNvPr id="14" name="正方形/長方形 13"/>
          <p:cNvSpPr/>
          <p:nvPr/>
        </p:nvSpPr>
        <p:spPr>
          <a:xfrm>
            <a:off x="8695255" y="6145423"/>
            <a:ext cx="2557110" cy="307777"/>
          </a:xfrm>
          <a:prstGeom prst="rect">
            <a:avLst/>
          </a:prstGeom>
        </p:spPr>
        <p:txBody>
          <a:bodyPr wrap="none">
            <a:spAutoFit/>
          </a:bodyPr>
          <a:lstStyle/>
          <a:p>
            <a:r>
              <a:rPr lang="ja-JP" altLang="en-US" sz="1400" dirty="0"/>
              <a:t>（海洋白書</a:t>
            </a:r>
            <a:r>
              <a:rPr lang="en-US" altLang="ja-JP" sz="1400" dirty="0"/>
              <a:t>2019</a:t>
            </a:r>
            <a:r>
              <a:rPr lang="ja-JP" altLang="en-US" sz="1400" dirty="0"/>
              <a:t>掲載図より）</a:t>
            </a:r>
          </a:p>
        </p:txBody>
      </p:sp>
      <p:sp>
        <p:nvSpPr>
          <p:cNvPr id="15" name="正方形/長方形 14"/>
          <p:cNvSpPr/>
          <p:nvPr/>
        </p:nvSpPr>
        <p:spPr>
          <a:xfrm>
            <a:off x="8750567" y="3203226"/>
            <a:ext cx="2557110" cy="307777"/>
          </a:xfrm>
          <a:prstGeom prst="rect">
            <a:avLst/>
          </a:prstGeom>
        </p:spPr>
        <p:txBody>
          <a:bodyPr wrap="none">
            <a:spAutoFit/>
          </a:bodyPr>
          <a:lstStyle/>
          <a:p>
            <a:r>
              <a:rPr lang="ja-JP" altLang="en-US" sz="1400" dirty="0"/>
              <a:t>（海洋白書</a:t>
            </a:r>
            <a:r>
              <a:rPr lang="en-US" altLang="ja-JP" sz="1400" dirty="0"/>
              <a:t>2018</a:t>
            </a:r>
            <a:r>
              <a:rPr lang="ja-JP" altLang="en-US" sz="1400" dirty="0"/>
              <a:t>掲載図より）</a:t>
            </a:r>
          </a:p>
        </p:txBody>
      </p:sp>
      <p:pic>
        <p:nvPicPr>
          <p:cNvPr id="9" name="オーディオ 8">
            <a:hlinkClick r:id="" action="ppaction://media"/>
            <a:extLst>
              <a:ext uri="{FF2B5EF4-FFF2-40B4-BE49-F238E27FC236}">
                <a16:creationId xmlns:a16="http://schemas.microsoft.com/office/drawing/2014/main" id="{0653F250-527C-D047-AD1D-F50A215F523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550076821"/>
      </p:ext>
    </p:extLst>
  </p:cSld>
  <p:clrMapOvr>
    <a:masterClrMapping/>
  </p:clrMapOvr>
  <mc:AlternateContent xmlns:mc="http://schemas.openxmlformats.org/markup-compatibility/2006" xmlns:p14="http://schemas.microsoft.com/office/powerpoint/2010/main">
    <mc:Choice Requires="p14">
      <p:transition spd="slow" p14:dur="2000" advTm="57367"/>
    </mc:Choice>
    <mc:Fallback xmlns="">
      <p:transition spd="slow" advTm="573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8C95723-CED6-4D1F-ACE1-F2AD962A57FF}"/>
              </a:ext>
            </a:extLst>
          </p:cNvPr>
          <p:cNvSpPr txBox="1"/>
          <p:nvPr/>
        </p:nvSpPr>
        <p:spPr>
          <a:xfrm>
            <a:off x="994769" y="1378934"/>
            <a:ext cx="2973891" cy="830997"/>
          </a:xfrm>
          <a:prstGeom prst="rect">
            <a:avLst/>
          </a:prstGeom>
          <a:noFill/>
        </p:spPr>
        <p:txBody>
          <a:bodyPr wrap="none" rtlCol="0">
            <a:spAutoFit/>
          </a:bodyPr>
          <a:lstStyle/>
          <a:p>
            <a:r>
              <a:rPr lang="ja-JP" altLang="en-US" sz="2400" dirty="0">
                <a:solidFill>
                  <a:schemeClr val="bg1"/>
                </a:solidFill>
                <a:latin typeface="Meiryo UI" panose="020B0604030504040204" pitchFamily="50" charset="-128"/>
                <a:ea typeface="Meiryo UI" panose="020B0604030504040204" pitchFamily="50" charset="-128"/>
              </a:rPr>
              <a:t>●減速運航</a:t>
            </a:r>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rPr>
              <a:t>●「潮待ち」などの削減</a:t>
            </a:r>
            <a:endParaRPr lang="en-US" altLang="ja-JP" sz="2400"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CBF91F34-03C4-4097-BCA2-132CB104BB19}"/>
              </a:ext>
            </a:extLst>
          </p:cNvPr>
          <p:cNvSpPr txBox="1"/>
          <p:nvPr/>
        </p:nvSpPr>
        <p:spPr>
          <a:xfrm>
            <a:off x="550269" y="449291"/>
            <a:ext cx="2869696" cy="646331"/>
          </a:xfrm>
          <a:prstGeom prst="rect">
            <a:avLst/>
          </a:prstGeom>
          <a:solidFill>
            <a:schemeClr val="bg1">
              <a:alpha val="70000"/>
            </a:schemeClr>
          </a:solidFill>
        </p:spPr>
        <p:txBody>
          <a:bodyPr wrap="none" rtlCol="0">
            <a:spAutoFit/>
          </a:bodyPr>
          <a:lstStyle/>
          <a:p>
            <a:r>
              <a:rPr lang="ja-JP" altLang="en-US" sz="3600" dirty="0">
                <a:solidFill>
                  <a:srgbClr val="002060"/>
                </a:solidFill>
                <a:latin typeface="Meiryo UI" panose="020B0604030504040204" pitchFamily="50" charset="-128"/>
                <a:ea typeface="Meiryo UI" panose="020B0604030504040204" pitchFamily="50" charset="-128"/>
              </a:rPr>
              <a:t>運用の効率化</a:t>
            </a:r>
            <a:endParaRPr lang="en-US" altLang="ja-JP" sz="3600" dirty="0">
              <a:solidFill>
                <a:srgbClr val="002060"/>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CBF91F34-03C4-4097-BCA2-132CB104BB19}"/>
              </a:ext>
            </a:extLst>
          </p:cNvPr>
          <p:cNvSpPr txBox="1"/>
          <p:nvPr/>
        </p:nvSpPr>
        <p:spPr>
          <a:xfrm>
            <a:off x="550269" y="2723861"/>
            <a:ext cx="1367682" cy="646331"/>
          </a:xfrm>
          <a:prstGeom prst="rect">
            <a:avLst/>
          </a:prstGeom>
          <a:solidFill>
            <a:schemeClr val="bg1">
              <a:alpha val="70000"/>
            </a:schemeClr>
          </a:solidFill>
        </p:spPr>
        <p:txBody>
          <a:bodyPr wrap="none" rtlCol="0">
            <a:spAutoFit/>
          </a:bodyPr>
          <a:lstStyle/>
          <a:p>
            <a:r>
              <a:rPr lang="ja-JP" altLang="en-US" sz="3600" dirty="0">
                <a:solidFill>
                  <a:srgbClr val="002060"/>
                </a:solidFill>
                <a:latin typeface="Meiryo UI" panose="020B0604030504040204" pitchFamily="50" charset="-128"/>
                <a:ea typeface="Meiryo UI" panose="020B0604030504040204" pitchFamily="50" charset="-128"/>
              </a:rPr>
              <a:t>その他</a:t>
            </a:r>
            <a:endParaRPr lang="en-US" altLang="ja-JP" sz="3600" dirty="0">
              <a:solidFill>
                <a:srgbClr val="002060"/>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C8C95723-CED6-4D1F-ACE1-F2AD962A57FF}"/>
              </a:ext>
            </a:extLst>
          </p:cNvPr>
          <p:cNvSpPr txBox="1"/>
          <p:nvPr/>
        </p:nvSpPr>
        <p:spPr>
          <a:xfrm>
            <a:off x="994769" y="3653504"/>
            <a:ext cx="2691763" cy="2308324"/>
          </a:xfrm>
          <a:prstGeom prst="rect">
            <a:avLst/>
          </a:prstGeom>
          <a:noFill/>
        </p:spPr>
        <p:txBody>
          <a:bodyPr wrap="none" rtlCol="0">
            <a:spAutoFit/>
          </a:bodyPr>
          <a:lstStyle/>
          <a:p>
            <a:r>
              <a:rPr lang="ja-JP" altLang="en-US" sz="2400" dirty="0">
                <a:solidFill>
                  <a:schemeClr val="bg1"/>
                </a:solidFill>
                <a:latin typeface="Meiryo UI" panose="020B0604030504040204" pitchFamily="50" charset="-128"/>
                <a:ea typeface="Meiryo UI" panose="020B0604030504040204" pitchFamily="50" charset="-128"/>
              </a:rPr>
              <a:t>●バッテリー推進</a:t>
            </a:r>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rPr>
              <a:t>●代替燃料の使用</a:t>
            </a:r>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rPr>
              <a:t>●船上</a:t>
            </a:r>
            <a:r>
              <a:rPr lang="en-US" altLang="ja-JP" sz="2400" dirty="0">
                <a:solidFill>
                  <a:schemeClr val="bg1"/>
                </a:solidFill>
                <a:latin typeface="Meiryo UI" panose="020B0604030504040204" pitchFamily="50" charset="-128"/>
                <a:ea typeface="Meiryo UI" panose="020B0604030504040204" pitchFamily="50" charset="-128"/>
              </a:rPr>
              <a:t>CO2</a:t>
            </a:r>
            <a:r>
              <a:rPr lang="ja-JP" altLang="en-US" sz="2400" dirty="0">
                <a:solidFill>
                  <a:schemeClr val="bg1"/>
                </a:solidFill>
                <a:latin typeface="Meiryo UI" panose="020B0604030504040204" pitchFamily="50" charset="-128"/>
                <a:ea typeface="Meiryo UI" panose="020B0604030504040204" pitchFamily="50" charset="-128"/>
              </a:rPr>
              <a:t>回収</a:t>
            </a:r>
            <a:endParaRPr lang="en-US" altLang="ja-JP" sz="2400" dirty="0">
              <a:solidFill>
                <a:schemeClr val="bg1"/>
              </a:solidFill>
              <a:latin typeface="Meiryo UI" panose="020B0604030504040204" pitchFamily="50" charset="-128"/>
              <a:ea typeface="Meiryo UI" panose="020B0604030504040204" pitchFamily="50" charset="-128"/>
            </a:endParaRPr>
          </a:p>
          <a:p>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rPr>
              <a:t>●燃費データの収集</a:t>
            </a:r>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rPr>
              <a:t>●グリーンボンド</a:t>
            </a:r>
            <a:endParaRPr lang="en-US" altLang="ja-JP" sz="2400" dirty="0">
              <a:solidFill>
                <a:schemeClr val="bg1"/>
              </a:solidFill>
              <a:latin typeface="Meiryo UI" panose="020B0604030504040204" pitchFamily="50" charset="-128"/>
              <a:ea typeface="Meiryo UI" panose="020B0604030504040204" pitchFamily="50" charset="-128"/>
            </a:endParaRPr>
          </a:p>
        </p:txBody>
      </p:sp>
      <p:sp>
        <p:nvSpPr>
          <p:cNvPr id="9" name="小波 8"/>
          <p:cNvSpPr/>
          <p:nvPr/>
        </p:nvSpPr>
        <p:spPr>
          <a:xfrm>
            <a:off x="6959512" y="2390886"/>
            <a:ext cx="2033516" cy="573206"/>
          </a:xfrm>
          <a:prstGeom prst="doubleWav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233713" y="1902929"/>
            <a:ext cx="388961" cy="2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小波 12"/>
          <p:cNvSpPr/>
          <p:nvPr/>
        </p:nvSpPr>
        <p:spPr>
          <a:xfrm>
            <a:off x="8993028" y="2400580"/>
            <a:ext cx="2033516" cy="573206"/>
          </a:xfrm>
          <a:prstGeom prst="doubleWav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6441802" y="864360"/>
            <a:ext cx="4847417" cy="553998"/>
          </a:xfrm>
          <a:prstGeom prst="rect">
            <a:avLst/>
          </a:prstGeom>
        </p:spPr>
        <p:txBody>
          <a:bodyPr wrap="none">
            <a:spAutoFit/>
          </a:bodyPr>
          <a:lstStyle/>
          <a:p>
            <a:r>
              <a:rPr lang="ja-JP" altLang="en-US" dirty="0" err="1">
                <a:solidFill>
                  <a:schemeClr val="bg1"/>
                </a:solidFill>
                <a:latin typeface="Meiryo UI" panose="020B0604030504040204" pitchFamily="50" charset="-128"/>
                <a:ea typeface="Meiryo UI" panose="020B0604030504040204" pitchFamily="50" charset="-128"/>
              </a:rPr>
              <a:t>船船</a:t>
            </a:r>
            <a:r>
              <a:rPr lang="ja-JP" altLang="en-US" dirty="0">
                <a:solidFill>
                  <a:schemeClr val="bg1"/>
                </a:solidFill>
                <a:latin typeface="Meiryo UI" panose="020B0604030504040204" pitchFamily="50" charset="-128"/>
                <a:ea typeface="Meiryo UI" panose="020B0604030504040204" pitchFamily="50" charset="-128"/>
              </a:rPr>
              <a:t>の燃料消費量は速力の</a:t>
            </a:r>
            <a:r>
              <a:rPr lang="en-US" altLang="ja-JP" dirty="0">
                <a:solidFill>
                  <a:schemeClr val="bg1"/>
                </a:solidFill>
                <a:latin typeface="Meiryo UI" panose="020B0604030504040204" pitchFamily="50" charset="-128"/>
                <a:ea typeface="Meiryo UI" panose="020B0604030504040204" pitchFamily="50" charset="-128"/>
              </a:rPr>
              <a:t>3</a:t>
            </a:r>
            <a:r>
              <a:rPr lang="ja-JP" altLang="en-US" dirty="0">
                <a:solidFill>
                  <a:schemeClr val="bg1"/>
                </a:solidFill>
                <a:latin typeface="Meiryo UI" panose="020B0604030504040204" pitchFamily="50" charset="-128"/>
                <a:ea typeface="Meiryo UI" panose="020B0604030504040204" pitchFamily="50" charset="-128"/>
              </a:rPr>
              <a:t>乗に比例</a:t>
            </a:r>
            <a:endParaRPr lang="en-US" altLang="ja-JP" dirty="0">
              <a:solidFill>
                <a:schemeClr val="bg1"/>
              </a:solidFill>
              <a:latin typeface="Meiryo UI" panose="020B0604030504040204" pitchFamily="50" charset="-128"/>
              <a:ea typeface="Meiryo UI" panose="020B0604030504040204" pitchFamily="50" charset="-128"/>
            </a:endParaRPr>
          </a:p>
          <a:p>
            <a:r>
              <a:rPr lang="ja-JP" altLang="en-US" sz="1200" dirty="0">
                <a:solidFill>
                  <a:schemeClr val="bg1"/>
                </a:solidFill>
                <a:latin typeface="Meiryo UI" panose="020B0604030504040204" pitchFamily="50" charset="-128"/>
                <a:ea typeface="Meiryo UI" panose="020B0604030504040204" pitchFamily="50" charset="-128"/>
              </a:rPr>
              <a:t>（</a:t>
            </a:r>
            <a:r>
              <a:rPr lang="en-US" altLang="ja-JP" sz="1200" dirty="0">
                <a:solidFill>
                  <a:schemeClr val="bg1"/>
                </a:solidFill>
                <a:latin typeface="Meiryo UI" panose="020B0604030504040204" pitchFamily="50" charset="-128"/>
                <a:ea typeface="Meiryo UI" panose="020B0604030504040204" pitchFamily="50" charset="-128"/>
              </a:rPr>
              <a:t>https://www.jsanet.or.jp/seminar/text/seminar_028.html</a:t>
            </a:r>
            <a:r>
              <a:rPr lang="ja-JP" altLang="en-US" sz="1200" dirty="0">
                <a:solidFill>
                  <a:schemeClr val="bg1"/>
                </a:solidFill>
                <a:latin typeface="Meiryo UI" panose="020B0604030504040204" pitchFamily="50" charset="-128"/>
                <a:ea typeface="Meiryo UI" panose="020B0604030504040204" pitchFamily="50" charset="-128"/>
              </a:rPr>
              <a:t>）</a:t>
            </a:r>
          </a:p>
        </p:txBody>
      </p:sp>
      <p:sp>
        <p:nvSpPr>
          <p:cNvPr id="4" name="正方形/長方形 3"/>
          <p:cNvSpPr/>
          <p:nvPr/>
        </p:nvSpPr>
        <p:spPr>
          <a:xfrm>
            <a:off x="9481658" y="1802567"/>
            <a:ext cx="1263487" cy="307777"/>
          </a:xfrm>
          <a:prstGeom prst="rect">
            <a:avLst/>
          </a:prstGeom>
        </p:spPr>
        <p:txBody>
          <a:bodyPr wrap="none">
            <a:spAutoFit/>
          </a:bodyPr>
          <a:lstStyle/>
          <a:p>
            <a:r>
              <a:rPr lang="en-US" altLang="ja-JP" sz="1400" dirty="0">
                <a:solidFill>
                  <a:schemeClr val="bg1"/>
                </a:solidFill>
                <a:latin typeface="Meiryo UI" panose="020B0604030504040204" pitchFamily="50" charset="-128"/>
                <a:ea typeface="Meiryo UI" panose="020B0604030504040204" pitchFamily="50" charset="-128"/>
              </a:rPr>
              <a:t>25</a:t>
            </a:r>
            <a:r>
              <a:rPr lang="ja-JP" altLang="en-US" sz="1400" dirty="0">
                <a:solidFill>
                  <a:schemeClr val="bg1"/>
                </a:solidFill>
                <a:latin typeface="Meiryo UI" panose="020B0604030504040204" pitchFamily="50" charset="-128"/>
                <a:ea typeface="Meiryo UI" panose="020B0604030504040204" pitchFamily="50" charset="-128"/>
              </a:rPr>
              <a:t>ノットで航行</a:t>
            </a:r>
          </a:p>
        </p:txBody>
      </p:sp>
      <p:sp>
        <p:nvSpPr>
          <p:cNvPr id="14" name="下矢印 13"/>
          <p:cNvSpPr/>
          <p:nvPr/>
        </p:nvSpPr>
        <p:spPr>
          <a:xfrm>
            <a:off x="7976270" y="3206265"/>
            <a:ext cx="849086" cy="7402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小波 14"/>
          <p:cNvSpPr/>
          <p:nvPr/>
        </p:nvSpPr>
        <p:spPr>
          <a:xfrm>
            <a:off x="6870557" y="4742200"/>
            <a:ext cx="2033516" cy="573206"/>
          </a:xfrm>
          <a:prstGeom prst="doubleWav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台形 15"/>
          <p:cNvSpPr/>
          <p:nvPr/>
        </p:nvSpPr>
        <p:spPr>
          <a:xfrm rot="10800000">
            <a:off x="7111781" y="4496718"/>
            <a:ext cx="1778522" cy="318070"/>
          </a:xfrm>
          <a:prstGeom prst="trapezoid">
            <a:avLst>
              <a:gd name="adj" fmla="val 78846"/>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7409399" y="4254545"/>
            <a:ext cx="388961" cy="2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小波 17"/>
          <p:cNvSpPr/>
          <p:nvPr/>
        </p:nvSpPr>
        <p:spPr>
          <a:xfrm>
            <a:off x="8904073" y="4738589"/>
            <a:ext cx="2033516" cy="573206"/>
          </a:xfrm>
          <a:prstGeom prst="doubleWav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8657344" y="4154183"/>
            <a:ext cx="1523174" cy="523220"/>
          </a:xfrm>
          <a:prstGeom prst="rect">
            <a:avLst/>
          </a:prstGeom>
        </p:spPr>
        <p:txBody>
          <a:bodyPr wrap="none">
            <a:spAutoFit/>
          </a:bodyPr>
          <a:lstStyle/>
          <a:p>
            <a:r>
              <a:rPr lang="en-US" altLang="ja-JP" sz="1400" dirty="0">
                <a:solidFill>
                  <a:schemeClr val="bg1"/>
                </a:solidFill>
                <a:latin typeface="Meiryo UI" panose="020B0604030504040204" pitchFamily="50" charset="-128"/>
                <a:ea typeface="Meiryo UI" panose="020B0604030504040204" pitchFamily="50" charset="-128"/>
              </a:rPr>
              <a:t>20</a:t>
            </a:r>
            <a:r>
              <a:rPr lang="ja-JP" altLang="en-US" sz="1400" dirty="0">
                <a:solidFill>
                  <a:schemeClr val="bg1"/>
                </a:solidFill>
                <a:latin typeface="Meiryo UI" panose="020B0604030504040204" pitchFamily="50" charset="-128"/>
                <a:ea typeface="Meiryo UI" panose="020B0604030504040204" pitchFamily="50" charset="-128"/>
              </a:rPr>
              <a:t>ノットで航行</a:t>
            </a:r>
            <a:endParaRPr lang="en-US" altLang="ja-JP" sz="1400" dirty="0">
              <a:solidFill>
                <a:schemeClr val="bg1"/>
              </a:solidFill>
              <a:latin typeface="Meiryo UI" panose="020B0604030504040204" pitchFamily="50" charset="-128"/>
              <a:ea typeface="Meiryo UI" panose="020B0604030504040204" pitchFamily="50" charset="-128"/>
            </a:endParaRPr>
          </a:p>
          <a:p>
            <a:r>
              <a:rPr lang="ja-JP" altLang="en-US" sz="1400" dirty="0">
                <a:solidFill>
                  <a:schemeClr val="bg1"/>
                </a:solidFill>
                <a:latin typeface="Meiryo UI" panose="020B0604030504040204" pitchFamily="50" charset="-128"/>
                <a:ea typeface="Meiryo UI" panose="020B0604030504040204" pitchFamily="50" charset="-128"/>
              </a:rPr>
              <a:t>（到着が遅れる）</a:t>
            </a:r>
          </a:p>
        </p:txBody>
      </p:sp>
      <p:sp>
        <p:nvSpPr>
          <p:cNvPr id="20" name="台形 19"/>
          <p:cNvSpPr/>
          <p:nvPr/>
        </p:nvSpPr>
        <p:spPr>
          <a:xfrm rot="10800000">
            <a:off x="7936095" y="2145102"/>
            <a:ext cx="1778522" cy="318070"/>
          </a:xfrm>
          <a:prstGeom prst="trapezoid">
            <a:avLst>
              <a:gd name="adj" fmla="val 78846"/>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8707838" y="3283541"/>
            <a:ext cx="1162498" cy="369332"/>
          </a:xfrm>
          <a:prstGeom prst="rect">
            <a:avLst/>
          </a:prstGeom>
        </p:spPr>
        <p:txBody>
          <a:bodyPr wrap="none">
            <a:spAutoFit/>
          </a:bodyPr>
          <a:lstStyle/>
          <a:p>
            <a:r>
              <a:rPr lang="en-US" altLang="ja-JP" dirty="0">
                <a:solidFill>
                  <a:schemeClr val="bg1"/>
                </a:solidFill>
                <a:latin typeface="Meiryo UI" panose="020B0604030504040204" pitchFamily="50" charset="-128"/>
                <a:ea typeface="Meiryo UI" panose="020B0604030504040204" pitchFamily="50" charset="-128"/>
              </a:rPr>
              <a:t>20</a:t>
            </a:r>
            <a:r>
              <a:rPr lang="ja-JP" altLang="en-US" dirty="0">
                <a:solidFill>
                  <a:schemeClr val="bg1"/>
                </a:solidFill>
                <a:latin typeface="Meiryo UI" panose="020B0604030504040204" pitchFamily="50" charset="-128"/>
                <a:ea typeface="Meiryo UI" panose="020B0604030504040204" pitchFamily="50" charset="-128"/>
              </a:rPr>
              <a:t>％減速</a:t>
            </a:r>
          </a:p>
        </p:txBody>
      </p:sp>
      <p:sp>
        <p:nvSpPr>
          <p:cNvPr id="22" name="正方形/長方形 21"/>
          <p:cNvSpPr/>
          <p:nvPr/>
        </p:nvSpPr>
        <p:spPr>
          <a:xfrm>
            <a:off x="7078027" y="5486715"/>
            <a:ext cx="3948517" cy="646331"/>
          </a:xfrm>
          <a:prstGeom prst="rect">
            <a:avLst/>
          </a:prstGeom>
        </p:spPr>
        <p:txBody>
          <a:bodyPr wrap="none">
            <a:spAutoFit/>
          </a:bodyPr>
          <a:lstStyle/>
          <a:p>
            <a:r>
              <a:rPr lang="en-US" altLang="ja-JP" dirty="0">
                <a:solidFill>
                  <a:schemeClr val="bg1"/>
                </a:solidFill>
                <a:latin typeface="Meiryo UI" panose="020B0604030504040204" pitchFamily="50" charset="-128"/>
                <a:ea typeface="Meiryo UI" panose="020B0604030504040204" pitchFamily="50" charset="-128"/>
              </a:rPr>
              <a:t>0.8×0.8×0.8</a:t>
            </a:r>
            <a:r>
              <a:rPr lang="ja-JP" altLang="en-US" dirty="0">
                <a:solidFill>
                  <a:schemeClr val="bg1"/>
                </a:solidFill>
                <a:latin typeface="Meiryo UI" panose="020B0604030504040204" pitchFamily="50" charset="-128"/>
                <a:ea typeface="Meiryo UI" panose="020B0604030504040204" pitchFamily="50" charset="-128"/>
              </a:rPr>
              <a:t>＝</a:t>
            </a:r>
            <a:r>
              <a:rPr lang="en-US" altLang="ja-JP" dirty="0">
                <a:solidFill>
                  <a:schemeClr val="bg1"/>
                </a:solidFill>
                <a:latin typeface="Meiryo UI" panose="020B0604030504040204" pitchFamily="50" charset="-128"/>
                <a:ea typeface="Meiryo UI" panose="020B0604030504040204" pitchFamily="50" charset="-128"/>
              </a:rPr>
              <a:t>0.512</a:t>
            </a:r>
            <a:r>
              <a:rPr lang="ja-JP" altLang="en-US" dirty="0">
                <a:solidFill>
                  <a:schemeClr val="bg1"/>
                </a:solidFill>
                <a:latin typeface="Meiryo UI" panose="020B0604030504040204" pitchFamily="50" charset="-128"/>
                <a:ea typeface="Meiryo UI" panose="020B0604030504040204" pitchFamily="50" charset="-128"/>
              </a:rPr>
              <a:t>となるので、</a:t>
            </a:r>
            <a:endParaRPr lang="en-US" altLang="ja-JP" dirty="0">
              <a:solidFill>
                <a:schemeClr val="bg1"/>
              </a:solidFill>
              <a:latin typeface="Meiryo UI" panose="020B0604030504040204" pitchFamily="50" charset="-128"/>
              <a:ea typeface="Meiryo UI" panose="020B0604030504040204" pitchFamily="50" charset="-128"/>
            </a:endParaRPr>
          </a:p>
          <a:p>
            <a:r>
              <a:rPr lang="en-US" altLang="ja-JP" dirty="0">
                <a:solidFill>
                  <a:schemeClr val="bg1"/>
                </a:solidFill>
                <a:latin typeface="Meiryo UI" panose="020B0604030504040204" pitchFamily="50" charset="-128"/>
                <a:ea typeface="Meiryo UI" panose="020B0604030504040204" pitchFamily="50" charset="-128"/>
              </a:rPr>
              <a:t>20</a:t>
            </a:r>
            <a:r>
              <a:rPr lang="ja-JP" altLang="en-US" dirty="0">
                <a:solidFill>
                  <a:schemeClr val="bg1"/>
                </a:solidFill>
                <a:latin typeface="Meiryo UI" panose="020B0604030504040204" pitchFamily="50" charset="-128"/>
                <a:ea typeface="Meiryo UI" panose="020B0604030504040204" pitchFamily="50" charset="-128"/>
              </a:rPr>
              <a:t>％の減速で、燃料消費を半減できる。</a:t>
            </a:r>
            <a:endParaRPr lang="en-US" altLang="ja-JP" dirty="0">
              <a:solidFill>
                <a:schemeClr val="bg1"/>
              </a:solidFill>
              <a:latin typeface="Meiryo UI" panose="020B0604030504040204" pitchFamily="50" charset="-128"/>
              <a:ea typeface="Meiryo UI" panose="020B0604030504040204" pitchFamily="50" charset="-128"/>
            </a:endParaRPr>
          </a:p>
        </p:txBody>
      </p:sp>
      <p:sp>
        <p:nvSpPr>
          <p:cNvPr id="23" name="角丸四角形 22"/>
          <p:cNvSpPr/>
          <p:nvPr/>
        </p:nvSpPr>
        <p:spPr>
          <a:xfrm>
            <a:off x="6278298" y="633228"/>
            <a:ext cx="5162334" cy="5650615"/>
          </a:xfrm>
          <a:prstGeom prst="roundRect">
            <a:avLst>
              <a:gd name="adj" fmla="val 4194"/>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オーディオ 1">
            <a:hlinkClick r:id="" action="ppaction://media"/>
            <a:extLst>
              <a:ext uri="{FF2B5EF4-FFF2-40B4-BE49-F238E27FC236}">
                <a16:creationId xmlns:a16="http://schemas.microsoft.com/office/drawing/2014/main" id="{AD049AFE-3663-F841-8380-5B7CC0EE32B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612064798"/>
      </p:ext>
    </p:extLst>
  </p:cSld>
  <p:clrMapOvr>
    <a:masterClrMapping/>
  </p:clrMapOvr>
  <mc:AlternateContent xmlns:mc="http://schemas.openxmlformats.org/markup-compatibility/2006" xmlns:p14="http://schemas.microsoft.com/office/powerpoint/2010/main">
    <mc:Choice Requires="p14">
      <p:transition spd="slow" p14:dur="2000" advTm="74633"/>
    </mc:Choice>
    <mc:Fallback xmlns="">
      <p:transition spd="slow" advTm="746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8C95723-CED6-4D1F-ACE1-F2AD962A57FF}"/>
              </a:ext>
            </a:extLst>
          </p:cNvPr>
          <p:cNvSpPr txBox="1"/>
          <p:nvPr/>
        </p:nvSpPr>
        <p:spPr>
          <a:xfrm>
            <a:off x="994769" y="1378934"/>
            <a:ext cx="8957901" cy="4154984"/>
          </a:xfrm>
          <a:prstGeom prst="rect">
            <a:avLst/>
          </a:prstGeom>
          <a:noFill/>
        </p:spPr>
        <p:txBody>
          <a:bodyPr wrap="none" rtlCol="0">
            <a:spAutoFit/>
          </a:bodyPr>
          <a:lstStyle/>
          <a:p>
            <a:r>
              <a:rPr lang="ja-JP" altLang="en-US" sz="2400" dirty="0">
                <a:solidFill>
                  <a:schemeClr val="bg1"/>
                </a:solidFill>
                <a:latin typeface="Meiryo UI" panose="020B0604030504040204" pitchFamily="50" charset="-128"/>
                <a:ea typeface="Meiryo UI" panose="020B0604030504040204" pitchFamily="50" charset="-128"/>
              </a:rPr>
              <a:t>●現在船の世界で広く使われているのは重油などの化石燃料</a:t>
            </a:r>
            <a:endParaRPr lang="en-US" altLang="ja-JP" sz="2400" dirty="0">
              <a:solidFill>
                <a:schemeClr val="bg1"/>
              </a:solidFill>
              <a:latin typeface="Meiryo UI" panose="020B0604030504040204" pitchFamily="50" charset="-128"/>
              <a:ea typeface="Meiryo UI" panose="020B0604030504040204" pitchFamily="50" charset="-128"/>
            </a:endParaRPr>
          </a:p>
          <a:p>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rPr>
              <a:t>●化石燃料に依存しないエネルギー手段開発の必要性</a:t>
            </a:r>
            <a:r>
              <a:rPr lang="en-US" altLang="ja-JP" sz="2400" dirty="0">
                <a:solidFill>
                  <a:schemeClr val="bg1"/>
                </a:solidFill>
                <a:latin typeface="Meiryo UI" panose="020B0604030504040204" pitchFamily="50" charset="-128"/>
                <a:ea typeface="Meiryo UI" panose="020B0604030504040204" pitchFamily="50" charset="-128"/>
              </a:rPr>
              <a:t/>
            </a:r>
            <a:br>
              <a:rPr lang="en-US" altLang="ja-JP" sz="2400" dirty="0">
                <a:solidFill>
                  <a:schemeClr val="bg1"/>
                </a:solidFill>
                <a:latin typeface="Meiryo UI" panose="020B0604030504040204" pitchFamily="50" charset="-128"/>
                <a:ea typeface="Meiryo UI" panose="020B0604030504040204" pitchFamily="50" charset="-128"/>
              </a:rPr>
            </a:br>
            <a:r>
              <a:rPr lang="ja-JP" altLang="en-US" sz="2400" dirty="0">
                <a:solidFill>
                  <a:schemeClr val="bg1"/>
                </a:solidFill>
                <a:latin typeface="Meiryo UI" panose="020B0604030504040204" pitchFamily="50" charset="-128"/>
                <a:ea typeface="Meiryo UI" panose="020B0604030504040204" pitchFamily="50" charset="-128"/>
              </a:rPr>
              <a:t>　　バッテリー推進（クリーンエネルギー由来電力）</a:t>
            </a:r>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rPr>
              <a:t>　　水素（燃料として、若しくは燃料電池として）</a:t>
            </a:r>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rPr>
              <a:t>　　アンモニア燃料</a:t>
            </a:r>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rPr>
              <a:t>　　カーボンリサイクルメタン</a:t>
            </a:r>
            <a:endParaRPr lang="en-US" altLang="ja-JP" sz="2400" dirty="0">
              <a:solidFill>
                <a:schemeClr val="bg1"/>
              </a:solidFill>
              <a:latin typeface="Meiryo UI" panose="020B0604030504040204" pitchFamily="50" charset="-128"/>
              <a:ea typeface="Meiryo UI" panose="020B0604030504040204" pitchFamily="50" charset="-128"/>
            </a:endParaRPr>
          </a:p>
          <a:p>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rPr>
              <a:t>●その他、船上で</a:t>
            </a:r>
            <a:r>
              <a:rPr lang="en-US" altLang="ja-JP" sz="2400" dirty="0">
                <a:solidFill>
                  <a:schemeClr val="bg1"/>
                </a:solidFill>
                <a:latin typeface="Meiryo UI" panose="020B0604030504040204" pitchFamily="50" charset="-128"/>
                <a:ea typeface="Meiryo UI" panose="020B0604030504040204" pitchFamily="50" charset="-128"/>
              </a:rPr>
              <a:t>CO2</a:t>
            </a:r>
            <a:r>
              <a:rPr lang="ja-JP" altLang="en-US" sz="2400" dirty="0">
                <a:solidFill>
                  <a:schemeClr val="bg1"/>
                </a:solidFill>
                <a:latin typeface="Meiryo UI" panose="020B0604030504040204" pitchFamily="50" charset="-128"/>
                <a:ea typeface="Meiryo UI" panose="020B0604030504040204" pitchFamily="50" charset="-128"/>
              </a:rPr>
              <a:t>を回収することで排出そのものを行わない方法など</a:t>
            </a:r>
            <a:endParaRPr lang="en-US" altLang="ja-JP" sz="2400" dirty="0">
              <a:solidFill>
                <a:schemeClr val="bg1"/>
              </a:solidFill>
              <a:latin typeface="Meiryo UI" panose="020B0604030504040204" pitchFamily="50" charset="-128"/>
              <a:ea typeface="Meiryo UI" panose="020B0604030504040204" pitchFamily="50" charset="-128"/>
            </a:endParaRPr>
          </a:p>
          <a:p>
            <a:endParaRPr lang="en-US" altLang="ja-JP" sz="2400" dirty="0">
              <a:solidFill>
                <a:schemeClr val="bg1"/>
              </a:solidFill>
              <a:latin typeface="Meiryo UI" panose="020B0604030504040204" pitchFamily="50" charset="-128"/>
              <a:ea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rPr>
              <a:t>●いずれにせよ、インフラから設計しなおす必要がある</a:t>
            </a:r>
            <a:endParaRPr lang="en-US" altLang="ja-JP" sz="2400"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CBF91F34-03C4-4097-BCA2-132CB104BB19}"/>
              </a:ext>
            </a:extLst>
          </p:cNvPr>
          <p:cNvSpPr txBox="1"/>
          <p:nvPr/>
        </p:nvSpPr>
        <p:spPr>
          <a:xfrm>
            <a:off x="550269" y="449291"/>
            <a:ext cx="7298793" cy="646331"/>
          </a:xfrm>
          <a:prstGeom prst="rect">
            <a:avLst/>
          </a:prstGeom>
          <a:solidFill>
            <a:schemeClr val="bg1">
              <a:alpha val="70000"/>
            </a:schemeClr>
          </a:solidFill>
        </p:spPr>
        <p:txBody>
          <a:bodyPr wrap="none" rtlCol="0">
            <a:spAutoFit/>
          </a:bodyPr>
          <a:lstStyle/>
          <a:p>
            <a:r>
              <a:rPr lang="ja-JP" altLang="en-US" sz="3600" dirty="0">
                <a:solidFill>
                  <a:srgbClr val="002060"/>
                </a:solidFill>
                <a:latin typeface="Meiryo UI" panose="020B0604030504040204" pitchFamily="50" charset="-128"/>
                <a:ea typeface="Meiryo UI" panose="020B0604030504040204" pitchFamily="50" charset="-128"/>
              </a:rPr>
              <a:t>推進力を得るエネルギー自体の見直し</a:t>
            </a:r>
            <a:endParaRPr lang="en-US" altLang="ja-JP" sz="3600" dirty="0">
              <a:solidFill>
                <a:srgbClr val="002060"/>
              </a:solidFill>
              <a:latin typeface="Meiryo UI" panose="020B0604030504040204" pitchFamily="50" charset="-128"/>
              <a:ea typeface="Meiryo UI" panose="020B0604030504040204" pitchFamily="50" charset="-128"/>
            </a:endParaRPr>
          </a:p>
        </p:txBody>
      </p:sp>
      <p:pic>
        <p:nvPicPr>
          <p:cNvPr id="4" name="オーディオ 3">
            <a:hlinkClick r:id="" action="ppaction://media"/>
            <a:extLst>
              <a:ext uri="{FF2B5EF4-FFF2-40B4-BE49-F238E27FC236}">
                <a16:creationId xmlns:a16="http://schemas.microsoft.com/office/drawing/2014/main" id="{11737007-941F-D74E-B6E3-425BB12DC78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8222868"/>
      </p:ext>
    </p:extLst>
  </p:cSld>
  <p:clrMapOvr>
    <a:masterClrMapping/>
  </p:clrMapOvr>
  <mc:AlternateContent xmlns:mc="http://schemas.openxmlformats.org/markup-compatibility/2006" xmlns:p14="http://schemas.microsoft.com/office/powerpoint/2010/main">
    <mc:Choice Requires="p14">
      <p:transition spd="slow" p14:dur="2000" advTm="52549"/>
    </mc:Choice>
    <mc:Fallback xmlns="">
      <p:transition spd="slow" advTm="525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6379</TotalTime>
  <Words>2459</Words>
  <Application>Microsoft Office PowerPoint</Application>
  <PresentationFormat>ワイド画面</PresentationFormat>
  <Paragraphs>142</Paragraphs>
  <Slides>12</Slides>
  <Notes>12</Notes>
  <HiddenSlides>0</HiddenSlides>
  <MMClips>12</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Meiryo UI</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Ono Sachiko</dc:creator>
  <cp:lastModifiedBy>Windows ユーザー</cp:lastModifiedBy>
  <cp:revision>289</cp:revision>
  <dcterms:created xsi:type="dcterms:W3CDTF">2020-04-18T15:00:49Z</dcterms:created>
  <dcterms:modified xsi:type="dcterms:W3CDTF">2020-05-27T23:15:22Z</dcterms:modified>
</cp:coreProperties>
</file>