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4" r:id="rId2"/>
    <p:sldId id="271" r:id="rId3"/>
    <p:sldId id="273" r:id="rId4"/>
    <p:sldId id="280" r:id="rId5"/>
    <p:sldId id="276" r:id="rId6"/>
    <p:sldId id="279" r:id="rId7"/>
    <p:sldId id="275" r:id="rId8"/>
    <p:sldId id="272" r:id="rId9"/>
    <p:sldId id="277" r:id="rId10"/>
    <p:sldId id="281" r:id="rId11"/>
    <p:sldId id="278" r:id="rId1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8ED7"/>
    <a:srgbClr val="3E897B"/>
    <a:srgbClr val="418775"/>
    <a:srgbClr val="CC0066"/>
    <a:srgbClr val="9999FF"/>
    <a:srgbClr val="D60093"/>
    <a:srgbClr val="660066"/>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919" autoAdjust="0"/>
  </p:normalViewPr>
  <p:slideViewPr>
    <p:cSldViewPr snapToGrid="0">
      <p:cViewPr varScale="1">
        <p:scale>
          <a:sx n="78" d="100"/>
          <a:sy n="78" d="100"/>
        </p:scale>
        <p:origin x="384" y="96"/>
      </p:cViewPr>
      <p:guideLst/>
    </p:cSldViewPr>
  </p:slid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CD6A77-8397-4F65-97AA-91EC0147B3BC}" type="datetimeFigureOut">
              <a:rPr kumimoji="1" lang="ja-JP" altLang="en-US" smtClean="0"/>
              <a:t>2020/8/4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DBF57-D1A6-4FDD-91C6-D68293B30113}" type="slidenum">
              <a:rPr kumimoji="1" lang="ja-JP" altLang="en-US" smtClean="0"/>
              <a:t>‹#›</a:t>
            </a:fld>
            <a:endParaRPr kumimoji="1" lang="ja-JP" altLang="en-US"/>
          </a:p>
        </p:txBody>
      </p:sp>
    </p:spTree>
    <p:extLst>
      <p:ext uri="{BB962C8B-B14F-4D97-AF65-F5344CB8AC3E}">
        <p14:creationId xmlns:p14="http://schemas.microsoft.com/office/powerpoint/2010/main" val="33431991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kankyo.metro.tokyo.lg.jp/water/tokyo_bay/red_tide/about.ht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1.kaiho.mlit.go.jp/KANKYO/TB_Renaissance/AboutEnv/RedTide.ht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1.kaiho.mlit.go.jp/KANKYO/TB_Renaissance/AboutEnv/RedTide.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hys.org/news/2014-03-oxygen-depletion-baltic-sea-ten.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mblasproject.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陸上の生き物にとって酸素が不可欠なように、海の生き物にとっても酸素は重要な物質です。しかし、最近</a:t>
            </a:r>
            <a:r>
              <a:rPr kumimoji="1" lang="en-US" altLang="ja-JP" sz="1200" dirty="0"/>
              <a:t>50</a:t>
            </a:r>
            <a:r>
              <a:rPr kumimoji="1" lang="ja-JP" altLang="en-US" sz="1200" dirty="0"/>
              <a:t>年の間に、沿岸域からはるか沖の海の中にいたるまで、海洋の中の酸素量が減少しつつあることが指摘されています。</a:t>
            </a:r>
            <a:endParaRPr kumimoji="1" lang="en-US" altLang="ja-JP" sz="1200" dirty="0"/>
          </a:p>
          <a:p>
            <a:r>
              <a:rPr kumimoji="1" lang="ja-JP" altLang="en-US" sz="1200" dirty="0"/>
              <a:t>このスライドでは、海洋の貧酸素化の発生のプロセスやその影響について、解説します。</a:t>
            </a:r>
            <a:endParaRPr kumimoji="1" lang="en-US" altLang="ja-JP" sz="1200" dirty="0"/>
          </a:p>
          <a:p>
            <a:endParaRPr kumimoji="1" lang="en-US" altLang="ja-JP" sz="1200" dirty="0"/>
          </a:p>
          <a:p>
            <a:r>
              <a:rPr kumimoji="1" lang="ja-JP" altLang="en-US" sz="1200" dirty="0"/>
              <a:t>対象：中学生以上？</a:t>
            </a:r>
            <a:endParaRPr kumimoji="1" lang="en-US" altLang="ja-JP" sz="1200" dirty="0"/>
          </a:p>
          <a:p>
            <a:endParaRPr kumimoji="1" lang="en-US" altLang="ja-JP"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a:t>
            </a:fld>
            <a:endParaRPr kumimoji="1" lang="ja-JP" altLang="en-US"/>
          </a:p>
        </p:txBody>
      </p:sp>
    </p:spTree>
    <p:extLst>
      <p:ext uri="{BB962C8B-B14F-4D97-AF65-F5344CB8AC3E}">
        <p14:creationId xmlns:p14="http://schemas.microsoft.com/office/powerpoint/2010/main" val="2431756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a:t>ここまで貧酸素化について解説してきましたが、海洋全体の貧酸素化の主な要因の一つとして、表層水温の上昇が考えられていることからも分かるように、地球温暖化と繋がっています。さらに、その温暖化の原因である大気中の二酸化炭素は、海洋に吸収され、海水中で炭酸となって酸性化の要因ともなっています。</a:t>
            </a:r>
            <a:endParaRPr kumimoji="1" lang="en-US" altLang="ja-JP" sz="1800" dirty="0"/>
          </a:p>
          <a:p>
            <a:r>
              <a:rPr kumimoji="1" lang="ja-JP" altLang="en-US" sz="1800" dirty="0"/>
              <a:t>貧酸素化と、地球温暖化、酸性化は、独立して起きている事象ではありません。しかし、これらすべてを完全に理解し予測できるモデルはまだできていません。</a:t>
            </a:r>
            <a:endParaRPr kumimoji="1" lang="en-US" altLang="ja-JP" sz="1800" dirty="0"/>
          </a:p>
          <a:p>
            <a:r>
              <a:rPr kumimoji="1" lang="ja-JP" altLang="en-US" sz="1800" dirty="0"/>
              <a:t>今後、海洋の生き物をおびやかす貧酸素化の影響を抑えるには何をすべきでしょうか。貧酸素化を促す富栄養化、そして成層・温暖化を進める二酸化炭素の排出を抑えるためにできることを、最新の研究成果と共に個々人でも理解し、身近な暮らしの中でできることを考えていく必要があります。</a:t>
            </a:r>
            <a:endParaRPr kumimoji="1" lang="en-US" altLang="ja-JP" sz="1800" dirty="0"/>
          </a:p>
          <a:p>
            <a:endParaRPr kumimoji="1" lang="en-US" altLang="ja-JP" sz="1800" dirty="0"/>
          </a:p>
          <a:p>
            <a:r>
              <a:rPr kumimoji="1" lang="en-US" altLang="ja-JP" sz="1800" dirty="0"/>
              <a:t>【</a:t>
            </a:r>
            <a:r>
              <a:rPr kumimoji="1" lang="ja-JP" altLang="en-US" sz="1800" dirty="0"/>
              <a:t>補足</a:t>
            </a:r>
            <a:r>
              <a:rPr kumimoji="1" lang="en-US" altLang="ja-JP" sz="1800" dirty="0"/>
              <a:t>】</a:t>
            </a:r>
          </a:p>
          <a:p>
            <a:r>
              <a:rPr kumimoji="1" lang="ja-JP" altLang="en-US" sz="1800" dirty="0"/>
              <a:t>かつて</a:t>
            </a:r>
            <a:r>
              <a:rPr kumimoji="1" lang="en-US" altLang="ja-JP" sz="1800" dirty="0"/>
              <a:t>2013</a:t>
            </a:r>
            <a:r>
              <a:rPr kumimoji="1" lang="ja-JP" altLang="en-US" sz="1800" dirty="0"/>
              <a:t>年ごろ、温暖化・酸性化・貧酸素化は「死のトリオ」（</a:t>
            </a:r>
            <a:r>
              <a:rPr kumimoji="1" lang="en-US" altLang="ja-JP" sz="1800" dirty="0"/>
              <a:t>deadly trio</a:t>
            </a:r>
            <a:r>
              <a:rPr kumimoji="1" lang="ja-JP" altLang="en-US" sz="1800" dirty="0"/>
              <a:t>）と称されていた（</a:t>
            </a:r>
            <a:r>
              <a:rPr kumimoji="1" lang="en-US" altLang="ja-JP" sz="1800" dirty="0"/>
              <a:t>IPSO</a:t>
            </a:r>
            <a:r>
              <a:rPr kumimoji="1" lang="ja-JP" altLang="en-US" sz="1800" dirty="0"/>
              <a:t> </a:t>
            </a:r>
            <a:r>
              <a:rPr kumimoji="1" lang="en-US" altLang="ja-JP" sz="1800" dirty="0"/>
              <a:t>State</a:t>
            </a:r>
            <a:r>
              <a:rPr kumimoji="1" lang="ja-JP" altLang="en-US" sz="1800" dirty="0"/>
              <a:t> </a:t>
            </a:r>
            <a:r>
              <a:rPr kumimoji="1" lang="en-US" altLang="ja-JP" sz="1800" dirty="0"/>
              <a:t>of</a:t>
            </a:r>
            <a:r>
              <a:rPr kumimoji="1" lang="ja-JP" altLang="en-US" sz="1800" dirty="0"/>
              <a:t> </a:t>
            </a:r>
            <a:r>
              <a:rPr kumimoji="1" lang="en-US" altLang="ja-JP" sz="1800" dirty="0"/>
              <a:t>the</a:t>
            </a:r>
            <a:r>
              <a:rPr kumimoji="1" lang="ja-JP" altLang="en-US" sz="1800" dirty="0"/>
              <a:t> </a:t>
            </a:r>
            <a:r>
              <a:rPr kumimoji="1" lang="en-US" altLang="ja-JP" sz="1800" dirty="0"/>
              <a:t>Ocean</a:t>
            </a:r>
            <a:r>
              <a:rPr kumimoji="1" lang="ja-JP" altLang="en-US" sz="1800" dirty="0"/>
              <a:t> </a:t>
            </a:r>
            <a:r>
              <a:rPr kumimoji="1" lang="en-US" altLang="ja-JP" sz="1800" dirty="0"/>
              <a:t>Report</a:t>
            </a:r>
            <a:r>
              <a:rPr kumimoji="1" lang="ja-JP" altLang="en-US" sz="1800" dirty="0"/>
              <a:t>）。</a:t>
            </a:r>
            <a:endParaRPr kumimoji="1" lang="en-US" altLang="ja-JP" sz="1800" dirty="0"/>
          </a:p>
          <a:p>
            <a:r>
              <a:rPr kumimoji="1" lang="ja-JP" altLang="en-US" sz="1800" dirty="0"/>
              <a:t>今はそこまで過激な言い回しこそないが、</a:t>
            </a:r>
            <a:r>
              <a:rPr kumimoji="1" lang="en-US" altLang="ja-JP" sz="1800" dirty="0"/>
              <a:t>IPCC</a:t>
            </a:r>
            <a:r>
              <a:rPr kumimoji="1" lang="ja-JP" altLang="en-US" sz="1800" dirty="0"/>
              <a:t> </a:t>
            </a:r>
            <a:r>
              <a:rPr kumimoji="1" lang="en-US" altLang="ja-JP" sz="1800" dirty="0"/>
              <a:t>AR5</a:t>
            </a:r>
            <a:r>
              <a:rPr kumimoji="1" lang="ja-JP" altLang="en-US" sz="1800" dirty="0"/>
              <a:t>でも</a:t>
            </a:r>
            <a:r>
              <a:rPr kumimoji="1" lang="en-US" altLang="ja-JP" sz="1800" dirty="0"/>
              <a:t>RCP2.6</a:t>
            </a:r>
            <a:r>
              <a:rPr kumimoji="1" lang="ja-JP" altLang="en-US" sz="1800" dirty="0"/>
              <a:t>と</a:t>
            </a:r>
            <a:r>
              <a:rPr kumimoji="1" lang="en-US" altLang="ja-JP" sz="1800" dirty="0"/>
              <a:t>8.5</a:t>
            </a:r>
            <a:r>
              <a:rPr kumimoji="1" lang="ja-JP" altLang="en-US" sz="1800" dirty="0"/>
              <a:t>で、貧酸素化に対する温暖化の影響の見積もりがなされるなど、それぞれを視野に入れた研究がなされている。</a:t>
            </a:r>
            <a:endParaRPr kumimoji="1" lang="en-US" altLang="ja-JP" sz="1800" dirty="0"/>
          </a:p>
          <a:p>
            <a:endParaRPr kumimoji="1" lang="en-US" altLang="ja-JP" sz="1800"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10</a:t>
            </a:fld>
            <a:endParaRPr kumimoji="1" lang="ja-JP" altLang="en-US"/>
          </a:p>
        </p:txBody>
      </p:sp>
    </p:spTree>
    <p:extLst>
      <p:ext uri="{BB962C8B-B14F-4D97-AF65-F5344CB8AC3E}">
        <p14:creationId xmlns:p14="http://schemas.microsoft.com/office/powerpoint/2010/main" val="1864878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a:t>本スライドで使用した写真の元論文、および概念図作成時に参考にした報告書・論文になります。</a:t>
            </a:r>
            <a:endParaRPr kumimoji="1" lang="en-US" altLang="ja-JP" sz="1800" dirty="0"/>
          </a:p>
          <a:p>
            <a:endParaRPr kumimoji="1" lang="en-US" altLang="ja-JP" sz="1800"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11</a:t>
            </a:fld>
            <a:endParaRPr kumimoji="1" lang="ja-JP" altLang="en-US"/>
          </a:p>
        </p:txBody>
      </p:sp>
    </p:spTree>
    <p:extLst>
      <p:ext uri="{BB962C8B-B14F-4D97-AF65-F5344CB8AC3E}">
        <p14:creationId xmlns:p14="http://schemas.microsoft.com/office/powerpoint/2010/main" val="4068807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貧酸素化とは、海洋生物の生息環境として適さないくらい、海水中の酸素が少なくなる現象を指します。真ん中の図は、海水中の酸素濃度が下がることで、どのような影響が生き物に及ぶかを示したものです。一番上が、充分に酸素が行き渡り、最大限酸素が解けている状態として、下に行くほど濃度が下がっていくとします。海に何らかの変化が起き、酸素濃度が低くなると、魚類など大型生物は避けるようになります。日本の水産用水基準では、海水１リットルあたり酸素</a:t>
            </a:r>
            <a:r>
              <a:rPr kumimoji="1" lang="en-US" altLang="ja-JP" dirty="0"/>
              <a:t>4.3mg (4.3mg L-1) </a:t>
            </a:r>
            <a:r>
              <a:rPr kumimoji="1" lang="ja-JP" altLang="en-US" dirty="0"/>
              <a:t>が漁場で最低限維持されるべき濃度とされています。さらに減って、海水１リットルあたり酸素が</a:t>
            </a:r>
            <a:r>
              <a:rPr kumimoji="1" lang="en-US" altLang="ja-JP" dirty="0"/>
              <a:t>2 mg</a:t>
            </a:r>
            <a:r>
              <a:rPr kumimoji="1" lang="ja-JP" altLang="en-US" dirty="0"/>
              <a:t>になると、魚類が生息できなくなる濃度とされており、一般的に「貧酸素水」と呼ばれています。さらに下がると、酸素欠乏によって動物に異常が生じるようになり、しまいには微生物だけとなって、</a:t>
            </a:r>
            <a:r>
              <a:rPr kumimoji="1" lang="en-US" altLang="ja-JP" dirty="0"/>
              <a:t>0 mg L-1</a:t>
            </a:r>
            <a:r>
              <a:rPr kumimoji="1" lang="ja-JP" altLang="en-US" dirty="0" err="1"/>
              <a:t>、</a:t>
            </a:r>
            <a:r>
              <a:rPr kumimoji="1" lang="ja-JP" altLang="en-US" dirty="0"/>
              <a:t>つまり無酸素水では酸素で生きる生物が生存できない世界になります。</a:t>
            </a:r>
            <a:endParaRPr kumimoji="1" lang="en-US" altLang="ja-JP" dirty="0"/>
          </a:p>
          <a:p>
            <a:pPr marL="0" marR="0" lvl="0" indent="0" algn="l" defTabSz="914400" rtl="0" eaLnBrk="1" fontAlgn="auto" latinLnBrk="0" hangingPunct="1">
              <a:lnSpc>
                <a:spcPct val="100000"/>
              </a:lnSpc>
              <a:spcBef>
                <a:spcPts val="0"/>
              </a:spcBef>
              <a:spcAft>
                <a:spcPts val="60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en-US" altLang="ja-JP" sz="1200" dirty="0"/>
              <a:t>【</a:t>
            </a:r>
            <a:r>
              <a:rPr kumimoji="1" lang="ja-JP" altLang="en-US" sz="1200" dirty="0"/>
              <a:t>補足</a:t>
            </a:r>
            <a:r>
              <a:rPr kumimoji="1" lang="en-US" altLang="ja-JP" sz="1200" dirty="0"/>
              <a:t>】</a:t>
            </a:r>
          </a:p>
          <a:p>
            <a:pPr marL="0" marR="0" lvl="0" indent="0" algn="l" defTabSz="914400" rtl="0" eaLnBrk="1" fontAlgn="auto" latinLnBrk="0" hangingPunct="1">
              <a:lnSpc>
                <a:spcPct val="100000"/>
              </a:lnSpc>
              <a:spcBef>
                <a:spcPts val="0"/>
              </a:spcBef>
              <a:spcAft>
                <a:spcPts val="600"/>
              </a:spcAft>
              <a:buClrTx/>
              <a:buSzTx/>
              <a:buFontTx/>
              <a:buNone/>
              <a:tabLst/>
              <a:defRPr/>
            </a:pPr>
            <a:r>
              <a:rPr lang="ja-JP" altLang="en-US" sz="1200" dirty="0"/>
              <a:t>貧酸素化：魚介類の生息環境として不適当なほど海水中の溶存酸素が欠乏している現象のこと（一般に酸素飽和度</a:t>
            </a:r>
            <a:r>
              <a:rPr lang="en-US" altLang="ja-JP" sz="1200" dirty="0"/>
              <a:t>40</a:t>
            </a:r>
            <a:r>
              <a:rPr lang="ja-JP" altLang="en-US" sz="1200" dirty="0"/>
              <a:t>％以下）。（諫早湾干拓事業ホームページより）</a:t>
            </a:r>
            <a:r>
              <a:rPr lang="en-US" altLang="ja-JP" sz="1200" dirty="0"/>
              <a:t>https://www.maff.go.jp/kyusyu/nn/isahaya/chousa/180119/6.hinsanso.htm</a:t>
            </a:r>
            <a:r>
              <a:rPr lang="ja-JP" altLang="en-US" sz="1200" dirty="0"/>
              <a:t>）</a:t>
            </a:r>
            <a:endParaRPr kumimoji="1" lang="en-US" altLang="ja-JP" sz="1200" dirty="0"/>
          </a:p>
          <a:p>
            <a:pPr marL="0" marR="0" lvl="0" indent="0" algn="l" defTabSz="914400" rtl="0" eaLnBrk="1" fontAlgn="auto" latinLnBrk="0" hangingPunct="1">
              <a:lnSpc>
                <a:spcPct val="100000"/>
              </a:lnSpc>
              <a:spcBef>
                <a:spcPts val="0"/>
              </a:spcBef>
              <a:spcAft>
                <a:spcPts val="60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200" dirty="0"/>
              <a:t>水産用水基準では一般では</a:t>
            </a:r>
            <a:r>
              <a:rPr kumimoji="1" lang="en-US" altLang="ja-JP" sz="1200" dirty="0"/>
              <a:t>6mg/L</a:t>
            </a:r>
            <a:r>
              <a:rPr kumimoji="1" lang="ja-JP" altLang="en-US" sz="1200" dirty="0"/>
              <a:t>以上、</a:t>
            </a:r>
            <a:r>
              <a:rPr kumimoji="1" lang="ja-JP" altLang="en-US" sz="1200" b="0" i="0" kern="1200" dirty="0">
                <a:solidFill>
                  <a:schemeClr val="tx1"/>
                </a:solidFill>
                <a:effectLst/>
                <a:latin typeface="+mn-lt"/>
                <a:ea typeface="+mn-ea"/>
                <a:cs typeface="+mn-cs"/>
              </a:rPr>
              <a:t>内湾魚場の夏季底層において最低限維持</a:t>
            </a:r>
            <a:r>
              <a:rPr kumimoji="1" lang="en-US" altLang="ja-JP" sz="1200" b="0" i="0" kern="1200" dirty="0">
                <a:solidFill>
                  <a:schemeClr val="tx1"/>
                </a:solidFill>
                <a:effectLst/>
                <a:latin typeface="+mn-lt"/>
                <a:ea typeface="+mn-ea"/>
                <a:cs typeface="+mn-cs"/>
              </a:rPr>
              <a:t>4.3mg/L</a:t>
            </a:r>
            <a:r>
              <a:rPr kumimoji="1" lang="ja-JP" altLang="en-US" sz="1200" b="0" i="0" kern="1200" dirty="0">
                <a:solidFill>
                  <a:schemeClr val="tx1"/>
                </a:solidFill>
                <a:effectLst/>
                <a:latin typeface="+mn-lt"/>
                <a:ea typeface="+mn-ea"/>
                <a:cs typeface="+mn-cs"/>
              </a:rPr>
              <a:t>以上とされる。</a:t>
            </a:r>
            <a:endParaRPr kumimoji="1" lang="en-US"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200" b="0" i="0" kern="1200" dirty="0">
                <a:solidFill>
                  <a:schemeClr val="tx1"/>
                </a:solidFill>
                <a:effectLst/>
                <a:latin typeface="+mn-lt"/>
                <a:ea typeface="+mn-ea"/>
                <a:cs typeface="+mn-cs"/>
              </a:rPr>
              <a:t>水産用水基準　参考資料：　水産庁ホーム　＞　分野別情報　＞　漁港・漁場・漁村の整備　＞ テーマ別の取組　＞　浚渫土砂の海洋投入処分　＞</a:t>
            </a:r>
            <a:r>
              <a:rPr kumimoji="1" lang="ja-JP" altLang="en-US" sz="1200" b="0" i="0" u="none" kern="1200" dirty="0">
                <a:solidFill>
                  <a:schemeClr val="tx1"/>
                </a:solidFill>
                <a:effectLst/>
                <a:latin typeface="+mn-lt"/>
                <a:ea typeface="+mn-ea"/>
                <a:cs typeface="+mn-cs"/>
              </a:rPr>
              <a:t>　参考資料</a:t>
            </a:r>
            <a:r>
              <a:rPr kumimoji="1" lang="en-US" altLang="ja-JP" sz="1200" b="0" i="0" u="none" kern="1200" dirty="0">
                <a:solidFill>
                  <a:schemeClr val="tx1"/>
                </a:solidFill>
                <a:effectLst/>
                <a:latin typeface="+mn-lt"/>
                <a:ea typeface="+mn-ea"/>
                <a:cs typeface="+mn-cs"/>
              </a:rPr>
              <a:t>(PDF : 844KB)</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200" b="0" i="0" u="none" kern="1200" dirty="0">
                <a:solidFill>
                  <a:schemeClr val="tx1"/>
                </a:solidFill>
                <a:effectLst/>
                <a:latin typeface="+mn-lt"/>
                <a:ea typeface="+mn-ea"/>
                <a:cs typeface="+mn-cs"/>
              </a:rPr>
              <a:t>（</a:t>
            </a:r>
            <a:r>
              <a:rPr lang="zh-TW" altLang="en-US" dirty="0"/>
              <a:t>水産用水基準</a:t>
            </a:r>
            <a:r>
              <a:rPr lang="en-US" altLang="zh-TW" dirty="0"/>
              <a:t>2000</a:t>
            </a:r>
            <a:r>
              <a:rPr lang="zh-TW" altLang="en-US" dirty="0"/>
              <a:t>年版 （社）日本水産資源保護協会</a:t>
            </a:r>
            <a:r>
              <a:rPr kumimoji="1" lang="ja-JP" altLang="en-US" sz="1200" b="0" i="0" u="none" kern="1200" dirty="0">
                <a:solidFill>
                  <a:schemeClr val="tx1"/>
                </a:solidFill>
                <a:effectLst/>
                <a:latin typeface="+mn-lt"/>
                <a:ea typeface="+mn-ea"/>
                <a:cs typeface="+mn-cs"/>
              </a:rPr>
              <a:t>）</a:t>
            </a:r>
            <a:endParaRPr kumimoji="1" lang="en-US" altLang="ja-JP" sz="1200" b="0" i="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1" lang="en-US" altLang="ja-JP" sz="1200" b="0" i="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ja-JP" dirty="0"/>
              <a:t>[</a:t>
            </a:r>
            <a:r>
              <a:rPr lang="ja-JP" altLang="en-US" dirty="0"/>
              <a:t>溶存酸素量の換算</a:t>
            </a:r>
            <a:r>
              <a:rPr lang="en-US" altLang="ja-JP" dirty="0"/>
              <a:t>]</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ja-JP" dirty="0"/>
              <a:t>1ml/L</a:t>
            </a:r>
            <a:r>
              <a:rPr lang="ja-JP" altLang="en-US" dirty="0"/>
              <a:t>＝</a:t>
            </a:r>
            <a:r>
              <a:rPr lang="en-US" altLang="ja-JP" dirty="0"/>
              <a:t>1.428mg/L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ja-JP" dirty="0"/>
              <a:t>1mmol/L</a:t>
            </a:r>
            <a:r>
              <a:rPr lang="ja-JP" altLang="en-US" dirty="0"/>
              <a:t>＝</a:t>
            </a:r>
            <a:r>
              <a:rPr lang="en-US" altLang="ja-JP" dirty="0"/>
              <a:t>32 mg/L</a:t>
            </a:r>
            <a:endParaRPr kumimoji="1" lang="en-US" altLang="ja-JP" sz="1200" b="0" i="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1" lang="ja-JP" altLang="en-US" sz="1200" b="0" i="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1" lang="en-US" altLang="ja-JP" sz="1200" u="none"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2</a:t>
            </a:fld>
            <a:endParaRPr kumimoji="1" lang="ja-JP" altLang="en-US"/>
          </a:p>
        </p:txBody>
      </p:sp>
    </p:spTree>
    <p:extLst>
      <p:ext uri="{BB962C8B-B14F-4D97-AF65-F5344CB8AC3E}">
        <p14:creationId xmlns:p14="http://schemas.microsoft.com/office/powerpoint/2010/main" val="592685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200" dirty="0"/>
              <a:t>それでは、貧酸素化がどのようなプロセスで起こるのかをみてみます。主なプロセスは</a:t>
            </a:r>
            <a:r>
              <a:rPr kumimoji="1" lang="en-US" altLang="ja-JP" sz="1200" dirty="0"/>
              <a:t>2</a:t>
            </a:r>
            <a:r>
              <a:rPr kumimoji="1" lang="ja-JP" altLang="en-US" sz="1200" dirty="0"/>
              <a:t>つあって、一つは海面付近の表層の水温が上昇することによる成層強化、もう一つは沿岸域での富栄養化によるプランクトン増殖、です。</a:t>
            </a:r>
            <a:endParaRPr kumimoji="1" lang="en-US" altLang="ja-JP" sz="1200" dirty="0"/>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200" dirty="0"/>
              <a:t>まずは、成層強化について解説します。</a:t>
            </a:r>
            <a:endParaRPr kumimoji="1" lang="en-US" altLang="ja-JP" sz="1200" dirty="0"/>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200" dirty="0"/>
              <a:t>海では、まず海面側の表層で大気の酸素が解け、海上を吹く風によって酸素を溶かした表層と下層との間でかき混ぜられることで、海洋の中に酸素が供給されています。しかし、表層の水温が上がりやすい時期は、海面付近の水は温められ、底との間で水温に差が生じていて、風が吹いても混ざりにくくなっています。たとえば理科の対流の実験で、水を温める時、上の方だけあたためると下まで熱が伝わらない様子が見られたと思います。それと似たようなことが、太陽の熱と海の間で起こっています。この状態を、海水が温かい層と、冷たい層で重なりを作っているようにみえることから、層をなす、成層と呼びます。そして、温度差が大きくなってより混ざりにくくなることを、成層が強まる、と表します。</a:t>
            </a:r>
            <a:endParaRPr kumimoji="1" lang="en-US" altLang="ja-JP" sz="1200" dirty="0"/>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200" dirty="0"/>
              <a:t>夏など、表層がより温まり、風でかき混ぜられないくらい成層が強まることで、海面で溶けた酸素は下の層まで運ばれなくなる一方で、下層の酸素は消費されるばかりになり、酸素濃度が低い状態、貧酸素になります。</a:t>
            </a:r>
            <a:endParaRPr kumimoji="1" lang="en-US" altLang="ja-JP" sz="1200" dirty="0"/>
          </a:p>
          <a:p>
            <a:pPr marL="0" marR="0" lvl="0" indent="0" algn="l" defTabSz="914400" rtl="0" eaLnBrk="1" fontAlgn="auto" latinLnBrk="0" hangingPunct="1">
              <a:lnSpc>
                <a:spcPct val="100000"/>
              </a:lnSpc>
              <a:spcBef>
                <a:spcPts val="0"/>
              </a:spcBef>
              <a:spcAft>
                <a:spcPts val="60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en-US" altLang="ja-JP" sz="1200" dirty="0"/>
              <a:t>【4</a:t>
            </a:r>
            <a:r>
              <a:rPr kumimoji="1" lang="ja-JP" altLang="en-US" sz="1200" dirty="0"/>
              <a:t>年理科</a:t>
            </a:r>
            <a:r>
              <a:rPr kumimoji="1" lang="en-US" altLang="ja-JP" sz="1200" dirty="0"/>
              <a:t>】</a:t>
            </a:r>
            <a:r>
              <a:rPr kumimoji="1" lang="ja-JP" altLang="en-US" sz="1200" dirty="0"/>
              <a:t>　対流、熱の伝わり方</a:t>
            </a:r>
            <a:endParaRPr kumimoji="1" lang="en-US" altLang="ja-JP" sz="1200" dirty="0"/>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200" dirty="0"/>
              <a:t>試験管内の水について、上方だけ温めると対流が起こらず下まで熱が伝わらない様子を学ぶ。風呂の「あたためなおし」などでも起こる現象</a:t>
            </a:r>
            <a:endParaRPr kumimoji="1" lang="en-US" altLang="ja-JP" sz="1200"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3</a:t>
            </a:fld>
            <a:endParaRPr kumimoji="1" lang="ja-JP" altLang="en-US"/>
          </a:p>
        </p:txBody>
      </p:sp>
    </p:spTree>
    <p:extLst>
      <p:ext uri="{BB962C8B-B14F-4D97-AF65-F5344CB8AC3E}">
        <p14:creationId xmlns:p14="http://schemas.microsoft.com/office/powerpoint/2010/main" val="1931994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200" dirty="0"/>
              <a:t>貧酸素化のもう一つのプロセスの、富栄養化によるプランクトン増殖についてです。</a:t>
            </a:r>
            <a:endParaRPr kumimoji="1" lang="en-US" altLang="ja-JP" sz="1200" dirty="0"/>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200" dirty="0"/>
              <a:t>プランクトンが大量に発生する現象と言えば、赤潮が有名です。赤潮とは、海の植物プランクトンが大量に発生して、海水に色が付いたようにみえる現象をさします。プランクトンによって持つ色素が異なるため、増えた種類によって変色したときの色も異なります。赤潮は、季節で水温が上昇し、さらに川を通じて陸域から窒素やリンなどの栄養が流れ込んで増える「富栄養化」といった要因があわさると、発生しやすくなります。</a:t>
            </a:r>
            <a:endParaRPr kumimoji="1" lang="en-US" altLang="ja-JP" sz="1200" dirty="0"/>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200" dirty="0"/>
              <a:t>では、この赤潮のようなプランクトンの大量発生が起きている時、その下、海底側では何が起きているでしょう。</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【5</a:t>
            </a:r>
            <a:r>
              <a:rPr kumimoji="1" lang="ja-JP" altLang="en-US" dirty="0"/>
              <a:t>年社会</a:t>
            </a:r>
            <a:r>
              <a:rPr kumimoji="1" lang="en-US" altLang="ja-JP" dirty="0"/>
              <a:t>】</a:t>
            </a:r>
          </a:p>
          <a:p>
            <a:r>
              <a:rPr kumimoji="1" lang="ja-JP" altLang="en-US" dirty="0"/>
              <a:t>教科書によっては化学肥料による富栄養化に伴う養殖漁場への赤潮の影響が取り上げられている。</a:t>
            </a:r>
            <a:endParaRPr kumimoji="1" lang="en-US" altLang="ja-JP" dirty="0"/>
          </a:p>
          <a:p>
            <a:r>
              <a:rPr kumimoji="1" lang="ja-JP" altLang="en-US" dirty="0"/>
              <a:t>本スライドでは沿岸域を中心に、赤潮発生による酸素消費、つまり表層の貧酸素化と共に、夏季に起こりやすい海底付近での貧酸素化を取り上げる。</a:t>
            </a:r>
            <a:endParaRPr kumimoji="1" lang="en-US" altLang="ja-JP" dirty="0"/>
          </a:p>
          <a:p>
            <a:r>
              <a:rPr kumimoji="1" lang="en-US" altLang="ja-JP" dirty="0"/>
              <a:t>『</a:t>
            </a:r>
            <a:r>
              <a:rPr kumimoji="1" lang="ja-JP" altLang="en-US" dirty="0"/>
              <a:t>赤潮</a:t>
            </a:r>
            <a:r>
              <a:rPr kumimoji="1" lang="en-US" altLang="ja-JP" dirty="0"/>
              <a:t>』</a:t>
            </a:r>
            <a:r>
              <a:rPr kumimoji="1" lang="ja-JP" altLang="en-US" dirty="0"/>
              <a:t>は英語でも「</a:t>
            </a:r>
            <a:r>
              <a:rPr kumimoji="1" lang="en-US" altLang="ja-JP" dirty="0"/>
              <a:t>Red</a:t>
            </a:r>
            <a:r>
              <a:rPr kumimoji="1" lang="ja-JP" altLang="en-US" dirty="0"/>
              <a:t> </a:t>
            </a:r>
            <a:r>
              <a:rPr kumimoji="1" lang="en-US" altLang="ja-JP" dirty="0"/>
              <a:t>tide</a:t>
            </a:r>
            <a:r>
              <a:rPr kumimoji="1" lang="ja-JP" altLang="en-US" dirty="0"/>
              <a:t>」と、プランクトンの大量発生する様子を指す言葉として用いられており、今後地球規模の貧酸素化問題に関する文献を読むにあたり、重要なタームの一つといえる。</a:t>
            </a:r>
            <a:endParaRPr kumimoji="1" lang="en-US" altLang="ja-JP" dirty="0"/>
          </a:p>
          <a:p>
            <a:r>
              <a:rPr kumimoji="1" lang="ja-JP" altLang="en-US" dirty="0"/>
              <a:t>一方、後のスライドに出す</a:t>
            </a:r>
            <a:r>
              <a:rPr kumimoji="1" lang="en-US" altLang="ja-JP" dirty="0"/>
              <a:t>『</a:t>
            </a:r>
            <a:r>
              <a:rPr kumimoji="1" lang="ja-JP" altLang="en-US" dirty="0"/>
              <a:t>青潮</a:t>
            </a:r>
            <a:r>
              <a:rPr kumimoji="1" lang="en-US" altLang="ja-JP" dirty="0"/>
              <a:t>』</a:t>
            </a:r>
            <a:r>
              <a:rPr kumimoji="1" lang="ja-JP" altLang="en-US" dirty="0"/>
              <a:t>は日本特有の表現で、英語では多くは「</a:t>
            </a:r>
            <a:r>
              <a:rPr kumimoji="1" lang="en-US" altLang="ja-JP" dirty="0"/>
              <a:t>dead zone</a:t>
            </a:r>
            <a:r>
              <a:rPr kumimoji="1" lang="ja-JP" altLang="en-US" dirty="0"/>
              <a:t>」（死の層）「</a:t>
            </a:r>
            <a:r>
              <a:rPr kumimoji="1" lang="en-US" altLang="ja-JP" dirty="0"/>
              <a:t>anoxic water</a:t>
            </a:r>
            <a:r>
              <a:rPr kumimoji="1" lang="ja-JP" altLang="en-US" dirty="0"/>
              <a:t>」（無酸素水）と、より直接的に水質を指す言葉が使われている。</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en-US" altLang="ja-JP" sz="1200" dirty="0"/>
              <a:t>【</a:t>
            </a:r>
            <a:r>
              <a:rPr kumimoji="1" lang="ja-JP" altLang="en-US" sz="1200" dirty="0"/>
              <a:t>補足</a:t>
            </a:r>
            <a:r>
              <a:rPr kumimoji="1" lang="en-US" altLang="ja-JP" sz="1200" dirty="0"/>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200" b="0" i="0" kern="1200" dirty="0">
                <a:solidFill>
                  <a:schemeClr val="tx1"/>
                </a:solidFill>
                <a:effectLst/>
                <a:latin typeface="+mn-lt"/>
                <a:ea typeface="+mn-ea"/>
                <a:cs typeface="+mn-cs"/>
              </a:rPr>
              <a:t>赤潮は、水中に生存している微細な生物</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特に植物プランクトン</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が異常に増殖し、水の色が著しく変わる現象である。水の色は原因となるプランクトンによって異なり、赤褐色、茶褐色などの色を呈する。赤潮の原因としては窒素、リンの増加に伴う水域の富栄養化、陸水や降雨による塩分低下等の物理的刺激などの説がある。赤潮が起きると環境水塊が急変するため、その水域の生物に被害を与えることがある。毒性を持つプランクトンも存在するため、特に養殖を行っている瀬戸内海などでは大きな被害をもたらすこともある。</a:t>
            </a:r>
            <a:endParaRPr kumimoji="1" lang="en-US"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200" b="0" i="0" kern="1200" dirty="0">
                <a:solidFill>
                  <a:schemeClr val="tx1"/>
                </a:solidFill>
                <a:effectLst/>
                <a:latin typeface="+mn-lt"/>
                <a:ea typeface="+mn-ea"/>
                <a:cs typeface="+mn-cs"/>
              </a:rPr>
              <a:t>（東京都環境局</a:t>
            </a:r>
            <a:r>
              <a:rPr kumimoji="1" lang="en-US" altLang="ja-JP" sz="1200" b="0" i="0" kern="1200" dirty="0">
                <a:solidFill>
                  <a:schemeClr val="tx1"/>
                </a:solidFill>
                <a:effectLst/>
                <a:latin typeface="+mn-lt"/>
                <a:ea typeface="+mn-ea"/>
                <a:cs typeface="+mn-cs"/>
              </a:rPr>
              <a:t>HP</a:t>
            </a:r>
            <a:r>
              <a:rPr kumimoji="1" lang="ja-JP" altLang="en-US" sz="1200" b="0" i="0" kern="1200" dirty="0">
                <a:solidFill>
                  <a:schemeClr val="tx1"/>
                </a:solidFill>
                <a:effectLst/>
                <a:latin typeface="+mn-lt"/>
                <a:ea typeface="+mn-ea"/>
                <a:cs typeface="+mn-cs"/>
              </a:rPr>
              <a:t>「赤潮とは</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　</a:t>
            </a:r>
            <a:r>
              <a:rPr lang="en-US" altLang="ja-JP" dirty="0">
                <a:hlinkClick r:id="rId3"/>
              </a:rPr>
              <a:t>https://www.kankyo.metro.tokyo.lg.jp/water/tokyo_bay/red_tide/about.html</a:t>
            </a:r>
            <a:r>
              <a:rPr kumimoji="1" lang="ja-JP" altLang="en-US" sz="1200" b="0" i="0" kern="1200" dirty="0">
                <a:solidFill>
                  <a:schemeClr val="tx1"/>
                </a:solidFill>
                <a:effectLst/>
                <a:latin typeface="+mn-lt"/>
                <a:ea typeface="+mn-ea"/>
                <a:cs typeface="+mn-cs"/>
              </a:rPr>
              <a:t>）</a:t>
            </a:r>
            <a:endParaRPr kumimoji="1" lang="en-US"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200" b="0" i="0" kern="1200" dirty="0">
                <a:solidFill>
                  <a:schemeClr val="tx1"/>
                </a:solidFill>
                <a:effectLst/>
                <a:latin typeface="+mn-lt"/>
                <a:ea typeface="+mn-ea"/>
                <a:cs typeface="+mn-cs"/>
              </a:rPr>
              <a:t>赤潮がおこると、プランクトンが魚のえらに触れ、えらに障害をおこして呼吸できなくなったり、プランクトンが大量に酸素を消費するため海水の酸素が欠乏して大量の魚が死んでしまうこともある。　</a:t>
            </a:r>
            <a:endParaRPr kumimoji="1" lang="en-US"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1" lang="en-US" altLang="ja-JP" sz="1800" dirty="0"/>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800" dirty="0"/>
              <a:t>海上保安庁</a:t>
            </a:r>
            <a:r>
              <a:rPr kumimoji="1" lang="en-US" altLang="ja-JP" sz="1800" dirty="0"/>
              <a:t>HP</a:t>
            </a:r>
            <a:r>
              <a:rPr kumimoji="1" lang="ja-JP" altLang="en-US" sz="1800" dirty="0"/>
              <a:t>：海上保安庁海洋情報部＞東京湾再生推進会議＞東京湾の環境について＞赤潮・青潮の発生状況</a:t>
            </a:r>
            <a:endParaRPr kumimoji="1" lang="en-US" altLang="ja-JP" sz="1800" dirty="0"/>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ja-JP" sz="1800" dirty="0">
                <a:hlinkClick r:id="rId4"/>
              </a:rPr>
              <a:t>https://www1.kaiho.mlit.go.jp/KANKYO/TB_Renaissance/AboutEnv/RedTide.htm</a:t>
            </a:r>
            <a:endParaRPr kumimoji="1" lang="en-US" altLang="ja-JP" sz="1800"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4</a:t>
            </a:fld>
            <a:endParaRPr kumimoji="1" lang="ja-JP" altLang="en-US"/>
          </a:p>
        </p:txBody>
      </p:sp>
    </p:spTree>
    <p:extLst>
      <p:ext uri="{BB962C8B-B14F-4D97-AF65-F5344CB8AC3E}">
        <p14:creationId xmlns:p14="http://schemas.microsoft.com/office/powerpoint/2010/main" val="3902360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200" dirty="0"/>
              <a:t>先ほど示したように、表層付近の水温が上昇して成層が強まっている時、つまり表層水温が上がって混ざりにくい状態の時は、プランクトンが増えやすくもなっています。この酸素が下層に供給されにくい状態で、赤潮のようにプランクトンが異常に大量発生すると、海洋の中まで酸素が運ばれる前に酸素が消費され、下層の酸素濃度が下がります。そして、大量発生に伴い死がいやフンが海底までおちると、海底の微生物の活動が活発になり、酸素の届かない下層でさらに酸素が消費されて、無酸素水になることもあります。</a:t>
            </a:r>
            <a:endParaRPr kumimoji="1" lang="en-US" altLang="ja-JP" sz="1200"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5</a:t>
            </a:fld>
            <a:endParaRPr kumimoji="1" lang="ja-JP" altLang="en-US"/>
          </a:p>
        </p:txBody>
      </p:sp>
    </p:spTree>
    <p:extLst>
      <p:ext uri="{BB962C8B-B14F-4D97-AF65-F5344CB8AC3E}">
        <p14:creationId xmlns:p14="http://schemas.microsoft.com/office/powerpoint/2010/main" val="4002758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実際に無酸素水が形成されると、酸素をむしろ苦手とする嫌気性の細菌が増え、それらが呼吸に用いる硫黄によって硫化水素が底の方にたまります。それが風のかき混ぜなどにより表層まで湧き上がってくると、白いにごりとなります。日本では、それが青っぽくも見えることから「青潮」と呼ばれ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en-US" altLang="ja-JP" sz="1200" dirty="0"/>
              <a:t>【</a:t>
            </a:r>
            <a:r>
              <a:rPr kumimoji="1" lang="ja-JP" altLang="en-US" sz="1200" dirty="0"/>
              <a:t>補足</a:t>
            </a:r>
            <a:r>
              <a:rPr kumimoji="1" lang="en-US" altLang="ja-JP" sz="1200" dirty="0"/>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en-US" altLang="ja-JP" sz="1800" dirty="0"/>
              <a:t>『</a:t>
            </a:r>
            <a:r>
              <a:rPr kumimoji="1" lang="ja-JP" altLang="en-US" sz="1800" dirty="0"/>
              <a:t>青潮</a:t>
            </a:r>
            <a:r>
              <a:rPr kumimoji="1" lang="en-US" altLang="ja-JP" sz="1800" dirty="0"/>
              <a:t>』</a:t>
            </a:r>
            <a:r>
              <a:rPr kumimoji="1" lang="ja-JP" altLang="en-US" sz="1800" dirty="0"/>
              <a:t>は日本特有の表現で、英語では多くは「</a:t>
            </a:r>
            <a:r>
              <a:rPr kumimoji="1" lang="en-US" altLang="ja-JP" sz="1800" dirty="0"/>
              <a:t>dead zone</a:t>
            </a:r>
            <a:r>
              <a:rPr kumimoji="1" lang="ja-JP" altLang="en-US" sz="1800" dirty="0"/>
              <a:t>」（死の層）「</a:t>
            </a:r>
            <a:r>
              <a:rPr kumimoji="1" lang="en-US" altLang="ja-JP" sz="1800" dirty="0"/>
              <a:t>anoxic water</a:t>
            </a:r>
            <a:r>
              <a:rPr kumimoji="1" lang="ja-JP" altLang="en-US" sz="1800" dirty="0"/>
              <a:t>」（無酸素水）と、より直接的に水質を指す言葉が使われている。</a:t>
            </a:r>
            <a:endParaRPr kumimoji="1" lang="en-US" altLang="ja-JP" sz="1800" dirty="0"/>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800" dirty="0"/>
              <a:t>海上保安庁</a:t>
            </a:r>
            <a:r>
              <a:rPr kumimoji="1" lang="en-US" altLang="ja-JP" sz="1800" dirty="0"/>
              <a:t>HP</a:t>
            </a:r>
            <a:r>
              <a:rPr kumimoji="1" lang="ja-JP" altLang="en-US" sz="1800" dirty="0"/>
              <a:t>：海上保安庁海洋情報部＞東京湾再生推進会議＞東京湾の環境について＞赤潮・青潮の発生状況</a:t>
            </a:r>
            <a:endParaRPr kumimoji="1" lang="en-US" altLang="ja-JP" sz="1800" dirty="0"/>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ja-JP" sz="1800" dirty="0">
                <a:hlinkClick r:id="rId3"/>
              </a:rPr>
              <a:t>https://www1.kaiho.mlit.go.jp/KANKYO/TB_Renaissance/AboutEnv/RedTide.htm</a:t>
            </a:r>
            <a:endParaRPr kumimoji="1" lang="en-US" altLang="ja-JP" sz="1800"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6</a:t>
            </a:fld>
            <a:endParaRPr kumimoji="1" lang="ja-JP" altLang="en-US"/>
          </a:p>
        </p:txBody>
      </p:sp>
    </p:spTree>
    <p:extLst>
      <p:ext uri="{BB962C8B-B14F-4D97-AF65-F5344CB8AC3E}">
        <p14:creationId xmlns:p14="http://schemas.microsoft.com/office/powerpoint/2010/main" val="3610067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a:t>貧酸素化、無酸素化が起こっている海では、生き物はどうなっているでしょうか。左の写真は、北欧のバルト海で一年を通じて</a:t>
            </a:r>
            <a:r>
              <a:rPr kumimoji="1" lang="ja-JP" altLang="en-US" sz="1200" b="0" i="0" u="none" strike="noStrike" kern="1200" baseline="0" dirty="0">
                <a:solidFill>
                  <a:schemeClr val="tx1"/>
                </a:solidFill>
                <a:latin typeface="+mn-lt"/>
                <a:ea typeface="+mn-ea"/>
                <a:cs typeface="+mn-cs"/>
              </a:rPr>
              <a:t>貧酸素・</a:t>
            </a:r>
            <a:r>
              <a:rPr kumimoji="1" lang="ja-JP" altLang="en-US" sz="1800" dirty="0"/>
              <a:t>無酸素域になった時の海底です。左上の黒いエリアが無酸素域、赤いエリアが貧酸素域になりますが、それらの合計</a:t>
            </a:r>
            <a:r>
              <a:rPr kumimoji="1" lang="en-US" altLang="ja-JP" sz="1800" b="0" i="0" u="none" strike="noStrike" kern="1200" baseline="0" dirty="0">
                <a:solidFill>
                  <a:schemeClr val="tx1"/>
                </a:solidFill>
                <a:latin typeface="+mn-lt"/>
                <a:ea typeface="+mn-ea"/>
                <a:cs typeface="+mn-cs"/>
              </a:rPr>
              <a:t>60,000 km2</a:t>
            </a:r>
            <a:r>
              <a:rPr kumimoji="1" lang="ja-JP" altLang="en-US" sz="1800" b="0" i="0" u="none" strike="noStrike" kern="1200" baseline="0" dirty="0">
                <a:solidFill>
                  <a:schemeClr val="tx1"/>
                </a:solidFill>
                <a:latin typeface="+mn-lt"/>
                <a:ea typeface="+mn-ea"/>
                <a:cs typeface="+mn-cs"/>
              </a:rPr>
              <a:t>の</a:t>
            </a:r>
            <a:r>
              <a:rPr kumimoji="1" lang="ja-JP" altLang="en-US" sz="1800" dirty="0"/>
              <a:t>海域一帯が、白く微生物マットに覆われるほどの貧酸素状態になりました。</a:t>
            </a:r>
            <a:endParaRPr kumimoji="1" lang="en-US" altLang="ja-JP" sz="1800" dirty="0"/>
          </a:p>
          <a:p>
            <a:r>
              <a:rPr kumimoji="1" lang="ja-JP" altLang="en-US" sz="1800" dirty="0"/>
              <a:t>右の写真でも、パナマ湾では貧酸素化が進むにつれ、サンゴが白化して、死んでしまっています。また、貧酸素層の発達したアラビア海に面するインド西岸では、海底付近の貧酸素水が風の作用で湧き上がり、表層に住む魚の周辺の酸素濃度を下げ、大量に死滅させています。</a:t>
            </a:r>
            <a:endParaRPr kumimoji="1" lang="en-US" altLang="ja-JP" sz="1800" dirty="0"/>
          </a:p>
          <a:p>
            <a:r>
              <a:rPr kumimoji="1" lang="ja-JP" altLang="en-US" sz="1800" dirty="0"/>
              <a:t>このように、貧酸素化によって海の中の生物が命の危険にさらされています。</a:t>
            </a:r>
            <a:endParaRPr kumimoji="1" lang="en-US" altLang="ja-JP" sz="1800" dirty="0"/>
          </a:p>
          <a:p>
            <a:endParaRPr kumimoji="1" lang="en-US" altLang="ja-JP" sz="1800" dirty="0"/>
          </a:p>
          <a:p>
            <a:r>
              <a:rPr kumimoji="1" lang="en-US" altLang="ja-JP" sz="1800" dirty="0"/>
              <a:t>【</a:t>
            </a:r>
            <a:r>
              <a:rPr kumimoji="1" lang="ja-JP" altLang="en-US" sz="1800" dirty="0"/>
              <a:t>補足</a:t>
            </a:r>
            <a:r>
              <a:rPr kumimoji="1" lang="en-US" altLang="ja-JP" sz="1800" dirty="0"/>
              <a:t>】</a:t>
            </a:r>
          </a:p>
          <a:p>
            <a:r>
              <a:rPr kumimoji="1" lang="en-US" altLang="ja-JP" sz="1800" dirty="0"/>
              <a:t>IUCN</a:t>
            </a:r>
            <a:r>
              <a:rPr kumimoji="1" lang="ja-JP" altLang="en-US" sz="1800" dirty="0"/>
              <a:t>の写真はおそらく</a:t>
            </a:r>
            <a:r>
              <a:rPr kumimoji="1" lang="en-US" altLang="ja-JP" sz="1800" dirty="0"/>
              <a:t>2012</a:t>
            </a:r>
            <a:r>
              <a:rPr kumimoji="1" lang="ja-JP" altLang="en-US" sz="1800" dirty="0"/>
              <a:t>年の撮影。バルト海に広大な無酸素水塊が形成されたことを報ずる論文と一緒に紹介されていた。</a:t>
            </a:r>
            <a:endParaRPr kumimoji="1" lang="en-US" altLang="ja-JP" sz="1800" dirty="0"/>
          </a:p>
          <a:p>
            <a:r>
              <a:rPr lang="en-US" altLang="ja-JP" sz="1800" dirty="0">
                <a:hlinkClick r:id="rId3"/>
              </a:rPr>
              <a:t>https://phys.org/news/2014-03-oxygen-depletion-baltic-sea-ten.html</a:t>
            </a:r>
            <a:endParaRPr kumimoji="1" lang="en-US" altLang="ja-JP" sz="1800"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7</a:t>
            </a:fld>
            <a:endParaRPr kumimoji="1" lang="ja-JP" altLang="en-US"/>
          </a:p>
        </p:txBody>
      </p:sp>
    </p:spTree>
    <p:extLst>
      <p:ext uri="{BB962C8B-B14F-4D97-AF65-F5344CB8AC3E}">
        <p14:creationId xmlns:p14="http://schemas.microsoft.com/office/powerpoint/2010/main" val="4174723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こうした貧酸素化、無酸素化は世界中の沿岸域で起きていて、一部は社会的な努力によって改善が見られるものの、貧酸素化が観測されている地域は増加傾向にあります。</a:t>
            </a:r>
            <a:endParaRPr kumimoji="1" lang="en-US" altLang="ja-JP" sz="1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かつては、富栄養化が直接及ぶような、河川・河口域・湾・汽水湖が中心でしたが、その範囲は徐々に広まり、内海や陸棚域でも起こるようになっています。</a:t>
            </a:r>
            <a:endParaRPr kumimoji="1" lang="en-US" altLang="ja-JP" sz="1800" dirty="0"/>
          </a:p>
          <a:p>
            <a:endParaRPr kumimoji="1" lang="en-US" altLang="ja-JP" sz="1800" dirty="0"/>
          </a:p>
          <a:p>
            <a:r>
              <a:rPr kumimoji="1" lang="en-US" altLang="ja-JP" sz="1800" dirty="0"/>
              <a:t>【</a:t>
            </a:r>
            <a:r>
              <a:rPr kumimoji="1" lang="ja-JP" altLang="en-US" sz="1800" dirty="0"/>
              <a:t>補足</a:t>
            </a:r>
            <a:r>
              <a:rPr kumimoji="1" lang="en-US" altLang="ja-JP" sz="1800" dirty="0"/>
              <a:t>】</a:t>
            </a:r>
            <a:r>
              <a:rPr kumimoji="1" lang="ja-JP" altLang="en-US" sz="1800" dirty="0"/>
              <a:t>　</a:t>
            </a:r>
            <a:endParaRPr kumimoji="1" lang="en-US" altLang="ja-JP" sz="1800" dirty="0"/>
          </a:p>
          <a:p>
            <a:r>
              <a:rPr kumimoji="1" lang="en-US" altLang="ja-JP" sz="1200" b="0" i="0" u="none" strike="noStrike" kern="1200" baseline="0" dirty="0">
                <a:solidFill>
                  <a:schemeClr val="tx1"/>
                </a:solidFill>
                <a:latin typeface="+mn-lt"/>
                <a:ea typeface="+mn-ea"/>
                <a:cs typeface="+mn-cs"/>
              </a:rPr>
              <a:t>I</a:t>
            </a:r>
            <a:r>
              <a:rPr kumimoji="1" lang="ja-JP" altLang="en-US" sz="1800" dirty="0"/>
              <a:t>緑色は改善域。バルト海は国際的な水質改善プロジェクトに取り組んでいる。</a:t>
            </a:r>
            <a:r>
              <a:rPr kumimoji="1" lang="en-US" altLang="ja-JP" sz="1800" dirty="0"/>
              <a:t>IUCN</a:t>
            </a:r>
            <a:r>
              <a:rPr kumimoji="1" lang="ja-JP" altLang="en-US" sz="1800" dirty="0"/>
              <a:t> </a:t>
            </a:r>
            <a:r>
              <a:rPr kumimoji="1" lang="en-US" altLang="ja-JP" sz="1800" dirty="0"/>
              <a:t>(2019)</a:t>
            </a:r>
            <a:r>
              <a:rPr kumimoji="1" lang="ja-JP" altLang="en-US" sz="1800" dirty="0"/>
              <a:t>文中で、アジア・中国域のデータが少ないと指摘している。</a:t>
            </a:r>
            <a:endParaRPr kumimoji="1" lang="en-US" altLang="ja-JP" sz="1800" dirty="0"/>
          </a:p>
          <a:p>
            <a:r>
              <a:rPr kumimoji="1" lang="ja-JP" altLang="en-US" sz="1800" dirty="0"/>
              <a:t>日本でも改善域はあるかもしれないが、おそらくは資料不足。</a:t>
            </a:r>
            <a:endParaRPr kumimoji="1" lang="en-US" altLang="ja-JP" sz="1800" dirty="0"/>
          </a:p>
          <a:p>
            <a:endParaRPr kumimoji="1" lang="en-US" altLang="ja-JP" sz="1800" dirty="0"/>
          </a:p>
          <a:p>
            <a:r>
              <a:rPr kumimoji="1" lang="ja-JP" altLang="en-US" sz="1800" dirty="0"/>
              <a:t>黒海では</a:t>
            </a:r>
            <a:r>
              <a:rPr kumimoji="1" lang="en-US" altLang="ja-JP" sz="1800" dirty="0"/>
              <a:t>EU</a:t>
            </a:r>
            <a:r>
              <a:rPr kumimoji="1" lang="ja-JP" altLang="en-US" sz="1800" dirty="0"/>
              <a:t>で環境改善プロジェクト</a:t>
            </a:r>
            <a:r>
              <a:rPr kumimoji="1" lang="en-US" altLang="ja-JP" sz="1800" dirty="0"/>
              <a:t>EMBLAS</a:t>
            </a:r>
            <a:r>
              <a:rPr kumimoji="1" lang="ja-JP" altLang="en-US" sz="1800" dirty="0"/>
              <a:t>が稼働中（</a:t>
            </a:r>
            <a:r>
              <a:rPr lang="en-US" altLang="ja-JP" sz="1800" dirty="0">
                <a:hlinkClick r:id="rId3"/>
              </a:rPr>
              <a:t>http://emblasproject.org/</a:t>
            </a:r>
            <a:r>
              <a:rPr kumimoji="1" lang="ja-JP" altLang="en-US" sz="1800" dirty="0"/>
              <a:t>）</a:t>
            </a:r>
            <a:endParaRPr kumimoji="1" lang="en-US" altLang="ja-JP" sz="1800" dirty="0"/>
          </a:p>
          <a:p>
            <a:endParaRPr kumimoji="1" lang="en-US" altLang="ja-JP" sz="1800"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8</a:t>
            </a:fld>
            <a:endParaRPr kumimoji="1" lang="ja-JP" altLang="en-US"/>
          </a:p>
        </p:txBody>
      </p:sp>
    </p:spTree>
    <p:extLst>
      <p:ext uri="{BB962C8B-B14F-4D97-AF65-F5344CB8AC3E}">
        <p14:creationId xmlns:p14="http://schemas.microsoft.com/office/powerpoint/2010/main" val="3433518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dirty="0"/>
              <a:t>海洋の中の酸素量の減少は、富栄養化の影響の及ぶ沿岸域だけではありません。地球上の海洋全体でも貧酸素化は進んでおり、特に南大西洋と北太平洋で顕著に減少しているという指摘があります。</a:t>
            </a:r>
            <a:endParaRPr kumimoji="1" lang="en-US" altLang="ja-JP" sz="1800" dirty="0"/>
          </a:p>
          <a:p>
            <a:r>
              <a:rPr kumimoji="1" lang="ja-JP" altLang="en-US" sz="1800" dirty="0"/>
              <a:t>地球全体で見た場合、前のスライドで見せたような季節的な変化と同じように、地球温暖化によって表層海水の温度が上がり、成層が強まる傾向にあります。さらに、水温が上がると気体が溶けにくくなるので、下層へ運ばれる酸素量も減っています。</a:t>
            </a:r>
            <a:endParaRPr kumimoji="1" lang="en-US" altLang="ja-JP" sz="1800" dirty="0"/>
          </a:p>
          <a:p>
            <a:r>
              <a:rPr kumimoji="1" lang="ja-JP" altLang="en-US" sz="1800" dirty="0"/>
              <a:t>その結果、</a:t>
            </a:r>
            <a:r>
              <a:rPr kumimoji="1" lang="en-US" altLang="ja-JP" sz="1800" dirty="0"/>
              <a:t>1960</a:t>
            </a:r>
            <a:r>
              <a:rPr kumimoji="1" lang="ja-JP" altLang="en-US" sz="1800" dirty="0"/>
              <a:t>年から現在に至るまで、海洋全体でおよそ</a:t>
            </a:r>
            <a:r>
              <a:rPr kumimoji="1" lang="en-US" altLang="ja-JP" sz="1800" dirty="0"/>
              <a:t>2</a:t>
            </a:r>
            <a:r>
              <a:rPr kumimoji="1" lang="ja-JP" altLang="en-US" sz="1800" dirty="0"/>
              <a:t>％の酸素が失われたと見積もられています。</a:t>
            </a:r>
            <a:endParaRPr kumimoji="1" lang="en-US" altLang="ja-JP" sz="1800" dirty="0"/>
          </a:p>
          <a:p>
            <a:endParaRPr kumimoji="1" lang="en-US" altLang="ja-JP" sz="1800" dirty="0"/>
          </a:p>
          <a:p>
            <a:r>
              <a:rPr kumimoji="1" lang="en-US" altLang="ja-JP" sz="1800" dirty="0"/>
              <a:t>【</a:t>
            </a:r>
            <a:r>
              <a:rPr kumimoji="1" lang="ja-JP" altLang="en-US" sz="1800" dirty="0"/>
              <a:t>補足</a:t>
            </a:r>
            <a:r>
              <a:rPr kumimoji="1" lang="en-US" altLang="ja-JP" sz="18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dirty="0"/>
              <a:t>IUCN (2019) </a:t>
            </a:r>
            <a:r>
              <a:rPr kumimoji="1" lang="ja-JP" altLang="en-US" sz="2800" dirty="0"/>
              <a:t>の引用箇所：</a:t>
            </a:r>
            <a:endParaRPr kumimoji="1" lang="en-US" altLang="ja-JP" sz="2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dirty="0"/>
              <a:t>Section</a:t>
            </a:r>
            <a:r>
              <a:rPr kumimoji="1" lang="ja-JP" altLang="en-US" sz="2800" dirty="0"/>
              <a:t> </a:t>
            </a:r>
            <a:r>
              <a:rPr kumimoji="1" lang="en-US" altLang="ja-JP" sz="2800" dirty="0"/>
              <a:t>3.1</a:t>
            </a:r>
            <a:r>
              <a:rPr kumimoji="1" lang="ja-JP" altLang="en-US" sz="2800" dirty="0"/>
              <a:t> </a:t>
            </a:r>
            <a:r>
              <a:rPr kumimoji="1" lang="en-US" altLang="ja-JP" sz="1800" b="0" i="0" u="none" strike="noStrike" kern="1200" baseline="0" dirty="0">
                <a:solidFill>
                  <a:schemeClr val="tx1"/>
                </a:solidFill>
                <a:latin typeface="+mn-lt"/>
                <a:ea typeface="+mn-ea"/>
                <a:cs typeface="+mn-cs"/>
              </a:rPr>
              <a:t>Ocean deoxygenation from climate change</a:t>
            </a:r>
            <a:r>
              <a:rPr kumimoji="1" lang="ja-JP" altLang="en-US" sz="1800" b="0" i="0" u="none" strike="noStrike" kern="1200" baseline="0" dirty="0">
                <a:solidFill>
                  <a:schemeClr val="tx1"/>
                </a:solidFill>
                <a:latin typeface="+mn-lt"/>
                <a:ea typeface="+mn-ea"/>
                <a:cs typeface="+mn-cs"/>
              </a:rPr>
              <a:t>の</a:t>
            </a:r>
            <a:r>
              <a:rPr kumimoji="1" lang="en-US" altLang="ja-JP" sz="1800" b="0" i="0" u="none" strike="noStrike" kern="1200" baseline="0" dirty="0">
                <a:solidFill>
                  <a:schemeClr val="tx1"/>
                </a:solidFill>
                <a:latin typeface="+mn-lt"/>
                <a:ea typeface="+mn-ea"/>
                <a:cs typeface="+mn-cs"/>
              </a:rPr>
              <a:t>Summary</a:t>
            </a:r>
            <a:r>
              <a:rPr kumimoji="1" lang="ja-JP" altLang="en-US" sz="1800" b="0" i="0" u="none" strike="noStrike" kern="1200" baseline="0" dirty="0">
                <a:solidFill>
                  <a:schemeClr val="tx1"/>
                </a:solidFill>
                <a:latin typeface="+mn-lt"/>
                <a:ea typeface="+mn-ea"/>
                <a:cs typeface="+mn-cs"/>
              </a:rPr>
              <a:t>に該当箇所あり。</a:t>
            </a:r>
            <a:r>
              <a:rPr kumimoji="1" lang="en-US" altLang="ja-JP" sz="1800" dirty="0"/>
              <a:t> Table 3.1.2  1000m</a:t>
            </a:r>
            <a:r>
              <a:rPr kumimoji="1" lang="ja-JP" altLang="en-US" sz="1800" dirty="0"/>
              <a:t>を境に、表層側の溶解度低下から、下層側の海洋循環の変化に主要因が変わるが、表層でも循環の影響は</a:t>
            </a:r>
            <a:r>
              <a:rPr kumimoji="1" lang="en-US" altLang="ja-JP" sz="1800" dirty="0"/>
              <a:t>50</a:t>
            </a:r>
            <a:r>
              <a:rPr kumimoji="1" lang="ja-JP" altLang="en-US" sz="1800" dirty="0"/>
              <a:t>％近い（溶解度と循環で実は半々くらい）。</a:t>
            </a:r>
            <a:r>
              <a:rPr kumimoji="1" lang="en-US" altLang="ja-JP" sz="1800" dirty="0"/>
              <a:t>Section</a:t>
            </a:r>
            <a:r>
              <a:rPr kumimoji="1" lang="ja-JP" altLang="en-US" sz="1800" dirty="0"/>
              <a:t> </a:t>
            </a:r>
            <a:r>
              <a:rPr kumimoji="1" lang="en-US" altLang="ja-JP" sz="1800" dirty="0"/>
              <a:t>1</a:t>
            </a:r>
            <a:r>
              <a:rPr kumimoji="1" lang="ja-JP" altLang="en-US" sz="1800" dirty="0"/>
              <a:t>冒頭に</a:t>
            </a:r>
            <a:r>
              <a:rPr kumimoji="1" lang="en-US" altLang="ja-JP" sz="1800" dirty="0"/>
              <a:t>1-2</a:t>
            </a:r>
            <a:r>
              <a:rPr kumimoji="1" lang="ja-JP" altLang="en-US" sz="1800" dirty="0"/>
              <a:t>％減少に触れている。</a:t>
            </a:r>
            <a:endParaRPr kumimoji="1" lang="en-US" altLang="ja-JP" sz="1800" dirty="0"/>
          </a:p>
          <a:p>
            <a:r>
              <a:rPr kumimoji="1" lang="ja-JP" altLang="en-US" sz="1800" dirty="0"/>
              <a:t>いずれの見積もりも</a:t>
            </a:r>
            <a:r>
              <a:rPr kumimoji="1" lang="en-US" altLang="ja-JP" sz="1800" dirty="0" err="1"/>
              <a:t>Schmidtko</a:t>
            </a:r>
            <a:r>
              <a:rPr kumimoji="1" lang="ja-JP" altLang="en-US" sz="1800" dirty="0"/>
              <a:t> </a:t>
            </a:r>
            <a:r>
              <a:rPr kumimoji="1" lang="en-US" altLang="ja-JP" sz="1800" dirty="0"/>
              <a:t>et</a:t>
            </a:r>
            <a:r>
              <a:rPr kumimoji="1" lang="ja-JP" altLang="en-US" sz="1800" dirty="0"/>
              <a:t> </a:t>
            </a:r>
            <a:r>
              <a:rPr kumimoji="1" lang="en-US" altLang="ja-JP" sz="1800" dirty="0"/>
              <a:t>al.(2017)</a:t>
            </a:r>
            <a:r>
              <a:rPr kumimoji="1" lang="ja-JP" altLang="en-US" sz="1800" dirty="0"/>
              <a:t>のモデル解析がベースとなっている。</a:t>
            </a:r>
            <a:endParaRPr kumimoji="1" lang="en-US" altLang="ja-JP" sz="1800" dirty="0"/>
          </a:p>
          <a:p>
            <a:endParaRPr kumimoji="1" lang="en-US" altLang="ja-JP" sz="1800"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9</a:t>
            </a:fld>
            <a:endParaRPr kumimoji="1" lang="ja-JP" altLang="en-US"/>
          </a:p>
        </p:txBody>
      </p:sp>
    </p:spTree>
    <p:extLst>
      <p:ext uri="{BB962C8B-B14F-4D97-AF65-F5344CB8AC3E}">
        <p14:creationId xmlns:p14="http://schemas.microsoft.com/office/powerpoint/2010/main" val="651855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986A53-E0FA-4D03-88A5-1C3005C5916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FF1CDDD-0DE7-4582-9F12-2065D07871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6618E8D-5F7E-416A-8846-4AEAD2C544F3}"/>
              </a:ext>
            </a:extLst>
          </p:cNvPr>
          <p:cNvSpPr>
            <a:spLocks noGrp="1"/>
          </p:cNvSpPr>
          <p:nvPr>
            <p:ph type="dt" sz="half" idx="10"/>
          </p:nvPr>
        </p:nvSpPr>
        <p:spPr/>
        <p:txBody>
          <a:bodyPr/>
          <a:lstStyle/>
          <a:p>
            <a:fld id="{BD32F492-9160-4ABF-91AD-77D5CCE4FE9E}" type="datetimeFigureOut">
              <a:rPr kumimoji="1" lang="ja-JP" altLang="en-US" smtClean="0"/>
              <a:t>2020/8/4</a:t>
            </a:fld>
            <a:endParaRPr kumimoji="1" lang="ja-JP" altLang="en-US"/>
          </a:p>
        </p:txBody>
      </p:sp>
      <p:sp>
        <p:nvSpPr>
          <p:cNvPr id="5" name="フッター プレースホルダー 4">
            <a:extLst>
              <a:ext uri="{FF2B5EF4-FFF2-40B4-BE49-F238E27FC236}">
                <a16:creationId xmlns:a16="http://schemas.microsoft.com/office/drawing/2014/main" id="{0654F0E1-41E6-4E4E-824F-6037D80D1A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68E10EF-47F5-45C2-8F86-D4ABCE6268AC}"/>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984858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D173EF-0ADC-4D97-9DC3-8351261E1CF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0B3442A-8F6A-4A05-B7D0-9BB0B699CD4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9EF8D4A-5B13-4E22-915D-630203560314}"/>
              </a:ext>
            </a:extLst>
          </p:cNvPr>
          <p:cNvSpPr>
            <a:spLocks noGrp="1"/>
          </p:cNvSpPr>
          <p:nvPr>
            <p:ph type="dt" sz="half" idx="10"/>
          </p:nvPr>
        </p:nvSpPr>
        <p:spPr/>
        <p:txBody>
          <a:bodyPr/>
          <a:lstStyle/>
          <a:p>
            <a:fld id="{BD32F492-9160-4ABF-91AD-77D5CCE4FE9E}" type="datetimeFigureOut">
              <a:rPr kumimoji="1" lang="ja-JP" altLang="en-US" smtClean="0"/>
              <a:t>2020/8/4</a:t>
            </a:fld>
            <a:endParaRPr kumimoji="1" lang="ja-JP" altLang="en-US"/>
          </a:p>
        </p:txBody>
      </p:sp>
      <p:sp>
        <p:nvSpPr>
          <p:cNvPr id="5" name="フッター プレースホルダー 4">
            <a:extLst>
              <a:ext uri="{FF2B5EF4-FFF2-40B4-BE49-F238E27FC236}">
                <a16:creationId xmlns:a16="http://schemas.microsoft.com/office/drawing/2014/main" id="{408B0BF7-8A43-4835-BB6B-1983DA456E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4CC454D-FBEC-475F-8E74-19791B1612E3}"/>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598288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6F85DCA-BCE0-42D5-A743-BD4806314F8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447573-A66A-41CA-A1EA-F33CD4C045D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B35CCB8-B878-44B9-9923-BC0BAEA11884}"/>
              </a:ext>
            </a:extLst>
          </p:cNvPr>
          <p:cNvSpPr>
            <a:spLocks noGrp="1"/>
          </p:cNvSpPr>
          <p:nvPr>
            <p:ph type="dt" sz="half" idx="10"/>
          </p:nvPr>
        </p:nvSpPr>
        <p:spPr/>
        <p:txBody>
          <a:bodyPr/>
          <a:lstStyle/>
          <a:p>
            <a:fld id="{BD32F492-9160-4ABF-91AD-77D5CCE4FE9E}" type="datetimeFigureOut">
              <a:rPr kumimoji="1" lang="ja-JP" altLang="en-US" smtClean="0"/>
              <a:t>2020/8/4</a:t>
            </a:fld>
            <a:endParaRPr kumimoji="1" lang="ja-JP" altLang="en-US"/>
          </a:p>
        </p:txBody>
      </p:sp>
      <p:sp>
        <p:nvSpPr>
          <p:cNvPr id="5" name="フッター プレースホルダー 4">
            <a:extLst>
              <a:ext uri="{FF2B5EF4-FFF2-40B4-BE49-F238E27FC236}">
                <a16:creationId xmlns:a16="http://schemas.microsoft.com/office/drawing/2014/main" id="{33A93D8E-9EC0-4D40-B172-754436EE1C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A9A0C4-4D58-4619-8096-67431F059755}"/>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77495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2AF213-2607-47B1-922D-32EC1636B1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6468177-55FF-4B2F-AAD8-626FC81A761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15F2818-8D2B-41BB-AADA-30A4AE208B64}"/>
              </a:ext>
            </a:extLst>
          </p:cNvPr>
          <p:cNvSpPr>
            <a:spLocks noGrp="1"/>
          </p:cNvSpPr>
          <p:nvPr>
            <p:ph type="dt" sz="half" idx="10"/>
          </p:nvPr>
        </p:nvSpPr>
        <p:spPr/>
        <p:txBody>
          <a:bodyPr/>
          <a:lstStyle/>
          <a:p>
            <a:fld id="{BD32F492-9160-4ABF-91AD-77D5CCE4FE9E}" type="datetimeFigureOut">
              <a:rPr kumimoji="1" lang="ja-JP" altLang="en-US" smtClean="0"/>
              <a:t>2020/8/4</a:t>
            </a:fld>
            <a:endParaRPr kumimoji="1" lang="ja-JP" altLang="en-US"/>
          </a:p>
        </p:txBody>
      </p:sp>
      <p:sp>
        <p:nvSpPr>
          <p:cNvPr id="5" name="フッター プレースホルダー 4">
            <a:extLst>
              <a:ext uri="{FF2B5EF4-FFF2-40B4-BE49-F238E27FC236}">
                <a16:creationId xmlns:a16="http://schemas.microsoft.com/office/drawing/2014/main" id="{CD408A58-4C2F-4DA3-93C5-FA96F1316BE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19D30E4-AC74-4047-8FAB-5A0C2AC10849}"/>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200735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1E14D4-41F3-4A6B-B4EE-D4F1A2E57B8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E54F39F-75C0-4DF6-8475-D2AC1F36D9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B530202-8F47-4F59-BFAB-ED00D87A67E9}"/>
              </a:ext>
            </a:extLst>
          </p:cNvPr>
          <p:cNvSpPr>
            <a:spLocks noGrp="1"/>
          </p:cNvSpPr>
          <p:nvPr>
            <p:ph type="dt" sz="half" idx="10"/>
          </p:nvPr>
        </p:nvSpPr>
        <p:spPr/>
        <p:txBody>
          <a:bodyPr/>
          <a:lstStyle/>
          <a:p>
            <a:fld id="{BD32F492-9160-4ABF-91AD-77D5CCE4FE9E}" type="datetimeFigureOut">
              <a:rPr kumimoji="1" lang="ja-JP" altLang="en-US" smtClean="0"/>
              <a:t>2020/8/4</a:t>
            </a:fld>
            <a:endParaRPr kumimoji="1" lang="ja-JP" altLang="en-US"/>
          </a:p>
        </p:txBody>
      </p:sp>
      <p:sp>
        <p:nvSpPr>
          <p:cNvPr id="5" name="フッター プレースホルダー 4">
            <a:extLst>
              <a:ext uri="{FF2B5EF4-FFF2-40B4-BE49-F238E27FC236}">
                <a16:creationId xmlns:a16="http://schemas.microsoft.com/office/drawing/2014/main" id="{F0AA1C4D-0642-4480-B9C4-C85B1BAB30C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01B2468-CA76-426A-B6CB-BE36655988F9}"/>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8538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281F19-799C-41FF-8291-1FFC3049960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3F7C96A-9728-4FDA-9ADB-735A205BCF3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2D6EDB3-A928-4222-933C-F28FA55C809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FEB47E1-908A-4939-B9C4-6DE224B6D054}"/>
              </a:ext>
            </a:extLst>
          </p:cNvPr>
          <p:cNvSpPr>
            <a:spLocks noGrp="1"/>
          </p:cNvSpPr>
          <p:nvPr>
            <p:ph type="dt" sz="half" idx="10"/>
          </p:nvPr>
        </p:nvSpPr>
        <p:spPr/>
        <p:txBody>
          <a:bodyPr/>
          <a:lstStyle/>
          <a:p>
            <a:fld id="{BD32F492-9160-4ABF-91AD-77D5CCE4FE9E}" type="datetimeFigureOut">
              <a:rPr kumimoji="1" lang="ja-JP" altLang="en-US" smtClean="0"/>
              <a:t>2020/8/4</a:t>
            </a:fld>
            <a:endParaRPr kumimoji="1" lang="ja-JP" altLang="en-US"/>
          </a:p>
        </p:txBody>
      </p:sp>
      <p:sp>
        <p:nvSpPr>
          <p:cNvPr id="6" name="フッター プレースホルダー 5">
            <a:extLst>
              <a:ext uri="{FF2B5EF4-FFF2-40B4-BE49-F238E27FC236}">
                <a16:creationId xmlns:a16="http://schemas.microsoft.com/office/drawing/2014/main" id="{89BEDF13-178B-44C6-8ED2-D7971D1A8BC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035A92-3A3B-456F-8D09-05C28AABC31F}"/>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128537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D31952-F13E-48E9-BE6D-44CAC40506A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CE36F20-2593-48E0-9CC7-A5967B6DA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FAD6059-B594-43A7-B3FE-591E77ACADA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F0B4660-2E40-4467-9558-0D4E85E1A5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E427864-6F26-472A-9D4F-401AAFB3C99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4FEE4F3-AAAE-436C-AA74-7CA0C41C9713}"/>
              </a:ext>
            </a:extLst>
          </p:cNvPr>
          <p:cNvSpPr>
            <a:spLocks noGrp="1"/>
          </p:cNvSpPr>
          <p:nvPr>
            <p:ph type="dt" sz="half" idx="10"/>
          </p:nvPr>
        </p:nvSpPr>
        <p:spPr/>
        <p:txBody>
          <a:bodyPr/>
          <a:lstStyle/>
          <a:p>
            <a:fld id="{BD32F492-9160-4ABF-91AD-77D5CCE4FE9E}" type="datetimeFigureOut">
              <a:rPr kumimoji="1" lang="ja-JP" altLang="en-US" smtClean="0"/>
              <a:t>2020/8/4</a:t>
            </a:fld>
            <a:endParaRPr kumimoji="1" lang="ja-JP" altLang="en-US"/>
          </a:p>
        </p:txBody>
      </p:sp>
      <p:sp>
        <p:nvSpPr>
          <p:cNvPr id="8" name="フッター プレースホルダー 7">
            <a:extLst>
              <a:ext uri="{FF2B5EF4-FFF2-40B4-BE49-F238E27FC236}">
                <a16:creationId xmlns:a16="http://schemas.microsoft.com/office/drawing/2014/main" id="{860E17FD-16E3-45A4-A174-3B7724CFC0F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92E494D-F8EB-4330-98F7-A5C711F364AA}"/>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60554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E00CE5-2326-45DD-9644-5F20F4CABF0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A964920-FF7F-41C1-9EF9-E2637F699C73}"/>
              </a:ext>
            </a:extLst>
          </p:cNvPr>
          <p:cNvSpPr>
            <a:spLocks noGrp="1"/>
          </p:cNvSpPr>
          <p:nvPr>
            <p:ph type="dt" sz="half" idx="10"/>
          </p:nvPr>
        </p:nvSpPr>
        <p:spPr/>
        <p:txBody>
          <a:bodyPr/>
          <a:lstStyle/>
          <a:p>
            <a:fld id="{BD32F492-9160-4ABF-91AD-77D5CCE4FE9E}" type="datetimeFigureOut">
              <a:rPr kumimoji="1" lang="ja-JP" altLang="en-US" smtClean="0"/>
              <a:t>2020/8/4</a:t>
            </a:fld>
            <a:endParaRPr kumimoji="1" lang="ja-JP" altLang="en-US"/>
          </a:p>
        </p:txBody>
      </p:sp>
      <p:sp>
        <p:nvSpPr>
          <p:cNvPr id="4" name="フッター プレースホルダー 3">
            <a:extLst>
              <a:ext uri="{FF2B5EF4-FFF2-40B4-BE49-F238E27FC236}">
                <a16:creationId xmlns:a16="http://schemas.microsoft.com/office/drawing/2014/main" id="{7023AE75-E558-4770-A7EA-76F2C918E52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0876BB-9289-4992-A253-E1F5B98AC167}"/>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344354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707B6C4-C8E9-4524-9CF5-9B5D8907D8C1}"/>
              </a:ext>
            </a:extLst>
          </p:cNvPr>
          <p:cNvSpPr>
            <a:spLocks noGrp="1"/>
          </p:cNvSpPr>
          <p:nvPr>
            <p:ph type="dt" sz="half" idx="10"/>
          </p:nvPr>
        </p:nvSpPr>
        <p:spPr/>
        <p:txBody>
          <a:bodyPr/>
          <a:lstStyle/>
          <a:p>
            <a:fld id="{BD32F492-9160-4ABF-91AD-77D5CCE4FE9E}" type="datetimeFigureOut">
              <a:rPr kumimoji="1" lang="ja-JP" altLang="en-US" smtClean="0"/>
              <a:t>2020/8/4</a:t>
            </a:fld>
            <a:endParaRPr kumimoji="1" lang="ja-JP" altLang="en-US"/>
          </a:p>
        </p:txBody>
      </p:sp>
      <p:sp>
        <p:nvSpPr>
          <p:cNvPr id="3" name="フッター プレースホルダー 2">
            <a:extLst>
              <a:ext uri="{FF2B5EF4-FFF2-40B4-BE49-F238E27FC236}">
                <a16:creationId xmlns:a16="http://schemas.microsoft.com/office/drawing/2014/main" id="{ABC145A2-F6F6-41CA-A1CB-05EC23E812F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A9AB155-04F4-4B54-A558-47532F5D041B}"/>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67556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380152-F3D6-43EE-9A21-93B7B50FFB9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F16AF79-5D6A-46F6-BC9E-8D97EBD9DD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8D15ABA-76FF-4584-A28F-7A0333C8D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6102FB3-ED8A-4F60-AEED-738A995F7659}"/>
              </a:ext>
            </a:extLst>
          </p:cNvPr>
          <p:cNvSpPr>
            <a:spLocks noGrp="1"/>
          </p:cNvSpPr>
          <p:nvPr>
            <p:ph type="dt" sz="half" idx="10"/>
          </p:nvPr>
        </p:nvSpPr>
        <p:spPr/>
        <p:txBody>
          <a:bodyPr/>
          <a:lstStyle/>
          <a:p>
            <a:fld id="{BD32F492-9160-4ABF-91AD-77D5CCE4FE9E}" type="datetimeFigureOut">
              <a:rPr kumimoji="1" lang="ja-JP" altLang="en-US" smtClean="0"/>
              <a:t>2020/8/4</a:t>
            </a:fld>
            <a:endParaRPr kumimoji="1" lang="ja-JP" altLang="en-US"/>
          </a:p>
        </p:txBody>
      </p:sp>
      <p:sp>
        <p:nvSpPr>
          <p:cNvPr id="6" name="フッター プレースホルダー 5">
            <a:extLst>
              <a:ext uri="{FF2B5EF4-FFF2-40B4-BE49-F238E27FC236}">
                <a16:creationId xmlns:a16="http://schemas.microsoft.com/office/drawing/2014/main" id="{F4FB4A65-BDE3-4261-82ED-395DFC50A50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EEE96D2-7C48-44E1-88D3-40B676B5FC3D}"/>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1137259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8BFAF2-E1F4-4C5B-8D01-D11620849B0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89708B0-4CFA-4E6C-9362-1653513D7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2630078-F71B-4B63-BF61-FEBAD3A7C2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46EBA1-6736-4EA3-92A2-3A9BCC4868BF}"/>
              </a:ext>
            </a:extLst>
          </p:cNvPr>
          <p:cNvSpPr>
            <a:spLocks noGrp="1"/>
          </p:cNvSpPr>
          <p:nvPr>
            <p:ph type="dt" sz="half" idx="10"/>
          </p:nvPr>
        </p:nvSpPr>
        <p:spPr/>
        <p:txBody>
          <a:bodyPr/>
          <a:lstStyle/>
          <a:p>
            <a:fld id="{BD32F492-9160-4ABF-91AD-77D5CCE4FE9E}" type="datetimeFigureOut">
              <a:rPr kumimoji="1" lang="ja-JP" altLang="en-US" smtClean="0"/>
              <a:t>2020/8/4</a:t>
            </a:fld>
            <a:endParaRPr kumimoji="1" lang="ja-JP" altLang="en-US"/>
          </a:p>
        </p:txBody>
      </p:sp>
      <p:sp>
        <p:nvSpPr>
          <p:cNvPr id="6" name="フッター プレースホルダー 5">
            <a:extLst>
              <a:ext uri="{FF2B5EF4-FFF2-40B4-BE49-F238E27FC236}">
                <a16:creationId xmlns:a16="http://schemas.microsoft.com/office/drawing/2014/main" id="{F61EF912-A1D9-4A9A-B205-CE51C3E1CA3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5DDFCCC-3CC9-4C46-B7CF-58FC06D89D84}"/>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265849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5000">
              <a:srgbClr val="0070C0"/>
            </a:gs>
            <a:gs pos="0">
              <a:schemeClr val="accent1">
                <a:lumMod val="50000"/>
              </a:schemeClr>
            </a:gs>
            <a:gs pos="100000">
              <a:srgbClr val="00B0F0"/>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B088C53-065E-4E94-925D-92E60B626B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3722D30-2387-458C-B195-D1778F9FA5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0C66CBF-3EEE-4FB3-A88F-6614EAD86F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32F492-9160-4ABF-91AD-77D5CCE4FE9E}" type="datetimeFigureOut">
              <a:rPr kumimoji="1" lang="ja-JP" altLang="en-US" smtClean="0"/>
              <a:t>2020/8/4</a:t>
            </a:fld>
            <a:endParaRPr kumimoji="1" lang="ja-JP" altLang="en-US"/>
          </a:p>
        </p:txBody>
      </p:sp>
      <p:sp>
        <p:nvSpPr>
          <p:cNvPr id="5" name="フッター プレースホルダー 4">
            <a:extLst>
              <a:ext uri="{FF2B5EF4-FFF2-40B4-BE49-F238E27FC236}">
                <a16:creationId xmlns:a16="http://schemas.microsoft.com/office/drawing/2014/main" id="{413055A5-33B1-46C8-8850-894C719D66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DAA6B0D-0905-4037-A307-B212DDA558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24297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jp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雲の間から見える海&#10;&#10;自動的に生成された説明">
            <a:extLst>
              <a:ext uri="{FF2B5EF4-FFF2-40B4-BE49-F238E27FC236}">
                <a16:creationId xmlns:a16="http://schemas.microsoft.com/office/drawing/2014/main" id="{F96AEE87-27BA-4598-A26F-4F396AA003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1457" y="886592"/>
            <a:ext cx="7629085" cy="5084815"/>
          </a:xfrm>
          <a:prstGeom prst="rect">
            <a:avLst/>
          </a:prstGeom>
        </p:spPr>
      </p:pic>
      <p:sp>
        <p:nvSpPr>
          <p:cNvPr id="21" name="テキスト ボックス 20">
            <a:extLst>
              <a:ext uri="{FF2B5EF4-FFF2-40B4-BE49-F238E27FC236}">
                <a16:creationId xmlns:a16="http://schemas.microsoft.com/office/drawing/2014/main" id="{4C720F8F-C0D5-47CB-965C-06B8FCF4169C}"/>
              </a:ext>
            </a:extLst>
          </p:cNvPr>
          <p:cNvSpPr txBox="1"/>
          <p:nvPr/>
        </p:nvSpPr>
        <p:spPr>
          <a:xfrm>
            <a:off x="4002322" y="2838631"/>
            <a:ext cx="4187365" cy="646331"/>
          </a:xfrm>
          <a:prstGeom prst="rect">
            <a:avLst/>
          </a:prstGeom>
          <a:solidFill>
            <a:schemeClr val="bg1">
              <a:alpha val="70000"/>
            </a:schemeClr>
          </a:solidFill>
        </p:spPr>
        <p:txBody>
          <a:bodyPr wrap="none" rtlCol="0">
            <a:spAutoFit/>
          </a:bodyPr>
          <a:lstStyle/>
          <a:p>
            <a:pPr algn="ctr"/>
            <a:r>
              <a:rPr lang="ja-JP" altLang="en-US" sz="3600" dirty="0">
                <a:solidFill>
                  <a:srgbClr val="002060"/>
                </a:solidFill>
                <a:latin typeface="Meiryo UI" panose="020B0604030504040204" pitchFamily="50" charset="-128"/>
                <a:ea typeface="Meiryo UI" panose="020B0604030504040204" pitchFamily="50" charset="-128"/>
              </a:rPr>
              <a:t>身近な海の貧酸素化</a:t>
            </a:r>
            <a:endParaRPr lang="en-US" altLang="ja-JP" sz="3600" dirty="0">
              <a:solidFill>
                <a:srgbClr val="002060"/>
              </a:solidFill>
              <a:latin typeface="Meiryo UI" panose="020B0604030504040204" pitchFamily="50" charset="-128"/>
              <a:ea typeface="Meiryo UI" panose="020B0604030504040204" pitchFamily="50" charset="-128"/>
            </a:endParaRPr>
          </a:p>
        </p:txBody>
      </p:sp>
      <p:pic>
        <p:nvPicPr>
          <p:cNvPr id="2" name="オーディオ 1">
            <a:hlinkClick r:id="" action="ppaction://media"/>
            <a:extLst>
              <a:ext uri="{FF2B5EF4-FFF2-40B4-BE49-F238E27FC236}">
                <a16:creationId xmlns:a16="http://schemas.microsoft.com/office/drawing/2014/main" id="{CCCBB6D5-CD7F-4756-9476-015796F13F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27044635"/>
      </p:ext>
    </p:extLst>
  </p:cSld>
  <p:clrMapOvr>
    <a:masterClrMapping/>
  </p:clrMapOvr>
  <mc:AlternateContent xmlns:mc="http://schemas.openxmlformats.org/markup-compatibility/2006" xmlns:p14="http://schemas.microsoft.com/office/powerpoint/2010/main">
    <mc:Choice Requires="p14">
      <p:transition spd="slow" p14:dur="2000" advTm="36313"/>
    </mc:Choice>
    <mc:Fallback xmlns="">
      <p:transition spd="slow" advTm="36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楕円 7"/>
          <p:cNvSpPr/>
          <p:nvPr/>
        </p:nvSpPr>
        <p:spPr>
          <a:xfrm>
            <a:off x="3063569" y="3830627"/>
            <a:ext cx="6322753" cy="2452185"/>
          </a:xfrm>
          <a:prstGeom prst="rect">
            <a:avLst/>
          </a:prstGeom>
          <a:gradFill flip="none" rotWithShape="1">
            <a:gsLst>
              <a:gs pos="69000">
                <a:srgbClr val="00B0F0"/>
              </a:gs>
              <a:gs pos="35000">
                <a:schemeClr val="accent5">
                  <a:lumMod val="40000"/>
                  <a:lumOff val="60000"/>
                </a:schemeClr>
              </a:gs>
              <a:gs pos="0">
                <a:schemeClr val="accent4">
                  <a:lumMod val="40000"/>
                  <a:lumOff val="60000"/>
                </a:schemeClr>
              </a:gs>
              <a:gs pos="100000">
                <a:schemeClr val="accent4">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6335389" cy="584775"/>
          </a:xfrm>
          <a:prstGeom prst="rect">
            <a:avLst/>
          </a:prstGeom>
          <a:solidFill>
            <a:schemeClr val="bg1">
              <a:alpha val="70000"/>
            </a:schemeClr>
          </a:solidFill>
        </p:spPr>
        <p:txBody>
          <a:bodyPr wrap="none" rtlCol="0">
            <a:spAutoFit/>
          </a:bodyPr>
          <a:lstStyle/>
          <a:p>
            <a:r>
              <a:rPr lang="ja-JP" altLang="en-US" sz="3200" dirty="0">
                <a:solidFill>
                  <a:srgbClr val="002060"/>
                </a:solidFill>
                <a:latin typeface="Meiryo UI" panose="020B0604030504040204" pitchFamily="50" charset="-128"/>
                <a:ea typeface="Meiryo UI" panose="020B0604030504040204" pitchFamily="50" charset="-128"/>
              </a:rPr>
              <a:t>貧酸素化 と 地球温暖化 と 酸性化</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7059439" y="5544496"/>
            <a:ext cx="1855426" cy="535027"/>
          </a:xfrm>
          <a:prstGeom prst="ellipse">
            <a:avLst/>
          </a:prstGeom>
          <a:solidFill>
            <a:schemeClr val="accent1">
              <a:lumMod val="75000"/>
            </a:schemeClr>
          </a:solidFill>
          <a:ln w="28575">
            <a:solidFill>
              <a:schemeClr val="bg1"/>
            </a:solidFill>
          </a:ln>
        </p:spPr>
        <p:txBody>
          <a:bodyPr wrap="square" lIns="36000" tIns="36000" rIns="36000" bIns="36000" rtlCol="0">
            <a:spAutoFit/>
          </a:bodyPr>
          <a:lstStyle/>
          <a:p>
            <a:pPr algn="ctr"/>
            <a:r>
              <a:rPr lang="ja-JP" altLang="en-US" sz="2000" dirty="0">
                <a:solidFill>
                  <a:schemeClr val="bg1"/>
                </a:solidFill>
              </a:rPr>
              <a:t>貧酸素化</a:t>
            </a:r>
            <a:endParaRPr kumimoji="1" lang="en-US" altLang="ja-JP" sz="2000" dirty="0">
              <a:solidFill>
                <a:schemeClr val="bg1"/>
              </a:solidFill>
            </a:endParaRPr>
          </a:p>
        </p:txBody>
      </p:sp>
      <p:sp>
        <p:nvSpPr>
          <p:cNvPr id="7" name="テキスト ボックス 6"/>
          <p:cNvSpPr txBox="1"/>
          <p:nvPr/>
        </p:nvSpPr>
        <p:spPr>
          <a:xfrm>
            <a:off x="4072803" y="4104216"/>
            <a:ext cx="1855426" cy="535027"/>
          </a:xfrm>
          <a:prstGeom prst="ellipse">
            <a:avLst/>
          </a:prstGeom>
          <a:solidFill>
            <a:schemeClr val="accent1">
              <a:lumMod val="75000"/>
            </a:schemeClr>
          </a:solidFill>
          <a:ln w="28575">
            <a:solidFill>
              <a:schemeClr val="bg1"/>
            </a:solidFill>
          </a:ln>
        </p:spPr>
        <p:txBody>
          <a:bodyPr wrap="square" lIns="36000" tIns="36000" rIns="36000" bIns="36000" rtlCol="0">
            <a:spAutoFit/>
          </a:bodyPr>
          <a:lstStyle/>
          <a:p>
            <a:pPr algn="ctr"/>
            <a:r>
              <a:rPr lang="ja-JP" altLang="en-US" sz="2000" dirty="0">
                <a:solidFill>
                  <a:schemeClr val="bg1"/>
                </a:solidFill>
              </a:rPr>
              <a:t>酸素消費</a:t>
            </a:r>
            <a:endParaRPr kumimoji="1" lang="en-US" altLang="ja-JP" sz="2000" dirty="0">
              <a:solidFill>
                <a:schemeClr val="bg1"/>
              </a:solidFill>
            </a:endParaRPr>
          </a:p>
        </p:txBody>
      </p:sp>
      <p:sp>
        <p:nvSpPr>
          <p:cNvPr id="9" name="テキスト ボックス 8"/>
          <p:cNvSpPr txBox="1"/>
          <p:nvPr/>
        </p:nvSpPr>
        <p:spPr>
          <a:xfrm>
            <a:off x="3555411" y="3756921"/>
            <a:ext cx="1056331" cy="535027"/>
          </a:xfrm>
          <a:prstGeom prst="ellipse">
            <a:avLst/>
          </a:prstGeom>
          <a:solidFill>
            <a:schemeClr val="accent1">
              <a:lumMod val="75000"/>
            </a:schemeClr>
          </a:solidFill>
          <a:ln w="28575">
            <a:solidFill>
              <a:schemeClr val="bg1"/>
            </a:solidFill>
          </a:ln>
        </p:spPr>
        <p:txBody>
          <a:bodyPr wrap="square" lIns="36000" tIns="36000" rIns="36000" bIns="36000" rtlCol="0">
            <a:spAutoFit/>
          </a:bodyPr>
          <a:lstStyle/>
          <a:p>
            <a:pPr algn="ctr"/>
            <a:r>
              <a:rPr lang="ja-JP" altLang="en-US" sz="2000" dirty="0">
                <a:solidFill>
                  <a:schemeClr val="bg1"/>
                </a:solidFill>
              </a:rPr>
              <a:t>赤潮</a:t>
            </a:r>
            <a:endParaRPr kumimoji="1" lang="en-US" altLang="ja-JP" sz="2000" dirty="0">
              <a:solidFill>
                <a:schemeClr val="bg1"/>
              </a:solidFill>
            </a:endParaRPr>
          </a:p>
        </p:txBody>
      </p:sp>
      <p:sp>
        <p:nvSpPr>
          <p:cNvPr id="10" name="テキスト ボックス 9"/>
          <p:cNvSpPr txBox="1"/>
          <p:nvPr/>
        </p:nvSpPr>
        <p:spPr>
          <a:xfrm>
            <a:off x="6857202" y="4434878"/>
            <a:ext cx="1455966" cy="535027"/>
          </a:xfrm>
          <a:prstGeom prst="ellipse">
            <a:avLst/>
          </a:prstGeom>
          <a:solidFill>
            <a:schemeClr val="accent6">
              <a:lumMod val="75000"/>
            </a:schemeClr>
          </a:solidFill>
          <a:ln w="28575">
            <a:solidFill>
              <a:schemeClr val="bg1"/>
            </a:solidFill>
          </a:ln>
        </p:spPr>
        <p:txBody>
          <a:bodyPr wrap="square" lIns="36000" tIns="36000" rIns="36000" bIns="36000" rtlCol="0">
            <a:spAutoFit/>
          </a:bodyPr>
          <a:lstStyle/>
          <a:p>
            <a:pPr algn="ctr"/>
            <a:r>
              <a:rPr lang="ja-JP" altLang="en-US" sz="2000" dirty="0">
                <a:solidFill>
                  <a:schemeClr val="bg1"/>
                </a:solidFill>
              </a:rPr>
              <a:t>酸性化</a:t>
            </a:r>
            <a:endParaRPr kumimoji="1" lang="en-US" altLang="ja-JP" sz="2000" dirty="0">
              <a:solidFill>
                <a:schemeClr val="bg1"/>
              </a:solidFill>
            </a:endParaRPr>
          </a:p>
        </p:txBody>
      </p:sp>
      <p:sp>
        <p:nvSpPr>
          <p:cNvPr id="11" name="テキスト ボックス 10"/>
          <p:cNvSpPr txBox="1"/>
          <p:nvPr/>
        </p:nvSpPr>
        <p:spPr>
          <a:xfrm>
            <a:off x="6962863" y="2987279"/>
            <a:ext cx="1638832" cy="535027"/>
          </a:xfrm>
          <a:prstGeom prst="ellipse">
            <a:avLst/>
          </a:prstGeom>
          <a:solidFill>
            <a:schemeClr val="accent2">
              <a:lumMod val="75000"/>
            </a:schemeClr>
          </a:solidFill>
          <a:ln w="28575">
            <a:solidFill>
              <a:schemeClr val="bg1"/>
            </a:solidFill>
          </a:ln>
        </p:spPr>
        <p:txBody>
          <a:bodyPr wrap="square" lIns="36000" tIns="36000" rIns="36000" bIns="36000" rtlCol="0">
            <a:spAutoFit/>
          </a:bodyPr>
          <a:lstStyle/>
          <a:p>
            <a:pPr algn="ctr"/>
            <a:r>
              <a:rPr lang="ja-JP" altLang="en-US" sz="2000" dirty="0">
                <a:solidFill>
                  <a:schemeClr val="bg1"/>
                </a:solidFill>
              </a:rPr>
              <a:t>温度上昇</a:t>
            </a:r>
            <a:endParaRPr kumimoji="1" lang="en-US" altLang="ja-JP" sz="2000" dirty="0">
              <a:solidFill>
                <a:schemeClr val="bg1"/>
              </a:solidFill>
            </a:endParaRPr>
          </a:p>
        </p:txBody>
      </p:sp>
      <p:sp>
        <p:nvSpPr>
          <p:cNvPr id="14" name="テキスト ボックス 13"/>
          <p:cNvSpPr txBox="1"/>
          <p:nvPr/>
        </p:nvSpPr>
        <p:spPr>
          <a:xfrm>
            <a:off x="4061203" y="2548350"/>
            <a:ext cx="2332487" cy="535027"/>
          </a:xfrm>
          <a:prstGeom prst="ellipse">
            <a:avLst/>
          </a:prstGeom>
          <a:solidFill>
            <a:schemeClr val="accent6">
              <a:lumMod val="75000"/>
            </a:schemeClr>
          </a:solidFill>
          <a:ln w="28575">
            <a:solidFill>
              <a:schemeClr val="bg1"/>
            </a:solidFill>
          </a:ln>
        </p:spPr>
        <p:txBody>
          <a:bodyPr wrap="square" lIns="36000" tIns="36000" rIns="36000" bIns="36000" rtlCol="0">
            <a:spAutoFit/>
          </a:bodyPr>
          <a:lstStyle/>
          <a:p>
            <a:pPr algn="ctr"/>
            <a:r>
              <a:rPr lang="en-US" altLang="ja-JP" sz="2000" dirty="0">
                <a:solidFill>
                  <a:schemeClr val="bg1"/>
                </a:solidFill>
              </a:rPr>
              <a:t>CO</a:t>
            </a:r>
            <a:r>
              <a:rPr lang="en-US" altLang="ja-JP" sz="2000" baseline="-25000" dirty="0">
                <a:solidFill>
                  <a:schemeClr val="bg1"/>
                </a:solidFill>
              </a:rPr>
              <a:t>2</a:t>
            </a:r>
            <a:r>
              <a:rPr lang="ja-JP" altLang="en-US" sz="2000" dirty="0">
                <a:solidFill>
                  <a:schemeClr val="bg1"/>
                </a:solidFill>
              </a:rPr>
              <a:t>濃度上昇</a:t>
            </a:r>
            <a:endParaRPr kumimoji="1" lang="en-US" altLang="ja-JP" sz="2000" dirty="0">
              <a:solidFill>
                <a:schemeClr val="bg1"/>
              </a:solidFill>
            </a:endParaRPr>
          </a:p>
        </p:txBody>
      </p:sp>
      <p:sp>
        <p:nvSpPr>
          <p:cNvPr id="16" name="雲形吹き出し 15"/>
          <p:cNvSpPr/>
          <p:nvPr/>
        </p:nvSpPr>
        <p:spPr>
          <a:xfrm>
            <a:off x="2217843" y="2587887"/>
            <a:ext cx="2136158" cy="442852"/>
          </a:xfrm>
          <a:prstGeom prst="cloudCallout">
            <a:avLst>
              <a:gd name="adj1" fmla="val -58804"/>
              <a:gd name="adj2" fmla="val 4706"/>
            </a:avLst>
          </a:prstGeom>
          <a:gradFill flip="none" rotWithShape="1">
            <a:gsLst>
              <a:gs pos="0">
                <a:schemeClr val="bg1">
                  <a:lumMod val="65000"/>
                </a:schemeClr>
              </a:gs>
              <a:gs pos="36000">
                <a:srgbClr val="CFD0D2"/>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30"/>
          <p:cNvSpPr/>
          <p:nvPr/>
        </p:nvSpPr>
        <p:spPr>
          <a:xfrm>
            <a:off x="1921059" y="2788937"/>
            <a:ext cx="153639" cy="849532"/>
          </a:xfrm>
          <a:custGeom>
            <a:avLst/>
            <a:gdLst>
              <a:gd name="connsiteX0" fmla="*/ 0 w 598312"/>
              <a:gd name="connsiteY0" fmla="*/ 1072444 h 2111022"/>
              <a:gd name="connsiteX1" fmla="*/ 180623 w 598312"/>
              <a:gd name="connsiteY1" fmla="*/ 0 h 2111022"/>
              <a:gd name="connsiteX2" fmla="*/ 440267 w 598312"/>
              <a:gd name="connsiteY2" fmla="*/ 11289 h 2111022"/>
              <a:gd name="connsiteX3" fmla="*/ 598312 w 598312"/>
              <a:gd name="connsiteY3" fmla="*/ 1072444 h 2111022"/>
              <a:gd name="connsiteX4" fmla="*/ 598312 w 598312"/>
              <a:gd name="connsiteY4" fmla="*/ 2111022 h 2111022"/>
              <a:gd name="connsiteX5" fmla="*/ 22578 w 598312"/>
              <a:gd name="connsiteY5" fmla="*/ 2111022 h 2111022"/>
              <a:gd name="connsiteX6" fmla="*/ 0 w 598312"/>
              <a:gd name="connsiteY6" fmla="*/ 1072444 h 2111022"/>
              <a:gd name="connsiteX0" fmla="*/ 0 w 598312"/>
              <a:gd name="connsiteY0" fmla="*/ 1072444 h 2111022"/>
              <a:gd name="connsiteX1" fmla="*/ 180623 w 598312"/>
              <a:gd name="connsiteY1" fmla="*/ 0 h 2111022"/>
              <a:gd name="connsiteX2" fmla="*/ 440267 w 598312"/>
              <a:gd name="connsiteY2" fmla="*/ 11289 h 2111022"/>
              <a:gd name="connsiteX3" fmla="*/ 598312 w 598312"/>
              <a:gd name="connsiteY3" fmla="*/ 1072444 h 2111022"/>
              <a:gd name="connsiteX4" fmla="*/ 598312 w 598312"/>
              <a:gd name="connsiteY4" fmla="*/ 2111022 h 2111022"/>
              <a:gd name="connsiteX5" fmla="*/ 1 w 598312"/>
              <a:gd name="connsiteY5" fmla="*/ 2099733 h 2111022"/>
              <a:gd name="connsiteX6" fmla="*/ 0 w 598312"/>
              <a:gd name="connsiteY6" fmla="*/ 1072444 h 2111022"/>
              <a:gd name="connsiteX0" fmla="*/ 0 w 598312"/>
              <a:gd name="connsiteY0" fmla="*/ 1072444 h 2122311"/>
              <a:gd name="connsiteX1" fmla="*/ 180623 w 598312"/>
              <a:gd name="connsiteY1" fmla="*/ 0 h 2122311"/>
              <a:gd name="connsiteX2" fmla="*/ 440267 w 598312"/>
              <a:gd name="connsiteY2" fmla="*/ 11289 h 2122311"/>
              <a:gd name="connsiteX3" fmla="*/ 598312 w 598312"/>
              <a:gd name="connsiteY3" fmla="*/ 1072444 h 2122311"/>
              <a:gd name="connsiteX4" fmla="*/ 598312 w 598312"/>
              <a:gd name="connsiteY4" fmla="*/ 2111022 h 2122311"/>
              <a:gd name="connsiteX5" fmla="*/ 1 w 598312"/>
              <a:gd name="connsiteY5" fmla="*/ 2122311 h 2122311"/>
              <a:gd name="connsiteX6" fmla="*/ 0 w 598312"/>
              <a:gd name="connsiteY6" fmla="*/ 1072444 h 2122311"/>
              <a:gd name="connsiteX0" fmla="*/ 0 w 598312"/>
              <a:gd name="connsiteY0" fmla="*/ 1072444 h 2122311"/>
              <a:gd name="connsiteX1" fmla="*/ 180623 w 598312"/>
              <a:gd name="connsiteY1" fmla="*/ 0 h 2122311"/>
              <a:gd name="connsiteX2" fmla="*/ 451556 w 598312"/>
              <a:gd name="connsiteY2" fmla="*/ 0 h 2122311"/>
              <a:gd name="connsiteX3" fmla="*/ 598312 w 598312"/>
              <a:gd name="connsiteY3" fmla="*/ 1072444 h 2122311"/>
              <a:gd name="connsiteX4" fmla="*/ 598312 w 598312"/>
              <a:gd name="connsiteY4" fmla="*/ 2111022 h 2122311"/>
              <a:gd name="connsiteX5" fmla="*/ 1 w 598312"/>
              <a:gd name="connsiteY5" fmla="*/ 2122311 h 2122311"/>
              <a:gd name="connsiteX6" fmla="*/ 0 w 598312"/>
              <a:gd name="connsiteY6" fmla="*/ 1072444 h 212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312" h="2122311">
                <a:moveTo>
                  <a:pt x="0" y="1072444"/>
                </a:moveTo>
                <a:lnTo>
                  <a:pt x="180623" y="0"/>
                </a:lnTo>
                <a:lnTo>
                  <a:pt x="451556" y="0"/>
                </a:lnTo>
                <a:lnTo>
                  <a:pt x="598312" y="1072444"/>
                </a:lnTo>
                <a:lnTo>
                  <a:pt x="598312" y="2111022"/>
                </a:lnTo>
                <a:lnTo>
                  <a:pt x="1" y="2122311"/>
                </a:lnTo>
                <a:cubicBezTo>
                  <a:pt x="1" y="1779881"/>
                  <a:pt x="0" y="1414874"/>
                  <a:pt x="0" y="1072444"/>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ローチャート: 手操作入力 31"/>
          <p:cNvSpPr/>
          <p:nvPr/>
        </p:nvSpPr>
        <p:spPr>
          <a:xfrm>
            <a:off x="1921059" y="3136883"/>
            <a:ext cx="409081" cy="501586"/>
          </a:xfrm>
          <a:prstGeom prst="flowChartManualInp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ローチャート: 手操作入力 32"/>
          <p:cNvSpPr/>
          <p:nvPr/>
        </p:nvSpPr>
        <p:spPr>
          <a:xfrm>
            <a:off x="2238151" y="3136883"/>
            <a:ext cx="409081" cy="501586"/>
          </a:xfrm>
          <a:prstGeom prst="flowChartManualInp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1997863" y="3387676"/>
            <a:ext cx="144000" cy="119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2212561" y="3387675"/>
            <a:ext cx="144000" cy="119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2427258" y="3387675"/>
            <a:ext cx="144000" cy="119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1 つの角を切り取った四角形 36"/>
          <p:cNvSpPr/>
          <p:nvPr/>
        </p:nvSpPr>
        <p:spPr>
          <a:xfrm>
            <a:off x="1853325" y="3615890"/>
            <a:ext cx="1484162" cy="2669289"/>
          </a:xfrm>
          <a:prstGeom prst="snip1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9" name="グループ化 48"/>
          <p:cNvGrpSpPr/>
          <p:nvPr/>
        </p:nvGrpSpPr>
        <p:grpSpPr>
          <a:xfrm>
            <a:off x="7336977" y="3806993"/>
            <a:ext cx="1179097" cy="475404"/>
            <a:chOff x="5706517" y="2088842"/>
            <a:chExt cx="2198876" cy="976075"/>
          </a:xfrm>
          <a:solidFill>
            <a:schemeClr val="accent5">
              <a:lumMod val="50000"/>
            </a:schemeClr>
          </a:solidFill>
        </p:grpSpPr>
        <p:grpSp>
          <p:nvGrpSpPr>
            <p:cNvPr id="50" name="グループ化 49"/>
            <p:cNvGrpSpPr/>
            <p:nvPr/>
          </p:nvGrpSpPr>
          <p:grpSpPr>
            <a:xfrm>
              <a:off x="5706517" y="2306728"/>
              <a:ext cx="1992505" cy="758189"/>
              <a:chOff x="5706517" y="2306728"/>
              <a:chExt cx="1992505" cy="758189"/>
            </a:xfrm>
            <a:grpFill/>
          </p:grpSpPr>
          <p:sp>
            <p:nvSpPr>
              <p:cNvPr id="52" name="楕円 4"/>
              <p:cNvSpPr/>
              <p:nvPr/>
            </p:nvSpPr>
            <p:spPr>
              <a:xfrm>
                <a:off x="5937956" y="2381922"/>
                <a:ext cx="1761066" cy="555173"/>
              </a:xfrm>
              <a:custGeom>
                <a:avLst/>
                <a:gdLst>
                  <a:gd name="connsiteX0" fmla="*/ 0 w 1761066"/>
                  <a:gd name="connsiteY0" fmla="*/ 282222 h 564444"/>
                  <a:gd name="connsiteX1" fmla="*/ 880533 w 1761066"/>
                  <a:gd name="connsiteY1" fmla="*/ 0 h 564444"/>
                  <a:gd name="connsiteX2" fmla="*/ 1761066 w 1761066"/>
                  <a:gd name="connsiteY2" fmla="*/ 282222 h 564444"/>
                  <a:gd name="connsiteX3" fmla="*/ 880533 w 1761066"/>
                  <a:gd name="connsiteY3" fmla="*/ 564444 h 564444"/>
                  <a:gd name="connsiteX4" fmla="*/ 0 w 1761066"/>
                  <a:gd name="connsiteY4" fmla="*/ 282222 h 564444"/>
                  <a:gd name="connsiteX0" fmla="*/ 58924 w 1819990"/>
                  <a:gd name="connsiteY0" fmla="*/ 282222 h 564444"/>
                  <a:gd name="connsiteX1" fmla="*/ 939457 w 1819990"/>
                  <a:gd name="connsiteY1" fmla="*/ 0 h 564444"/>
                  <a:gd name="connsiteX2" fmla="*/ 1819990 w 1819990"/>
                  <a:gd name="connsiteY2" fmla="*/ 282222 h 564444"/>
                  <a:gd name="connsiteX3" fmla="*/ 939457 w 1819990"/>
                  <a:gd name="connsiteY3" fmla="*/ 564444 h 564444"/>
                  <a:gd name="connsiteX4" fmla="*/ 58924 w 1819990"/>
                  <a:gd name="connsiteY4" fmla="*/ 282222 h 564444"/>
                  <a:gd name="connsiteX0" fmla="*/ 33998 w 1795064"/>
                  <a:gd name="connsiteY0" fmla="*/ 282222 h 564444"/>
                  <a:gd name="connsiteX1" fmla="*/ 914531 w 1795064"/>
                  <a:gd name="connsiteY1" fmla="*/ 0 h 564444"/>
                  <a:gd name="connsiteX2" fmla="*/ 1795064 w 1795064"/>
                  <a:gd name="connsiteY2" fmla="*/ 282222 h 564444"/>
                  <a:gd name="connsiteX3" fmla="*/ 914531 w 1795064"/>
                  <a:gd name="connsiteY3" fmla="*/ 564444 h 564444"/>
                  <a:gd name="connsiteX4" fmla="*/ 33998 w 1795064"/>
                  <a:gd name="connsiteY4" fmla="*/ 282222 h 564444"/>
                  <a:gd name="connsiteX0" fmla="*/ 47852 w 1808918"/>
                  <a:gd name="connsiteY0" fmla="*/ 282222 h 564444"/>
                  <a:gd name="connsiteX1" fmla="*/ 928385 w 1808918"/>
                  <a:gd name="connsiteY1" fmla="*/ 0 h 564444"/>
                  <a:gd name="connsiteX2" fmla="*/ 1808918 w 1808918"/>
                  <a:gd name="connsiteY2" fmla="*/ 282222 h 564444"/>
                  <a:gd name="connsiteX3" fmla="*/ 928385 w 1808918"/>
                  <a:gd name="connsiteY3" fmla="*/ 564444 h 564444"/>
                  <a:gd name="connsiteX4" fmla="*/ 47852 w 1808918"/>
                  <a:gd name="connsiteY4" fmla="*/ 282222 h 564444"/>
                  <a:gd name="connsiteX0" fmla="*/ 0 w 1761066"/>
                  <a:gd name="connsiteY0" fmla="*/ 282222 h 571347"/>
                  <a:gd name="connsiteX1" fmla="*/ 880533 w 1761066"/>
                  <a:gd name="connsiteY1" fmla="*/ 0 h 571347"/>
                  <a:gd name="connsiteX2" fmla="*/ 1761066 w 1761066"/>
                  <a:gd name="connsiteY2" fmla="*/ 282222 h 571347"/>
                  <a:gd name="connsiteX3" fmla="*/ 880533 w 1761066"/>
                  <a:gd name="connsiteY3" fmla="*/ 564444 h 571347"/>
                  <a:gd name="connsiteX4" fmla="*/ 0 w 1761066"/>
                  <a:gd name="connsiteY4" fmla="*/ 282222 h 571347"/>
                  <a:gd name="connsiteX0" fmla="*/ 0 w 1761066"/>
                  <a:gd name="connsiteY0" fmla="*/ 282509 h 571634"/>
                  <a:gd name="connsiteX1" fmla="*/ 880533 w 1761066"/>
                  <a:gd name="connsiteY1" fmla="*/ 287 h 571634"/>
                  <a:gd name="connsiteX2" fmla="*/ 1761066 w 1761066"/>
                  <a:gd name="connsiteY2" fmla="*/ 282509 h 571634"/>
                  <a:gd name="connsiteX3" fmla="*/ 880533 w 1761066"/>
                  <a:gd name="connsiteY3" fmla="*/ 564731 h 571634"/>
                  <a:gd name="connsiteX4" fmla="*/ 0 w 1761066"/>
                  <a:gd name="connsiteY4" fmla="*/ 282509 h 571634"/>
                  <a:gd name="connsiteX0" fmla="*/ 0 w 1761066"/>
                  <a:gd name="connsiteY0" fmla="*/ 282509 h 562997"/>
                  <a:gd name="connsiteX1" fmla="*/ 880533 w 1761066"/>
                  <a:gd name="connsiteY1" fmla="*/ 287 h 562997"/>
                  <a:gd name="connsiteX2" fmla="*/ 1761066 w 1761066"/>
                  <a:gd name="connsiteY2" fmla="*/ 282509 h 562997"/>
                  <a:gd name="connsiteX3" fmla="*/ 1095022 w 1761066"/>
                  <a:gd name="connsiteY3" fmla="*/ 553442 h 562997"/>
                  <a:gd name="connsiteX4" fmla="*/ 0 w 1761066"/>
                  <a:gd name="connsiteY4" fmla="*/ 282509 h 562997"/>
                  <a:gd name="connsiteX0" fmla="*/ 0 w 1761066"/>
                  <a:gd name="connsiteY0" fmla="*/ 282509 h 562997"/>
                  <a:gd name="connsiteX1" fmla="*/ 1061155 w 1761066"/>
                  <a:gd name="connsiteY1" fmla="*/ 287 h 562997"/>
                  <a:gd name="connsiteX2" fmla="*/ 1761066 w 1761066"/>
                  <a:gd name="connsiteY2" fmla="*/ 282509 h 562997"/>
                  <a:gd name="connsiteX3" fmla="*/ 1095022 w 1761066"/>
                  <a:gd name="connsiteY3" fmla="*/ 553442 h 562997"/>
                  <a:gd name="connsiteX4" fmla="*/ 0 w 1761066"/>
                  <a:gd name="connsiteY4" fmla="*/ 282509 h 562997"/>
                  <a:gd name="connsiteX0" fmla="*/ 0 w 1761066"/>
                  <a:gd name="connsiteY0" fmla="*/ 282509 h 562997"/>
                  <a:gd name="connsiteX1" fmla="*/ 1106311 w 1761066"/>
                  <a:gd name="connsiteY1" fmla="*/ 287 h 562997"/>
                  <a:gd name="connsiteX2" fmla="*/ 1761066 w 1761066"/>
                  <a:gd name="connsiteY2" fmla="*/ 282509 h 562997"/>
                  <a:gd name="connsiteX3" fmla="*/ 1095022 w 1761066"/>
                  <a:gd name="connsiteY3" fmla="*/ 553442 h 562997"/>
                  <a:gd name="connsiteX4" fmla="*/ 0 w 1761066"/>
                  <a:gd name="connsiteY4" fmla="*/ 282509 h 562997"/>
                  <a:gd name="connsiteX0" fmla="*/ 0 w 1761066"/>
                  <a:gd name="connsiteY0" fmla="*/ 283116 h 563604"/>
                  <a:gd name="connsiteX1" fmla="*/ 1106311 w 1761066"/>
                  <a:gd name="connsiteY1" fmla="*/ 894 h 563604"/>
                  <a:gd name="connsiteX2" fmla="*/ 1761066 w 1761066"/>
                  <a:gd name="connsiteY2" fmla="*/ 283116 h 563604"/>
                  <a:gd name="connsiteX3" fmla="*/ 1095022 w 1761066"/>
                  <a:gd name="connsiteY3" fmla="*/ 554049 h 563604"/>
                  <a:gd name="connsiteX4" fmla="*/ 0 w 1761066"/>
                  <a:gd name="connsiteY4" fmla="*/ 283116 h 563604"/>
                  <a:gd name="connsiteX0" fmla="*/ 0 w 1761066"/>
                  <a:gd name="connsiteY0" fmla="*/ 282254 h 562742"/>
                  <a:gd name="connsiteX1" fmla="*/ 1106311 w 1761066"/>
                  <a:gd name="connsiteY1" fmla="*/ 32 h 562742"/>
                  <a:gd name="connsiteX2" fmla="*/ 1761066 w 1761066"/>
                  <a:gd name="connsiteY2" fmla="*/ 282254 h 562742"/>
                  <a:gd name="connsiteX3" fmla="*/ 1095022 w 1761066"/>
                  <a:gd name="connsiteY3" fmla="*/ 553187 h 562742"/>
                  <a:gd name="connsiteX4" fmla="*/ 0 w 1761066"/>
                  <a:gd name="connsiteY4" fmla="*/ 282254 h 562742"/>
                  <a:gd name="connsiteX0" fmla="*/ 0 w 1761066"/>
                  <a:gd name="connsiteY0" fmla="*/ 282254 h 555173"/>
                  <a:gd name="connsiteX1" fmla="*/ 1106311 w 1761066"/>
                  <a:gd name="connsiteY1" fmla="*/ 32 h 555173"/>
                  <a:gd name="connsiteX2" fmla="*/ 1761066 w 1761066"/>
                  <a:gd name="connsiteY2" fmla="*/ 282254 h 555173"/>
                  <a:gd name="connsiteX3" fmla="*/ 1095022 w 1761066"/>
                  <a:gd name="connsiteY3" fmla="*/ 553187 h 555173"/>
                  <a:gd name="connsiteX4" fmla="*/ 0 w 1761066"/>
                  <a:gd name="connsiteY4" fmla="*/ 282254 h 555173"/>
                  <a:gd name="connsiteX0" fmla="*/ 0 w 1761066"/>
                  <a:gd name="connsiteY0" fmla="*/ 282254 h 555173"/>
                  <a:gd name="connsiteX1" fmla="*/ 1106311 w 1761066"/>
                  <a:gd name="connsiteY1" fmla="*/ 32 h 555173"/>
                  <a:gd name="connsiteX2" fmla="*/ 1761066 w 1761066"/>
                  <a:gd name="connsiteY2" fmla="*/ 282254 h 555173"/>
                  <a:gd name="connsiteX3" fmla="*/ 1095022 w 1761066"/>
                  <a:gd name="connsiteY3" fmla="*/ 553187 h 555173"/>
                  <a:gd name="connsiteX4" fmla="*/ 0 w 1761066"/>
                  <a:gd name="connsiteY4" fmla="*/ 282254 h 555173"/>
                  <a:gd name="connsiteX0" fmla="*/ 0 w 1761066"/>
                  <a:gd name="connsiteY0" fmla="*/ 282254 h 555173"/>
                  <a:gd name="connsiteX1" fmla="*/ 1106311 w 1761066"/>
                  <a:gd name="connsiteY1" fmla="*/ 32 h 555173"/>
                  <a:gd name="connsiteX2" fmla="*/ 1761066 w 1761066"/>
                  <a:gd name="connsiteY2" fmla="*/ 282254 h 555173"/>
                  <a:gd name="connsiteX3" fmla="*/ 1095022 w 1761066"/>
                  <a:gd name="connsiteY3" fmla="*/ 553187 h 555173"/>
                  <a:gd name="connsiteX4" fmla="*/ 0 w 1761066"/>
                  <a:gd name="connsiteY4" fmla="*/ 282254 h 555173"/>
                  <a:gd name="connsiteX0" fmla="*/ 0 w 1761066"/>
                  <a:gd name="connsiteY0" fmla="*/ 282254 h 555173"/>
                  <a:gd name="connsiteX1" fmla="*/ 1106311 w 1761066"/>
                  <a:gd name="connsiteY1" fmla="*/ 32 h 555173"/>
                  <a:gd name="connsiteX2" fmla="*/ 1761066 w 1761066"/>
                  <a:gd name="connsiteY2" fmla="*/ 282254 h 555173"/>
                  <a:gd name="connsiteX3" fmla="*/ 1095022 w 1761066"/>
                  <a:gd name="connsiteY3" fmla="*/ 553187 h 555173"/>
                  <a:gd name="connsiteX4" fmla="*/ 0 w 1761066"/>
                  <a:gd name="connsiteY4" fmla="*/ 282254 h 555173"/>
                  <a:gd name="connsiteX0" fmla="*/ 0 w 1761066"/>
                  <a:gd name="connsiteY0" fmla="*/ 282254 h 555173"/>
                  <a:gd name="connsiteX1" fmla="*/ 1106311 w 1761066"/>
                  <a:gd name="connsiteY1" fmla="*/ 32 h 555173"/>
                  <a:gd name="connsiteX2" fmla="*/ 1761066 w 1761066"/>
                  <a:gd name="connsiteY2" fmla="*/ 282254 h 555173"/>
                  <a:gd name="connsiteX3" fmla="*/ 1095022 w 1761066"/>
                  <a:gd name="connsiteY3" fmla="*/ 553187 h 555173"/>
                  <a:gd name="connsiteX4" fmla="*/ 0 w 1761066"/>
                  <a:gd name="connsiteY4" fmla="*/ 282254 h 555173"/>
                  <a:gd name="connsiteX0" fmla="*/ 0 w 1761066"/>
                  <a:gd name="connsiteY0" fmla="*/ 282254 h 555173"/>
                  <a:gd name="connsiteX1" fmla="*/ 1106311 w 1761066"/>
                  <a:gd name="connsiteY1" fmla="*/ 32 h 555173"/>
                  <a:gd name="connsiteX2" fmla="*/ 1761066 w 1761066"/>
                  <a:gd name="connsiteY2" fmla="*/ 282254 h 555173"/>
                  <a:gd name="connsiteX3" fmla="*/ 1095022 w 1761066"/>
                  <a:gd name="connsiteY3" fmla="*/ 553187 h 555173"/>
                  <a:gd name="connsiteX4" fmla="*/ 0 w 1761066"/>
                  <a:gd name="connsiteY4" fmla="*/ 282254 h 555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066" h="555173">
                    <a:moveTo>
                      <a:pt x="0" y="282254"/>
                    </a:moveTo>
                    <a:cubicBezTo>
                      <a:pt x="564444" y="-9080"/>
                      <a:pt x="620006" y="32"/>
                      <a:pt x="1106311" y="32"/>
                    </a:cubicBezTo>
                    <a:cubicBezTo>
                      <a:pt x="1592616" y="32"/>
                      <a:pt x="1580444" y="115099"/>
                      <a:pt x="1761066" y="282254"/>
                    </a:cubicBezTo>
                    <a:cubicBezTo>
                      <a:pt x="1603022" y="426832"/>
                      <a:pt x="1581327" y="553187"/>
                      <a:pt x="1095022" y="553187"/>
                    </a:cubicBezTo>
                    <a:cubicBezTo>
                      <a:pt x="608717" y="553187"/>
                      <a:pt x="587023" y="596167"/>
                      <a:pt x="0" y="2822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二等辺三角形 5"/>
              <p:cNvSpPr/>
              <p:nvPr/>
            </p:nvSpPr>
            <p:spPr>
              <a:xfrm rot="5400000">
                <a:off x="5644445" y="2443994"/>
                <a:ext cx="587022" cy="462878"/>
              </a:xfrm>
              <a:custGeom>
                <a:avLst/>
                <a:gdLst>
                  <a:gd name="connsiteX0" fmla="*/ 0 w 587022"/>
                  <a:gd name="connsiteY0" fmla="*/ 462878 h 462878"/>
                  <a:gd name="connsiteX1" fmla="*/ 293511 w 587022"/>
                  <a:gd name="connsiteY1" fmla="*/ 0 h 462878"/>
                  <a:gd name="connsiteX2" fmla="*/ 587022 w 587022"/>
                  <a:gd name="connsiteY2" fmla="*/ 462878 h 462878"/>
                  <a:gd name="connsiteX3" fmla="*/ 0 w 587022"/>
                  <a:gd name="connsiteY3" fmla="*/ 462878 h 462878"/>
                  <a:gd name="connsiteX0" fmla="*/ 0 w 587022"/>
                  <a:gd name="connsiteY0" fmla="*/ 462878 h 479795"/>
                  <a:gd name="connsiteX1" fmla="*/ 293511 w 587022"/>
                  <a:gd name="connsiteY1" fmla="*/ 0 h 479795"/>
                  <a:gd name="connsiteX2" fmla="*/ 587022 w 587022"/>
                  <a:gd name="connsiteY2" fmla="*/ 462878 h 479795"/>
                  <a:gd name="connsiteX3" fmla="*/ 259678 w 587022"/>
                  <a:gd name="connsiteY3" fmla="*/ 479795 h 479795"/>
                  <a:gd name="connsiteX4" fmla="*/ 0 w 587022"/>
                  <a:gd name="connsiteY4" fmla="*/ 462878 h 479795"/>
                  <a:gd name="connsiteX0" fmla="*/ 0 w 587022"/>
                  <a:gd name="connsiteY0" fmla="*/ 462878 h 462878"/>
                  <a:gd name="connsiteX1" fmla="*/ 293511 w 587022"/>
                  <a:gd name="connsiteY1" fmla="*/ 0 h 462878"/>
                  <a:gd name="connsiteX2" fmla="*/ 587022 w 587022"/>
                  <a:gd name="connsiteY2" fmla="*/ 462878 h 462878"/>
                  <a:gd name="connsiteX3" fmla="*/ 304836 w 587022"/>
                  <a:gd name="connsiteY3" fmla="*/ 310462 h 462878"/>
                  <a:gd name="connsiteX4" fmla="*/ 0 w 587022"/>
                  <a:gd name="connsiteY4" fmla="*/ 462878 h 462878"/>
                  <a:gd name="connsiteX0" fmla="*/ 0 w 587022"/>
                  <a:gd name="connsiteY0" fmla="*/ 462878 h 462878"/>
                  <a:gd name="connsiteX1" fmla="*/ 293511 w 587022"/>
                  <a:gd name="connsiteY1" fmla="*/ 0 h 462878"/>
                  <a:gd name="connsiteX2" fmla="*/ 587022 w 587022"/>
                  <a:gd name="connsiteY2" fmla="*/ 462878 h 462878"/>
                  <a:gd name="connsiteX3" fmla="*/ 304836 w 587022"/>
                  <a:gd name="connsiteY3" fmla="*/ 310462 h 462878"/>
                  <a:gd name="connsiteX4" fmla="*/ 0 w 587022"/>
                  <a:gd name="connsiteY4" fmla="*/ 462878 h 462878"/>
                  <a:gd name="connsiteX0" fmla="*/ 0 w 587022"/>
                  <a:gd name="connsiteY0" fmla="*/ 462878 h 462878"/>
                  <a:gd name="connsiteX1" fmla="*/ 293511 w 587022"/>
                  <a:gd name="connsiteY1" fmla="*/ 0 h 462878"/>
                  <a:gd name="connsiteX2" fmla="*/ 587022 w 587022"/>
                  <a:gd name="connsiteY2" fmla="*/ 462878 h 462878"/>
                  <a:gd name="connsiteX3" fmla="*/ 304836 w 587022"/>
                  <a:gd name="connsiteY3" fmla="*/ 310462 h 462878"/>
                  <a:gd name="connsiteX4" fmla="*/ 0 w 587022"/>
                  <a:gd name="connsiteY4" fmla="*/ 462878 h 462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022" h="462878">
                    <a:moveTo>
                      <a:pt x="0" y="462878"/>
                    </a:moveTo>
                    <a:lnTo>
                      <a:pt x="293511" y="0"/>
                    </a:lnTo>
                    <a:lnTo>
                      <a:pt x="587022" y="462878"/>
                    </a:lnTo>
                    <a:cubicBezTo>
                      <a:pt x="368782" y="445939"/>
                      <a:pt x="398898" y="361267"/>
                      <a:pt x="304836" y="310462"/>
                    </a:cubicBezTo>
                    <a:cubicBezTo>
                      <a:pt x="203224" y="361267"/>
                      <a:pt x="214501" y="434650"/>
                      <a:pt x="0" y="4628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直角三角形 53"/>
              <p:cNvSpPr/>
              <p:nvPr/>
            </p:nvSpPr>
            <p:spPr>
              <a:xfrm rot="493822" flipV="1">
                <a:off x="6724576" y="2872972"/>
                <a:ext cx="530578" cy="19194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直角三角形 7"/>
              <p:cNvSpPr/>
              <p:nvPr/>
            </p:nvSpPr>
            <p:spPr>
              <a:xfrm rot="1147885">
                <a:off x="6389731" y="2809477"/>
                <a:ext cx="304313" cy="249449"/>
              </a:xfrm>
              <a:custGeom>
                <a:avLst/>
                <a:gdLst>
                  <a:gd name="connsiteX0" fmla="*/ 0 w 530578"/>
                  <a:gd name="connsiteY0" fmla="*/ 191945 h 191945"/>
                  <a:gd name="connsiteX1" fmla="*/ 0 w 530578"/>
                  <a:gd name="connsiteY1" fmla="*/ 0 h 191945"/>
                  <a:gd name="connsiteX2" fmla="*/ 530578 w 530578"/>
                  <a:gd name="connsiteY2" fmla="*/ 191945 h 191945"/>
                  <a:gd name="connsiteX3" fmla="*/ 0 w 530578"/>
                  <a:gd name="connsiteY3" fmla="*/ 191945 h 191945"/>
                  <a:gd name="connsiteX0" fmla="*/ 0 w 304313"/>
                  <a:gd name="connsiteY0" fmla="*/ 249449 h 249449"/>
                  <a:gd name="connsiteX1" fmla="*/ 0 w 304313"/>
                  <a:gd name="connsiteY1" fmla="*/ 57504 h 249449"/>
                  <a:gd name="connsiteX2" fmla="*/ 304313 w 304313"/>
                  <a:gd name="connsiteY2" fmla="*/ 0 h 249449"/>
                  <a:gd name="connsiteX3" fmla="*/ 0 w 304313"/>
                  <a:gd name="connsiteY3" fmla="*/ 249449 h 249449"/>
                </a:gdLst>
                <a:ahLst/>
                <a:cxnLst>
                  <a:cxn ang="0">
                    <a:pos x="connsiteX0" y="connsiteY0"/>
                  </a:cxn>
                  <a:cxn ang="0">
                    <a:pos x="connsiteX1" y="connsiteY1"/>
                  </a:cxn>
                  <a:cxn ang="0">
                    <a:pos x="connsiteX2" y="connsiteY2"/>
                  </a:cxn>
                  <a:cxn ang="0">
                    <a:pos x="connsiteX3" y="connsiteY3"/>
                  </a:cxn>
                </a:cxnLst>
                <a:rect l="l" t="t" r="r" b="b"/>
                <a:pathLst>
                  <a:path w="304313" h="249449">
                    <a:moveTo>
                      <a:pt x="0" y="249449"/>
                    </a:moveTo>
                    <a:lnTo>
                      <a:pt x="0" y="57504"/>
                    </a:lnTo>
                    <a:lnTo>
                      <a:pt x="304313" y="0"/>
                    </a:lnTo>
                    <a:lnTo>
                      <a:pt x="0" y="2494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直角三角形 8"/>
              <p:cNvSpPr/>
              <p:nvPr/>
            </p:nvSpPr>
            <p:spPr>
              <a:xfrm rot="493822" flipV="1">
                <a:off x="6546427" y="2306728"/>
                <a:ext cx="583730" cy="191945"/>
              </a:xfrm>
              <a:custGeom>
                <a:avLst/>
                <a:gdLst>
                  <a:gd name="connsiteX0" fmla="*/ 0 w 530578"/>
                  <a:gd name="connsiteY0" fmla="*/ 191945 h 191945"/>
                  <a:gd name="connsiteX1" fmla="*/ 0 w 530578"/>
                  <a:gd name="connsiteY1" fmla="*/ 0 h 191945"/>
                  <a:gd name="connsiteX2" fmla="*/ 530578 w 530578"/>
                  <a:gd name="connsiteY2" fmla="*/ 191945 h 191945"/>
                  <a:gd name="connsiteX3" fmla="*/ 0 w 530578"/>
                  <a:gd name="connsiteY3" fmla="*/ 191945 h 191945"/>
                  <a:gd name="connsiteX0" fmla="*/ 0 w 530578"/>
                  <a:gd name="connsiteY0" fmla="*/ 191945 h 191945"/>
                  <a:gd name="connsiteX1" fmla="*/ 0 w 530578"/>
                  <a:gd name="connsiteY1" fmla="*/ 0 h 191945"/>
                  <a:gd name="connsiteX2" fmla="*/ 315447 w 530578"/>
                  <a:gd name="connsiteY2" fmla="*/ 115553 h 191945"/>
                  <a:gd name="connsiteX3" fmla="*/ 530578 w 530578"/>
                  <a:gd name="connsiteY3" fmla="*/ 191945 h 191945"/>
                  <a:gd name="connsiteX4" fmla="*/ 0 w 530578"/>
                  <a:gd name="connsiteY4" fmla="*/ 191945 h 191945"/>
                  <a:gd name="connsiteX0" fmla="*/ 0 w 583730"/>
                  <a:gd name="connsiteY0" fmla="*/ 191945 h 191945"/>
                  <a:gd name="connsiteX1" fmla="*/ 0 w 583730"/>
                  <a:gd name="connsiteY1" fmla="*/ 0 h 191945"/>
                  <a:gd name="connsiteX2" fmla="*/ 583730 w 583730"/>
                  <a:gd name="connsiteY2" fmla="*/ 74514 h 191945"/>
                  <a:gd name="connsiteX3" fmla="*/ 530578 w 583730"/>
                  <a:gd name="connsiteY3" fmla="*/ 191945 h 191945"/>
                  <a:gd name="connsiteX4" fmla="*/ 0 w 583730"/>
                  <a:gd name="connsiteY4" fmla="*/ 191945 h 191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730" h="191945">
                    <a:moveTo>
                      <a:pt x="0" y="191945"/>
                    </a:moveTo>
                    <a:lnTo>
                      <a:pt x="0" y="0"/>
                    </a:lnTo>
                    <a:lnTo>
                      <a:pt x="583730" y="74514"/>
                    </a:lnTo>
                    <a:lnTo>
                      <a:pt x="530578" y="191945"/>
                    </a:lnTo>
                    <a:lnTo>
                      <a:pt x="0" y="19194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 name="テキスト ボックス 50"/>
            <p:cNvSpPr txBox="1"/>
            <p:nvPr/>
          </p:nvSpPr>
          <p:spPr>
            <a:xfrm>
              <a:off x="7219995" y="2088842"/>
              <a:ext cx="685398" cy="621640"/>
            </a:xfrm>
            <a:prstGeom prst="rect">
              <a:avLst/>
            </a:prstGeom>
            <a:noFill/>
          </p:spPr>
          <p:txBody>
            <a:bodyPr wrap="none" rtlCol="0">
              <a:spAutoFit/>
            </a:bodyPr>
            <a:lstStyle/>
            <a:p>
              <a:r>
                <a:rPr kumimoji="1" lang="ja-JP" altLang="en-US" sz="2000" b="1" dirty="0">
                  <a:solidFill>
                    <a:schemeClr val="bg1"/>
                  </a:solidFill>
                </a:rPr>
                <a:t>。</a:t>
              </a:r>
            </a:p>
          </p:txBody>
        </p:sp>
      </p:grpSp>
      <p:sp>
        <p:nvSpPr>
          <p:cNvPr id="57" name="テキスト ボックス 56"/>
          <p:cNvSpPr txBox="1"/>
          <p:nvPr/>
        </p:nvSpPr>
        <p:spPr>
          <a:xfrm>
            <a:off x="2909478" y="2615809"/>
            <a:ext cx="662361" cy="400110"/>
          </a:xfrm>
          <a:prstGeom prst="rect">
            <a:avLst/>
          </a:prstGeom>
          <a:noFill/>
        </p:spPr>
        <p:txBody>
          <a:bodyPr wrap="none" rtlCol="0">
            <a:spAutoFit/>
          </a:bodyPr>
          <a:lstStyle/>
          <a:p>
            <a:r>
              <a:rPr kumimoji="1" lang="en-US" altLang="ja-JP" sz="2000" b="1" dirty="0"/>
              <a:t>CO</a:t>
            </a:r>
            <a:r>
              <a:rPr kumimoji="1" lang="en-US" altLang="ja-JP" sz="2000" b="1" baseline="-25000" dirty="0"/>
              <a:t>2</a:t>
            </a:r>
            <a:endParaRPr kumimoji="1" lang="ja-JP" altLang="en-US" sz="2000" b="1" baseline="-25000" dirty="0"/>
          </a:p>
        </p:txBody>
      </p:sp>
      <p:sp>
        <p:nvSpPr>
          <p:cNvPr id="61" name="太陽 60"/>
          <p:cNvSpPr/>
          <p:nvPr/>
        </p:nvSpPr>
        <p:spPr>
          <a:xfrm>
            <a:off x="8602238" y="2520409"/>
            <a:ext cx="792000" cy="792000"/>
          </a:xfrm>
          <a:prstGeom prst="su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p:cNvSpPr txBox="1"/>
          <p:nvPr/>
        </p:nvSpPr>
        <p:spPr>
          <a:xfrm>
            <a:off x="3374770" y="4400330"/>
            <a:ext cx="646331" cy="369332"/>
          </a:xfrm>
          <a:prstGeom prst="rect">
            <a:avLst/>
          </a:prstGeom>
          <a:noFill/>
        </p:spPr>
        <p:txBody>
          <a:bodyPr wrap="none" rtlCol="0">
            <a:spAutoFit/>
          </a:bodyPr>
          <a:lstStyle/>
          <a:p>
            <a:r>
              <a:rPr lang="ja-JP" altLang="en-US" b="1" dirty="0">
                <a:solidFill>
                  <a:srgbClr val="00B0F0"/>
                </a:solidFill>
              </a:rPr>
              <a:t>酸素</a:t>
            </a:r>
            <a:endParaRPr kumimoji="1" lang="ja-JP" altLang="en-US" b="1" dirty="0">
              <a:solidFill>
                <a:srgbClr val="00B0F0"/>
              </a:solidFill>
            </a:endParaRPr>
          </a:p>
        </p:txBody>
      </p:sp>
      <p:sp>
        <p:nvSpPr>
          <p:cNvPr id="64" name="右カーブ矢印 63"/>
          <p:cNvSpPr/>
          <p:nvPr/>
        </p:nvSpPr>
        <p:spPr>
          <a:xfrm>
            <a:off x="4071344" y="4679919"/>
            <a:ext cx="461727" cy="977775"/>
          </a:xfrm>
          <a:prstGeom prst="curvedRightArrow">
            <a:avLst/>
          </a:prstGeom>
          <a:no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5" name="右カーブ矢印 64"/>
          <p:cNvSpPr/>
          <p:nvPr/>
        </p:nvSpPr>
        <p:spPr>
          <a:xfrm rot="10800000">
            <a:off x="5279889" y="4624986"/>
            <a:ext cx="461727" cy="977775"/>
          </a:xfrm>
          <a:prstGeom prst="curvedRightArrow">
            <a:avLst/>
          </a:prstGeom>
          <a:no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6" name="テキスト ボックス 65"/>
          <p:cNvSpPr txBox="1"/>
          <p:nvPr/>
        </p:nvSpPr>
        <p:spPr>
          <a:xfrm>
            <a:off x="4354000" y="3447549"/>
            <a:ext cx="646331" cy="369332"/>
          </a:xfrm>
          <a:prstGeom prst="rect">
            <a:avLst/>
          </a:prstGeom>
          <a:noFill/>
        </p:spPr>
        <p:txBody>
          <a:bodyPr wrap="none" rtlCol="0">
            <a:spAutoFit/>
          </a:bodyPr>
          <a:lstStyle/>
          <a:p>
            <a:r>
              <a:rPr lang="ja-JP" altLang="en-US" b="1" dirty="0">
                <a:solidFill>
                  <a:schemeClr val="bg1"/>
                </a:solidFill>
              </a:rPr>
              <a:t>酸素</a:t>
            </a:r>
            <a:endParaRPr kumimoji="1" lang="ja-JP" altLang="en-US" b="1" dirty="0">
              <a:solidFill>
                <a:schemeClr val="bg1"/>
              </a:solidFill>
            </a:endParaRPr>
          </a:p>
        </p:txBody>
      </p:sp>
      <p:grpSp>
        <p:nvGrpSpPr>
          <p:cNvPr id="71" name="グループ化 70"/>
          <p:cNvGrpSpPr/>
          <p:nvPr/>
        </p:nvGrpSpPr>
        <p:grpSpPr>
          <a:xfrm>
            <a:off x="5075582" y="3645395"/>
            <a:ext cx="931405" cy="566559"/>
            <a:chOff x="7410232" y="1539759"/>
            <a:chExt cx="931405" cy="566559"/>
          </a:xfrm>
        </p:grpSpPr>
        <p:sp>
          <p:nvSpPr>
            <p:cNvPr id="72" name="楕円 71"/>
            <p:cNvSpPr/>
            <p:nvPr/>
          </p:nvSpPr>
          <p:spPr>
            <a:xfrm>
              <a:off x="7469239" y="1584529"/>
              <a:ext cx="872398" cy="521789"/>
            </a:xfrm>
            <a:prstGeom prst="ellipse">
              <a:avLst/>
            </a:prstGeom>
            <a:gradFill flip="none" rotWithShape="1">
              <a:gsLst>
                <a:gs pos="0">
                  <a:schemeClr val="bg1">
                    <a:lumMod val="65000"/>
                  </a:schemeClr>
                </a:gs>
                <a:gs pos="36000">
                  <a:srgbClr val="CFD0D2"/>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p:cNvSpPr txBox="1"/>
            <p:nvPr/>
          </p:nvSpPr>
          <p:spPr>
            <a:xfrm>
              <a:off x="7410232" y="1539759"/>
              <a:ext cx="931405" cy="562630"/>
            </a:xfrm>
            <a:prstGeom prst="ellipse">
              <a:avLst/>
            </a:prstGeom>
            <a:noFill/>
          </p:spPr>
          <p:txBody>
            <a:bodyPr wrap="none" rtlCol="0">
              <a:spAutoFit/>
            </a:bodyPr>
            <a:lstStyle/>
            <a:p>
              <a:r>
                <a:rPr kumimoji="1" lang="en-US" altLang="ja-JP" sz="2000" b="1" dirty="0"/>
                <a:t>CO</a:t>
              </a:r>
              <a:r>
                <a:rPr kumimoji="1" lang="en-US" altLang="ja-JP" sz="2000" b="1" baseline="-25000" dirty="0"/>
                <a:t>2</a:t>
              </a:r>
              <a:endParaRPr kumimoji="1" lang="ja-JP" altLang="en-US" sz="2000" b="1" baseline="-25000" dirty="0"/>
            </a:p>
          </p:txBody>
        </p:sp>
      </p:grpSp>
      <p:grpSp>
        <p:nvGrpSpPr>
          <p:cNvPr id="74" name="グループ化 73"/>
          <p:cNvGrpSpPr/>
          <p:nvPr/>
        </p:nvGrpSpPr>
        <p:grpSpPr>
          <a:xfrm>
            <a:off x="6213351" y="4155478"/>
            <a:ext cx="1172597" cy="566559"/>
            <a:chOff x="7410232" y="1539759"/>
            <a:chExt cx="1172597" cy="566559"/>
          </a:xfrm>
        </p:grpSpPr>
        <p:sp>
          <p:nvSpPr>
            <p:cNvPr id="75" name="楕円 74"/>
            <p:cNvSpPr/>
            <p:nvPr/>
          </p:nvSpPr>
          <p:spPr>
            <a:xfrm>
              <a:off x="7469239" y="1584529"/>
              <a:ext cx="872398" cy="521789"/>
            </a:xfrm>
            <a:prstGeom prst="ellipse">
              <a:avLst/>
            </a:prstGeom>
            <a:gradFill flip="none" rotWithShape="1">
              <a:gsLst>
                <a:gs pos="0">
                  <a:schemeClr val="bg1">
                    <a:lumMod val="65000"/>
                  </a:schemeClr>
                </a:gs>
                <a:gs pos="36000">
                  <a:srgbClr val="CFD0D2"/>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p:cNvSpPr txBox="1"/>
            <p:nvPr/>
          </p:nvSpPr>
          <p:spPr>
            <a:xfrm>
              <a:off x="7410232" y="1539759"/>
              <a:ext cx="1172597" cy="562630"/>
            </a:xfrm>
            <a:prstGeom prst="ellipse">
              <a:avLst/>
            </a:prstGeom>
            <a:noFill/>
          </p:spPr>
          <p:txBody>
            <a:bodyPr wrap="none" rtlCol="0">
              <a:spAutoFit/>
            </a:bodyPr>
            <a:lstStyle/>
            <a:p>
              <a:r>
                <a:rPr kumimoji="1" lang="en-US" altLang="ja-JP" sz="2000" b="1" dirty="0"/>
                <a:t>CO</a:t>
              </a:r>
              <a:r>
                <a:rPr lang="en-US" altLang="ja-JP" sz="2000" b="1" baseline="-25000" dirty="0"/>
                <a:t>3</a:t>
              </a:r>
              <a:r>
                <a:rPr lang="en-US" altLang="ja-JP" sz="2000" b="1" baseline="30000" dirty="0"/>
                <a:t>2-</a:t>
              </a:r>
              <a:endParaRPr kumimoji="1" lang="ja-JP" altLang="en-US" sz="2000" b="1" baseline="30000" dirty="0"/>
            </a:p>
          </p:txBody>
        </p:sp>
      </p:grpSp>
      <p:grpSp>
        <p:nvGrpSpPr>
          <p:cNvPr id="78" name="グループ化 77"/>
          <p:cNvGrpSpPr/>
          <p:nvPr/>
        </p:nvGrpSpPr>
        <p:grpSpPr>
          <a:xfrm>
            <a:off x="5620552" y="5650863"/>
            <a:ext cx="1179097" cy="475404"/>
            <a:chOff x="5706517" y="2088842"/>
            <a:chExt cx="2198876" cy="976075"/>
          </a:xfrm>
          <a:pattFill prst="pct20">
            <a:fgClr>
              <a:schemeClr val="bg1"/>
            </a:fgClr>
            <a:bgClr>
              <a:srgbClr val="3E897B"/>
            </a:bgClr>
          </a:pattFill>
        </p:grpSpPr>
        <p:grpSp>
          <p:nvGrpSpPr>
            <p:cNvPr id="79" name="グループ化 78"/>
            <p:cNvGrpSpPr/>
            <p:nvPr/>
          </p:nvGrpSpPr>
          <p:grpSpPr>
            <a:xfrm>
              <a:off x="5706517" y="2306728"/>
              <a:ext cx="1992505" cy="758189"/>
              <a:chOff x="5706517" y="2306728"/>
              <a:chExt cx="1992505" cy="758189"/>
            </a:xfrm>
            <a:grpFill/>
          </p:grpSpPr>
          <p:sp>
            <p:nvSpPr>
              <p:cNvPr id="81" name="楕円 4"/>
              <p:cNvSpPr/>
              <p:nvPr/>
            </p:nvSpPr>
            <p:spPr>
              <a:xfrm>
                <a:off x="5937956" y="2381922"/>
                <a:ext cx="1761066" cy="555173"/>
              </a:xfrm>
              <a:custGeom>
                <a:avLst/>
                <a:gdLst>
                  <a:gd name="connsiteX0" fmla="*/ 0 w 1761066"/>
                  <a:gd name="connsiteY0" fmla="*/ 282222 h 564444"/>
                  <a:gd name="connsiteX1" fmla="*/ 880533 w 1761066"/>
                  <a:gd name="connsiteY1" fmla="*/ 0 h 564444"/>
                  <a:gd name="connsiteX2" fmla="*/ 1761066 w 1761066"/>
                  <a:gd name="connsiteY2" fmla="*/ 282222 h 564444"/>
                  <a:gd name="connsiteX3" fmla="*/ 880533 w 1761066"/>
                  <a:gd name="connsiteY3" fmla="*/ 564444 h 564444"/>
                  <a:gd name="connsiteX4" fmla="*/ 0 w 1761066"/>
                  <a:gd name="connsiteY4" fmla="*/ 282222 h 564444"/>
                  <a:gd name="connsiteX0" fmla="*/ 58924 w 1819990"/>
                  <a:gd name="connsiteY0" fmla="*/ 282222 h 564444"/>
                  <a:gd name="connsiteX1" fmla="*/ 939457 w 1819990"/>
                  <a:gd name="connsiteY1" fmla="*/ 0 h 564444"/>
                  <a:gd name="connsiteX2" fmla="*/ 1819990 w 1819990"/>
                  <a:gd name="connsiteY2" fmla="*/ 282222 h 564444"/>
                  <a:gd name="connsiteX3" fmla="*/ 939457 w 1819990"/>
                  <a:gd name="connsiteY3" fmla="*/ 564444 h 564444"/>
                  <a:gd name="connsiteX4" fmla="*/ 58924 w 1819990"/>
                  <a:gd name="connsiteY4" fmla="*/ 282222 h 564444"/>
                  <a:gd name="connsiteX0" fmla="*/ 33998 w 1795064"/>
                  <a:gd name="connsiteY0" fmla="*/ 282222 h 564444"/>
                  <a:gd name="connsiteX1" fmla="*/ 914531 w 1795064"/>
                  <a:gd name="connsiteY1" fmla="*/ 0 h 564444"/>
                  <a:gd name="connsiteX2" fmla="*/ 1795064 w 1795064"/>
                  <a:gd name="connsiteY2" fmla="*/ 282222 h 564444"/>
                  <a:gd name="connsiteX3" fmla="*/ 914531 w 1795064"/>
                  <a:gd name="connsiteY3" fmla="*/ 564444 h 564444"/>
                  <a:gd name="connsiteX4" fmla="*/ 33998 w 1795064"/>
                  <a:gd name="connsiteY4" fmla="*/ 282222 h 564444"/>
                  <a:gd name="connsiteX0" fmla="*/ 47852 w 1808918"/>
                  <a:gd name="connsiteY0" fmla="*/ 282222 h 564444"/>
                  <a:gd name="connsiteX1" fmla="*/ 928385 w 1808918"/>
                  <a:gd name="connsiteY1" fmla="*/ 0 h 564444"/>
                  <a:gd name="connsiteX2" fmla="*/ 1808918 w 1808918"/>
                  <a:gd name="connsiteY2" fmla="*/ 282222 h 564444"/>
                  <a:gd name="connsiteX3" fmla="*/ 928385 w 1808918"/>
                  <a:gd name="connsiteY3" fmla="*/ 564444 h 564444"/>
                  <a:gd name="connsiteX4" fmla="*/ 47852 w 1808918"/>
                  <a:gd name="connsiteY4" fmla="*/ 282222 h 564444"/>
                  <a:gd name="connsiteX0" fmla="*/ 0 w 1761066"/>
                  <a:gd name="connsiteY0" fmla="*/ 282222 h 571347"/>
                  <a:gd name="connsiteX1" fmla="*/ 880533 w 1761066"/>
                  <a:gd name="connsiteY1" fmla="*/ 0 h 571347"/>
                  <a:gd name="connsiteX2" fmla="*/ 1761066 w 1761066"/>
                  <a:gd name="connsiteY2" fmla="*/ 282222 h 571347"/>
                  <a:gd name="connsiteX3" fmla="*/ 880533 w 1761066"/>
                  <a:gd name="connsiteY3" fmla="*/ 564444 h 571347"/>
                  <a:gd name="connsiteX4" fmla="*/ 0 w 1761066"/>
                  <a:gd name="connsiteY4" fmla="*/ 282222 h 571347"/>
                  <a:gd name="connsiteX0" fmla="*/ 0 w 1761066"/>
                  <a:gd name="connsiteY0" fmla="*/ 282509 h 571634"/>
                  <a:gd name="connsiteX1" fmla="*/ 880533 w 1761066"/>
                  <a:gd name="connsiteY1" fmla="*/ 287 h 571634"/>
                  <a:gd name="connsiteX2" fmla="*/ 1761066 w 1761066"/>
                  <a:gd name="connsiteY2" fmla="*/ 282509 h 571634"/>
                  <a:gd name="connsiteX3" fmla="*/ 880533 w 1761066"/>
                  <a:gd name="connsiteY3" fmla="*/ 564731 h 571634"/>
                  <a:gd name="connsiteX4" fmla="*/ 0 w 1761066"/>
                  <a:gd name="connsiteY4" fmla="*/ 282509 h 571634"/>
                  <a:gd name="connsiteX0" fmla="*/ 0 w 1761066"/>
                  <a:gd name="connsiteY0" fmla="*/ 282509 h 562997"/>
                  <a:gd name="connsiteX1" fmla="*/ 880533 w 1761066"/>
                  <a:gd name="connsiteY1" fmla="*/ 287 h 562997"/>
                  <a:gd name="connsiteX2" fmla="*/ 1761066 w 1761066"/>
                  <a:gd name="connsiteY2" fmla="*/ 282509 h 562997"/>
                  <a:gd name="connsiteX3" fmla="*/ 1095022 w 1761066"/>
                  <a:gd name="connsiteY3" fmla="*/ 553442 h 562997"/>
                  <a:gd name="connsiteX4" fmla="*/ 0 w 1761066"/>
                  <a:gd name="connsiteY4" fmla="*/ 282509 h 562997"/>
                  <a:gd name="connsiteX0" fmla="*/ 0 w 1761066"/>
                  <a:gd name="connsiteY0" fmla="*/ 282509 h 562997"/>
                  <a:gd name="connsiteX1" fmla="*/ 1061155 w 1761066"/>
                  <a:gd name="connsiteY1" fmla="*/ 287 h 562997"/>
                  <a:gd name="connsiteX2" fmla="*/ 1761066 w 1761066"/>
                  <a:gd name="connsiteY2" fmla="*/ 282509 h 562997"/>
                  <a:gd name="connsiteX3" fmla="*/ 1095022 w 1761066"/>
                  <a:gd name="connsiteY3" fmla="*/ 553442 h 562997"/>
                  <a:gd name="connsiteX4" fmla="*/ 0 w 1761066"/>
                  <a:gd name="connsiteY4" fmla="*/ 282509 h 562997"/>
                  <a:gd name="connsiteX0" fmla="*/ 0 w 1761066"/>
                  <a:gd name="connsiteY0" fmla="*/ 282509 h 562997"/>
                  <a:gd name="connsiteX1" fmla="*/ 1106311 w 1761066"/>
                  <a:gd name="connsiteY1" fmla="*/ 287 h 562997"/>
                  <a:gd name="connsiteX2" fmla="*/ 1761066 w 1761066"/>
                  <a:gd name="connsiteY2" fmla="*/ 282509 h 562997"/>
                  <a:gd name="connsiteX3" fmla="*/ 1095022 w 1761066"/>
                  <a:gd name="connsiteY3" fmla="*/ 553442 h 562997"/>
                  <a:gd name="connsiteX4" fmla="*/ 0 w 1761066"/>
                  <a:gd name="connsiteY4" fmla="*/ 282509 h 562997"/>
                  <a:gd name="connsiteX0" fmla="*/ 0 w 1761066"/>
                  <a:gd name="connsiteY0" fmla="*/ 283116 h 563604"/>
                  <a:gd name="connsiteX1" fmla="*/ 1106311 w 1761066"/>
                  <a:gd name="connsiteY1" fmla="*/ 894 h 563604"/>
                  <a:gd name="connsiteX2" fmla="*/ 1761066 w 1761066"/>
                  <a:gd name="connsiteY2" fmla="*/ 283116 h 563604"/>
                  <a:gd name="connsiteX3" fmla="*/ 1095022 w 1761066"/>
                  <a:gd name="connsiteY3" fmla="*/ 554049 h 563604"/>
                  <a:gd name="connsiteX4" fmla="*/ 0 w 1761066"/>
                  <a:gd name="connsiteY4" fmla="*/ 283116 h 563604"/>
                  <a:gd name="connsiteX0" fmla="*/ 0 w 1761066"/>
                  <a:gd name="connsiteY0" fmla="*/ 282254 h 562742"/>
                  <a:gd name="connsiteX1" fmla="*/ 1106311 w 1761066"/>
                  <a:gd name="connsiteY1" fmla="*/ 32 h 562742"/>
                  <a:gd name="connsiteX2" fmla="*/ 1761066 w 1761066"/>
                  <a:gd name="connsiteY2" fmla="*/ 282254 h 562742"/>
                  <a:gd name="connsiteX3" fmla="*/ 1095022 w 1761066"/>
                  <a:gd name="connsiteY3" fmla="*/ 553187 h 562742"/>
                  <a:gd name="connsiteX4" fmla="*/ 0 w 1761066"/>
                  <a:gd name="connsiteY4" fmla="*/ 282254 h 562742"/>
                  <a:gd name="connsiteX0" fmla="*/ 0 w 1761066"/>
                  <a:gd name="connsiteY0" fmla="*/ 282254 h 555173"/>
                  <a:gd name="connsiteX1" fmla="*/ 1106311 w 1761066"/>
                  <a:gd name="connsiteY1" fmla="*/ 32 h 555173"/>
                  <a:gd name="connsiteX2" fmla="*/ 1761066 w 1761066"/>
                  <a:gd name="connsiteY2" fmla="*/ 282254 h 555173"/>
                  <a:gd name="connsiteX3" fmla="*/ 1095022 w 1761066"/>
                  <a:gd name="connsiteY3" fmla="*/ 553187 h 555173"/>
                  <a:gd name="connsiteX4" fmla="*/ 0 w 1761066"/>
                  <a:gd name="connsiteY4" fmla="*/ 282254 h 555173"/>
                  <a:gd name="connsiteX0" fmla="*/ 0 w 1761066"/>
                  <a:gd name="connsiteY0" fmla="*/ 282254 h 555173"/>
                  <a:gd name="connsiteX1" fmla="*/ 1106311 w 1761066"/>
                  <a:gd name="connsiteY1" fmla="*/ 32 h 555173"/>
                  <a:gd name="connsiteX2" fmla="*/ 1761066 w 1761066"/>
                  <a:gd name="connsiteY2" fmla="*/ 282254 h 555173"/>
                  <a:gd name="connsiteX3" fmla="*/ 1095022 w 1761066"/>
                  <a:gd name="connsiteY3" fmla="*/ 553187 h 555173"/>
                  <a:gd name="connsiteX4" fmla="*/ 0 w 1761066"/>
                  <a:gd name="connsiteY4" fmla="*/ 282254 h 555173"/>
                  <a:gd name="connsiteX0" fmla="*/ 0 w 1761066"/>
                  <a:gd name="connsiteY0" fmla="*/ 282254 h 555173"/>
                  <a:gd name="connsiteX1" fmla="*/ 1106311 w 1761066"/>
                  <a:gd name="connsiteY1" fmla="*/ 32 h 555173"/>
                  <a:gd name="connsiteX2" fmla="*/ 1761066 w 1761066"/>
                  <a:gd name="connsiteY2" fmla="*/ 282254 h 555173"/>
                  <a:gd name="connsiteX3" fmla="*/ 1095022 w 1761066"/>
                  <a:gd name="connsiteY3" fmla="*/ 553187 h 555173"/>
                  <a:gd name="connsiteX4" fmla="*/ 0 w 1761066"/>
                  <a:gd name="connsiteY4" fmla="*/ 282254 h 555173"/>
                  <a:gd name="connsiteX0" fmla="*/ 0 w 1761066"/>
                  <a:gd name="connsiteY0" fmla="*/ 282254 h 555173"/>
                  <a:gd name="connsiteX1" fmla="*/ 1106311 w 1761066"/>
                  <a:gd name="connsiteY1" fmla="*/ 32 h 555173"/>
                  <a:gd name="connsiteX2" fmla="*/ 1761066 w 1761066"/>
                  <a:gd name="connsiteY2" fmla="*/ 282254 h 555173"/>
                  <a:gd name="connsiteX3" fmla="*/ 1095022 w 1761066"/>
                  <a:gd name="connsiteY3" fmla="*/ 553187 h 555173"/>
                  <a:gd name="connsiteX4" fmla="*/ 0 w 1761066"/>
                  <a:gd name="connsiteY4" fmla="*/ 282254 h 555173"/>
                  <a:gd name="connsiteX0" fmla="*/ 0 w 1761066"/>
                  <a:gd name="connsiteY0" fmla="*/ 282254 h 555173"/>
                  <a:gd name="connsiteX1" fmla="*/ 1106311 w 1761066"/>
                  <a:gd name="connsiteY1" fmla="*/ 32 h 555173"/>
                  <a:gd name="connsiteX2" fmla="*/ 1761066 w 1761066"/>
                  <a:gd name="connsiteY2" fmla="*/ 282254 h 555173"/>
                  <a:gd name="connsiteX3" fmla="*/ 1095022 w 1761066"/>
                  <a:gd name="connsiteY3" fmla="*/ 553187 h 555173"/>
                  <a:gd name="connsiteX4" fmla="*/ 0 w 1761066"/>
                  <a:gd name="connsiteY4" fmla="*/ 282254 h 555173"/>
                  <a:gd name="connsiteX0" fmla="*/ 0 w 1761066"/>
                  <a:gd name="connsiteY0" fmla="*/ 282254 h 555173"/>
                  <a:gd name="connsiteX1" fmla="*/ 1106311 w 1761066"/>
                  <a:gd name="connsiteY1" fmla="*/ 32 h 555173"/>
                  <a:gd name="connsiteX2" fmla="*/ 1761066 w 1761066"/>
                  <a:gd name="connsiteY2" fmla="*/ 282254 h 555173"/>
                  <a:gd name="connsiteX3" fmla="*/ 1095022 w 1761066"/>
                  <a:gd name="connsiteY3" fmla="*/ 553187 h 555173"/>
                  <a:gd name="connsiteX4" fmla="*/ 0 w 1761066"/>
                  <a:gd name="connsiteY4" fmla="*/ 282254 h 555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066" h="555173">
                    <a:moveTo>
                      <a:pt x="0" y="282254"/>
                    </a:moveTo>
                    <a:cubicBezTo>
                      <a:pt x="564444" y="-9080"/>
                      <a:pt x="620006" y="32"/>
                      <a:pt x="1106311" y="32"/>
                    </a:cubicBezTo>
                    <a:cubicBezTo>
                      <a:pt x="1592616" y="32"/>
                      <a:pt x="1580444" y="115099"/>
                      <a:pt x="1761066" y="282254"/>
                    </a:cubicBezTo>
                    <a:cubicBezTo>
                      <a:pt x="1603022" y="426832"/>
                      <a:pt x="1581327" y="553187"/>
                      <a:pt x="1095022" y="553187"/>
                    </a:cubicBezTo>
                    <a:cubicBezTo>
                      <a:pt x="608717" y="553187"/>
                      <a:pt x="587023" y="596167"/>
                      <a:pt x="0" y="2822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二等辺三角形 5"/>
              <p:cNvSpPr/>
              <p:nvPr/>
            </p:nvSpPr>
            <p:spPr>
              <a:xfrm rot="5400000">
                <a:off x="5644445" y="2443994"/>
                <a:ext cx="587022" cy="462878"/>
              </a:xfrm>
              <a:custGeom>
                <a:avLst/>
                <a:gdLst>
                  <a:gd name="connsiteX0" fmla="*/ 0 w 587022"/>
                  <a:gd name="connsiteY0" fmla="*/ 462878 h 462878"/>
                  <a:gd name="connsiteX1" fmla="*/ 293511 w 587022"/>
                  <a:gd name="connsiteY1" fmla="*/ 0 h 462878"/>
                  <a:gd name="connsiteX2" fmla="*/ 587022 w 587022"/>
                  <a:gd name="connsiteY2" fmla="*/ 462878 h 462878"/>
                  <a:gd name="connsiteX3" fmla="*/ 0 w 587022"/>
                  <a:gd name="connsiteY3" fmla="*/ 462878 h 462878"/>
                  <a:gd name="connsiteX0" fmla="*/ 0 w 587022"/>
                  <a:gd name="connsiteY0" fmla="*/ 462878 h 479795"/>
                  <a:gd name="connsiteX1" fmla="*/ 293511 w 587022"/>
                  <a:gd name="connsiteY1" fmla="*/ 0 h 479795"/>
                  <a:gd name="connsiteX2" fmla="*/ 587022 w 587022"/>
                  <a:gd name="connsiteY2" fmla="*/ 462878 h 479795"/>
                  <a:gd name="connsiteX3" fmla="*/ 259678 w 587022"/>
                  <a:gd name="connsiteY3" fmla="*/ 479795 h 479795"/>
                  <a:gd name="connsiteX4" fmla="*/ 0 w 587022"/>
                  <a:gd name="connsiteY4" fmla="*/ 462878 h 479795"/>
                  <a:gd name="connsiteX0" fmla="*/ 0 w 587022"/>
                  <a:gd name="connsiteY0" fmla="*/ 462878 h 462878"/>
                  <a:gd name="connsiteX1" fmla="*/ 293511 w 587022"/>
                  <a:gd name="connsiteY1" fmla="*/ 0 h 462878"/>
                  <a:gd name="connsiteX2" fmla="*/ 587022 w 587022"/>
                  <a:gd name="connsiteY2" fmla="*/ 462878 h 462878"/>
                  <a:gd name="connsiteX3" fmla="*/ 304836 w 587022"/>
                  <a:gd name="connsiteY3" fmla="*/ 310462 h 462878"/>
                  <a:gd name="connsiteX4" fmla="*/ 0 w 587022"/>
                  <a:gd name="connsiteY4" fmla="*/ 462878 h 462878"/>
                  <a:gd name="connsiteX0" fmla="*/ 0 w 587022"/>
                  <a:gd name="connsiteY0" fmla="*/ 462878 h 462878"/>
                  <a:gd name="connsiteX1" fmla="*/ 293511 w 587022"/>
                  <a:gd name="connsiteY1" fmla="*/ 0 h 462878"/>
                  <a:gd name="connsiteX2" fmla="*/ 587022 w 587022"/>
                  <a:gd name="connsiteY2" fmla="*/ 462878 h 462878"/>
                  <a:gd name="connsiteX3" fmla="*/ 304836 w 587022"/>
                  <a:gd name="connsiteY3" fmla="*/ 310462 h 462878"/>
                  <a:gd name="connsiteX4" fmla="*/ 0 w 587022"/>
                  <a:gd name="connsiteY4" fmla="*/ 462878 h 462878"/>
                  <a:gd name="connsiteX0" fmla="*/ 0 w 587022"/>
                  <a:gd name="connsiteY0" fmla="*/ 462878 h 462878"/>
                  <a:gd name="connsiteX1" fmla="*/ 293511 w 587022"/>
                  <a:gd name="connsiteY1" fmla="*/ 0 h 462878"/>
                  <a:gd name="connsiteX2" fmla="*/ 587022 w 587022"/>
                  <a:gd name="connsiteY2" fmla="*/ 462878 h 462878"/>
                  <a:gd name="connsiteX3" fmla="*/ 304836 w 587022"/>
                  <a:gd name="connsiteY3" fmla="*/ 310462 h 462878"/>
                  <a:gd name="connsiteX4" fmla="*/ 0 w 587022"/>
                  <a:gd name="connsiteY4" fmla="*/ 462878 h 462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022" h="462878">
                    <a:moveTo>
                      <a:pt x="0" y="462878"/>
                    </a:moveTo>
                    <a:lnTo>
                      <a:pt x="293511" y="0"/>
                    </a:lnTo>
                    <a:lnTo>
                      <a:pt x="587022" y="462878"/>
                    </a:lnTo>
                    <a:cubicBezTo>
                      <a:pt x="368782" y="445939"/>
                      <a:pt x="398898" y="361267"/>
                      <a:pt x="304836" y="310462"/>
                    </a:cubicBezTo>
                    <a:cubicBezTo>
                      <a:pt x="203224" y="361267"/>
                      <a:pt x="214501" y="434650"/>
                      <a:pt x="0" y="4628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直角三角形 82"/>
              <p:cNvSpPr/>
              <p:nvPr/>
            </p:nvSpPr>
            <p:spPr>
              <a:xfrm rot="493822" flipV="1">
                <a:off x="6724576" y="2872972"/>
                <a:ext cx="530578" cy="19194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直角三角形 7"/>
              <p:cNvSpPr/>
              <p:nvPr/>
            </p:nvSpPr>
            <p:spPr>
              <a:xfrm rot="1147885">
                <a:off x="6389731" y="2809477"/>
                <a:ext cx="304313" cy="249449"/>
              </a:xfrm>
              <a:custGeom>
                <a:avLst/>
                <a:gdLst>
                  <a:gd name="connsiteX0" fmla="*/ 0 w 530578"/>
                  <a:gd name="connsiteY0" fmla="*/ 191945 h 191945"/>
                  <a:gd name="connsiteX1" fmla="*/ 0 w 530578"/>
                  <a:gd name="connsiteY1" fmla="*/ 0 h 191945"/>
                  <a:gd name="connsiteX2" fmla="*/ 530578 w 530578"/>
                  <a:gd name="connsiteY2" fmla="*/ 191945 h 191945"/>
                  <a:gd name="connsiteX3" fmla="*/ 0 w 530578"/>
                  <a:gd name="connsiteY3" fmla="*/ 191945 h 191945"/>
                  <a:gd name="connsiteX0" fmla="*/ 0 w 304313"/>
                  <a:gd name="connsiteY0" fmla="*/ 249449 h 249449"/>
                  <a:gd name="connsiteX1" fmla="*/ 0 w 304313"/>
                  <a:gd name="connsiteY1" fmla="*/ 57504 h 249449"/>
                  <a:gd name="connsiteX2" fmla="*/ 304313 w 304313"/>
                  <a:gd name="connsiteY2" fmla="*/ 0 h 249449"/>
                  <a:gd name="connsiteX3" fmla="*/ 0 w 304313"/>
                  <a:gd name="connsiteY3" fmla="*/ 249449 h 249449"/>
                </a:gdLst>
                <a:ahLst/>
                <a:cxnLst>
                  <a:cxn ang="0">
                    <a:pos x="connsiteX0" y="connsiteY0"/>
                  </a:cxn>
                  <a:cxn ang="0">
                    <a:pos x="connsiteX1" y="connsiteY1"/>
                  </a:cxn>
                  <a:cxn ang="0">
                    <a:pos x="connsiteX2" y="connsiteY2"/>
                  </a:cxn>
                  <a:cxn ang="0">
                    <a:pos x="connsiteX3" y="connsiteY3"/>
                  </a:cxn>
                </a:cxnLst>
                <a:rect l="l" t="t" r="r" b="b"/>
                <a:pathLst>
                  <a:path w="304313" h="249449">
                    <a:moveTo>
                      <a:pt x="0" y="249449"/>
                    </a:moveTo>
                    <a:lnTo>
                      <a:pt x="0" y="57504"/>
                    </a:lnTo>
                    <a:lnTo>
                      <a:pt x="304313" y="0"/>
                    </a:lnTo>
                    <a:lnTo>
                      <a:pt x="0" y="2494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直角三角形 8"/>
              <p:cNvSpPr/>
              <p:nvPr/>
            </p:nvSpPr>
            <p:spPr>
              <a:xfrm rot="493822" flipV="1">
                <a:off x="6546427" y="2306728"/>
                <a:ext cx="583730" cy="191945"/>
              </a:xfrm>
              <a:custGeom>
                <a:avLst/>
                <a:gdLst>
                  <a:gd name="connsiteX0" fmla="*/ 0 w 530578"/>
                  <a:gd name="connsiteY0" fmla="*/ 191945 h 191945"/>
                  <a:gd name="connsiteX1" fmla="*/ 0 w 530578"/>
                  <a:gd name="connsiteY1" fmla="*/ 0 h 191945"/>
                  <a:gd name="connsiteX2" fmla="*/ 530578 w 530578"/>
                  <a:gd name="connsiteY2" fmla="*/ 191945 h 191945"/>
                  <a:gd name="connsiteX3" fmla="*/ 0 w 530578"/>
                  <a:gd name="connsiteY3" fmla="*/ 191945 h 191945"/>
                  <a:gd name="connsiteX0" fmla="*/ 0 w 530578"/>
                  <a:gd name="connsiteY0" fmla="*/ 191945 h 191945"/>
                  <a:gd name="connsiteX1" fmla="*/ 0 w 530578"/>
                  <a:gd name="connsiteY1" fmla="*/ 0 h 191945"/>
                  <a:gd name="connsiteX2" fmla="*/ 315447 w 530578"/>
                  <a:gd name="connsiteY2" fmla="*/ 115553 h 191945"/>
                  <a:gd name="connsiteX3" fmla="*/ 530578 w 530578"/>
                  <a:gd name="connsiteY3" fmla="*/ 191945 h 191945"/>
                  <a:gd name="connsiteX4" fmla="*/ 0 w 530578"/>
                  <a:gd name="connsiteY4" fmla="*/ 191945 h 191945"/>
                  <a:gd name="connsiteX0" fmla="*/ 0 w 583730"/>
                  <a:gd name="connsiteY0" fmla="*/ 191945 h 191945"/>
                  <a:gd name="connsiteX1" fmla="*/ 0 w 583730"/>
                  <a:gd name="connsiteY1" fmla="*/ 0 h 191945"/>
                  <a:gd name="connsiteX2" fmla="*/ 583730 w 583730"/>
                  <a:gd name="connsiteY2" fmla="*/ 74514 h 191945"/>
                  <a:gd name="connsiteX3" fmla="*/ 530578 w 583730"/>
                  <a:gd name="connsiteY3" fmla="*/ 191945 h 191945"/>
                  <a:gd name="connsiteX4" fmla="*/ 0 w 583730"/>
                  <a:gd name="connsiteY4" fmla="*/ 191945 h 191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730" h="191945">
                    <a:moveTo>
                      <a:pt x="0" y="191945"/>
                    </a:moveTo>
                    <a:lnTo>
                      <a:pt x="0" y="0"/>
                    </a:lnTo>
                    <a:lnTo>
                      <a:pt x="583730" y="74514"/>
                    </a:lnTo>
                    <a:lnTo>
                      <a:pt x="530578" y="191945"/>
                    </a:lnTo>
                    <a:lnTo>
                      <a:pt x="0" y="19194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0" name="テキスト ボックス 79"/>
            <p:cNvSpPr txBox="1"/>
            <p:nvPr/>
          </p:nvSpPr>
          <p:spPr>
            <a:xfrm>
              <a:off x="7219995" y="2088842"/>
              <a:ext cx="685398" cy="621640"/>
            </a:xfrm>
            <a:prstGeom prst="rect">
              <a:avLst/>
            </a:prstGeom>
            <a:noFill/>
          </p:spPr>
          <p:txBody>
            <a:bodyPr wrap="none" rtlCol="0">
              <a:spAutoFit/>
            </a:bodyPr>
            <a:lstStyle/>
            <a:p>
              <a:r>
                <a:rPr kumimoji="1" lang="ja-JP" altLang="en-US" sz="2000" b="1" dirty="0">
                  <a:solidFill>
                    <a:schemeClr val="bg1"/>
                  </a:solidFill>
                </a:rPr>
                <a:t>。</a:t>
              </a:r>
            </a:p>
          </p:txBody>
        </p:sp>
      </p:grpSp>
      <p:sp>
        <p:nvSpPr>
          <p:cNvPr id="86" name="上矢印 85"/>
          <p:cNvSpPr/>
          <p:nvPr/>
        </p:nvSpPr>
        <p:spPr>
          <a:xfrm rot="6877594">
            <a:off x="2898841" y="3300251"/>
            <a:ext cx="576921" cy="826953"/>
          </a:xfrm>
          <a:prstGeom prst="up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p:cNvSpPr txBox="1"/>
          <p:nvPr/>
        </p:nvSpPr>
        <p:spPr>
          <a:xfrm>
            <a:off x="1522818" y="3791971"/>
            <a:ext cx="1572633" cy="535027"/>
          </a:xfrm>
          <a:prstGeom prst="ellipse">
            <a:avLst/>
          </a:prstGeom>
          <a:solidFill>
            <a:schemeClr val="accent1">
              <a:lumMod val="75000"/>
            </a:schemeClr>
          </a:solidFill>
          <a:ln w="28575">
            <a:solidFill>
              <a:schemeClr val="bg1"/>
            </a:solidFill>
          </a:ln>
        </p:spPr>
        <p:txBody>
          <a:bodyPr wrap="square" lIns="36000" tIns="36000" rIns="36000" bIns="36000" rtlCol="0">
            <a:spAutoFit/>
          </a:bodyPr>
          <a:lstStyle/>
          <a:p>
            <a:pPr algn="ctr"/>
            <a:r>
              <a:rPr lang="ja-JP" altLang="en-US" sz="2000" dirty="0">
                <a:solidFill>
                  <a:schemeClr val="bg1"/>
                </a:solidFill>
              </a:rPr>
              <a:t>富栄養化</a:t>
            </a:r>
            <a:endParaRPr kumimoji="1" lang="en-US" altLang="ja-JP" sz="2000" dirty="0">
              <a:solidFill>
                <a:schemeClr val="bg1"/>
              </a:solidFill>
            </a:endParaRPr>
          </a:p>
        </p:txBody>
      </p:sp>
      <p:sp>
        <p:nvSpPr>
          <p:cNvPr id="88" name="正方形/長方形 87"/>
          <p:cNvSpPr/>
          <p:nvPr/>
        </p:nvSpPr>
        <p:spPr>
          <a:xfrm>
            <a:off x="1786165" y="1377135"/>
            <a:ext cx="5493812" cy="815608"/>
          </a:xfrm>
          <a:prstGeom prst="rect">
            <a:avLst/>
          </a:prstGeom>
          <a:ln>
            <a:noFill/>
          </a:ln>
        </p:spPr>
        <p:txBody>
          <a:bodyPr wrap="none">
            <a:spAutoFit/>
          </a:bodyPr>
          <a:lstStyle/>
          <a:p>
            <a:r>
              <a:rPr lang="ja-JP" altLang="en-US" dirty="0">
                <a:solidFill>
                  <a:schemeClr val="bg1"/>
                </a:solidFill>
              </a:rPr>
              <a:t>沿岸だけ、外洋だけということなく、繋がっている</a:t>
            </a:r>
            <a:endParaRPr lang="en-US" altLang="ja-JP" dirty="0">
              <a:solidFill>
                <a:schemeClr val="bg1"/>
              </a:solidFill>
            </a:endParaRPr>
          </a:p>
          <a:p>
            <a:r>
              <a:rPr lang="ja-JP" altLang="en-US" sz="1000" dirty="0">
                <a:solidFill>
                  <a:schemeClr val="bg1"/>
                </a:solidFill>
              </a:rPr>
              <a:t>　</a:t>
            </a:r>
            <a:endParaRPr lang="en-US" altLang="ja-JP" sz="1000" dirty="0">
              <a:solidFill>
                <a:schemeClr val="bg1"/>
              </a:solidFill>
            </a:endParaRPr>
          </a:p>
          <a:p>
            <a:r>
              <a:rPr lang="ja-JP" altLang="en-US" dirty="0">
                <a:solidFill>
                  <a:schemeClr val="bg1"/>
                </a:solidFill>
              </a:rPr>
              <a:t>地球温暖化・酸性化とも関係する</a:t>
            </a:r>
          </a:p>
        </p:txBody>
      </p:sp>
      <p:sp>
        <p:nvSpPr>
          <p:cNvPr id="91" name="テキスト ボックス 90"/>
          <p:cNvSpPr txBox="1"/>
          <p:nvPr/>
        </p:nvSpPr>
        <p:spPr>
          <a:xfrm>
            <a:off x="5013351" y="4821722"/>
            <a:ext cx="1710817" cy="535027"/>
          </a:xfrm>
          <a:prstGeom prst="ellipse">
            <a:avLst/>
          </a:prstGeom>
          <a:solidFill>
            <a:schemeClr val="accent2">
              <a:lumMod val="75000"/>
            </a:schemeClr>
          </a:solidFill>
          <a:ln w="28575">
            <a:solidFill>
              <a:schemeClr val="bg1"/>
            </a:solidFill>
          </a:ln>
        </p:spPr>
        <p:txBody>
          <a:bodyPr wrap="square" lIns="36000" tIns="36000" rIns="36000" bIns="36000" rtlCol="0">
            <a:spAutoFit/>
          </a:bodyPr>
          <a:lstStyle/>
          <a:p>
            <a:pPr algn="ctr"/>
            <a:r>
              <a:rPr lang="ja-JP" altLang="en-US" sz="2000" dirty="0">
                <a:solidFill>
                  <a:schemeClr val="bg1"/>
                </a:solidFill>
              </a:rPr>
              <a:t>成層強化</a:t>
            </a:r>
            <a:endParaRPr kumimoji="1" lang="en-US" altLang="ja-JP" sz="2000" dirty="0">
              <a:solidFill>
                <a:schemeClr val="bg1"/>
              </a:solidFill>
            </a:endParaRPr>
          </a:p>
        </p:txBody>
      </p:sp>
      <p:pic>
        <p:nvPicPr>
          <p:cNvPr id="8" name="オーディオ 7">
            <a:hlinkClick r:id="" action="ppaction://media"/>
            <a:extLst>
              <a:ext uri="{FF2B5EF4-FFF2-40B4-BE49-F238E27FC236}">
                <a16:creationId xmlns:a16="http://schemas.microsoft.com/office/drawing/2014/main" id="{78DBEE17-D1D6-4884-A9E2-B9736364B9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9865"/>
      </p:ext>
    </p:extLst>
  </p:cSld>
  <p:clrMapOvr>
    <a:masterClrMapping/>
  </p:clrMapOvr>
  <mc:AlternateContent xmlns:mc="http://schemas.openxmlformats.org/markup-compatibility/2006">
    <mc:Choice xmlns:p14="http://schemas.microsoft.com/office/powerpoint/2010/main" Requires="p14">
      <p:transition spd="slow" p14:dur="2000" advTm="86614"/>
    </mc:Choice>
    <mc:Fallback>
      <p:transition spd="slow" advTm="86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5065810" cy="584775"/>
          </a:xfrm>
          <a:prstGeom prst="rect">
            <a:avLst/>
          </a:prstGeom>
          <a:solidFill>
            <a:schemeClr val="bg1">
              <a:alpha val="70000"/>
            </a:schemeClr>
          </a:solidFill>
        </p:spPr>
        <p:txBody>
          <a:bodyPr wrap="none" rtlCol="0">
            <a:spAutoFit/>
          </a:bodyPr>
          <a:lstStyle/>
          <a:p>
            <a:r>
              <a:rPr lang="ja-JP" altLang="en-US" sz="3200" dirty="0">
                <a:solidFill>
                  <a:srgbClr val="002060"/>
                </a:solidFill>
                <a:latin typeface="Meiryo UI" panose="020B0604030504040204" pitchFamily="50" charset="-128"/>
                <a:ea typeface="Meiryo UI" panose="020B0604030504040204" pitchFamily="50" charset="-128"/>
              </a:rPr>
              <a:t>もっと詳しく知りたい人のために</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691242" y="1427732"/>
            <a:ext cx="11043558" cy="4832092"/>
          </a:xfrm>
          <a:prstGeom prst="rect">
            <a:avLst/>
          </a:prstGeom>
          <a:noFill/>
        </p:spPr>
        <p:txBody>
          <a:bodyPr wrap="square" rtlCol="0">
            <a:spAutoFit/>
          </a:bodyPr>
          <a:lstStyle/>
          <a:p>
            <a:r>
              <a:rPr lang="ja-JP" altLang="en-US" sz="1400" dirty="0">
                <a:solidFill>
                  <a:schemeClr val="bg1"/>
                </a:solidFill>
              </a:rPr>
              <a:t>東京都環境局「赤潮とは</a:t>
            </a:r>
            <a:r>
              <a:rPr lang="en-US" altLang="ja-JP" sz="1400" dirty="0">
                <a:solidFill>
                  <a:schemeClr val="bg1"/>
                </a:solidFill>
              </a:rPr>
              <a:t>?</a:t>
            </a:r>
            <a:r>
              <a:rPr lang="ja-JP" altLang="en-US" sz="1400" dirty="0">
                <a:solidFill>
                  <a:schemeClr val="bg1"/>
                </a:solidFill>
              </a:rPr>
              <a:t>」　</a:t>
            </a:r>
            <a:r>
              <a:rPr lang="en-US" altLang="ja-JP" sz="1400" dirty="0">
                <a:solidFill>
                  <a:schemeClr val="bg1"/>
                </a:solidFill>
              </a:rPr>
              <a:t>https://www.kankyo.metro.tokyo.lg.jp/water/tokyo_bay/red_tide/about.html</a:t>
            </a:r>
          </a:p>
          <a:p>
            <a:r>
              <a:rPr lang="ja-JP" altLang="en-US" sz="1400" dirty="0">
                <a:solidFill>
                  <a:schemeClr val="bg1"/>
                </a:solidFill>
              </a:rPr>
              <a:t>海上保安庁海洋情報部「赤潮・青潮の発生状況」</a:t>
            </a:r>
            <a:r>
              <a:rPr lang="en-US" altLang="ja-JP" sz="1400" dirty="0">
                <a:solidFill>
                  <a:schemeClr val="bg1"/>
                </a:solidFill>
              </a:rPr>
              <a:t>https://www1.kaiho.mlit.go.jp/KANKYO/TB_Renaissance/AboutEnv/RedTide.htm</a:t>
            </a:r>
          </a:p>
          <a:p>
            <a:endParaRPr lang="en-US" altLang="ja-JP" sz="1400" dirty="0">
              <a:solidFill>
                <a:schemeClr val="bg1"/>
              </a:solidFill>
            </a:endParaRPr>
          </a:p>
          <a:p>
            <a:r>
              <a:rPr lang="ja-JP" altLang="en-US" sz="1400" dirty="0">
                <a:solidFill>
                  <a:schemeClr val="bg1"/>
                </a:solidFill>
              </a:rPr>
              <a:t>環境省 </a:t>
            </a:r>
            <a:r>
              <a:rPr lang="en-US" altLang="ja-JP" sz="1400" dirty="0">
                <a:solidFill>
                  <a:schemeClr val="bg1"/>
                </a:solidFill>
              </a:rPr>
              <a:t>(2014)</a:t>
            </a:r>
            <a:r>
              <a:rPr lang="ja-JP" altLang="en-US" sz="1400" dirty="0">
                <a:solidFill>
                  <a:schemeClr val="bg1"/>
                </a:solidFill>
              </a:rPr>
              <a:t>「日本の汽水湖～汽水湖の水環境の現状と保全～」　</a:t>
            </a:r>
            <a:r>
              <a:rPr lang="en-US" altLang="ja-JP" sz="1400" dirty="0">
                <a:solidFill>
                  <a:schemeClr val="bg1"/>
                </a:solidFill>
              </a:rPr>
              <a:t>https://www.env.go.jp/water/kosyou/brackish_lake/index.html</a:t>
            </a:r>
          </a:p>
          <a:p>
            <a:endParaRPr lang="en-US" altLang="ja-JP" sz="1400" dirty="0">
              <a:solidFill>
                <a:schemeClr val="bg1"/>
              </a:solidFill>
            </a:endParaRPr>
          </a:p>
          <a:p>
            <a:r>
              <a:rPr lang="ja-JP" altLang="en-US" sz="1400" dirty="0">
                <a:solidFill>
                  <a:schemeClr val="bg1"/>
                </a:solidFill>
              </a:rPr>
              <a:t>国立環境研究所 </a:t>
            </a:r>
            <a:r>
              <a:rPr lang="en-US" altLang="ja-JP" sz="1400" dirty="0">
                <a:solidFill>
                  <a:schemeClr val="bg1"/>
                </a:solidFill>
              </a:rPr>
              <a:t>(2010) </a:t>
            </a:r>
            <a:r>
              <a:rPr lang="ja-JP" altLang="en-US" sz="1400" dirty="0">
                <a:solidFill>
                  <a:schemeClr val="bg1"/>
                </a:solidFill>
              </a:rPr>
              <a:t>「貧酸素水塊の形成機構と生物への影響評価に関する研究」国立環境研究所特別研究報告</a:t>
            </a:r>
            <a:endParaRPr lang="en-US" altLang="ja-JP" sz="1400" dirty="0">
              <a:solidFill>
                <a:schemeClr val="bg1"/>
              </a:solidFill>
            </a:endParaRPr>
          </a:p>
          <a:p>
            <a:r>
              <a:rPr lang="en-US" altLang="ja-JP" sz="1400" dirty="0">
                <a:solidFill>
                  <a:schemeClr val="bg1"/>
                </a:solidFill>
              </a:rPr>
              <a:t>https://www.nies.go.jp/kanko/tokubetu/setsumei/sr-093-2010b.html</a:t>
            </a:r>
          </a:p>
          <a:p>
            <a:endParaRPr lang="en-US" altLang="ja-JP" sz="1400" dirty="0">
              <a:solidFill>
                <a:schemeClr val="bg1"/>
              </a:solidFill>
            </a:endParaRPr>
          </a:p>
          <a:p>
            <a:r>
              <a:rPr lang="en-US" altLang="ja-JP" sz="1400" dirty="0">
                <a:solidFill>
                  <a:schemeClr val="bg1"/>
                </a:solidFill>
              </a:rPr>
              <a:t>Altieri et al. (2017) Tropical dead zones and mass mortalities on coral reefs. Proceedings of the National Academy of Science</a:t>
            </a:r>
          </a:p>
          <a:p>
            <a:r>
              <a:rPr lang="en-US" altLang="ja-JP" sz="1400" dirty="0">
                <a:solidFill>
                  <a:schemeClr val="bg1"/>
                </a:solidFill>
              </a:rPr>
              <a:t>of the United States of America, 114, 3660–3665. </a:t>
            </a:r>
            <a:r>
              <a:rPr lang="en-US" altLang="ja-JP" sz="1400" dirty="0" err="1">
                <a:solidFill>
                  <a:schemeClr val="bg1"/>
                </a:solidFill>
              </a:rPr>
              <a:t>doi</a:t>
            </a:r>
            <a:r>
              <a:rPr lang="en-US" altLang="ja-JP" sz="1400" dirty="0">
                <a:solidFill>
                  <a:schemeClr val="bg1"/>
                </a:solidFill>
              </a:rPr>
              <a:t>: 10.1073/pnas.1621517114</a:t>
            </a:r>
          </a:p>
          <a:p>
            <a:endParaRPr lang="en-US" altLang="ja-JP" sz="1400" dirty="0">
              <a:solidFill>
                <a:schemeClr val="bg1"/>
              </a:solidFill>
            </a:endParaRPr>
          </a:p>
          <a:p>
            <a:r>
              <a:rPr lang="en-US" altLang="ja-JP" sz="1400" dirty="0" err="1">
                <a:solidFill>
                  <a:schemeClr val="bg1"/>
                </a:solidFill>
              </a:rPr>
              <a:t>Breitburg</a:t>
            </a:r>
            <a:r>
              <a:rPr lang="en-US" altLang="ja-JP" sz="1400" dirty="0">
                <a:solidFill>
                  <a:schemeClr val="bg1"/>
                </a:solidFill>
              </a:rPr>
              <a:t> et al. (2018) Declining oxygen in the global ocean and coastal waters. </a:t>
            </a:r>
            <a:r>
              <a:rPr lang="en-US" altLang="ja-JP" sz="1400" i="1" dirty="0">
                <a:solidFill>
                  <a:schemeClr val="bg1"/>
                </a:solidFill>
              </a:rPr>
              <a:t>Science</a:t>
            </a:r>
            <a:r>
              <a:rPr lang="en-US" altLang="ja-JP" sz="1400" dirty="0">
                <a:solidFill>
                  <a:schemeClr val="bg1"/>
                </a:solidFill>
              </a:rPr>
              <a:t>, </a:t>
            </a:r>
            <a:r>
              <a:rPr lang="en-US" altLang="ja-JP" sz="1400" b="1" dirty="0">
                <a:solidFill>
                  <a:schemeClr val="bg1"/>
                </a:solidFill>
              </a:rPr>
              <a:t>359</a:t>
            </a:r>
            <a:r>
              <a:rPr lang="en-US" altLang="ja-JP" sz="1400" dirty="0">
                <a:solidFill>
                  <a:schemeClr val="bg1"/>
                </a:solidFill>
              </a:rPr>
              <a:t>, eaam7240. </a:t>
            </a:r>
            <a:r>
              <a:rPr lang="en-US" altLang="ja-JP" sz="1400" dirty="0" err="1">
                <a:solidFill>
                  <a:schemeClr val="bg1"/>
                </a:solidFill>
              </a:rPr>
              <a:t>doi</a:t>
            </a:r>
            <a:r>
              <a:rPr lang="en-US" altLang="ja-JP" sz="1400" dirty="0">
                <a:solidFill>
                  <a:schemeClr val="bg1"/>
                </a:solidFill>
              </a:rPr>
              <a:t>: 10.1126/science.aam7240</a:t>
            </a:r>
          </a:p>
          <a:p>
            <a:endParaRPr lang="en-US" altLang="ja-JP" sz="1400" dirty="0">
              <a:solidFill>
                <a:schemeClr val="bg1"/>
              </a:solidFill>
            </a:endParaRPr>
          </a:p>
          <a:p>
            <a:r>
              <a:rPr lang="en-US" altLang="ja-JP" sz="1400" dirty="0" err="1">
                <a:solidFill>
                  <a:schemeClr val="bg1"/>
                </a:solidFill>
              </a:rPr>
              <a:t>Carstensen</a:t>
            </a:r>
            <a:r>
              <a:rPr lang="en-US" altLang="ja-JP" sz="1400" dirty="0">
                <a:solidFill>
                  <a:schemeClr val="bg1"/>
                </a:solidFill>
              </a:rPr>
              <a:t> et al. (2014) Deoxygenation of the Baltic Sea during the last century. Proceedings of the National Academy of Science</a:t>
            </a:r>
          </a:p>
          <a:p>
            <a:r>
              <a:rPr lang="en-US" altLang="ja-JP" sz="1400" dirty="0">
                <a:solidFill>
                  <a:schemeClr val="bg1"/>
                </a:solidFill>
              </a:rPr>
              <a:t>of the United States of America, 111, 5628–5633. </a:t>
            </a:r>
            <a:r>
              <a:rPr lang="en-US" altLang="ja-JP" sz="1400" dirty="0" err="1">
                <a:solidFill>
                  <a:schemeClr val="bg1"/>
                </a:solidFill>
              </a:rPr>
              <a:t>doi</a:t>
            </a:r>
            <a:r>
              <a:rPr lang="en-US" altLang="ja-JP" sz="1400" dirty="0">
                <a:solidFill>
                  <a:schemeClr val="bg1"/>
                </a:solidFill>
              </a:rPr>
              <a:t>: 10.1073/pnas.1323156111</a:t>
            </a:r>
          </a:p>
          <a:p>
            <a:endParaRPr lang="en-US" altLang="ja-JP" sz="1400" dirty="0">
              <a:solidFill>
                <a:schemeClr val="bg1"/>
              </a:solidFill>
            </a:endParaRPr>
          </a:p>
          <a:p>
            <a:r>
              <a:rPr lang="en-US" altLang="ja-JP" sz="1400" dirty="0" err="1">
                <a:solidFill>
                  <a:schemeClr val="bg1"/>
                </a:solidFill>
              </a:rPr>
              <a:t>Laffoley</a:t>
            </a:r>
            <a:r>
              <a:rPr lang="en-US" altLang="ja-JP" sz="1400" dirty="0">
                <a:solidFill>
                  <a:schemeClr val="bg1"/>
                </a:solidFill>
              </a:rPr>
              <a:t>, D. &amp; Baxter, J.M. (eds.) (2019) Ocean deoxygenation: Everyone’s problem - Causes, impacts,</a:t>
            </a:r>
          </a:p>
          <a:p>
            <a:r>
              <a:rPr lang="en-US" altLang="ja-JP" sz="1400" dirty="0">
                <a:solidFill>
                  <a:schemeClr val="bg1"/>
                </a:solidFill>
              </a:rPr>
              <a:t>consequences and solutions. Full report. Gland, Switzerland: IUCN. 580pp.</a:t>
            </a:r>
            <a:r>
              <a:rPr lang="ja-JP" altLang="en-US" sz="1400" dirty="0">
                <a:solidFill>
                  <a:schemeClr val="bg1"/>
                </a:solidFill>
              </a:rPr>
              <a:t>　</a:t>
            </a:r>
            <a:r>
              <a:rPr lang="en-US" altLang="ja-JP" sz="1400" dirty="0">
                <a:solidFill>
                  <a:schemeClr val="bg1"/>
                </a:solidFill>
              </a:rPr>
              <a:t>※</a:t>
            </a:r>
            <a:r>
              <a:rPr lang="ja-JP" altLang="en-US" sz="1400" dirty="0">
                <a:solidFill>
                  <a:schemeClr val="bg1"/>
                </a:solidFill>
              </a:rPr>
              <a:t>スライド中の「</a:t>
            </a:r>
            <a:r>
              <a:rPr lang="en-US" altLang="ja-JP" sz="1400" dirty="0">
                <a:solidFill>
                  <a:schemeClr val="bg1"/>
                </a:solidFill>
              </a:rPr>
              <a:t>IUCN(2019)</a:t>
            </a:r>
            <a:r>
              <a:rPr lang="ja-JP" altLang="en-US" sz="1400" dirty="0">
                <a:solidFill>
                  <a:schemeClr val="bg1"/>
                </a:solidFill>
              </a:rPr>
              <a:t>」</a:t>
            </a:r>
            <a:endParaRPr lang="en-US" altLang="ja-JP" sz="1400" dirty="0">
              <a:solidFill>
                <a:schemeClr val="bg1"/>
              </a:solidFill>
            </a:endParaRPr>
          </a:p>
          <a:p>
            <a:endParaRPr kumimoji="1" lang="en-US" altLang="ja-JP" sz="1400" dirty="0">
              <a:solidFill>
                <a:schemeClr val="bg1"/>
              </a:solidFill>
            </a:endParaRPr>
          </a:p>
          <a:p>
            <a:r>
              <a:rPr lang="en-US" altLang="ja-JP" sz="1400" dirty="0" err="1">
                <a:solidFill>
                  <a:schemeClr val="bg1"/>
                </a:solidFill>
              </a:rPr>
              <a:t>Schmidtko</a:t>
            </a:r>
            <a:r>
              <a:rPr lang="en-US" altLang="ja-JP" sz="1400" dirty="0">
                <a:solidFill>
                  <a:schemeClr val="bg1"/>
                </a:solidFill>
              </a:rPr>
              <a:t> et al. (2017) Decline in global oceanic oxygen content during the past five decades. </a:t>
            </a:r>
            <a:r>
              <a:rPr lang="en-US" altLang="ja-JP" sz="1400" i="1" dirty="0">
                <a:solidFill>
                  <a:schemeClr val="bg1"/>
                </a:solidFill>
              </a:rPr>
              <a:t>Nature</a:t>
            </a:r>
            <a:r>
              <a:rPr lang="en-US" altLang="ja-JP" sz="1400" dirty="0">
                <a:solidFill>
                  <a:schemeClr val="bg1"/>
                </a:solidFill>
              </a:rPr>
              <a:t>, </a:t>
            </a:r>
            <a:r>
              <a:rPr lang="en-US" altLang="ja-JP" sz="1400" b="1" dirty="0">
                <a:solidFill>
                  <a:schemeClr val="bg1"/>
                </a:solidFill>
              </a:rPr>
              <a:t>542</a:t>
            </a:r>
            <a:r>
              <a:rPr lang="en-US" altLang="ja-JP" sz="1400" dirty="0">
                <a:solidFill>
                  <a:schemeClr val="bg1"/>
                </a:solidFill>
              </a:rPr>
              <a:t>, 335-339. doi:10.1038/nature21399</a:t>
            </a:r>
          </a:p>
        </p:txBody>
      </p:sp>
      <p:sp>
        <p:nvSpPr>
          <p:cNvPr id="8" name="テキスト ボックス 7"/>
          <p:cNvSpPr txBox="1"/>
          <p:nvPr/>
        </p:nvSpPr>
        <p:spPr>
          <a:xfrm>
            <a:off x="8095342" y="6254356"/>
            <a:ext cx="3639458" cy="369332"/>
          </a:xfrm>
          <a:prstGeom prst="rect">
            <a:avLst/>
          </a:prstGeom>
          <a:noFill/>
        </p:spPr>
        <p:txBody>
          <a:bodyPr wrap="square" rtlCol="0">
            <a:spAutoFit/>
          </a:bodyPr>
          <a:lstStyle/>
          <a:p>
            <a:pPr algn="ctr"/>
            <a:r>
              <a:rPr kumimoji="1" lang="en-US" altLang="ja-JP" dirty="0">
                <a:solidFill>
                  <a:schemeClr val="bg1"/>
                </a:solidFill>
              </a:rPr>
              <a:t>(</a:t>
            </a:r>
            <a:r>
              <a:rPr kumimoji="1" lang="ja-JP" altLang="en-US" dirty="0">
                <a:solidFill>
                  <a:schemeClr val="bg1"/>
                </a:solidFill>
              </a:rPr>
              <a:t>海洋政策研究部　小熊幸子</a:t>
            </a:r>
            <a:r>
              <a:rPr kumimoji="1" lang="en-US" altLang="ja-JP" dirty="0">
                <a:solidFill>
                  <a:schemeClr val="bg1"/>
                </a:solidFill>
              </a:rPr>
              <a:t>)</a:t>
            </a:r>
            <a:endParaRPr kumimoji="1" lang="ja-JP" altLang="en-US" dirty="0">
              <a:solidFill>
                <a:schemeClr val="bg1"/>
              </a:solidFill>
            </a:endParaRPr>
          </a:p>
        </p:txBody>
      </p:sp>
      <p:pic>
        <p:nvPicPr>
          <p:cNvPr id="4" name="オーディオ 3">
            <a:hlinkClick r:id="" action="ppaction://media"/>
            <a:extLst>
              <a:ext uri="{FF2B5EF4-FFF2-40B4-BE49-F238E27FC236}">
                <a16:creationId xmlns:a16="http://schemas.microsoft.com/office/drawing/2014/main" id="{377CC51A-F12A-4984-A066-F145728C0E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8437909"/>
      </p:ext>
    </p:extLst>
  </p:cSld>
  <p:clrMapOvr>
    <a:masterClrMapping/>
  </p:clrMapOvr>
  <mc:AlternateContent xmlns:mc="http://schemas.openxmlformats.org/markup-compatibility/2006">
    <mc:Choice xmlns:p14="http://schemas.microsoft.com/office/powerpoint/2010/main" Requires="p14">
      <p:transition spd="slow" p14:dur="2000" advTm="19877"/>
    </mc:Choice>
    <mc:Fallback>
      <p:transition spd="slow" advTm="19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80711" y="1225204"/>
            <a:ext cx="9606709" cy="369332"/>
          </a:xfrm>
          <a:prstGeom prst="rect">
            <a:avLst/>
          </a:prstGeom>
          <a:noFill/>
        </p:spPr>
        <p:txBody>
          <a:bodyPr wrap="square" rtlCol="0">
            <a:spAutoFit/>
          </a:bodyPr>
          <a:lstStyle/>
          <a:p>
            <a:r>
              <a:rPr lang="ja-JP" altLang="en-US" dirty="0">
                <a:solidFill>
                  <a:schemeClr val="bg1"/>
                </a:solidFill>
              </a:rPr>
              <a:t>貧酸素化：（海洋生物の生息環境として不適当なほど）海水中の酸素が欠乏する現象</a:t>
            </a:r>
            <a:endParaRPr lang="en-US" altLang="ja-JP" dirty="0">
              <a:solidFill>
                <a:schemeClr val="bg1"/>
              </a:solidFill>
            </a:endParaRPr>
          </a:p>
        </p:txBody>
      </p:sp>
      <p:sp>
        <p:nvSpPr>
          <p:cNvPr id="13" name="テキスト ボックス 12">
            <a:extLst>
              <a:ext uri="{FF2B5EF4-FFF2-40B4-BE49-F238E27FC236}">
                <a16:creationId xmlns:a16="http://schemas.microsoft.com/office/drawing/2014/main" id="{F1D399C4-AFAB-43A9-8D70-AC78ECD00F07}"/>
              </a:ext>
            </a:extLst>
          </p:cNvPr>
          <p:cNvSpPr txBox="1"/>
          <p:nvPr/>
        </p:nvSpPr>
        <p:spPr>
          <a:xfrm>
            <a:off x="550269" y="449291"/>
            <a:ext cx="2435282" cy="584775"/>
          </a:xfrm>
          <a:prstGeom prst="rect">
            <a:avLst/>
          </a:prstGeom>
          <a:solidFill>
            <a:schemeClr val="bg1">
              <a:alpha val="70000"/>
            </a:schemeClr>
          </a:solidFill>
        </p:spPr>
        <p:txBody>
          <a:bodyPr wrap="none" rtlCol="0">
            <a:spAutoFit/>
          </a:bodyPr>
          <a:lstStyle/>
          <a:p>
            <a:r>
              <a:rPr lang="ja-JP" altLang="en-US" sz="3200" dirty="0">
                <a:solidFill>
                  <a:srgbClr val="002060"/>
                </a:solidFill>
                <a:latin typeface="Meiryo UI" panose="020B0604030504040204" pitchFamily="50" charset="-128"/>
                <a:ea typeface="Meiryo UI" panose="020B0604030504040204" pitchFamily="50" charset="-128"/>
              </a:rPr>
              <a:t>貧酸素化とは</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4039977" y="6334524"/>
            <a:ext cx="2651688" cy="307777"/>
          </a:xfrm>
          <a:prstGeom prst="rect">
            <a:avLst/>
          </a:prstGeom>
          <a:noFill/>
        </p:spPr>
        <p:txBody>
          <a:bodyPr wrap="none" rtlCol="0">
            <a:spAutoFit/>
          </a:bodyPr>
          <a:lstStyle/>
          <a:p>
            <a:r>
              <a:rPr kumimoji="1" lang="en-US" altLang="ja-JP" sz="1400" dirty="0">
                <a:solidFill>
                  <a:schemeClr val="bg1"/>
                </a:solidFill>
                <a:latin typeface="+mj-ea"/>
                <a:ea typeface="+mj-ea"/>
              </a:rPr>
              <a:t>IUCN</a:t>
            </a:r>
            <a:r>
              <a:rPr kumimoji="1" lang="ja-JP" altLang="en-US" sz="1400" dirty="0">
                <a:solidFill>
                  <a:schemeClr val="bg1"/>
                </a:solidFill>
                <a:latin typeface="+mj-ea"/>
                <a:ea typeface="+mj-ea"/>
              </a:rPr>
              <a:t> </a:t>
            </a:r>
            <a:r>
              <a:rPr kumimoji="1" lang="en-US" altLang="ja-JP" sz="1400" dirty="0">
                <a:solidFill>
                  <a:schemeClr val="bg1"/>
                </a:solidFill>
                <a:latin typeface="+mj-ea"/>
                <a:ea typeface="+mj-ea"/>
              </a:rPr>
              <a:t>(2019)</a:t>
            </a:r>
            <a:r>
              <a:rPr kumimoji="1" lang="ja-JP" altLang="en-US" sz="1400" dirty="0">
                <a:solidFill>
                  <a:schemeClr val="bg1"/>
                </a:solidFill>
                <a:latin typeface="+mj-ea"/>
                <a:ea typeface="+mj-ea"/>
              </a:rPr>
              <a:t>　</a:t>
            </a:r>
            <a:r>
              <a:rPr kumimoji="1" lang="en-US" altLang="ja-JP" sz="1400" dirty="0">
                <a:solidFill>
                  <a:schemeClr val="bg1"/>
                </a:solidFill>
                <a:latin typeface="+mj-ea"/>
                <a:ea typeface="+mj-ea"/>
              </a:rPr>
              <a:t>Figure</a:t>
            </a:r>
            <a:r>
              <a:rPr kumimoji="1" lang="ja-JP" altLang="en-US" sz="1400" dirty="0">
                <a:solidFill>
                  <a:schemeClr val="bg1"/>
                </a:solidFill>
                <a:latin typeface="+mj-ea"/>
                <a:ea typeface="+mj-ea"/>
              </a:rPr>
              <a:t> </a:t>
            </a:r>
            <a:r>
              <a:rPr kumimoji="1" lang="en-US" altLang="ja-JP" sz="1400" dirty="0">
                <a:solidFill>
                  <a:schemeClr val="bg1"/>
                </a:solidFill>
                <a:latin typeface="+mj-ea"/>
                <a:ea typeface="+mj-ea"/>
              </a:rPr>
              <a:t>2.5.8</a:t>
            </a:r>
            <a:r>
              <a:rPr kumimoji="1" lang="ja-JP" altLang="en-US" sz="1400" dirty="0">
                <a:solidFill>
                  <a:schemeClr val="bg1"/>
                </a:solidFill>
                <a:latin typeface="+mj-ea"/>
                <a:ea typeface="+mj-ea"/>
              </a:rPr>
              <a:t> 改編</a:t>
            </a:r>
            <a:endParaRPr kumimoji="1" lang="en-US" altLang="ja-JP" sz="1400" dirty="0">
              <a:solidFill>
                <a:schemeClr val="bg1"/>
              </a:solidFill>
              <a:latin typeface="+mj-ea"/>
              <a:ea typeface="+mj-ea"/>
            </a:endParaRPr>
          </a:p>
        </p:txBody>
      </p:sp>
      <p:grpSp>
        <p:nvGrpSpPr>
          <p:cNvPr id="10" name="グループ化 9"/>
          <p:cNvGrpSpPr/>
          <p:nvPr/>
        </p:nvGrpSpPr>
        <p:grpSpPr>
          <a:xfrm>
            <a:off x="3605614" y="1946365"/>
            <a:ext cx="3856726" cy="4294203"/>
            <a:chOff x="1233889" y="1883391"/>
            <a:chExt cx="3856726" cy="4294203"/>
          </a:xfrm>
        </p:grpSpPr>
        <p:sp>
          <p:nvSpPr>
            <p:cNvPr id="7" name="二等辺三角形 6"/>
            <p:cNvSpPr/>
            <p:nvPr/>
          </p:nvSpPr>
          <p:spPr>
            <a:xfrm flipV="1">
              <a:off x="1233889" y="1883391"/>
              <a:ext cx="3856726" cy="4111206"/>
            </a:xfrm>
            <a:prstGeom prst="triangle">
              <a:avLst/>
            </a:prstGeom>
            <a:gradFill>
              <a:gsLst>
                <a:gs pos="0">
                  <a:srgbClr val="660066"/>
                </a:gs>
                <a:gs pos="41000">
                  <a:srgbClr val="CC0066"/>
                </a:gs>
                <a:gs pos="74000">
                  <a:srgbClr val="9999FF"/>
                </a:gs>
                <a:gs pos="100000">
                  <a:srgbClr val="00B0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a:off x="1668252" y="2811440"/>
              <a:ext cx="2988000"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1956252" y="3417059"/>
              <a:ext cx="2412000"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2244252" y="4022678"/>
              <a:ext cx="1836000"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2532252" y="4628297"/>
              <a:ext cx="1260000"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802252" y="5233917"/>
              <a:ext cx="720000"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1578252" y="2495490"/>
              <a:ext cx="3168000" cy="0"/>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2881566" y="1891169"/>
              <a:ext cx="561372" cy="307777"/>
            </a:xfrm>
            <a:prstGeom prst="rect">
              <a:avLst/>
            </a:prstGeom>
            <a:noFill/>
          </p:spPr>
          <p:txBody>
            <a:bodyPr wrap="none" rtlCol="0">
              <a:spAutoFit/>
            </a:bodyPr>
            <a:lstStyle/>
            <a:p>
              <a:r>
                <a:rPr lang="en-US" altLang="ja-JP" sz="1400" b="1" dirty="0">
                  <a:solidFill>
                    <a:schemeClr val="bg1"/>
                  </a:solidFill>
                  <a:latin typeface="+mj-ea"/>
                  <a:ea typeface="+mj-ea"/>
                </a:rPr>
                <a:t>7 – 8</a:t>
              </a:r>
              <a:endParaRPr kumimoji="1" lang="en-US" altLang="ja-JP" sz="1400" b="1" baseline="30000" dirty="0">
                <a:solidFill>
                  <a:schemeClr val="bg1"/>
                </a:solidFill>
                <a:latin typeface="+mj-ea"/>
                <a:ea typeface="+mj-ea"/>
              </a:endParaRPr>
            </a:p>
          </p:txBody>
        </p:sp>
        <p:sp>
          <p:nvSpPr>
            <p:cNvPr id="28" name="テキスト ボックス 27"/>
            <p:cNvSpPr txBox="1"/>
            <p:nvPr/>
          </p:nvSpPr>
          <p:spPr>
            <a:xfrm>
              <a:off x="2881566" y="2560894"/>
              <a:ext cx="561372" cy="307777"/>
            </a:xfrm>
            <a:prstGeom prst="rect">
              <a:avLst/>
            </a:prstGeom>
            <a:noFill/>
          </p:spPr>
          <p:txBody>
            <a:bodyPr wrap="none" rtlCol="0">
              <a:spAutoFit/>
            </a:bodyPr>
            <a:lstStyle/>
            <a:p>
              <a:r>
                <a:rPr lang="en-US" altLang="ja-JP" sz="1400" b="1" dirty="0">
                  <a:solidFill>
                    <a:schemeClr val="bg1"/>
                  </a:solidFill>
                  <a:latin typeface="+mj-ea"/>
                  <a:ea typeface="+mj-ea"/>
                </a:rPr>
                <a:t>3 –</a:t>
              </a:r>
              <a:r>
                <a:rPr lang="ja-JP" altLang="en-US" sz="1400" b="1" dirty="0">
                  <a:solidFill>
                    <a:schemeClr val="bg1"/>
                  </a:solidFill>
                  <a:latin typeface="+mj-ea"/>
                  <a:ea typeface="+mj-ea"/>
                </a:rPr>
                <a:t> </a:t>
              </a:r>
              <a:r>
                <a:rPr lang="en-US" altLang="ja-JP" sz="1400" b="1" dirty="0">
                  <a:solidFill>
                    <a:schemeClr val="bg1"/>
                  </a:solidFill>
                  <a:latin typeface="+mj-ea"/>
                  <a:ea typeface="+mj-ea"/>
                </a:rPr>
                <a:t>4</a:t>
              </a:r>
              <a:endParaRPr kumimoji="1" lang="en-US" altLang="ja-JP" sz="1400" b="1" baseline="30000" dirty="0">
                <a:solidFill>
                  <a:schemeClr val="bg1"/>
                </a:solidFill>
                <a:latin typeface="+mj-ea"/>
                <a:ea typeface="+mj-ea"/>
              </a:endParaRPr>
            </a:p>
          </p:txBody>
        </p:sp>
        <p:sp>
          <p:nvSpPr>
            <p:cNvPr id="30" name="テキスト ボックス 29"/>
            <p:cNvSpPr txBox="1"/>
            <p:nvPr/>
          </p:nvSpPr>
          <p:spPr>
            <a:xfrm>
              <a:off x="2999480" y="3022067"/>
              <a:ext cx="346570" cy="461665"/>
            </a:xfrm>
            <a:prstGeom prst="rect">
              <a:avLst/>
            </a:prstGeom>
            <a:noFill/>
          </p:spPr>
          <p:txBody>
            <a:bodyPr wrap="none" rtlCol="0">
              <a:spAutoFit/>
            </a:bodyPr>
            <a:lstStyle/>
            <a:p>
              <a:r>
                <a:rPr lang="en-US" altLang="ja-JP" sz="2400" b="1" dirty="0">
                  <a:solidFill>
                    <a:schemeClr val="bg1"/>
                  </a:solidFill>
                  <a:latin typeface="+mj-ea"/>
                  <a:ea typeface="+mj-ea"/>
                </a:rPr>
                <a:t>2</a:t>
              </a:r>
              <a:endParaRPr kumimoji="1" lang="en-US" altLang="ja-JP" sz="2400" b="1" baseline="30000" dirty="0">
                <a:solidFill>
                  <a:schemeClr val="bg1"/>
                </a:solidFill>
                <a:latin typeface="+mj-ea"/>
                <a:ea typeface="+mj-ea"/>
              </a:endParaRPr>
            </a:p>
          </p:txBody>
        </p:sp>
        <p:sp>
          <p:nvSpPr>
            <p:cNvPr id="31" name="テキスト ボックス 30"/>
            <p:cNvSpPr txBox="1"/>
            <p:nvPr/>
          </p:nvSpPr>
          <p:spPr>
            <a:xfrm>
              <a:off x="2956106" y="3764557"/>
              <a:ext cx="412292" cy="307777"/>
            </a:xfrm>
            <a:prstGeom prst="rect">
              <a:avLst/>
            </a:prstGeom>
            <a:noFill/>
          </p:spPr>
          <p:txBody>
            <a:bodyPr wrap="none" rtlCol="0">
              <a:spAutoFit/>
            </a:bodyPr>
            <a:lstStyle/>
            <a:p>
              <a:r>
                <a:rPr lang="en-US" altLang="ja-JP" sz="1400" b="1" dirty="0">
                  <a:solidFill>
                    <a:schemeClr val="bg1"/>
                  </a:solidFill>
                  <a:latin typeface="+mj-ea"/>
                  <a:ea typeface="+mj-ea"/>
                </a:rPr>
                <a:t>1.5</a:t>
              </a:r>
              <a:endParaRPr kumimoji="1" lang="en-US" altLang="ja-JP" sz="1400" b="1" baseline="30000" dirty="0">
                <a:solidFill>
                  <a:schemeClr val="bg1"/>
                </a:solidFill>
                <a:latin typeface="+mj-ea"/>
                <a:ea typeface="+mj-ea"/>
              </a:endParaRPr>
            </a:p>
          </p:txBody>
        </p:sp>
        <p:sp>
          <p:nvSpPr>
            <p:cNvPr id="32" name="テキスト ボックス 31"/>
            <p:cNvSpPr txBox="1"/>
            <p:nvPr/>
          </p:nvSpPr>
          <p:spPr>
            <a:xfrm>
              <a:off x="3022630" y="4377585"/>
              <a:ext cx="279244" cy="307777"/>
            </a:xfrm>
            <a:prstGeom prst="rect">
              <a:avLst/>
            </a:prstGeom>
            <a:noFill/>
          </p:spPr>
          <p:txBody>
            <a:bodyPr wrap="none" rtlCol="0">
              <a:spAutoFit/>
            </a:bodyPr>
            <a:lstStyle/>
            <a:p>
              <a:r>
                <a:rPr lang="en-US" altLang="ja-JP" sz="1400" b="1" dirty="0">
                  <a:solidFill>
                    <a:schemeClr val="bg1"/>
                  </a:solidFill>
                  <a:latin typeface="+mj-ea"/>
                  <a:ea typeface="+mj-ea"/>
                </a:rPr>
                <a:t>1</a:t>
              </a:r>
              <a:endParaRPr kumimoji="1" lang="en-US" altLang="ja-JP" sz="1400" b="1" baseline="30000" dirty="0">
                <a:solidFill>
                  <a:schemeClr val="bg1"/>
                </a:solidFill>
                <a:latin typeface="+mj-ea"/>
                <a:ea typeface="+mj-ea"/>
              </a:endParaRPr>
            </a:p>
          </p:txBody>
        </p:sp>
        <p:sp>
          <p:nvSpPr>
            <p:cNvPr id="34" name="テキスト ボックス 33"/>
            <p:cNvSpPr txBox="1"/>
            <p:nvPr/>
          </p:nvSpPr>
          <p:spPr>
            <a:xfrm>
              <a:off x="2956106" y="4987332"/>
              <a:ext cx="412292" cy="307777"/>
            </a:xfrm>
            <a:prstGeom prst="rect">
              <a:avLst/>
            </a:prstGeom>
            <a:noFill/>
          </p:spPr>
          <p:txBody>
            <a:bodyPr wrap="none" rtlCol="0">
              <a:spAutoFit/>
            </a:bodyPr>
            <a:lstStyle/>
            <a:p>
              <a:r>
                <a:rPr lang="en-US" altLang="ja-JP" sz="1400" b="1" dirty="0">
                  <a:solidFill>
                    <a:schemeClr val="bg1"/>
                  </a:solidFill>
                  <a:latin typeface="+mj-ea"/>
                  <a:ea typeface="+mj-ea"/>
                </a:rPr>
                <a:t>0.5</a:t>
              </a:r>
              <a:endParaRPr kumimoji="1" lang="en-US" altLang="ja-JP" sz="1400" b="1" baseline="30000" dirty="0">
                <a:solidFill>
                  <a:schemeClr val="bg1"/>
                </a:solidFill>
                <a:latin typeface="+mj-ea"/>
                <a:ea typeface="+mj-ea"/>
              </a:endParaRPr>
            </a:p>
          </p:txBody>
        </p:sp>
        <p:sp>
          <p:nvSpPr>
            <p:cNvPr id="35" name="テキスト ボックス 34"/>
            <p:cNvSpPr txBox="1"/>
            <p:nvPr/>
          </p:nvSpPr>
          <p:spPr>
            <a:xfrm>
              <a:off x="2956106" y="5399440"/>
              <a:ext cx="412292" cy="307777"/>
            </a:xfrm>
            <a:prstGeom prst="rect">
              <a:avLst/>
            </a:prstGeom>
            <a:noFill/>
          </p:spPr>
          <p:txBody>
            <a:bodyPr wrap="none" rtlCol="0">
              <a:spAutoFit/>
            </a:bodyPr>
            <a:lstStyle/>
            <a:p>
              <a:r>
                <a:rPr lang="en-US" altLang="ja-JP" sz="1400" b="1" dirty="0">
                  <a:solidFill>
                    <a:schemeClr val="bg1"/>
                  </a:solidFill>
                  <a:latin typeface="+mj-ea"/>
                  <a:ea typeface="+mj-ea"/>
                </a:rPr>
                <a:t>0.2</a:t>
              </a:r>
              <a:endParaRPr kumimoji="1" lang="en-US" altLang="ja-JP" sz="1400" b="1" baseline="30000" dirty="0">
                <a:solidFill>
                  <a:schemeClr val="bg1"/>
                </a:solidFill>
                <a:latin typeface="+mj-ea"/>
                <a:ea typeface="+mj-ea"/>
              </a:endParaRPr>
            </a:p>
          </p:txBody>
        </p:sp>
        <p:sp>
          <p:nvSpPr>
            <p:cNvPr id="36" name="テキスト ボックス 35"/>
            <p:cNvSpPr txBox="1"/>
            <p:nvPr/>
          </p:nvSpPr>
          <p:spPr>
            <a:xfrm>
              <a:off x="3022630" y="5869817"/>
              <a:ext cx="279244" cy="307777"/>
            </a:xfrm>
            <a:prstGeom prst="rect">
              <a:avLst/>
            </a:prstGeom>
            <a:noFill/>
          </p:spPr>
          <p:txBody>
            <a:bodyPr wrap="none" rtlCol="0">
              <a:spAutoFit/>
            </a:bodyPr>
            <a:lstStyle/>
            <a:p>
              <a:r>
                <a:rPr lang="en-US" altLang="ja-JP" sz="1400" b="1" dirty="0">
                  <a:solidFill>
                    <a:schemeClr val="bg1"/>
                  </a:solidFill>
                  <a:latin typeface="+mj-ea"/>
                  <a:ea typeface="+mj-ea"/>
                </a:rPr>
                <a:t>0</a:t>
              </a:r>
              <a:endParaRPr kumimoji="1" lang="en-US" altLang="ja-JP" sz="1400" b="1" baseline="30000" dirty="0">
                <a:solidFill>
                  <a:schemeClr val="bg1"/>
                </a:solidFill>
                <a:latin typeface="+mj-ea"/>
                <a:ea typeface="+mj-ea"/>
              </a:endParaRPr>
            </a:p>
          </p:txBody>
        </p:sp>
      </p:grpSp>
      <p:sp>
        <p:nvSpPr>
          <p:cNvPr id="37" name="テキスト ボックス 36"/>
          <p:cNvSpPr txBox="1"/>
          <p:nvPr/>
        </p:nvSpPr>
        <p:spPr>
          <a:xfrm>
            <a:off x="3141921" y="2039444"/>
            <a:ext cx="1287532" cy="261610"/>
          </a:xfrm>
          <a:prstGeom prst="rect">
            <a:avLst/>
          </a:prstGeom>
          <a:noFill/>
        </p:spPr>
        <p:txBody>
          <a:bodyPr wrap="none" rtlCol="0">
            <a:spAutoFit/>
          </a:bodyPr>
          <a:lstStyle/>
          <a:p>
            <a:r>
              <a:rPr lang="ja-JP" altLang="en-US" sz="1100" b="1" dirty="0">
                <a:solidFill>
                  <a:schemeClr val="bg1"/>
                </a:solidFill>
                <a:latin typeface="+mj-ea"/>
                <a:ea typeface="+mj-ea"/>
              </a:rPr>
              <a:t>生物が正常に活動</a:t>
            </a:r>
            <a:endParaRPr kumimoji="1" lang="en-US" altLang="ja-JP" sz="1100" b="1" baseline="30000" dirty="0">
              <a:solidFill>
                <a:schemeClr val="bg1"/>
              </a:solidFill>
              <a:latin typeface="+mj-ea"/>
              <a:ea typeface="+mj-ea"/>
            </a:endParaRPr>
          </a:p>
        </p:txBody>
      </p:sp>
      <p:sp>
        <p:nvSpPr>
          <p:cNvPr id="38" name="テキスト ボックス 37"/>
          <p:cNvSpPr txBox="1"/>
          <p:nvPr/>
        </p:nvSpPr>
        <p:spPr>
          <a:xfrm>
            <a:off x="8331291" y="2162203"/>
            <a:ext cx="2492990" cy="461665"/>
          </a:xfrm>
          <a:prstGeom prst="rect">
            <a:avLst/>
          </a:prstGeom>
          <a:noFill/>
        </p:spPr>
        <p:txBody>
          <a:bodyPr wrap="none" rtlCol="0">
            <a:spAutoFit/>
          </a:bodyPr>
          <a:lstStyle/>
          <a:p>
            <a:r>
              <a:rPr lang="ja-JP" altLang="en-US" sz="1200" dirty="0">
                <a:solidFill>
                  <a:schemeClr val="bg1"/>
                </a:solidFill>
                <a:latin typeface="+mj-ea"/>
                <a:ea typeface="+mj-ea"/>
              </a:rPr>
              <a:t>内湾漁場の夏季底層における</a:t>
            </a:r>
            <a:endParaRPr lang="en-US" altLang="ja-JP" sz="1200" dirty="0">
              <a:solidFill>
                <a:schemeClr val="bg1"/>
              </a:solidFill>
              <a:latin typeface="+mj-ea"/>
              <a:ea typeface="+mj-ea"/>
            </a:endParaRPr>
          </a:p>
          <a:p>
            <a:r>
              <a:rPr kumimoji="1" lang="ja-JP" altLang="en-US" sz="1200" dirty="0">
                <a:solidFill>
                  <a:schemeClr val="bg1"/>
                </a:solidFill>
                <a:latin typeface="+mj-ea"/>
                <a:ea typeface="+mj-ea"/>
              </a:rPr>
              <a:t>最低限維持濃度（水産用水基準）</a:t>
            </a:r>
            <a:endParaRPr kumimoji="1" lang="en-US" altLang="ja-JP" sz="1200" dirty="0">
              <a:solidFill>
                <a:schemeClr val="bg1"/>
              </a:solidFill>
              <a:latin typeface="+mj-ea"/>
              <a:ea typeface="+mj-ea"/>
            </a:endParaRPr>
          </a:p>
        </p:txBody>
      </p:sp>
      <p:sp>
        <p:nvSpPr>
          <p:cNvPr id="39" name="テキスト ボックス 38"/>
          <p:cNvSpPr txBox="1"/>
          <p:nvPr/>
        </p:nvSpPr>
        <p:spPr>
          <a:xfrm>
            <a:off x="3028291" y="2876785"/>
            <a:ext cx="2179859" cy="261610"/>
          </a:xfrm>
          <a:prstGeom prst="rect">
            <a:avLst/>
          </a:prstGeom>
          <a:noFill/>
        </p:spPr>
        <p:txBody>
          <a:bodyPr wrap="square" rtlCol="0">
            <a:spAutoFit/>
          </a:bodyPr>
          <a:lstStyle/>
          <a:p>
            <a:pPr algn="ctr"/>
            <a:r>
              <a:rPr lang="ja-JP" altLang="en-US" sz="1100" b="1" dirty="0">
                <a:solidFill>
                  <a:schemeClr val="bg1"/>
                </a:solidFill>
                <a:latin typeface="+mj-ea"/>
                <a:ea typeface="+mj-ea"/>
              </a:rPr>
              <a:t>移動可能な動物が浅い方へ移動</a:t>
            </a:r>
            <a:endParaRPr lang="en-US" altLang="ja-JP" sz="1100" b="1" dirty="0">
              <a:solidFill>
                <a:schemeClr val="bg1"/>
              </a:solidFill>
              <a:latin typeface="+mj-ea"/>
              <a:ea typeface="+mj-ea"/>
            </a:endParaRPr>
          </a:p>
        </p:txBody>
      </p:sp>
      <p:sp>
        <p:nvSpPr>
          <p:cNvPr id="40" name="テキスト ボックス 39"/>
          <p:cNvSpPr txBox="1"/>
          <p:nvPr/>
        </p:nvSpPr>
        <p:spPr>
          <a:xfrm>
            <a:off x="6531288" y="2653416"/>
            <a:ext cx="1017989" cy="261610"/>
          </a:xfrm>
          <a:prstGeom prst="rect">
            <a:avLst/>
          </a:prstGeom>
          <a:noFill/>
        </p:spPr>
        <p:txBody>
          <a:bodyPr wrap="square" rtlCol="0">
            <a:spAutoFit/>
          </a:bodyPr>
          <a:lstStyle/>
          <a:p>
            <a:pPr algn="ctr"/>
            <a:r>
              <a:rPr lang="ja-JP" altLang="en-US" sz="1100" b="1" dirty="0">
                <a:solidFill>
                  <a:schemeClr val="bg1"/>
                </a:solidFill>
                <a:latin typeface="+mj-ea"/>
                <a:ea typeface="+mj-ea"/>
              </a:rPr>
              <a:t>魚類が退避</a:t>
            </a:r>
            <a:endParaRPr lang="en-US" altLang="ja-JP" sz="1100" b="1" dirty="0">
              <a:solidFill>
                <a:schemeClr val="bg1"/>
              </a:solidFill>
              <a:latin typeface="+mj-ea"/>
              <a:ea typeface="+mj-ea"/>
            </a:endParaRPr>
          </a:p>
        </p:txBody>
      </p:sp>
      <p:sp>
        <p:nvSpPr>
          <p:cNvPr id="41" name="テキスト ボックス 40"/>
          <p:cNvSpPr txBox="1"/>
          <p:nvPr/>
        </p:nvSpPr>
        <p:spPr>
          <a:xfrm>
            <a:off x="3569802" y="3241682"/>
            <a:ext cx="1200440" cy="261610"/>
          </a:xfrm>
          <a:prstGeom prst="rect">
            <a:avLst/>
          </a:prstGeom>
          <a:noFill/>
        </p:spPr>
        <p:txBody>
          <a:bodyPr wrap="square" rtlCol="0">
            <a:spAutoFit/>
          </a:bodyPr>
          <a:lstStyle/>
          <a:p>
            <a:pPr algn="ctr"/>
            <a:r>
              <a:rPr lang="ja-JP" altLang="en-US" sz="1100" b="1" dirty="0">
                <a:solidFill>
                  <a:schemeClr val="bg1"/>
                </a:solidFill>
                <a:latin typeface="+mj-ea"/>
                <a:ea typeface="+mj-ea"/>
              </a:rPr>
              <a:t>魚類が生息不可</a:t>
            </a:r>
            <a:endParaRPr lang="en-US" altLang="ja-JP" sz="1100" b="1" dirty="0">
              <a:solidFill>
                <a:schemeClr val="bg1"/>
              </a:solidFill>
              <a:latin typeface="+mj-ea"/>
              <a:ea typeface="+mj-ea"/>
            </a:endParaRPr>
          </a:p>
        </p:txBody>
      </p:sp>
      <p:sp>
        <p:nvSpPr>
          <p:cNvPr id="42" name="テキスト ボックス 41"/>
          <p:cNvSpPr txBox="1"/>
          <p:nvPr/>
        </p:nvSpPr>
        <p:spPr>
          <a:xfrm>
            <a:off x="3429859" y="3844931"/>
            <a:ext cx="1727761" cy="261610"/>
          </a:xfrm>
          <a:prstGeom prst="rect">
            <a:avLst/>
          </a:prstGeom>
          <a:noFill/>
        </p:spPr>
        <p:txBody>
          <a:bodyPr wrap="square" rtlCol="0">
            <a:spAutoFit/>
          </a:bodyPr>
          <a:lstStyle/>
          <a:p>
            <a:pPr algn="ctr"/>
            <a:r>
              <a:rPr lang="ja-JP" altLang="en-US" sz="1100" b="1" dirty="0">
                <a:solidFill>
                  <a:schemeClr val="bg1"/>
                </a:solidFill>
                <a:latin typeface="+mj-ea"/>
                <a:ea typeface="+mj-ea"/>
              </a:rPr>
              <a:t>エビ・カニ類が生息不可</a:t>
            </a:r>
            <a:endParaRPr lang="en-US" altLang="ja-JP" sz="1100" b="1" dirty="0">
              <a:solidFill>
                <a:schemeClr val="bg1"/>
              </a:solidFill>
              <a:latin typeface="+mj-ea"/>
              <a:ea typeface="+mj-ea"/>
            </a:endParaRPr>
          </a:p>
        </p:txBody>
      </p:sp>
      <p:sp>
        <p:nvSpPr>
          <p:cNvPr id="43" name="テキスト ボックス 42"/>
          <p:cNvSpPr txBox="1"/>
          <p:nvPr/>
        </p:nvSpPr>
        <p:spPr>
          <a:xfrm>
            <a:off x="5984066" y="3675654"/>
            <a:ext cx="1647677" cy="430887"/>
          </a:xfrm>
          <a:prstGeom prst="rect">
            <a:avLst/>
          </a:prstGeom>
          <a:noFill/>
        </p:spPr>
        <p:txBody>
          <a:bodyPr wrap="square" rtlCol="0">
            <a:spAutoFit/>
          </a:bodyPr>
          <a:lstStyle/>
          <a:p>
            <a:r>
              <a:rPr lang="ja-JP" altLang="en-US" sz="1100" b="1" dirty="0">
                <a:solidFill>
                  <a:schemeClr val="bg1"/>
                </a:solidFill>
                <a:latin typeface="+mj-ea"/>
                <a:ea typeface="+mj-ea"/>
              </a:rPr>
              <a:t>動物が生残退避行動ができなくなる</a:t>
            </a:r>
            <a:endParaRPr lang="en-US" altLang="ja-JP" sz="1100" b="1" dirty="0">
              <a:solidFill>
                <a:schemeClr val="bg1"/>
              </a:solidFill>
              <a:latin typeface="+mj-ea"/>
              <a:ea typeface="+mj-ea"/>
            </a:endParaRPr>
          </a:p>
        </p:txBody>
      </p:sp>
      <p:sp>
        <p:nvSpPr>
          <p:cNvPr id="44" name="テキスト ボックス 43"/>
          <p:cNvSpPr txBox="1"/>
          <p:nvPr/>
        </p:nvSpPr>
        <p:spPr>
          <a:xfrm>
            <a:off x="3685572" y="4278898"/>
            <a:ext cx="1642259" cy="430887"/>
          </a:xfrm>
          <a:prstGeom prst="rect">
            <a:avLst/>
          </a:prstGeom>
          <a:noFill/>
        </p:spPr>
        <p:txBody>
          <a:bodyPr wrap="square" rtlCol="0">
            <a:spAutoFit/>
          </a:bodyPr>
          <a:lstStyle/>
          <a:p>
            <a:pPr algn="r"/>
            <a:r>
              <a:rPr lang="ja-JP" altLang="en-US" sz="1100" b="1" dirty="0">
                <a:solidFill>
                  <a:schemeClr val="bg1"/>
                </a:solidFill>
                <a:latin typeface="+mj-ea"/>
                <a:ea typeface="+mj-ea"/>
              </a:rPr>
              <a:t>ストレス異常の動物が</a:t>
            </a:r>
            <a:endParaRPr lang="en-US" altLang="ja-JP" sz="1100" b="1" dirty="0">
              <a:solidFill>
                <a:schemeClr val="bg1"/>
              </a:solidFill>
              <a:latin typeface="+mj-ea"/>
              <a:ea typeface="+mj-ea"/>
            </a:endParaRPr>
          </a:p>
          <a:p>
            <a:pPr algn="r"/>
            <a:r>
              <a:rPr lang="ja-JP" altLang="en-US" sz="1100" b="1" dirty="0">
                <a:solidFill>
                  <a:schemeClr val="bg1"/>
                </a:solidFill>
                <a:latin typeface="+mj-ea"/>
                <a:ea typeface="+mj-ea"/>
              </a:rPr>
              <a:t>堆積物上に出現</a:t>
            </a:r>
            <a:endParaRPr lang="en-US" altLang="ja-JP" sz="1100" b="1" dirty="0">
              <a:solidFill>
                <a:schemeClr val="bg1"/>
              </a:solidFill>
              <a:latin typeface="+mj-ea"/>
              <a:ea typeface="+mj-ea"/>
            </a:endParaRPr>
          </a:p>
        </p:txBody>
      </p:sp>
      <p:sp>
        <p:nvSpPr>
          <p:cNvPr id="45" name="テキスト ボックス 44"/>
          <p:cNvSpPr txBox="1"/>
          <p:nvPr/>
        </p:nvSpPr>
        <p:spPr>
          <a:xfrm>
            <a:off x="4039977" y="4891644"/>
            <a:ext cx="1291092" cy="261610"/>
          </a:xfrm>
          <a:prstGeom prst="rect">
            <a:avLst/>
          </a:prstGeom>
          <a:noFill/>
        </p:spPr>
        <p:txBody>
          <a:bodyPr wrap="square" rtlCol="0">
            <a:spAutoFit/>
          </a:bodyPr>
          <a:lstStyle/>
          <a:p>
            <a:pPr algn="r"/>
            <a:r>
              <a:rPr lang="ja-JP" altLang="en-US" sz="1100" b="1" dirty="0">
                <a:solidFill>
                  <a:schemeClr val="bg1"/>
                </a:solidFill>
                <a:latin typeface="+mj-ea"/>
                <a:ea typeface="+mj-ea"/>
              </a:rPr>
              <a:t>動物の致死的濃度</a:t>
            </a:r>
            <a:endParaRPr lang="en-US" altLang="ja-JP" sz="1100" b="1" dirty="0">
              <a:solidFill>
                <a:schemeClr val="bg1"/>
              </a:solidFill>
              <a:latin typeface="+mj-ea"/>
              <a:ea typeface="+mj-ea"/>
            </a:endParaRPr>
          </a:p>
        </p:txBody>
      </p:sp>
      <p:sp>
        <p:nvSpPr>
          <p:cNvPr id="46" name="テキスト ボックス 45"/>
          <p:cNvSpPr txBox="1"/>
          <p:nvPr/>
        </p:nvSpPr>
        <p:spPr>
          <a:xfrm>
            <a:off x="5717052" y="5031793"/>
            <a:ext cx="1283518" cy="261610"/>
          </a:xfrm>
          <a:prstGeom prst="rect">
            <a:avLst/>
          </a:prstGeom>
          <a:noFill/>
        </p:spPr>
        <p:txBody>
          <a:bodyPr wrap="square" rtlCol="0">
            <a:spAutoFit/>
          </a:bodyPr>
          <a:lstStyle/>
          <a:p>
            <a:r>
              <a:rPr lang="ja-JP" altLang="en-US" sz="1100" b="1" dirty="0">
                <a:solidFill>
                  <a:schemeClr val="bg1"/>
                </a:solidFill>
                <a:latin typeface="+mj-ea"/>
                <a:ea typeface="+mj-ea"/>
              </a:rPr>
              <a:t>微生物マット形成</a:t>
            </a:r>
            <a:endParaRPr lang="en-US" altLang="ja-JP" sz="1100" b="1" dirty="0">
              <a:solidFill>
                <a:schemeClr val="bg1"/>
              </a:solidFill>
              <a:latin typeface="+mj-ea"/>
              <a:ea typeface="+mj-ea"/>
            </a:endParaRPr>
          </a:p>
        </p:txBody>
      </p:sp>
      <p:sp>
        <p:nvSpPr>
          <p:cNvPr id="47" name="テキスト ボックス 46"/>
          <p:cNvSpPr txBox="1"/>
          <p:nvPr/>
        </p:nvSpPr>
        <p:spPr>
          <a:xfrm>
            <a:off x="3949977" y="5331609"/>
            <a:ext cx="1492846" cy="430887"/>
          </a:xfrm>
          <a:prstGeom prst="rect">
            <a:avLst/>
          </a:prstGeom>
          <a:noFill/>
        </p:spPr>
        <p:txBody>
          <a:bodyPr wrap="square" rtlCol="0">
            <a:spAutoFit/>
          </a:bodyPr>
          <a:lstStyle/>
          <a:p>
            <a:pPr algn="r"/>
            <a:r>
              <a:rPr lang="ja-JP" altLang="en-US" sz="1100" b="1" dirty="0">
                <a:solidFill>
                  <a:schemeClr val="bg1"/>
                </a:solidFill>
                <a:latin typeface="+mj-ea"/>
                <a:ea typeface="+mj-ea"/>
              </a:rPr>
              <a:t>堆積物の化学組成が</a:t>
            </a:r>
            <a:endParaRPr lang="en-US" altLang="ja-JP" sz="1100" b="1" dirty="0">
              <a:solidFill>
                <a:schemeClr val="bg1"/>
              </a:solidFill>
              <a:latin typeface="+mj-ea"/>
              <a:ea typeface="+mj-ea"/>
            </a:endParaRPr>
          </a:p>
          <a:p>
            <a:pPr algn="r"/>
            <a:r>
              <a:rPr lang="ja-JP" altLang="en-US" sz="1100" b="1" dirty="0">
                <a:solidFill>
                  <a:schemeClr val="bg1"/>
                </a:solidFill>
                <a:latin typeface="+mj-ea"/>
                <a:ea typeface="+mj-ea"/>
              </a:rPr>
              <a:t>大きく変わる</a:t>
            </a:r>
            <a:endParaRPr lang="en-US" altLang="ja-JP" sz="1100" b="1" dirty="0">
              <a:solidFill>
                <a:schemeClr val="bg1"/>
              </a:solidFill>
              <a:latin typeface="+mj-ea"/>
              <a:ea typeface="+mj-ea"/>
            </a:endParaRPr>
          </a:p>
        </p:txBody>
      </p:sp>
      <p:sp>
        <p:nvSpPr>
          <p:cNvPr id="48" name="テキスト ボックス 47"/>
          <p:cNvSpPr txBox="1"/>
          <p:nvPr/>
        </p:nvSpPr>
        <p:spPr>
          <a:xfrm>
            <a:off x="5514517" y="5673208"/>
            <a:ext cx="1099008" cy="261610"/>
          </a:xfrm>
          <a:prstGeom prst="rect">
            <a:avLst/>
          </a:prstGeom>
          <a:noFill/>
        </p:spPr>
        <p:txBody>
          <a:bodyPr wrap="square" rtlCol="0">
            <a:spAutoFit/>
          </a:bodyPr>
          <a:lstStyle/>
          <a:p>
            <a:r>
              <a:rPr lang="ja-JP" altLang="en-US" sz="1100" b="1" dirty="0">
                <a:solidFill>
                  <a:schemeClr val="bg1"/>
                </a:solidFill>
                <a:latin typeface="+mj-ea"/>
                <a:ea typeface="+mj-ea"/>
              </a:rPr>
              <a:t>硫化水素溶出</a:t>
            </a:r>
            <a:endParaRPr lang="en-US" altLang="ja-JP" sz="1100" b="1" dirty="0">
              <a:solidFill>
                <a:schemeClr val="bg1"/>
              </a:solidFill>
              <a:latin typeface="+mj-ea"/>
              <a:ea typeface="+mj-ea"/>
            </a:endParaRPr>
          </a:p>
        </p:txBody>
      </p:sp>
      <p:sp>
        <p:nvSpPr>
          <p:cNvPr id="49" name="テキスト ボックス 48"/>
          <p:cNvSpPr txBox="1"/>
          <p:nvPr/>
        </p:nvSpPr>
        <p:spPr>
          <a:xfrm>
            <a:off x="4220440" y="5894712"/>
            <a:ext cx="1291092" cy="261610"/>
          </a:xfrm>
          <a:prstGeom prst="rect">
            <a:avLst/>
          </a:prstGeom>
          <a:noFill/>
        </p:spPr>
        <p:txBody>
          <a:bodyPr wrap="square" rtlCol="0">
            <a:spAutoFit/>
          </a:bodyPr>
          <a:lstStyle/>
          <a:p>
            <a:pPr algn="r"/>
            <a:r>
              <a:rPr lang="ja-JP" altLang="en-US" sz="1100" b="1" dirty="0">
                <a:solidFill>
                  <a:schemeClr val="bg1"/>
                </a:solidFill>
                <a:latin typeface="+mj-ea"/>
                <a:ea typeface="+mj-ea"/>
              </a:rPr>
              <a:t>動物生存不可</a:t>
            </a:r>
            <a:endParaRPr lang="en-US" altLang="ja-JP" sz="1100" b="1" dirty="0">
              <a:solidFill>
                <a:schemeClr val="bg1"/>
              </a:solidFill>
              <a:latin typeface="+mj-ea"/>
              <a:ea typeface="+mj-ea"/>
            </a:endParaRPr>
          </a:p>
        </p:txBody>
      </p:sp>
      <p:sp>
        <p:nvSpPr>
          <p:cNvPr id="50" name="テキスト ボックス 49"/>
          <p:cNvSpPr txBox="1"/>
          <p:nvPr/>
        </p:nvSpPr>
        <p:spPr>
          <a:xfrm>
            <a:off x="5134668" y="1669905"/>
            <a:ext cx="798617" cy="307777"/>
          </a:xfrm>
          <a:prstGeom prst="rect">
            <a:avLst/>
          </a:prstGeom>
          <a:noFill/>
        </p:spPr>
        <p:txBody>
          <a:bodyPr wrap="none" rtlCol="0">
            <a:spAutoFit/>
          </a:bodyPr>
          <a:lstStyle/>
          <a:p>
            <a:r>
              <a:rPr lang="en-US" altLang="ja-JP" sz="1400" b="1" dirty="0">
                <a:solidFill>
                  <a:schemeClr val="bg1"/>
                </a:solidFill>
                <a:latin typeface="+mj-ea"/>
                <a:ea typeface="+mj-ea"/>
              </a:rPr>
              <a:t>(mg L</a:t>
            </a:r>
            <a:r>
              <a:rPr lang="en-US" altLang="ja-JP" sz="1400" b="1" baseline="30000" dirty="0">
                <a:solidFill>
                  <a:schemeClr val="bg1"/>
                </a:solidFill>
                <a:latin typeface="+mj-ea"/>
                <a:ea typeface="+mj-ea"/>
              </a:rPr>
              <a:t>-1</a:t>
            </a:r>
            <a:r>
              <a:rPr lang="en-US" altLang="ja-JP" sz="1400" b="1" dirty="0">
                <a:solidFill>
                  <a:schemeClr val="bg1"/>
                </a:solidFill>
                <a:latin typeface="+mj-ea"/>
                <a:ea typeface="+mj-ea"/>
              </a:rPr>
              <a:t>)</a:t>
            </a:r>
            <a:endParaRPr kumimoji="1" lang="en-US" altLang="ja-JP" sz="1400" b="1" dirty="0">
              <a:solidFill>
                <a:schemeClr val="bg1"/>
              </a:solidFill>
              <a:latin typeface="+mj-ea"/>
              <a:ea typeface="+mj-ea"/>
            </a:endParaRPr>
          </a:p>
        </p:txBody>
      </p:sp>
      <p:sp>
        <p:nvSpPr>
          <p:cNvPr id="51" name="テキスト ボックス 50"/>
          <p:cNvSpPr txBox="1"/>
          <p:nvPr/>
        </p:nvSpPr>
        <p:spPr>
          <a:xfrm>
            <a:off x="6354367" y="2274272"/>
            <a:ext cx="2215946" cy="307777"/>
          </a:xfrm>
          <a:prstGeom prst="rect">
            <a:avLst/>
          </a:prstGeom>
          <a:noFill/>
        </p:spPr>
        <p:txBody>
          <a:bodyPr wrap="square" rtlCol="0">
            <a:spAutoFit/>
          </a:bodyPr>
          <a:lstStyle/>
          <a:p>
            <a:r>
              <a:rPr lang="en-US" altLang="ja-JP" sz="1400" b="1" dirty="0">
                <a:solidFill>
                  <a:schemeClr val="bg1"/>
                </a:solidFill>
                <a:latin typeface="+mj-ea"/>
                <a:ea typeface="+mj-ea"/>
              </a:rPr>
              <a:t>4.3 mg L</a:t>
            </a:r>
            <a:r>
              <a:rPr lang="en-US" altLang="ja-JP" sz="1400" b="1" baseline="30000" dirty="0">
                <a:solidFill>
                  <a:schemeClr val="bg1"/>
                </a:solidFill>
                <a:latin typeface="+mj-ea"/>
                <a:ea typeface="+mj-ea"/>
              </a:rPr>
              <a:t>-1</a:t>
            </a:r>
            <a:r>
              <a:rPr lang="ja-JP" altLang="en-US" sz="1400" b="1" dirty="0">
                <a:solidFill>
                  <a:schemeClr val="bg1"/>
                </a:solidFill>
                <a:latin typeface="+mj-ea"/>
                <a:ea typeface="+mj-ea"/>
              </a:rPr>
              <a:t> </a:t>
            </a:r>
            <a:r>
              <a:rPr lang="en-US" altLang="ja-JP" sz="1400" b="1" dirty="0">
                <a:solidFill>
                  <a:schemeClr val="bg1"/>
                </a:solidFill>
                <a:latin typeface="+mj-ea"/>
              </a:rPr>
              <a:t>( = 3 ml L</a:t>
            </a:r>
            <a:r>
              <a:rPr lang="en-US" altLang="ja-JP" sz="1400" b="1" baseline="30000" dirty="0">
                <a:solidFill>
                  <a:schemeClr val="bg1"/>
                </a:solidFill>
                <a:latin typeface="+mj-ea"/>
              </a:rPr>
              <a:t>-1</a:t>
            </a:r>
            <a:r>
              <a:rPr lang="en-US" altLang="ja-JP" sz="1400" b="1" dirty="0">
                <a:solidFill>
                  <a:schemeClr val="bg1"/>
                </a:solidFill>
                <a:latin typeface="+mj-ea"/>
              </a:rPr>
              <a:t> )</a:t>
            </a:r>
          </a:p>
        </p:txBody>
      </p:sp>
      <p:grpSp>
        <p:nvGrpSpPr>
          <p:cNvPr id="11" name="グループ化 10">
            <a:extLst>
              <a:ext uri="{FF2B5EF4-FFF2-40B4-BE49-F238E27FC236}">
                <a16:creationId xmlns:a16="http://schemas.microsoft.com/office/drawing/2014/main" id="{60CB8DA4-C28C-47CB-BC4F-FCA6695F8FFC}"/>
              </a:ext>
            </a:extLst>
          </p:cNvPr>
          <p:cNvGrpSpPr/>
          <p:nvPr/>
        </p:nvGrpSpPr>
        <p:grpSpPr>
          <a:xfrm>
            <a:off x="6443738" y="2996500"/>
            <a:ext cx="2956557" cy="523220"/>
            <a:chOff x="6443738" y="2996500"/>
            <a:chExt cx="2956557" cy="523220"/>
          </a:xfrm>
        </p:grpSpPr>
        <p:sp>
          <p:nvSpPr>
            <p:cNvPr id="52" name="テキスト ボックス 51"/>
            <p:cNvSpPr txBox="1"/>
            <p:nvPr/>
          </p:nvSpPr>
          <p:spPr>
            <a:xfrm>
              <a:off x="7779338" y="2996500"/>
              <a:ext cx="1620957" cy="523220"/>
            </a:xfrm>
            <a:prstGeom prst="rect">
              <a:avLst/>
            </a:prstGeom>
            <a:noFill/>
            <a:ln>
              <a:solidFill>
                <a:schemeClr val="bg1"/>
              </a:solidFill>
            </a:ln>
          </p:spPr>
          <p:txBody>
            <a:bodyPr wrap="none" rtlCol="0">
              <a:spAutoFit/>
            </a:bodyPr>
            <a:lstStyle/>
            <a:p>
              <a:r>
                <a:rPr kumimoji="1" lang="ja-JP" altLang="en-US" sz="2800" dirty="0">
                  <a:solidFill>
                    <a:schemeClr val="bg1"/>
                  </a:solidFill>
                  <a:latin typeface="+mj-ea"/>
                  <a:ea typeface="+mj-ea"/>
                </a:rPr>
                <a:t>貧酸素水</a:t>
              </a:r>
              <a:endParaRPr kumimoji="1" lang="en-US" altLang="ja-JP" sz="2800" dirty="0">
                <a:solidFill>
                  <a:schemeClr val="bg1"/>
                </a:solidFill>
                <a:latin typeface="+mj-ea"/>
                <a:ea typeface="+mj-ea"/>
              </a:endParaRPr>
            </a:p>
          </p:txBody>
        </p:sp>
        <p:cxnSp>
          <p:nvCxnSpPr>
            <p:cNvPr id="56" name="直線矢印コネクタ 55"/>
            <p:cNvCxnSpPr>
              <a:stCxn id="52" idx="1"/>
            </p:cNvCxnSpPr>
            <p:nvPr/>
          </p:nvCxnSpPr>
          <p:spPr>
            <a:xfrm flipH="1" flipV="1">
              <a:off x="6443738" y="3252041"/>
              <a:ext cx="1335600"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pic>
        <p:nvPicPr>
          <p:cNvPr id="58" name="図 57"/>
          <p:cNvPicPr>
            <a:picLocks noChangeAspect="1"/>
          </p:cNvPicPr>
          <p:nvPr/>
        </p:nvPicPr>
        <p:blipFill>
          <a:blip r:embed="rId6"/>
          <a:stretch>
            <a:fillRect/>
          </a:stretch>
        </p:blipFill>
        <p:spPr>
          <a:xfrm>
            <a:off x="1670879" y="1918194"/>
            <a:ext cx="1141291" cy="4139377"/>
          </a:xfrm>
          <a:prstGeom prst="rect">
            <a:avLst/>
          </a:prstGeom>
        </p:spPr>
      </p:pic>
      <p:sp>
        <p:nvSpPr>
          <p:cNvPr id="59" name="テキスト ボックス 58"/>
          <p:cNvSpPr txBox="1"/>
          <p:nvPr/>
        </p:nvSpPr>
        <p:spPr>
          <a:xfrm>
            <a:off x="1228349" y="6086679"/>
            <a:ext cx="2052165" cy="307777"/>
          </a:xfrm>
          <a:prstGeom prst="rect">
            <a:avLst/>
          </a:prstGeom>
          <a:noFill/>
        </p:spPr>
        <p:txBody>
          <a:bodyPr wrap="none" rtlCol="0">
            <a:spAutoFit/>
          </a:bodyPr>
          <a:lstStyle/>
          <a:p>
            <a:r>
              <a:rPr kumimoji="1" lang="en-US" altLang="ja-JP" sz="1400" dirty="0" err="1">
                <a:solidFill>
                  <a:schemeClr val="bg1"/>
                </a:solidFill>
              </a:rPr>
              <a:t>Breitburg</a:t>
            </a:r>
            <a:r>
              <a:rPr kumimoji="1" lang="ja-JP" altLang="en-US" sz="1400" dirty="0">
                <a:solidFill>
                  <a:schemeClr val="bg1"/>
                </a:solidFill>
              </a:rPr>
              <a:t> </a:t>
            </a:r>
            <a:r>
              <a:rPr kumimoji="1" lang="en-US" altLang="ja-JP" sz="1400" dirty="0">
                <a:solidFill>
                  <a:schemeClr val="bg1"/>
                </a:solidFill>
              </a:rPr>
              <a:t>et</a:t>
            </a:r>
            <a:r>
              <a:rPr kumimoji="1" lang="ja-JP" altLang="en-US" sz="1400" dirty="0">
                <a:solidFill>
                  <a:schemeClr val="bg1"/>
                </a:solidFill>
              </a:rPr>
              <a:t> </a:t>
            </a:r>
            <a:r>
              <a:rPr kumimoji="1" lang="en-US" altLang="ja-JP" sz="1400" dirty="0">
                <a:solidFill>
                  <a:schemeClr val="bg1"/>
                </a:solidFill>
              </a:rPr>
              <a:t>al.</a:t>
            </a:r>
            <a:r>
              <a:rPr kumimoji="1" lang="ja-JP" altLang="en-US" sz="1400" dirty="0">
                <a:solidFill>
                  <a:schemeClr val="bg1"/>
                </a:solidFill>
              </a:rPr>
              <a:t> </a:t>
            </a:r>
            <a:r>
              <a:rPr kumimoji="1" lang="en-US" altLang="ja-JP" sz="1400" dirty="0">
                <a:solidFill>
                  <a:schemeClr val="bg1"/>
                </a:solidFill>
              </a:rPr>
              <a:t>(2018) </a:t>
            </a:r>
          </a:p>
        </p:txBody>
      </p:sp>
      <p:grpSp>
        <p:nvGrpSpPr>
          <p:cNvPr id="12" name="グループ化 11">
            <a:extLst>
              <a:ext uri="{FF2B5EF4-FFF2-40B4-BE49-F238E27FC236}">
                <a16:creationId xmlns:a16="http://schemas.microsoft.com/office/drawing/2014/main" id="{DD9E2767-E4A9-4650-9EDB-77A015AB00D0}"/>
              </a:ext>
            </a:extLst>
          </p:cNvPr>
          <p:cNvGrpSpPr/>
          <p:nvPr/>
        </p:nvGrpSpPr>
        <p:grpSpPr>
          <a:xfrm>
            <a:off x="6443738" y="5810811"/>
            <a:ext cx="2956557" cy="523220"/>
            <a:chOff x="6443738" y="5810811"/>
            <a:chExt cx="2956557" cy="523220"/>
          </a:xfrm>
        </p:grpSpPr>
        <p:sp>
          <p:nvSpPr>
            <p:cNvPr id="60" name="テキスト ボックス 59"/>
            <p:cNvSpPr txBox="1"/>
            <p:nvPr/>
          </p:nvSpPr>
          <p:spPr>
            <a:xfrm>
              <a:off x="7779338" y="5810811"/>
              <a:ext cx="1620957" cy="523220"/>
            </a:xfrm>
            <a:prstGeom prst="rect">
              <a:avLst/>
            </a:prstGeom>
            <a:noFill/>
            <a:ln>
              <a:solidFill>
                <a:schemeClr val="bg1"/>
              </a:solidFill>
            </a:ln>
          </p:spPr>
          <p:txBody>
            <a:bodyPr wrap="none" rtlCol="0">
              <a:spAutoFit/>
            </a:bodyPr>
            <a:lstStyle/>
            <a:p>
              <a:r>
                <a:rPr lang="ja-JP" altLang="en-US" sz="2800" dirty="0">
                  <a:solidFill>
                    <a:schemeClr val="bg1"/>
                  </a:solidFill>
                  <a:latin typeface="+mj-ea"/>
                  <a:ea typeface="+mj-ea"/>
                </a:rPr>
                <a:t>無</a:t>
              </a:r>
              <a:r>
                <a:rPr kumimoji="1" lang="ja-JP" altLang="en-US" sz="2800" dirty="0">
                  <a:solidFill>
                    <a:schemeClr val="bg1"/>
                  </a:solidFill>
                  <a:latin typeface="+mj-ea"/>
                  <a:ea typeface="+mj-ea"/>
                </a:rPr>
                <a:t>酸素水</a:t>
              </a:r>
              <a:endParaRPr kumimoji="1" lang="en-US" altLang="ja-JP" sz="2800" dirty="0">
                <a:solidFill>
                  <a:schemeClr val="bg1"/>
                </a:solidFill>
                <a:latin typeface="+mj-ea"/>
                <a:ea typeface="+mj-ea"/>
              </a:endParaRPr>
            </a:p>
          </p:txBody>
        </p:sp>
        <p:cxnSp>
          <p:nvCxnSpPr>
            <p:cNvPr id="61" name="直線矢印コネクタ 60"/>
            <p:cNvCxnSpPr>
              <a:stCxn id="60" idx="1"/>
            </p:cNvCxnSpPr>
            <p:nvPr/>
          </p:nvCxnSpPr>
          <p:spPr>
            <a:xfrm flipH="1" flipV="1">
              <a:off x="6443738" y="6066353"/>
              <a:ext cx="1335600" cy="606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オーディオ 2">
            <a:hlinkClick r:id="" action="ppaction://media"/>
            <a:extLst>
              <a:ext uri="{FF2B5EF4-FFF2-40B4-BE49-F238E27FC236}">
                <a16:creationId xmlns:a16="http://schemas.microsoft.com/office/drawing/2014/main" id="{D6E8A64D-D2FA-4FB5-A65D-05F861BD1AD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266784801"/>
      </p:ext>
    </p:extLst>
  </p:cSld>
  <p:clrMapOvr>
    <a:masterClrMapping/>
  </p:clrMapOvr>
  <mc:AlternateContent xmlns:mc="http://schemas.openxmlformats.org/markup-compatibility/2006">
    <mc:Choice xmlns:p14="http://schemas.microsoft.com/office/powerpoint/2010/main" Requires="p14">
      <p:transition spd="slow" p14:dur="2000" advTm="103170"/>
    </mc:Choice>
    <mc:Fallback>
      <p:transition spd="slow" advTm="103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直線コネクタ 46"/>
          <p:cNvCxnSpPr/>
          <p:nvPr/>
        </p:nvCxnSpPr>
        <p:spPr>
          <a:xfrm>
            <a:off x="464475" y="5219192"/>
            <a:ext cx="15840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9" name="楕円 7"/>
          <p:cNvSpPr/>
          <p:nvPr/>
        </p:nvSpPr>
        <p:spPr>
          <a:xfrm>
            <a:off x="5483017" y="4405720"/>
            <a:ext cx="2905126" cy="1634134"/>
          </a:xfrm>
          <a:custGeom>
            <a:avLst/>
            <a:gdLst>
              <a:gd name="connsiteX0" fmla="*/ 0 w 2905125"/>
              <a:gd name="connsiteY0" fmla="*/ 1452563 h 2905125"/>
              <a:gd name="connsiteX1" fmla="*/ 1452563 w 2905125"/>
              <a:gd name="connsiteY1" fmla="*/ 0 h 2905125"/>
              <a:gd name="connsiteX2" fmla="*/ 2905126 w 2905125"/>
              <a:gd name="connsiteY2" fmla="*/ 1452563 h 2905125"/>
              <a:gd name="connsiteX3" fmla="*/ 1452563 w 2905125"/>
              <a:gd name="connsiteY3" fmla="*/ 2905126 h 2905125"/>
              <a:gd name="connsiteX4" fmla="*/ 0 w 2905125"/>
              <a:gd name="connsiteY4" fmla="*/ 1452563 h 2905125"/>
              <a:gd name="connsiteX0" fmla="*/ 0 w 2945504"/>
              <a:gd name="connsiteY0" fmla="*/ 181571 h 1634134"/>
              <a:gd name="connsiteX1" fmla="*/ 2905126 w 2945504"/>
              <a:gd name="connsiteY1" fmla="*/ 181571 h 1634134"/>
              <a:gd name="connsiteX2" fmla="*/ 1452563 w 2945504"/>
              <a:gd name="connsiteY2" fmla="*/ 1634134 h 1634134"/>
              <a:gd name="connsiteX3" fmla="*/ 0 w 2945504"/>
              <a:gd name="connsiteY3" fmla="*/ 181571 h 1634134"/>
              <a:gd name="connsiteX0" fmla="*/ 0 w 2905126"/>
              <a:gd name="connsiteY0" fmla="*/ 181571 h 1634134"/>
              <a:gd name="connsiteX1" fmla="*/ 2905126 w 2905126"/>
              <a:gd name="connsiteY1" fmla="*/ 181571 h 1634134"/>
              <a:gd name="connsiteX2" fmla="*/ 1452563 w 2905126"/>
              <a:gd name="connsiteY2" fmla="*/ 1634134 h 1634134"/>
              <a:gd name="connsiteX3" fmla="*/ 0 w 2905126"/>
              <a:gd name="connsiteY3" fmla="*/ 181571 h 1634134"/>
            </a:gdLst>
            <a:ahLst/>
            <a:cxnLst>
              <a:cxn ang="0">
                <a:pos x="connsiteX0" y="connsiteY0"/>
              </a:cxn>
              <a:cxn ang="0">
                <a:pos x="connsiteX1" y="connsiteY1"/>
              </a:cxn>
              <a:cxn ang="0">
                <a:pos x="connsiteX2" y="connsiteY2"/>
              </a:cxn>
              <a:cxn ang="0">
                <a:pos x="connsiteX3" y="connsiteY3"/>
              </a:cxn>
            </a:cxnLst>
            <a:rect l="l" t="t" r="r" b="b"/>
            <a:pathLst>
              <a:path w="2905126" h="1634134">
                <a:moveTo>
                  <a:pt x="0" y="181571"/>
                </a:moveTo>
                <a:cubicBezTo>
                  <a:pt x="242094" y="-60523"/>
                  <a:pt x="2663032" y="-60523"/>
                  <a:pt x="2905126" y="181571"/>
                </a:cubicBezTo>
                <a:cubicBezTo>
                  <a:pt x="2870995" y="852290"/>
                  <a:pt x="2254791" y="1634134"/>
                  <a:pt x="1452563" y="1634134"/>
                </a:cubicBezTo>
                <a:cubicBezTo>
                  <a:pt x="650335" y="1634134"/>
                  <a:pt x="0" y="983799"/>
                  <a:pt x="0" y="181571"/>
                </a:cubicBezTo>
                <a:close/>
              </a:path>
            </a:pathLst>
          </a:custGeom>
          <a:gradFill flip="none" rotWithShape="1">
            <a:gsLst>
              <a:gs pos="25000">
                <a:schemeClr val="accent5">
                  <a:lumMod val="40000"/>
                  <a:lumOff val="60000"/>
                </a:schemeClr>
              </a:gs>
              <a:gs pos="100000">
                <a:srgbClr val="00B0F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5483018" y="1670039"/>
            <a:ext cx="2805543" cy="369332"/>
          </a:xfrm>
          <a:prstGeom prst="rect">
            <a:avLst/>
          </a:prstGeom>
          <a:noFill/>
          <a:ln>
            <a:solidFill>
              <a:schemeClr val="bg1"/>
            </a:solidFill>
          </a:ln>
        </p:spPr>
        <p:txBody>
          <a:bodyPr wrap="square" rtlCol="0">
            <a:spAutoFit/>
          </a:bodyPr>
          <a:lstStyle/>
          <a:p>
            <a:pPr algn="ctr">
              <a:spcAft>
                <a:spcPts val="600"/>
              </a:spcAft>
            </a:pPr>
            <a:r>
              <a:rPr lang="ja-JP" altLang="en-US" dirty="0">
                <a:solidFill>
                  <a:schemeClr val="bg1"/>
                </a:solidFill>
              </a:rPr>
              <a:t>酸素が届きにくい状態</a:t>
            </a:r>
          </a:p>
        </p:txBody>
      </p:sp>
      <p:sp>
        <p:nvSpPr>
          <p:cNvPr id="8" name="楕円 7"/>
          <p:cNvSpPr/>
          <p:nvPr/>
        </p:nvSpPr>
        <p:spPr>
          <a:xfrm>
            <a:off x="5458122" y="4407232"/>
            <a:ext cx="2905126" cy="1634134"/>
          </a:xfrm>
          <a:custGeom>
            <a:avLst/>
            <a:gdLst>
              <a:gd name="connsiteX0" fmla="*/ 0 w 2905125"/>
              <a:gd name="connsiteY0" fmla="*/ 1452563 h 2905125"/>
              <a:gd name="connsiteX1" fmla="*/ 1452563 w 2905125"/>
              <a:gd name="connsiteY1" fmla="*/ 0 h 2905125"/>
              <a:gd name="connsiteX2" fmla="*/ 2905126 w 2905125"/>
              <a:gd name="connsiteY2" fmla="*/ 1452563 h 2905125"/>
              <a:gd name="connsiteX3" fmla="*/ 1452563 w 2905125"/>
              <a:gd name="connsiteY3" fmla="*/ 2905126 h 2905125"/>
              <a:gd name="connsiteX4" fmla="*/ 0 w 2905125"/>
              <a:gd name="connsiteY4" fmla="*/ 1452563 h 2905125"/>
              <a:gd name="connsiteX0" fmla="*/ 0 w 2945504"/>
              <a:gd name="connsiteY0" fmla="*/ 181571 h 1634134"/>
              <a:gd name="connsiteX1" fmla="*/ 2905126 w 2945504"/>
              <a:gd name="connsiteY1" fmla="*/ 181571 h 1634134"/>
              <a:gd name="connsiteX2" fmla="*/ 1452563 w 2945504"/>
              <a:gd name="connsiteY2" fmla="*/ 1634134 h 1634134"/>
              <a:gd name="connsiteX3" fmla="*/ 0 w 2945504"/>
              <a:gd name="connsiteY3" fmla="*/ 181571 h 1634134"/>
              <a:gd name="connsiteX0" fmla="*/ 0 w 2905126"/>
              <a:gd name="connsiteY0" fmla="*/ 181571 h 1634134"/>
              <a:gd name="connsiteX1" fmla="*/ 2905126 w 2905126"/>
              <a:gd name="connsiteY1" fmla="*/ 181571 h 1634134"/>
              <a:gd name="connsiteX2" fmla="*/ 1452563 w 2905126"/>
              <a:gd name="connsiteY2" fmla="*/ 1634134 h 1634134"/>
              <a:gd name="connsiteX3" fmla="*/ 0 w 2905126"/>
              <a:gd name="connsiteY3" fmla="*/ 181571 h 1634134"/>
            </a:gdLst>
            <a:ahLst/>
            <a:cxnLst>
              <a:cxn ang="0">
                <a:pos x="connsiteX0" y="connsiteY0"/>
              </a:cxn>
              <a:cxn ang="0">
                <a:pos x="connsiteX1" y="connsiteY1"/>
              </a:cxn>
              <a:cxn ang="0">
                <a:pos x="connsiteX2" y="connsiteY2"/>
              </a:cxn>
              <a:cxn ang="0">
                <a:pos x="connsiteX3" y="connsiteY3"/>
              </a:cxn>
            </a:cxnLst>
            <a:rect l="l" t="t" r="r" b="b"/>
            <a:pathLst>
              <a:path w="2905126" h="1634134">
                <a:moveTo>
                  <a:pt x="0" y="181571"/>
                </a:moveTo>
                <a:cubicBezTo>
                  <a:pt x="242094" y="-60523"/>
                  <a:pt x="2663032" y="-60523"/>
                  <a:pt x="2905126" y="181571"/>
                </a:cubicBezTo>
                <a:cubicBezTo>
                  <a:pt x="2870995" y="852290"/>
                  <a:pt x="2254791" y="1634134"/>
                  <a:pt x="1452563" y="1634134"/>
                </a:cubicBezTo>
                <a:cubicBezTo>
                  <a:pt x="650335" y="1634134"/>
                  <a:pt x="0" y="983799"/>
                  <a:pt x="0" y="181571"/>
                </a:cubicBezTo>
                <a:close/>
              </a:path>
            </a:pathLst>
          </a:custGeom>
          <a:gradFill flip="none" rotWithShape="1">
            <a:gsLst>
              <a:gs pos="69000">
                <a:srgbClr val="00B0F0"/>
              </a:gs>
              <a:gs pos="35000">
                <a:schemeClr val="accent5">
                  <a:lumMod val="40000"/>
                  <a:lumOff val="60000"/>
                </a:schemeClr>
              </a:gs>
              <a:gs pos="0">
                <a:schemeClr val="accent4">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5804501" y="2199744"/>
            <a:ext cx="2262158" cy="646331"/>
          </a:xfrm>
          <a:prstGeom prst="rect">
            <a:avLst/>
          </a:prstGeom>
          <a:noFill/>
        </p:spPr>
        <p:txBody>
          <a:bodyPr wrap="none" rtlCol="0">
            <a:spAutoFit/>
          </a:bodyPr>
          <a:lstStyle/>
          <a:p>
            <a:r>
              <a:rPr lang="ja-JP" altLang="en-US" dirty="0">
                <a:solidFill>
                  <a:schemeClr val="bg1"/>
                </a:solidFill>
              </a:rPr>
              <a:t>海面から水温上昇</a:t>
            </a:r>
            <a:endParaRPr lang="en-US" altLang="ja-JP" dirty="0">
              <a:solidFill>
                <a:schemeClr val="bg1"/>
              </a:solidFill>
            </a:endParaRPr>
          </a:p>
          <a:p>
            <a:r>
              <a:rPr kumimoji="1" lang="ja-JP" altLang="en-US" dirty="0">
                <a:solidFill>
                  <a:schemeClr val="bg1"/>
                </a:solidFill>
              </a:rPr>
              <a:t>⇒風で</a:t>
            </a:r>
            <a:r>
              <a:rPr kumimoji="1" lang="ja-JP" altLang="en-US" u="sng" dirty="0">
                <a:solidFill>
                  <a:schemeClr val="bg1"/>
                </a:solidFill>
              </a:rPr>
              <a:t>混ざりにくい</a:t>
            </a:r>
          </a:p>
        </p:txBody>
      </p:sp>
      <p:sp>
        <p:nvSpPr>
          <p:cNvPr id="27" name="太陽 26"/>
          <p:cNvSpPr/>
          <p:nvPr/>
        </p:nvSpPr>
        <p:spPr>
          <a:xfrm>
            <a:off x="5353462" y="3648650"/>
            <a:ext cx="792000" cy="792000"/>
          </a:xfrm>
          <a:prstGeom prst="su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7"/>
          <p:cNvSpPr/>
          <p:nvPr/>
        </p:nvSpPr>
        <p:spPr>
          <a:xfrm>
            <a:off x="5468755" y="4407232"/>
            <a:ext cx="2905126" cy="1634134"/>
          </a:xfrm>
          <a:custGeom>
            <a:avLst/>
            <a:gdLst>
              <a:gd name="connsiteX0" fmla="*/ 0 w 2905125"/>
              <a:gd name="connsiteY0" fmla="*/ 1452563 h 2905125"/>
              <a:gd name="connsiteX1" fmla="*/ 1452563 w 2905125"/>
              <a:gd name="connsiteY1" fmla="*/ 0 h 2905125"/>
              <a:gd name="connsiteX2" fmla="*/ 2905126 w 2905125"/>
              <a:gd name="connsiteY2" fmla="*/ 1452563 h 2905125"/>
              <a:gd name="connsiteX3" fmla="*/ 1452563 w 2905125"/>
              <a:gd name="connsiteY3" fmla="*/ 2905126 h 2905125"/>
              <a:gd name="connsiteX4" fmla="*/ 0 w 2905125"/>
              <a:gd name="connsiteY4" fmla="*/ 1452563 h 2905125"/>
              <a:gd name="connsiteX0" fmla="*/ 0 w 2945504"/>
              <a:gd name="connsiteY0" fmla="*/ 181571 h 1634134"/>
              <a:gd name="connsiteX1" fmla="*/ 2905126 w 2945504"/>
              <a:gd name="connsiteY1" fmla="*/ 181571 h 1634134"/>
              <a:gd name="connsiteX2" fmla="*/ 1452563 w 2945504"/>
              <a:gd name="connsiteY2" fmla="*/ 1634134 h 1634134"/>
              <a:gd name="connsiteX3" fmla="*/ 0 w 2945504"/>
              <a:gd name="connsiteY3" fmla="*/ 181571 h 1634134"/>
              <a:gd name="connsiteX0" fmla="*/ 0 w 2905126"/>
              <a:gd name="connsiteY0" fmla="*/ 181571 h 1634134"/>
              <a:gd name="connsiteX1" fmla="*/ 2905126 w 2905126"/>
              <a:gd name="connsiteY1" fmla="*/ 181571 h 1634134"/>
              <a:gd name="connsiteX2" fmla="*/ 1452563 w 2905126"/>
              <a:gd name="connsiteY2" fmla="*/ 1634134 h 1634134"/>
              <a:gd name="connsiteX3" fmla="*/ 0 w 2905126"/>
              <a:gd name="connsiteY3" fmla="*/ 181571 h 1634134"/>
            </a:gdLst>
            <a:ahLst/>
            <a:cxnLst>
              <a:cxn ang="0">
                <a:pos x="connsiteX0" y="connsiteY0"/>
              </a:cxn>
              <a:cxn ang="0">
                <a:pos x="connsiteX1" y="connsiteY1"/>
              </a:cxn>
              <a:cxn ang="0">
                <a:pos x="connsiteX2" y="connsiteY2"/>
              </a:cxn>
              <a:cxn ang="0">
                <a:pos x="connsiteX3" y="connsiteY3"/>
              </a:cxn>
            </a:cxnLst>
            <a:rect l="l" t="t" r="r" b="b"/>
            <a:pathLst>
              <a:path w="2905126" h="1634134">
                <a:moveTo>
                  <a:pt x="0" y="181571"/>
                </a:moveTo>
                <a:cubicBezTo>
                  <a:pt x="242094" y="-60523"/>
                  <a:pt x="2663032" y="-60523"/>
                  <a:pt x="2905126" y="181571"/>
                </a:cubicBezTo>
                <a:cubicBezTo>
                  <a:pt x="2870995" y="852290"/>
                  <a:pt x="2254791" y="1634134"/>
                  <a:pt x="1452563" y="1634134"/>
                </a:cubicBezTo>
                <a:cubicBezTo>
                  <a:pt x="650335" y="1634134"/>
                  <a:pt x="0" y="983799"/>
                  <a:pt x="0" y="181571"/>
                </a:cubicBezTo>
                <a:close/>
              </a:path>
            </a:pathLst>
          </a:custGeom>
          <a:gradFill flip="none" rotWithShape="1">
            <a:gsLst>
              <a:gs pos="69000">
                <a:srgbClr val="00B0F0"/>
              </a:gs>
              <a:gs pos="35000">
                <a:schemeClr val="accent5">
                  <a:lumMod val="40000"/>
                  <a:lumOff val="60000"/>
                </a:schemeClr>
              </a:gs>
              <a:gs pos="0">
                <a:schemeClr val="accent4">
                  <a:lumMod val="40000"/>
                  <a:lumOff val="60000"/>
                </a:schemeClr>
              </a:gs>
              <a:gs pos="100000">
                <a:schemeClr val="accent4">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7"/>
          <p:cNvSpPr/>
          <p:nvPr/>
        </p:nvSpPr>
        <p:spPr>
          <a:xfrm>
            <a:off x="1152038" y="4405720"/>
            <a:ext cx="2905126" cy="1634134"/>
          </a:xfrm>
          <a:custGeom>
            <a:avLst/>
            <a:gdLst>
              <a:gd name="connsiteX0" fmla="*/ 0 w 2905125"/>
              <a:gd name="connsiteY0" fmla="*/ 1452563 h 2905125"/>
              <a:gd name="connsiteX1" fmla="*/ 1452563 w 2905125"/>
              <a:gd name="connsiteY1" fmla="*/ 0 h 2905125"/>
              <a:gd name="connsiteX2" fmla="*/ 2905126 w 2905125"/>
              <a:gd name="connsiteY2" fmla="*/ 1452563 h 2905125"/>
              <a:gd name="connsiteX3" fmla="*/ 1452563 w 2905125"/>
              <a:gd name="connsiteY3" fmla="*/ 2905126 h 2905125"/>
              <a:gd name="connsiteX4" fmla="*/ 0 w 2905125"/>
              <a:gd name="connsiteY4" fmla="*/ 1452563 h 2905125"/>
              <a:gd name="connsiteX0" fmla="*/ 0 w 2945504"/>
              <a:gd name="connsiteY0" fmla="*/ 181571 h 1634134"/>
              <a:gd name="connsiteX1" fmla="*/ 2905126 w 2945504"/>
              <a:gd name="connsiteY1" fmla="*/ 181571 h 1634134"/>
              <a:gd name="connsiteX2" fmla="*/ 1452563 w 2945504"/>
              <a:gd name="connsiteY2" fmla="*/ 1634134 h 1634134"/>
              <a:gd name="connsiteX3" fmla="*/ 0 w 2945504"/>
              <a:gd name="connsiteY3" fmla="*/ 181571 h 1634134"/>
              <a:gd name="connsiteX0" fmla="*/ 0 w 2905126"/>
              <a:gd name="connsiteY0" fmla="*/ 181571 h 1634134"/>
              <a:gd name="connsiteX1" fmla="*/ 2905126 w 2905126"/>
              <a:gd name="connsiteY1" fmla="*/ 181571 h 1634134"/>
              <a:gd name="connsiteX2" fmla="*/ 1452563 w 2905126"/>
              <a:gd name="connsiteY2" fmla="*/ 1634134 h 1634134"/>
              <a:gd name="connsiteX3" fmla="*/ 0 w 2905126"/>
              <a:gd name="connsiteY3" fmla="*/ 181571 h 1634134"/>
            </a:gdLst>
            <a:ahLst/>
            <a:cxnLst>
              <a:cxn ang="0">
                <a:pos x="connsiteX0" y="connsiteY0"/>
              </a:cxn>
              <a:cxn ang="0">
                <a:pos x="connsiteX1" y="connsiteY1"/>
              </a:cxn>
              <a:cxn ang="0">
                <a:pos x="connsiteX2" y="connsiteY2"/>
              </a:cxn>
              <a:cxn ang="0">
                <a:pos x="connsiteX3" y="connsiteY3"/>
              </a:cxn>
            </a:cxnLst>
            <a:rect l="l" t="t" r="r" b="b"/>
            <a:pathLst>
              <a:path w="2905126" h="1634134">
                <a:moveTo>
                  <a:pt x="0" y="181571"/>
                </a:moveTo>
                <a:cubicBezTo>
                  <a:pt x="242094" y="-60523"/>
                  <a:pt x="2663032" y="-60523"/>
                  <a:pt x="2905126" y="181571"/>
                </a:cubicBezTo>
                <a:cubicBezTo>
                  <a:pt x="2870995" y="852290"/>
                  <a:pt x="2254791" y="1634134"/>
                  <a:pt x="1452563" y="1634134"/>
                </a:cubicBezTo>
                <a:cubicBezTo>
                  <a:pt x="650335" y="1634134"/>
                  <a:pt x="0" y="983799"/>
                  <a:pt x="0" y="181571"/>
                </a:cubicBezTo>
                <a:close/>
              </a:path>
            </a:pathLst>
          </a:custGeom>
          <a:gradFill flip="none" rotWithShape="1">
            <a:gsLst>
              <a:gs pos="25000">
                <a:schemeClr val="accent5">
                  <a:lumMod val="40000"/>
                  <a:lumOff val="60000"/>
                </a:schemeClr>
              </a:gs>
              <a:gs pos="100000">
                <a:srgbClr val="00B0F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右矢印 32"/>
          <p:cNvSpPr/>
          <p:nvPr/>
        </p:nvSpPr>
        <p:spPr>
          <a:xfrm>
            <a:off x="1864941" y="3254154"/>
            <a:ext cx="1348967" cy="660017"/>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B050"/>
                </a:solidFill>
              </a:rPr>
              <a:t>風</a:t>
            </a:r>
          </a:p>
        </p:txBody>
      </p:sp>
      <p:grpSp>
        <p:nvGrpSpPr>
          <p:cNvPr id="6" name="グループ化 5"/>
          <p:cNvGrpSpPr/>
          <p:nvPr/>
        </p:nvGrpSpPr>
        <p:grpSpPr>
          <a:xfrm>
            <a:off x="1541776" y="4469862"/>
            <a:ext cx="737563" cy="1347107"/>
            <a:chOff x="1409044" y="4469862"/>
            <a:chExt cx="737563" cy="1347107"/>
          </a:xfrm>
        </p:grpSpPr>
        <p:sp>
          <p:nvSpPr>
            <p:cNvPr id="30" name="右カーブ矢印 29"/>
            <p:cNvSpPr/>
            <p:nvPr/>
          </p:nvSpPr>
          <p:spPr>
            <a:xfrm>
              <a:off x="1684880" y="4839194"/>
              <a:ext cx="461727" cy="97777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テキスト ボックス 35"/>
            <p:cNvSpPr txBox="1"/>
            <p:nvPr/>
          </p:nvSpPr>
          <p:spPr>
            <a:xfrm>
              <a:off x="1409044" y="4469862"/>
              <a:ext cx="646331" cy="369332"/>
            </a:xfrm>
            <a:prstGeom prst="rect">
              <a:avLst/>
            </a:prstGeom>
            <a:noFill/>
          </p:spPr>
          <p:txBody>
            <a:bodyPr wrap="none" rtlCol="0">
              <a:spAutoFit/>
            </a:bodyPr>
            <a:lstStyle/>
            <a:p>
              <a:r>
                <a:rPr lang="ja-JP" altLang="en-US" b="1" dirty="0">
                  <a:solidFill>
                    <a:schemeClr val="bg1"/>
                  </a:solidFill>
                </a:rPr>
                <a:t>酸素</a:t>
              </a:r>
              <a:endParaRPr kumimoji="1" lang="ja-JP" altLang="en-US" b="1" dirty="0">
                <a:solidFill>
                  <a:schemeClr val="bg1"/>
                </a:solidFill>
              </a:endParaRPr>
            </a:p>
          </p:txBody>
        </p:sp>
      </p:grpSp>
      <p:sp>
        <p:nvSpPr>
          <p:cNvPr id="37" name="テキスト ボックス 36"/>
          <p:cNvSpPr txBox="1"/>
          <p:nvPr/>
        </p:nvSpPr>
        <p:spPr>
          <a:xfrm>
            <a:off x="2872255" y="4246920"/>
            <a:ext cx="646331" cy="369332"/>
          </a:xfrm>
          <a:prstGeom prst="rect">
            <a:avLst/>
          </a:prstGeom>
          <a:noFill/>
        </p:spPr>
        <p:txBody>
          <a:bodyPr wrap="none" rtlCol="0">
            <a:spAutoFit/>
          </a:bodyPr>
          <a:lstStyle/>
          <a:p>
            <a:r>
              <a:rPr lang="ja-JP" altLang="en-US" b="1" dirty="0">
                <a:solidFill>
                  <a:schemeClr val="bg1"/>
                </a:solidFill>
              </a:rPr>
              <a:t>酸素</a:t>
            </a:r>
            <a:endParaRPr kumimoji="1" lang="ja-JP" altLang="en-US" b="1" dirty="0">
              <a:solidFill>
                <a:schemeClr val="bg1"/>
              </a:solidFill>
            </a:endParaRPr>
          </a:p>
        </p:txBody>
      </p:sp>
      <p:grpSp>
        <p:nvGrpSpPr>
          <p:cNvPr id="7" name="グループ化 6"/>
          <p:cNvGrpSpPr/>
          <p:nvPr/>
        </p:nvGrpSpPr>
        <p:grpSpPr>
          <a:xfrm>
            <a:off x="2268473" y="4784261"/>
            <a:ext cx="1065510" cy="1144151"/>
            <a:chOff x="2135741" y="4784261"/>
            <a:chExt cx="1065510" cy="1144151"/>
          </a:xfrm>
        </p:grpSpPr>
        <p:sp>
          <p:nvSpPr>
            <p:cNvPr id="38" name="右カーブ矢印 37"/>
            <p:cNvSpPr/>
            <p:nvPr/>
          </p:nvSpPr>
          <p:spPr>
            <a:xfrm rot="10800000">
              <a:off x="2739524" y="4784261"/>
              <a:ext cx="461727" cy="97777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9" name="テキスト ボックス 38"/>
            <p:cNvSpPr txBox="1"/>
            <p:nvPr/>
          </p:nvSpPr>
          <p:spPr>
            <a:xfrm>
              <a:off x="2135741" y="5559080"/>
              <a:ext cx="646331" cy="369332"/>
            </a:xfrm>
            <a:prstGeom prst="rect">
              <a:avLst/>
            </a:prstGeom>
            <a:noFill/>
          </p:spPr>
          <p:txBody>
            <a:bodyPr wrap="none" rtlCol="0">
              <a:spAutoFit/>
            </a:bodyPr>
            <a:lstStyle/>
            <a:p>
              <a:r>
                <a:rPr lang="ja-JP" altLang="en-US" b="1" dirty="0">
                  <a:solidFill>
                    <a:schemeClr val="bg1"/>
                  </a:solidFill>
                </a:rPr>
                <a:t>酸素</a:t>
              </a:r>
              <a:endParaRPr kumimoji="1" lang="ja-JP" altLang="en-US" b="1" dirty="0">
                <a:solidFill>
                  <a:schemeClr val="bg1"/>
                </a:solidFill>
              </a:endParaRPr>
            </a:p>
          </p:txBody>
        </p:sp>
      </p:grpSp>
      <p:sp>
        <p:nvSpPr>
          <p:cNvPr id="40" name="テキスト ボックス 39"/>
          <p:cNvSpPr txBox="1"/>
          <p:nvPr/>
        </p:nvSpPr>
        <p:spPr>
          <a:xfrm>
            <a:off x="1331736" y="2239526"/>
            <a:ext cx="2262158" cy="646331"/>
          </a:xfrm>
          <a:prstGeom prst="rect">
            <a:avLst/>
          </a:prstGeom>
          <a:noFill/>
        </p:spPr>
        <p:txBody>
          <a:bodyPr wrap="none" rtlCol="0">
            <a:spAutoFit/>
          </a:bodyPr>
          <a:lstStyle/>
          <a:p>
            <a:r>
              <a:rPr lang="ja-JP" altLang="en-US" dirty="0">
                <a:solidFill>
                  <a:schemeClr val="bg1"/>
                </a:solidFill>
              </a:rPr>
              <a:t>水温の差が小さい</a:t>
            </a:r>
            <a:endParaRPr lang="en-US" altLang="ja-JP" dirty="0">
              <a:solidFill>
                <a:schemeClr val="bg1"/>
              </a:solidFill>
            </a:endParaRPr>
          </a:p>
          <a:p>
            <a:r>
              <a:rPr lang="ja-JP" altLang="en-US" dirty="0">
                <a:solidFill>
                  <a:schemeClr val="bg1"/>
                </a:solidFill>
              </a:rPr>
              <a:t>⇒風で混ざりやすい</a:t>
            </a:r>
            <a:endParaRPr kumimoji="1" lang="ja-JP" altLang="en-US" dirty="0">
              <a:solidFill>
                <a:schemeClr val="bg1"/>
              </a:solidFill>
            </a:endParaRPr>
          </a:p>
        </p:txBody>
      </p:sp>
      <p:sp>
        <p:nvSpPr>
          <p:cNvPr id="41" name="テキスト ボックス 40"/>
          <p:cNvSpPr txBox="1"/>
          <p:nvPr/>
        </p:nvSpPr>
        <p:spPr>
          <a:xfrm>
            <a:off x="1124792" y="1670039"/>
            <a:ext cx="2650119" cy="369332"/>
          </a:xfrm>
          <a:prstGeom prst="rect">
            <a:avLst/>
          </a:prstGeom>
          <a:noFill/>
          <a:ln>
            <a:solidFill>
              <a:schemeClr val="bg1"/>
            </a:solidFill>
          </a:ln>
        </p:spPr>
        <p:txBody>
          <a:bodyPr wrap="square" rtlCol="0">
            <a:spAutoFit/>
          </a:bodyPr>
          <a:lstStyle/>
          <a:p>
            <a:pPr algn="ctr">
              <a:spcAft>
                <a:spcPts val="600"/>
              </a:spcAft>
            </a:pPr>
            <a:r>
              <a:rPr lang="ja-JP" altLang="en-US" dirty="0">
                <a:solidFill>
                  <a:schemeClr val="bg1"/>
                </a:solidFill>
              </a:rPr>
              <a:t>酸素が届きやすい状態</a:t>
            </a:r>
          </a:p>
        </p:txBody>
      </p:sp>
      <p:sp>
        <p:nvSpPr>
          <p:cNvPr id="42" name="右矢印 41"/>
          <p:cNvSpPr/>
          <p:nvPr/>
        </p:nvSpPr>
        <p:spPr>
          <a:xfrm>
            <a:off x="6330709" y="3260620"/>
            <a:ext cx="1348967" cy="660017"/>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B050"/>
                </a:solidFill>
              </a:rPr>
              <a:t>風</a:t>
            </a:r>
          </a:p>
        </p:txBody>
      </p:sp>
      <p:sp>
        <p:nvSpPr>
          <p:cNvPr id="43" name="テキスト ボックス 42"/>
          <p:cNvSpPr txBox="1"/>
          <p:nvPr/>
        </p:nvSpPr>
        <p:spPr>
          <a:xfrm>
            <a:off x="7280730" y="4340950"/>
            <a:ext cx="646331" cy="369332"/>
          </a:xfrm>
          <a:prstGeom prst="rect">
            <a:avLst/>
          </a:prstGeom>
          <a:noFill/>
        </p:spPr>
        <p:txBody>
          <a:bodyPr wrap="none" rtlCol="0">
            <a:spAutoFit/>
          </a:bodyPr>
          <a:lstStyle/>
          <a:p>
            <a:r>
              <a:rPr lang="ja-JP" altLang="en-US" b="1" dirty="0">
                <a:solidFill>
                  <a:schemeClr val="bg1"/>
                </a:solidFill>
              </a:rPr>
              <a:t>酸素</a:t>
            </a:r>
            <a:endParaRPr kumimoji="1" lang="ja-JP" altLang="en-US" b="1" dirty="0">
              <a:solidFill>
                <a:schemeClr val="bg1"/>
              </a:solidFill>
            </a:endParaRPr>
          </a:p>
        </p:txBody>
      </p:sp>
      <p:sp>
        <p:nvSpPr>
          <p:cNvPr id="44" name="右カーブ矢印 43"/>
          <p:cNvSpPr/>
          <p:nvPr/>
        </p:nvSpPr>
        <p:spPr>
          <a:xfrm>
            <a:off x="6108987" y="4857274"/>
            <a:ext cx="461727" cy="977775"/>
          </a:xfrm>
          <a:prstGeom prst="curvedRightArrow">
            <a:avLst/>
          </a:prstGeom>
          <a:noFill/>
          <a:ln w="28575">
            <a:solidFill>
              <a:schemeClr val="accent5">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5" name="右カーブ矢印 44"/>
          <p:cNvSpPr/>
          <p:nvPr/>
        </p:nvSpPr>
        <p:spPr>
          <a:xfrm rot="10800000">
            <a:off x="7317532" y="4802341"/>
            <a:ext cx="461727" cy="977775"/>
          </a:xfrm>
          <a:prstGeom prst="curvedRightArrow">
            <a:avLst/>
          </a:prstGeom>
          <a:noFill/>
          <a:ln w="28575">
            <a:solidFill>
              <a:schemeClr val="accent5">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6" name="テキスト ボックス 45"/>
          <p:cNvSpPr txBox="1"/>
          <p:nvPr/>
        </p:nvSpPr>
        <p:spPr>
          <a:xfrm>
            <a:off x="6496999" y="5579209"/>
            <a:ext cx="877163" cy="369332"/>
          </a:xfrm>
          <a:prstGeom prst="rect">
            <a:avLst/>
          </a:prstGeom>
          <a:noFill/>
        </p:spPr>
        <p:txBody>
          <a:bodyPr wrap="none" rtlCol="0">
            <a:spAutoFit/>
          </a:bodyPr>
          <a:lstStyle/>
          <a:p>
            <a:r>
              <a:rPr lang="ja-JP" altLang="en-US" b="1" dirty="0">
                <a:solidFill>
                  <a:srgbClr val="FFFF00"/>
                </a:solidFill>
              </a:rPr>
              <a:t>貧酸素</a:t>
            </a:r>
            <a:endParaRPr kumimoji="1" lang="ja-JP" altLang="en-US" b="1" dirty="0">
              <a:solidFill>
                <a:srgbClr val="FFFF00"/>
              </a:solidFill>
            </a:endParaRPr>
          </a:p>
        </p:txBody>
      </p:sp>
      <p:cxnSp>
        <p:nvCxnSpPr>
          <p:cNvPr id="52" name="直線コネクタ 51"/>
          <p:cNvCxnSpPr/>
          <p:nvPr/>
        </p:nvCxnSpPr>
        <p:spPr>
          <a:xfrm flipH="1">
            <a:off x="4706047" y="1502875"/>
            <a:ext cx="0" cy="4536979"/>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F1D399C4-AFAB-43A9-8D70-AC78ECD00F07}"/>
              </a:ext>
            </a:extLst>
          </p:cNvPr>
          <p:cNvSpPr txBox="1"/>
          <p:nvPr/>
        </p:nvSpPr>
        <p:spPr>
          <a:xfrm>
            <a:off x="550269" y="449291"/>
            <a:ext cx="3727302" cy="584775"/>
          </a:xfrm>
          <a:prstGeom prst="rect">
            <a:avLst/>
          </a:prstGeom>
          <a:solidFill>
            <a:schemeClr val="bg1">
              <a:alpha val="70000"/>
            </a:schemeClr>
          </a:solidFill>
        </p:spPr>
        <p:txBody>
          <a:bodyPr wrap="none" rtlCol="0">
            <a:spAutoFit/>
          </a:bodyPr>
          <a:lstStyle/>
          <a:p>
            <a:r>
              <a:rPr lang="ja-JP" altLang="en-US" sz="3200" dirty="0">
                <a:solidFill>
                  <a:srgbClr val="002060"/>
                </a:solidFill>
                <a:latin typeface="Meiryo UI" panose="020B0604030504040204" pitchFamily="50" charset="-128"/>
                <a:ea typeface="Meiryo UI" panose="020B0604030504040204" pitchFamily="50" charset="-128"/>
              </a:rPr>
              <a:t>海の貧酸素化の要因</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4637144" y="538387"/>
            <a:ext cx="3262432" cy="400110"/>
          </a:xfrm>
          <a:prstGeom prst="rect">
            <a:avLst/>
          </a:prstGeom>
          <a:noFill/>
        </p:spPr>
        <p:txBody>
          <a:bodyPr wrap="none" rtlCol="0">
            <a:spAutoFit/>
          </a:bodyPr>
          <a:lstStyle/>
          <a:p>
            <a:r>
              <a:rPr lang="ja-JP" altLang="en-US" sz="2000" dirty="0">
                <a:solidFill>
                  <a:schemeClr val="bg1"/>
                </a:solidFill>
              </a:rPr>
              <a:t>①表層水温上昇による成層</a:t>
            </a:r>
            <a:endParaRPr kumimoji="1" lang="ja-JP" altLang="en-US" sz="2000" dirty="0">
              <a:solidFill>
                <a:schemeClr val="bg1"/>
              </a:solidFill>
            </a:endParaRPr>
          </a:p>
        </p:txBody>
      </p:sp>
      <p:grpSp>
        <p:nvGrpSpPr>
          <p:cNvPr id="4" name="グループ化 3"/>
          <p:cNvGrpSpPr/>
          <p:nvPr/>
        </p:nvGrpSpPr>
        <p:grpSpPr>
          <a:xfrm>
            <a:off x="8635315" y="4431586"/>
            <a:ext cx="1584000" cy="1642913"/>
            <a:chOff x="8810808" y="4431586"/>
            <a:chExt cx="1584000" cy="1642913"/>
          </a:xfrm>
        </p:grpSpPr>
        <p:sp>
          <p:nvSpPr>
            <p:cNvPr id="31" name="テキスト ボックス 30"/>
            <p:cNvSpPr txBox="1"/>
            <p:nvPr/>
          </p:nvSpPr>
          <p:spPr>
            <a:xfrm>
              <a:off x="8815013" y="4431586"/>
              <a:ext cx="1569660" cy="369332"/>
            </a:xfrm>
            <a:prstGeom prst="rect">
              <a:avLst/>
            </a:prstGeom>
            <a:noFill/>
          </p:spPr>
          <p:txBody>
            <a:bodyPr wrap="none" rtlCol="0">
              <a:spAutoFit/>
            </a:bodyPr>
            <a:lstStyle/>
            <a:p>
              <a:r>
                <a:rPr lang="ja-JP" altLang="en-US" b="1" dirty="0">
                  <a:solidFill>
                    <a:schemeClr val="accent4">
                      <a:lumMod val="60000"/>
                      <a:lumOff val="40000"/>
                    </a:schemeClr>
                  </a:solidFill>
                </a:rPr>
                <a:t>温かく</a:t>
              </a:r>
              <a:r>
                <a:rPr lang="ja-JP" altLang="en-US" dirty="0">
                  <a:solidFill>
                    <a:schemeClr val="bg1"/>
                  </a:solidFill>
                </a:rPr>
                <a:t>軽い水</a:t>
              </a:r>
              <a:endParaRPr kumimoji="1" lang="ja-JP" altLang="en-US" u="sng" dirty="0">
                <a:solidFill>
                  <a:schemeClr val="bg1"/>
                </a:solidFill>
              </a:endParaRPr>
            </a:p>
          </p:txBody>
        </p:sp>
        <p:sp>
          <p:nvSpPr>
            <p:cNvPr id="32" name="テキスト ボックス 31"/>
            <p:cNvSpPr txBox="1"/>
            <p:nvPr/>
          </p:nvSpPr>
          <p:spPr>
            <a:xfrm>
              <a:off x="8815013" y="5705167"/>
              <a:ext cx="1569660" cy="369332"/>
            </a:xfrm>
            <a:prstGeom prst="rect">
              <a:avLst/>
            </a:prstGeom>
            <a:noFill/>
          </p:spPr>
          <p:txBody>
            <a:bodyPr wrap="none" rtlCol="0">
              <a:spAutoFit/>
            </a:bodyPr>
            <a:lstStyle/>
            <a:p>
              <a:r>
                <a:rPr lang="ja-JP" altLang="en-US" b="1" dirty="0">
                  <a:solidFill>
                    <a:schemeClr val="accent5">
                      <a:lumMod val="20000"/>
                      <a:lumOff val="80000"/>
                    </a:schemeClr>
                  </a:solidFill>
                </a:rPr>
                <a:t>冷たく</a:t>
              </a:r>
              <a:r>
                <a:rPr lang="ja-JP" altLang="en-US" dirty="0">
                  <a:solidFill>
                    <a:schemeClr val="bg1"/>
                  </a:solidFill>
                </a:rPr>
                <a:t>重い水</a:t>
              </a:r>
              <a:endParaRPr kumimoji="1" lang="ja-JP" altLang="en-US" u="sng" dirty="0">
                <a:solidFill>
                  <a:schemeClr val="bg1"/>
                </a:solidFill>
              </a:endParaRPr>
            </a:p>
          </p:txBody>
        </p:sp>
        <p:cxnSp>
          <p:nvCxnSpPr>
            <p:cNvPr id="3" name="直線コネクタ 2"/>
            <p:cNvCxnSpPr/>
            <p:nvPr/>
          </p:nvCxnSpPr>
          <p:spPr>
            <a:xfrm>
              <a:off x="8810808" y="5219193"/>
              <a:ext cx="15840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9213663" y="4988360"/>
              <a:ext cx="800219" cy="461665"/>
            </a:xfrm>
            <a:prstGeom prst="rect">
              <a:avLst/>
            </a:prstGeom>
            <a:solidFill>
              <a:srgbClr val="008ED7"/>
            </a:solidFill>
            <a:ln>
              <a:noFill/>
            </a:ln>
          </p:spPr>
          <p:txBody>
            <a:bodyPr wrap="none" rtlCol="0">
              <a:spAutoFit/>
            </a:bodyPr>
            <a:lstStyle/>
            <a:p>
              <a:r>
                <a:rPr lang="ja-JP" altLang="en-US" sz="2400" b="1" dirty="0">
                  <a:solidFill>
                    <a:schemeClr val="bg1"/>
                  </a:solidFill>
                </a:rPr>
                <a:t>成層</a:t>
              </a:r>
              <a:endParaRPr kumimoji="1" lang="ja-JP" altLang="en-US" sz="2400" b="1" dirty="0">
                <a:solidFill>
                  <a:schemeClr val="bg1"/>
                </a:solidFill>
              </a:endParaRPr>
            </a:p>
          </p:txBody>
        </p:sp>
      </p:grpSp>
      <p:sp>
        <p:nvSpPr>
          <p:cNvPr id="34" name="テキスト ボックス 33"/>
          <p:cNvSpPr txBox="1"/>
          <p:nvPr/>
        </p:nvSpPr>
        <p:spPr>
          <a:xfrm>
            <a:off x="428857" y="4490394"/>
            <a:ext cx="646331" cy="369332"/>
          </a:xfrm>
          <a:prstGeom prst="rect">
            <a:avLst/>
          </a:prstGeom>
          <a:noFill/>
        </p:spPr>
        <p:txBody>
          <a:bodyPr wrap="none" rtlCol="0">
            <a:spAutoFit/>
          </a:bodyPr>
          <a:lstStyle/>
          <a:p>
            <a:r>
              <a:rPr lang="ja-JP" altLang="en-US" b="1" dirty="0">
                <a:solidFill>
                  <a:schemeClr val="bg1"/>
                </a:solidFill>
              </a:rPr>
              <a:t>表層</a:t>
            </a:r>
            <a:endParaRPr kumimoji="1" lang="ja-JP" altLang="en-US" b="1" dirty="0">
              <a:solidFill>
                <a:schemeClr val="bg1"/>
              </a:solidFill>
            </a:endParaRPr>
          </a:p>
        </p:txBody>
      </p:sp>
      <p:sp>
        <p:nvSpPr>
          <p:cNvPr id="35" name="テキスト ボックス 34"/>
          <p:cNvSpPr txBox="1"/>
          <p:nvPr/>
        </p:nvSpPr>
        <p:spPr>
          <a:xfrm>
            <a:off x="858296" y="5704350"/>
            <a:ext cx="646331" cy="369332"/>
          </a:xfrm>
          <a:prstGeom prst="rect">
            <a:avLst/>
          </a:prstGeom>
          <a:noFill/>
        </p:spPr>
        <p:txBody>
          <a:bodyPr wrap="none" rtlCol="0">
            <a:spAutoFit/>
          </a:bodyPr>
          <a:lstStyle/>
          <a:p>
            <a:r>
              <a:rPr lang="ja-JP" altLang="en-US" b="1" dirty="0">
                <a:solidFill>
                  <a:schemeClr val="bg1"/>
                </a:solidFill>
              </a:rPr>
              <a:t>下層</a:t>
            </a:r>
            <a:endParaRPr kumimoji="1" lang="ja-JP" altLang="en-US" b="1" dirty="0">
              <a:solidFill>
                <a:schemeClr val="bg1"/>
              </a:solidFill>
            </a:endParaRPr>
          </a:p>
        </p:txBody>
      </p:sp>
      <p:pic>
        <p:nvPicPr>
          <p:cNvPr id="9" name="オーディオ 8">
            <a:hlinkClick r:id="" action="ppaction://media"/>
            <a:extLst>
              <a:ext uri="{FF2B5EF4-FFF2-40B4-BE49-F238E27FC236}">
                <a16:creationId xmlns:a16="http://schemas.microsoft.com/office/drawing/2014/main" id="{81825166-E363-4985-AE95-04647976813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812560560"/>
      </p:ext>
    </p:extLst>
  </p:cSld>
  <p:clrMapOvr>
    <a:masterClrMapping/>
  </p:clrMapOvr>
  <mc:AlternateContent xmlns:mc="http://schemas.openxmlformats.org/markup-compatibility/2006">
    <mc:Choice xmlns:p14="http://schemas.microsoft.com/office/powerpoint/2010/main" Requires="p14">
      <p:transition spd="slow" p14:dur="2000" advTm="144934"/>
    </mc:Choice>
    <mc:Fallback>
      <p:transition spd="slow" advTm="144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dissolv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left)">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up)">
                                      <p:cBhvr>
                                        <p:cTn id="44" dur="500"/>
                                        <p:tgtEl>
                                          <p:spTgt spid="44"/>
                                        </p:tgtEl>
                                      </p:cBhvr>
                                    </p:animEffect>
                                  </p:childTnLst>
                                </p:cTn>
                              </p:par>
                            </p:childTnLst>
                          </p:cTn>
                        </p:par>
                        <p:par>
                          <p:cTn id="45" fill="hold">
                            <p:stCondLst>
                              <p:cond delay="500"/>
                            </p:stCondLst>
                            <p:childTnLst>
                              <p:par>
                                <p:cTn id="46" presetID="22" presetClass="entr" presetSubtype="4" fill="hold" grpId="0"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down)">
                                      <p:cBhvr>
                                        <p:cTn id="48" dur="500"/>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dissolve">
                                      <p:cBhvr>
                                        <p:cTn id="53" dur="5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wipe(up)">
                                      <p:cBhvr>
                                        <p:cTn id="5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9"/>
                </p:tgtEl>
              </p:cMediaNode>
            </p:audio>
          </p:childTnLst>
        </p:cTn>
      </p:par>
    </p:tnLst>
    <p:bldLst>
      <p:bldP spid="8" grpId="0" animBg="1"/>
      <p:bldP spid="27" grpId="0" animBg="1"/>
      <p:bldP spid="51" grpId="0" animBg="1"/>
      <p:bldP spid="33" grpId="0" animBg="1"/>
      <p:bldP spid="42" grpId="0" animBg="1"/>
      <p:bldP spid="44" grpId="0" animBg="1"/>
      <p:bldP spid="45" grpId="0" animBg="1"/>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938905" y="3448236"/>
            <a:ext cx="6026685" cy="1200329"/>
          </a:xfrm>
          <a:prstGeom prst="rect">
            <a:avLst/>
          </a:prstGeom>
          <a:noFill/>
        </p:spPr>
        <p:txBody>
          <a:bodyPr wrap="square" rtlCol="0">
            <a:spAutoFit/>
          </a:bodyPr>
          <a:lstStyle/>
          <a:p>
            <a:r>
              <a:rPr lang="ja-JP" altLang="en-US" sz="2400" dirty="0">
                <a:solidFill>
                  <a:schemeClr val="bg1"/>
                </a:solidFill>
              </a:rPr>
              <a:t>季節による水温上昇や水の流動性の低下、河川からの生活排水等による富栄養化</a:t>
            </a:r>
            <a:endParaRPr lang="en-US" altLang="ja-JP" sz="2400" dirty="0">
              <a:solidFill>
                <a:schemeClr val="bg1"/>
              </a:solidFill>
            </a:endParaRPr>
          </a:p>
          <a:p>
            <a:r>
              <a:rPr lang="ja-JP" altLang="en-US" sz="2400" dirty="0">
                <a:solidFill>
                  <a:schemeClr val="bg1"/>
                </a:solidFill>
              </a:rPr>
              <a:t>などの要因が合わさり発生</a:t>
            </a:r>
            <a:endParaRPr lang="en-US" altLang="ja-JP" sz="2400" dirty="0">
              <a:solidFill>
                <a:schemeClr val="bg1"/>
              </a:solidFill>
            </a:endParaRPr>
          </a:p>
        </p:txBody>
      </p:sp>
      <p:sp>
        <p:nvSpPr>
          <p:cNvPr id="5" name="テキスト ボックス 4"/>
          <p:cNvSpPr txBox="1"/>
          <p:nvPr/>
        </p:nvSpPr>
        <p:spPr>
          <a:xfrm>
            <a:off x="4938905" y="1852942"/>
            <a:ext cx="5105616" cy="830997"/>
          </a:xfrm>
          <a:prstGeom prst="rect">
            <a:avLst/>
          </a:prstGeom>
          <a:noFill/>
        </p:spPr>
        <p:txBody>
          <a:bodyPr wrap="square" rtlCol="0">
            <a:spAutoFit/>
          </a:bodyPr>
          <a:lstStyle/>
          <a:p>
            <a:pPr>
              <a:spcAft>
                <a:spcPts val="600"/>
              </a:spcAft>
            </a:pPr>
            <a:r>
              <a:rPr lang="ja-JP" altLang="en-US" sz="2400" b="1" dirty="0">
                <a:solidFill>
                  <a:srgbClr val="FFC000"/>
                </a:solidFill>
              </a:rPr>
              <a:t>赤潮</a:t>
            </a:r>
            <a:r>
              <a:rPr lang="ja-JP" altLang="en-US" sz="2400" dirty="0">
                <a:solidFill>
                  <a:schemeClr val="bg1"/>
                </a:solidFill>
              </a:rPr>
              <a:t>：プランクトンが大量に発生して海水に</a:t>
            </a:r>
            <a:r>
              <a:rPr lang="ja-JP" altLang="en-US" sz="2400" u="sng" dirty="0">
                <a:solidFill>
                  <a:schemeClr val="bg1"/>
                </a:solidFill>
              </a:rPr>
              <a:t>色</a:t>
            </a:r>
            <a:r>
              <a:rPr lang="ja-JP" altLang="en-US" sz="2400" dirty="0">
                <a:solidFill>
                  <a:schemeClr val="bg1"/>
                </a:solidFill>
              </a:rPr>
              <a:t>が着いて見える現象</a:t>
            </a:r>
            <a:endParaRPr lang="en-US" altLang="ja-JP" sz="2400" dirty="0">
              <a:solidFill>
                <a:schemeClr val="bg1"/>
              </a:solidFill>
            </a:endParaRPr>
          </a:p>
        </p:txBody>
      </p:sp>
      <p:sp>
        <p:nvSpPr>
          <p:cNvPr id="16" name="テキスト ボックス 15"/>
          <p:cNvSpPr txBox="1"/>
          <p:nvPr/>
        </p:nvSpPr>
        <p:spPr>
          <a:xfrm>
            <a:off x="5611713" y="2617239"/>
            <a:ext cx="1758815" cy="338554"/>
          </a:xfrm>
          <a:prstGeom prst="rect">
            <a:avLst/>
          </a:prstGeom>
          <a:noFill/>
        </p:spPr>
        <p:txBody>
          <a:bodyPr wrap="none" rtlCol="0">
            <a:spAutoFit/>
          </a:bodyPr>
          <a:lstStyle/>
          <a:p>
            <a:r>
              <a:rPr kumimoji="1" lang="en-US" altLang="ja-JP" sz="1600" dirty="0">
                <a:solidFill>
                  <a:schemeClr val="bg1"/>
                </a:solidFill>
                <a:latin typeface="+mj-ea"/>
                <a:ea typeface="+mj-ea"/>
              </a:rPr>
              <a:t>(</a:t>
            </a:r>
            <a:r>
              <a:rPr kumimoji="1" lang="ja-JP" altLang="en-US" sz="1600" dirty="0">
                <a:solidFill>
                  <a:schemeClr val="bg1"/>
                </a:solidFill>
                <a:latin typeface="+mj-ea"/>
                <a:ea typeface="+mj-ea"/>
              </a:rPr>
              <a:t>赤褐色、茶褐色</a:t>
            </a:r>
            <a:r>
              <a:rPr kumimoji="1" lang="en-US" altLang="ja-JP" sz="1600" dirty="0">
                <a:solidFill>
                  <a:schemeClr val="bg1"/>
                </a:solidFill>
                <a:latin typeface="+mj-ea"/>
                <a:ea typeface="+mj-ea"/>
              </a:rPr>
              <a:t>)</a:t>
            </a:r>
          </a:p>
        </p:txBody>
      </p:sp>
      <p:sp>
        <p:nvSpPr>
          <p:cNvPr id="18" name="テキスト ボックス 17"/>
          <p:cNvSpPr txBox="1"/>
          <p:nvPr/>
        </p:nvSpPr>
        <p:spPr>
          <a:xfrm>
            <a:off x="8172353" y="5141008"/>
            <a:ext cx="2988098" cy="422405"/>
          </a:xfrm>
          <a:prstGeom prst="rect">
            <a:avLst/>
          </a:prstGeom>
          <a:solidFill>
            <a:schemeClr val="accent4">
              <a:lumMod val="20000"/>
              <a:lumOff val="80000"/>
            </a:schemeClr>
          </a:solidFill>
          <a:ln>
            <a:noFill/>
          </a:ln>
        </p:spPr>
        <p:txBody>
          <a:bodyPr wrap="none" lIns="108000" tIns="72000" rIns="108000" bIns="72000" rtlCol="0">
            <a:spAutoFit/>
          </a:bodyPr>
          <a:lstStyle/>
          <a:p>
            <a:r>
              <a:rPr lang="ja-JP" altLang="en-US" b="1" dirty="0">
                <a:solidFill>
                  <a:schemeClr val="accent2">
                    <a:lumMod val="75000"/>
                  </a:schemeClr>
                </a:solidFill>
              </a:rPr>
              <a:t>このとき赤潮の下では</a:t>
            </a:r>
            <a:r>
              <a:rPr lang="en-US" altLang="ja-JP" b="1" dirty="0">
                <a:solidFill>
                  <a:schemeClr val="accent2">
                    <a:lumMod val="75000"/>
                  </a:schemeClr>
                </a:solidFill>
              </a:rPr>
              <a:t>…</a:t>
            </a:r>
            <a:r>
              <a:rPr lang="ja-JP" altLang="en-US" b="1" dirty="0">
                <a:solidFill>
                  <a:schemeClr val="accent2">
                    <a:lumMod val="75000"/>
                  </a:schemeClr>
                </a:solidFill>
              </a:rPr>
              <a:t>？</a:t>
            </a:r>
            <a:endParaRPr kumimoji="1" lang="ja-JP" altLang="en-US" b="1" dirty="0">
              <a:solidFill>
                <a:schemeClr val="accent2">
                  <a:lumMod val="75000"/>
                </a:schemeClr>
              </a:solidFill>
            </a:endParaRPr>
          </a:p>
        </p:txBody>
      </p:sp>
      <p:sp>
        <p:nvSpPr>
          <p:cNvPr id="13" name="テキスト ボックス 12">
            <a:extLst>
              <a:ext uri="{FF2B5EF4-FFF2-40B4-BE49-F238E27FC236}">
                <a16:creationId xmlns:a16="http://schemas.microsoft.com/office/drawing/2014/main" id="{F1D399C4-AFAB-43A9-8D70-AC78ECD00F07}"/>
              </a:ext>
            </a:extLst>
          </p:cNvPr>
          <p:cNvSpPr txBox="1"/>
          <p:nvPr/>
        </p:nvSpPr>
        <p:spPr>
          <a:xfrm>
            <a:off x="550269" y="449291"/>
            <a:ext cx="3727302" cy="584775"/>
          </a:xfrm>
          <a:prstGeom prst="rect">
            <a:avLst/>
          </a:prstGeom>
          <a:solidFill>
            <a:schemeClr val="bg1">
              <a:alpha val="70000"/>
            </a:schemeClr>
          </a:solidFill>
        </p:spPr>
        <p:txBody>
          <a:bodyPr wrap="none" rtlCol="0">
            <a:spAutoFit/>
          </a:bodyPr>
          <a:lstStyle/>
          <a:p>
            <a:r>
              <a:rPr lang="ja-JP" altLang="en-US" sz="3200" dirty="0">
                <a:solidFill>
                  <a:srgbClr val="002060"/>
                </a:solidFill>
                <a:latin typeface="Meiryo UI" panose="020B0604030504040204" pitchFamily="50" charset="-128"/>
                <a:ea typeface="Meiryo UI" panose="020B0604030504040204" pitchFamily="50" charset="-128"/>
              </a:rPr>
              <a:t>海の貧酸素化の要因</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4637144" y="538387"/>
            <a:ext cx="4288353" cy="400110"/>
          </a:xfrm>
          <a:prstGeom prst="rect">
            <a:avLst/>
          </a:prstGeom>
          <a:noFill/>
        </p:spPr>
        <p:txBody>
          <a:bodyPr wrap="none" rtlCol="0">
            <a:spAutoFit/>
          </a:bodyPr>
          <a:lstStyle/>
          <a:p>
            <a:r>
              <a:rPr lang="ja-JP" altLang="en-US" sz="2000" dirty="0">
                <a:solidFill>
                  <a:schemeClr val="bg1"/>
                </a:solidFill>
              </a:rPr>
              <a:t>②富栄養化に伴うプランクトン増殖</a:t>
            </a:r>
            <a:endParaRPr kumimoji="1" lang="ja-JP" altLang="en-US" sz="2000" dirty="0">
              <a:solidFill>
                <a:schemeClr val="bg1"/>
              </a:solidFill>
            </a:endParaRPr>
          </a:p>
        </p:txBody>
      </p:sp>
      <p:sp>
        <p:nvSpPr>
          <p:cNvPr id="19" name="テキスト ボックス 18"/>
          <p:cNvSpPr txBox="1"/>
          <p:nvPr/>
        </p:nvSpPr>
        <p:spPr>
          <a:xfrm>
            <a:off x="2011450" y="3520412"/>
            <a:ext cx="2523448" cy="307777"/>
          </a:xfrm>
          <a:prstGeom prst="rect">
            <a:avLst/>
          </a:prstGeom>
          <a:noFill/>
        </p:spPr>
        <p:txBody>
          <a:bodyPr wrap="none" rtlCol="0">
            <a:spAutoFit/>
          </a:bodyPr>
          <a:lstStyle/>
          <a:p>
            <a:r>
              <a:rPr kumimoji="1" lang="ja-JP" altLang="en-US" sz="1400" dirty="0">
                <a:solidFill>
                  <a:schemeClr val="bg1"/>
                </a:solidFill>
                <a:latin typeface="+mj-ea"/>
                <a:ea typeface="+mj-ea"/>
              </a:rPr>
              <a:t>東京湾　</a:t>
            </a:r>
            <a:r>
              <a:rPr kumimoji="1" lang="en-US" altLang="ja-JP" sz="1400" dirty="0">
                <a:solidFill>
                  <a:schemeClr val="bg1"/>
                </a:solidFill>
                <a:latin typeface="+mj-ea"/>
                <a:ea typeface="+mj-ea"/>
              </a:rPr>
              <a:t>(</a:t>
            </a:r>
            <a:r>
              <a:rPr kumimoji="1" lang="ja-JP" altLang="en-US" sz="1400" dirty="0">
                <a:solidFill>
                  <a:schemeClr val="bg1"/>
                </a:solidFill>
                <a:latin typeface="+mj-ea"/>
                <a:ea typeface="+mj-ea"/>
              </a:rPr>
              <a:t>海上保安庁</a:t>
            </a:r>
            <a:r>
              <a:rPr kumimoji="1" lang="en-US" altLang="ja-JP" sz="1400" dirty="0">
                <a:solidFill>
                  <a:schemeClr val="bg1"/>
                </a:solidFill>
                <a:latin typeface="+mj-ea"/>
                <a:ea typeface="+mj-ea"/>
              </a:rPr>
              <a:t>HP</a:t>
            </a:r>
            <a:r>
              <a:rPr lang="ja-JP" altLang="en-US" sz="1400" dirty="0">
                <a:solidFill>
                  <a:schemeClr val="bg1"/>
                </a:solidFill>
                <a:latin typeface="+mj-ea"/>
                <a:ea typeface="+mj-ea"/>
              </a:rPr>
              <a:t>より</a:t>
            </a:r>
            <a:r>
              <a:rPr kumimoji="1" lang="en-US" altLang="ja-JP" sz="1400" dirty="0">
                <a:solidFill>
                  <a:schemeClr val="bg1"/>
                </a:solidFill>
                <a:latin typeface="+mj-ea"/>
                <a:ea typeface="+mj-ea"/>
              </a:rPr>
              <a:t>)</a:t>
            </a:r>
          </a:p>
        </p:txBody>
      </p:sp>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835" y="1346144"/>
            <a:ext cx="3581219" cy="2172606"/>
          </a:xfrm>
          <a:prstGeom prst="rect">
            <a:avLst/>
          </a:prstGeom>
        </p:spPr>
      </p:pic>
      <p:pic>
        <p:nvPicPr>
          <p:cNvPr id="3" name="図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744" y="3828189"/>
            <a:ext cx="3581400" cy="2573492"/>
          </a:xfrm>
          <a:prstGeom prst="rect">
            <a:avLst/>
          </a:prstGeom>
        </p:spPr>
      </p:pic>
      <p:sp>
        <p:nvSpPr>
          <p:cNvPr id="20" name="テキスト ボックス 19"/>
          <p:cNvSpPr txBox="1"/>
          <p:nvPr/>
        </p:nvSpPr>
        <p:spPr>
          <a:xfrm>
            <a:off x="882035" y="6401681"/>
            <a:ext cx="5025735" cy="307777"/>
          </a:xfrm>
          <a:prstGeom prst="rect">
            <a:avLst/>
          </a:prstGeom>
          <a:noFill/>
        </p:spPr>
        <p:txBody>
          <a:bodyPr wrap="none" rtlCol="0">
            <a:spAutoFit/>
          </a:bodyPr>
          <a:lstStyle/>
          <a:p>
            <a:r>
              <a:rPr lang="ja-JP" altLang="en-US" sz="1400" dirty="0">
                <a:solidFill>
                  <a:schemeClr val="bg1"/>
                </a:solidFill>
              </a:rPr>
              <a:t>南アフリカ・エーランド湾　</a:t>
            </a:r>
            <a:r>
              <a:rPr lang="en-US" altLang="ja-JP" sz="1400" dirty="0">
                <a:solidFill>
                  <a:schemeClr val="bg1"/>
                </a:solidFill>
              </a:rPr>
              <a:t>IUCN</a:t>
            </a:r>
            <a:r>
              <a:rPr kumimoji="1" lang="ja-JP" altLang="en-US" sz="1400" dirty="0">
                <a:solidFill>
                  <a:schemeClr val="bg1"/>
                </a:solidFill>
              </a:rPr>
              <a:t> </a:t>
            </a:r>
            <a:r>
              <a:rPr kumimoji="1" lang="en-US" altLang="ja-JP" sz="1400" dirty="0">
                <a:solidFill>
                  <a:schemeClr val="bg1"/>
                </a:solidFill>
              </a:rPr>
              <a:t>(2019)</a:t>
            </a:r>
            <a:r>
              <a:rPr kumimoji="1" lang="ja-JP" altLang="en-US" sz="1400" dirty="0">
                <a:solidFill>
                  <a:schemeClr val="bg1"/>
                </a:solidFill>
              </a:rPr>
              <a:t>（🄫</a:t>
            </a:r>
            <a:r>
              <a:rPr lang="en-US" altLang="ja-JP" sz="1400" dirty="0">
                <a:solidFill>
                  <a:schemeClr val="bg1"/>
                </a:solidFill>
              </a:rPr>
              <a:t>John </a:t>
            </a:r>
            <a:r>
              <a:rPr lang="en-US" altLang="ja-JP" sz="1400" dirty="0" err="1">
                <a:solidFill>
                  <a:schemeClr val="bg1"/>
                </a:solidFill>
              </a:rPr>
              <a:t>Foord</a:t>
            </a:r>
            <a:r>
              <a:rPr kumimoji="1" lang="ja-JP" altLang="en-US" sz="1400" dirty="0">
                <a:solidFill>
                  <a:schemeClr val="bg1"/>
                </a:solidFill>
              </a:rPr>
              <a:t>）</a:t>
            </a:r>
            <a:r>
              <a:rPr kumimoji="1" lang="en-US" altLang="ja-JP" sz="1400" dirty="0">
                <a:solidFill>
                  <a:schemeClr val="bg1"/>
                </a:solidFill>
              </a:rPr>
              <a:t> </a:t>
            </a:r>
          </a:p>
        </p:txBody>
      </p:sp>
      <p:pic>
        <p:nvPicPr>
          <p:cNvPr id="7" name="オーディオ 6">
            <a:hlinkClick r:id="" action="ppaction://media"/>
            <a:extLst>
              <a:ext uri="{FF2B5EF4-FFF2-40B4-BE49-F238E27FC236}">
                <a16:creationId xmlns:a16="http://schemas.microsoft.com/office/drawing/2014/main" id="{D9D11EDA-CFBA-4CF6-91E5-6140650EFA9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360677933"/>
      </p:ext>
    </p:extLst>
  </p:cSld>
  <p:clrMapOvr>
    <a:masterClrMapping/>
  </p:clrMapOvr>
  <mc:AlternateContent xmlns:mc="http://schemas.openxmlformats.org/markup-compatibility/2006">
    <mc:Choice xmlns:p14="http://schemas.microsoft.com/office/powerpoint/2010/main" Requires="p14">
      <p:transition spd="slow" p14:dur="2000" advTm="68156"/>
    </mc:Choice>
    <mc:Fallback>
      <p:transition spd="slow" advTm="68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線コネクタ 55"/>
          <p:cNvCxnSpPr/>
          <p:nvPr/>
        </p:nvCxnSpPr>
        <p:spPr>
          <a:xfrm>
            <a:off x="464475" y="5219192"/>
            <a:ext cx="15840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9" name="楕円 7"/>
          <p:cNvSpPr/>
          <p:nvPr/>
        </p:nvSpPr>
        <p:spPr>
          <a:xfrm>
            <a:off x="5483017" y="4405720"/>
            <a:ext cx="2905126" cy="1634134"/>
          </a:xfrm>
          <a:custGeom>
            <a:avLst/>
            <a:gdLst>
              <a:gd name="connsiteX0" fmla="*/ 0 w 2905125"/>
              <a:gd name="connsiteY0" fmla="*/ 1452563 h 2905125"/>
              <a:gd name="connsiteX1" fmla="*/ 1452563 w 2905125"/>
              <a:gd name="connsiteY1" fmla="*/ 0 h 2905125"/>
              <a:gd name="connsiteX2" fmla="*/ 2905126 w 2905125"/>
              <a:gd name="connsiteY2" fmla="*/ 1452563 h 2905125"/>
              <a:gd name="connsiteX3" fmla="*/ 1452563 w 2905125"/>
              <a:gd name="connsiteY3" fmla="*/ 2905126 h 2905125"/>
              <a:gd name="connsiteX4" fmla="*/ 0 w 2905125"/>
              <a:gd name="connsiteY4" fmla="*/ 1452563 h 2905125"/>
              <a:gd name="connsiteX0" fmla="*/ 0 w 2945504"/>
              <a:gd name="connsiteY0" fmla="*/ 181571 h 1634134"/>
              <a:gd name="connsiteX1" fmla="*/ 2905126 w 2945504"/>
              <a:gd name="connsiteY1" fmla="*/ 181571 h 1634134"/>
              <a:gd name="connsiteX2" fmla="*/ 1452563 w 2945504"/>
              <a:gd name="connsiteY2" fmla="*/ 1634134 h 1634134"/>
              <a:gd name="connsiteX3" fmla="*/ 0 w 2945504"/>
              <a:gd name="connsiteY3" fmla="*/ 181571 h 1634134"/>
              <a:gd name="connsiteX0" fmla="*/ 0 w 2905126"/>
              <a:gd name="connsiteY0" fmla="*/ 181571 h 1634134"/>
              <a:gd name="connsiteX1" fmla="*/ 2905126 w 2905126"/>
              <a:gd name="connsiteY1" fmla="*/ 181571 h 1634134"/>
              <a:gd name="connsiteX2" fmla="*/ 1452563 w 2905126"/>
              <a:gd name="connsiteY2" fmla="*/ 1634134 h 1634134"/>
              <a:gd name="connsiteX3" fmla="*/ 0 w 2905126"/>
              <a:gd name="connsiteY3" fmla="*/ 181571 h 1634134"/>
            </a:gdLst>
            <a:ahLst/>
            <a:cxnLst>
              <a:cxn ang="0">
                <a:pos x="connsiteX0" y="connsiteY0"/>
              </a:cxn>
              <a:cxn ang="0">
                <a:pos x="connsiteX1" y="connsiteY1"/>
              </a:cxn>
              <a:cxn ang="0">
                <a:pos x="connsiteX2" y="connsiteY2"/>
              </a:cxn>
              <a:cxn ang="0">
                <a:pos x="connsiteX3" y="connsiteY3"/>
              </a:cxn>
            </a:cxnLst>
            <a:rect l="l" t="t" r="r" b="b"/>
            <a:pathLst>
              <a:path w="2905126" h="1634134">
                <a:moveTo>
                  <a:pt x="0" y="181571"/>
                </a:moveTo>
                <a:cubicBezTo>
                  <a:pt x="242094" y="-60523"/>
                  <a:pt x="2663032" y="-60523"/>
                  <a:pt x="2905126" y="181571"/>
                </a:cubicBezTo>
                <a:cubicBezTo>
                  <a:pt x="2870995" y="852290"/>
                  <a:pt x="2254791" y="1634134"/>
                  <a:pt x="1452563" y="1634134"/>
                </a:cubicBezTo>
                <a:cubicBezTo>
                  <a:pt x="650335" y="1634134"/>
                  <a:pt x="0" y="983799"/>
                  <a:pt x="0" y="181571"/>
                </a:cubicBezTo>
                <a:close/>
              </a:path>
            </a:pathLst>
          </a:custGeom>
          <a:gradFill flip="none" rotWithShape="1">
            <a:gsLst>
              <a:gs pos="25000">
                <a:schemeClr val="accent5">
                  <a:lumMod val="40000"/>
                  <a:lumOff val="60000"/>
                </a:schemeClr>
              </a:gs>
              <a:gs pos="100000">
                <a:srgbClr val="00B0F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5483018" y="1670039"/>
            <a:ext cx="2805543" cy="369332"/>
          </a:xfrm>
          <a:prstGeom prst="rect">
            <a:avLst/>
          </a:prstGeom>
          <a:noFill/>
          <a:ln>
            <a:solidFill>
              <a:schemeClr val="bg1"/>
            </a:solidFill>
          </a:ln>
        </p:spPr>
        <p:txBody>
          <a:bodyPr wrap="square" rtlCol="0">
            <a:spAutoFit/>
          </a:bodyPr>
          <a:lstStyle/>
          <a:p>
            <a:pPr algn="ctr">
              <a:spcAft>
                <a:spcPts val="600"/>
              </a:spcAft>
            </a:pPr>
            <a:r>
              <a:rPr lang="ja-JP" altLang="en-US" dirty="0">
                <a:solidFill>
                  <a:schemeClr val="bg1"/>
                </a:solidFill>
              </a:rPr>
              <a:t>酸素が届きにくい状態</a:t>
            </a:r>
          </a:p>
        </p:txBody>
      </p:sp>
      <p:sp>
        <p:nvSpPr>
          <p:cNvPr id="8" name="楕円 7"/>
          <p:cNvSpPr/>
          <p:nvPr/>
        </p:nvSpPr>
        <p:spPr>
          <a:xfrm>
            <a:off x="5458122" y="4407232"/>
            <a:ext cx="2905126" cy="1634134"/>
          </a:xfrm>
          <a:custGeom>
            <a:avLst/>
            <a:gdLst>
              <a:gd name="connsiteX0" fmla="*/ 0 w 2905125"/>
              <a:gd name="connsiteY0" fmla="*/ 1452563 h 2905125"/>
              <a:gd name="connsiteX1" fmla="*/ 1452563 w 2905125"/>
              <a:gd name="connsiteY1" fmla="*/ 0 h 2905125"/>
              <a:gd name="connsiteX2" fmla="*/ 2905126 w 2905125"/>
              <a:gd name="connsiteY2" fmla="*/ 1452563 h 2905125"/>
              <a:gd name="connsiteX3" fmla="*/ 1452563 w 2905125"/>
              <a:gd name="connsiteY3" fmla="*/ 2905126 h 2905125"/>
              <a:gd name="connsiteX4" fmla="*/ 0 w 2905125"/>
              <a:gd name="connsiteY4" fmla="*/ 1452563 h 2905125"/>
              <a:gd name="connsiteX0" fmla="*/ 0 w 2945504"/>
              <a:gd name="connsiteY0" fmla="*/ 181571 h 1634134"/>
              <a:gd name="connsiteX1" fmla="*/ 2905126 w 2945504"/>
              <a:gd name="connsiteY1" fmla="*/ 181571 h 1634134"/>
              <a:gd name="connsiteX2" fmla="*/ 1452563 w 2945504"/>
              <a:gd name="connsiteY2" fmla="*/ 1634134 h 1634134"/>
              <a:gd name="connsiteX3" fmla="*/ 0 w 2945504"/>
              <a:gd name="connsiteY3" fmla="*/ 181571 h 1634134"/>
              <a:gd name="connsiteX0" fmla="*/ 0 w 2905126"/>
              <a:gd name="connsiteY0" fmla="*/ 181571 h 1634134"/>
              <a:gd name="connsiteX1" fmla="*/ 2905126 w 2905126"/>
              <a:gd name="connsiteY1" fmla="*/ 181571 h 1634134"/>
              <a:gd name="connsiteX2" fmla="*/ 1452563 w 2905126"/>
              <a:gd name="connsiteY2" fmla="*/ 1634134 h 1634134"/>
              <a:gd name="connsiteX3" fmla="*/ 0 w 2905126"/>
              <a:gd name="connsiteY3" fmla="*/ 181571 h 1634134"/>
            </a:gdLst>
            <a:ahLst/>
            <a:cxnLst>
              <a:cxn ang="0">
                <a:pos x="connsiteX0" y="connsiteY0"/>
              </a:cxn>
              <a:cxn ang="0">
                <a:pos x="connsiteX1" y="connsiteY1"/>
              </a:cxn>
              <a:cxn ang="0">
                <a:pos x="connsiteX2" y="connsiteY2"/>
              </a:cxn>
              <a:cxn ang="0">
                <a:pos x="connsiteX3" y="connsiteY3"/>
              </a:cxn>
            </a:cxnLst>
            <a:rect l="l" t="t" r="r" b="b"/>
            <a:pathLst>
              <a:path w="2905126" h="1634134">
                <a:moveTo>
                  <a:pt x="0" y="181571"/>
                </a:moveTo>
                <a:cubicBezTo>
                  <a:pt x="242094" y="-60523"/>
                  <a:pt x="2663032" y="-60523"/>
                  <a:pt x="2905126" y="181571"/>
                </a:cubicBezTo>
                <a:cubicBezTo>
                  <a:pt x="2870995" y="852290"/>
                  <a:pt x="2254791" y="1634134"/>
                  <a:pt x="1452563" y="1634134"/>
                </a:cubicBezTo>
                <a:cubicBezTo>
                  <a:pt x="650335" y="1634134"/>
                  <a:pt x="0" y="983799"/>
                  <a:pt x="0" y="181571"/>
                </a:cubicBezTo>
                <a:close/>
              </a:path>
            </a:pathLst>
          </a:custGeom>
          <a:gradFill flip="none" rotWithShape="1">
            <a:gsLst>
              <a:gs pos="69000">
                <a:srgbClr val="00B0F0"/>
              </a:gs>
              <a:gs pos="35000">
                <a:schemeClr val="accent5">
                  <a:lumMod val="40000"/>
                  <a:lumOff val="60000"/>
                </a:schemeClr>
              </a:gs>
              <a:gs pos="0">
                <a:schemeClr val="accent4">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5804501" y="2199744"/>
            <a:ext cx="2262158" cy="646331"/>
          </a:xfrm>
          <a:prstGeom prst="rect">
            <a:avLst/>
          </a:prstGeom>
          <a:noFill/>
        </p:spPr>
        <p:txBody>
          <a:bodyPr wrap="none" rtlCol="0">
            <a:spAutoFit/>
          </a:bodyPr>
          <a:lstStyle/>
          <a:p>
            <a:r>
              <a:rPr lang="ja-JP" altLang="en-US" dirty="0">
                <a:solidFill>
                  <a:schemeClr val="bg1"/>
                </a:solidFill>
              </a:rPr>
              <a:t>海面から水温上昇</a:t>
            </a:r>
            <a:endParaRPr lang="en-US" altLang="ja-JP" dirty="0">
              <a:solidFill>
                <a:schemeClr val="bg1"/>
              </a:solidFill>
            </a:endParaRPr>
          </a:p>
          <a:p>
            <a:r>
              <a:rPr kumimoji="1" lang="ja-JP" altLang="en-US" dirty="0">
                <a:solidFill>
                  <a:schemeClr val="bg1"/>
                </a:solidFill>
              </a:rPr>
              <a:t>⇒風で混ざりにくい</a:t>
            </a:r>
          </a:p>
        </p:txBody>
      </p:sp>
      <p:sp>
        <p:nvSpPr>
          <p:cNvPr id="27" name="太陽 26"/>
          <p:cNvSpPr/>
          <p:nvPr/>
        </p:nvSpPr>
        <p:spPr>
          <a:xfrm>
            <a:off x="5353462" y="3648650"/>
            <a:ext cx="792000" cy="792000"/>
          </a:xfrm>
          <a:prstGeom prst="su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7"/>
          <p:cNvSpPr/>
          <p:nvPr/>
        </p:nvSpPr>
        <p:spPr>
          <a:xfrm>
            <a:off x="5468755" y="4407232"/>
            <a:ext cx="2905126" cy="1634134"/>
          </a:xfrm>
          <a:custGeom>
            <a:avLst/>
            <a:gdLst>
              <a:gd name="connsiteX0" fmla="*/ 0 w 2905125"/>
              <a:gd name="connsiteY0" fmla="*/ 1452563 h 2905125"/>
              <a:gd name="connsiteX1" fmla="*/ 1452563 w 2905125"/>
              <a:gd name="connsiteY1" fmla="*/ 0 h 2905125"/>
              <a:gd name="connsiteX2" fmla="*/ 2905126 w 2905125"/>
              <a:gd name="connsiteY2" fmla="*/ 1452563 h 2905125"/>
              <a:gd name="connsiteX3" fmla="*/ 1452563 w 2905125"/>
              <a:gd name="connsiteY3" fmla="*/ 2905126 h 2905125"/>
              <a:gd name="connsiteX4" fmla="*/ 0 w 2905125"/>
              <a:gd name="connsiteY4" fmla="*/ 1452563 h 2905125"/>
              <a:gd name="connsiteX0" fmla="*/ 0 w 2945504"/>
              <a:gd name="connsiteY0" fmla="*/ 181571 h 1634134"/>
              <a:gd name="connsiteX1" fmla="*/ 2905126 w 2945504"/>
              <a:gd name="connsiteY1" fmla="*/ 181571 h 1634134"/>
              <a:gd name="connsiteX2" fmla="*/ 1452563 w 2945504"/>
              <a:gd name="connsiteY2" fmla="*/ 1634134 h 1634134"/>
              <a:gd name="connsiteX3" fmla="*/ 0 w 2945504"/>
              <a:gd name="connsiteY3" fmla="*/ 181571 h 1634134"/>
              <a:gd name="connsiteX0" fmla="*/ 0 w 2905126"/>
              <a:gd name="connsiteY0" fmla="*/ 181571 h 1634134"/>
              <a:gd name="connsiteX1" fmla="*/ 2905126 w 2905126"/>
              <a:gd name="connsiteY1" fmla="*/ 181571 h 1634134"/>
              <a:gd name="connsiteX2" fmla="*/ 1452563 w 2905126"/>
              <a:gd name="connsiteY2" fmla="*/ 1634134 h 1634134"/>
              <a:gd name="connsiteX3" fmla="*/ 0 w 2905126"/>
              <a:gd name="connsiteY3" fmla="*/ 181571 h 1634134"/>
            </a:gdLst>
            <a:ahLst/>
            <a:cxnLst>
              <a:cxn ang="0">
                <a:pos x="connsiteX0" y="connsiteY0"/>
              </a:cxn>
              <a:cxn ang="0">
                <a:pos x="connsiteX1" y="connsiteY1"/>
              </a:cxn>
              <a:cxn ang="0">
                <a:pos x="connsiteX2" y="connsiteY2"/>
              </a:cxn>
              <a:cxn ang="0">
                <a:pos x="connsiteX3" y="connsiteY3"/>
              </a:cxn>
            </a:cxnLst>
            <a:rect l="l" t="t" r="r" b="b"/>
            <a:pathLst>
              <a:path w="2905126" h="1634134">
                <a:moveTo>
                  <a:pt x="0" y="181571"/>
                </a:moveTo>
                <a:cubicBezTo>
                  <a:pt x="242094" y="-60523"/>
                  <a:pt x="2663032" y="-60523"/>
                  <a:pt x="2905126" y="181571"/>
                </a:cubicBezTo>
                <a:cubicBezTo>
                  <a:pt x="2870995" y="852290"/>
                  <a:pt x="2254791" y="1634134"/>
                  <a:pt x="1452563" y="1634134"/>
                </a:cubicBezTo>
                <a:cubicBezTo>
                  <a:pt x="650335" y="1634134"/>
                  <a:pt x="0" y="983799"/>
                  <a:pt x="0" y="181571"/>
                </a:cubicBezTo>
                <a:close/>
              </a:path>
            </a:pathLst>
          </a:custGeom>
          <a:gradFill flip="none" rotWithShape="1">
            <a:gsLst>
              <a:gs pos="69000">
                <a:srgbClr val="00B0F0"/>
              </a:gs>
              <a:gs pos="35000">
                <a:schemeClr val="accent5">
                  <a:lumMod val="40000"/>
                  <a:lumOff val="60000"/>
                </a:schemeClr>
              </a:gs>
              <a:gs pos="0">
                <a:schemeClr val="accent4">
                  <a:lumMod val="40000"/>
                  <a:lumOff val="60000"/>
                </a:schemeClr>
              </a:gs>
              <a:gs pos="100000">
                <a:schemeClr val="accent4">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7"/>
          <p:cNvSpPr/>
          <p:nvPr/>
        </p:nvSpPr>
        <p:spPr>
          <a:xfrm>
            <a:off x="1152038" y="4405720"/>
            <a:ext cx="2905126" cy="1634134"/>
          </a:xfrm>
          <a:custGeom>
            <a:avLst/>
            <a:gdLst>
              <a:gd name="connsiteX0" fmla="*/ 0 w 2905125"/>
              <a:gd name="connsiteY0" fmla="*/ 1452563 h 2905125"/>
              <a:gd name="connsiteX1" fmla="*/ 1452563 w 2905125"/>
              <a:gd name="connsiteY1" fmla="*/ 0 h 2905125"/>
              <a:gd name="connsiteX2" fmla="*/ 2905126 w 2905125"/>
              <a:gd name="connsiteY2" fmla="*/ 1452563 h 2905125"/>
              <a:gd name="connsiteX3" fmla="*/ 1452563 w 2905125"/>
              <a:gd name="connsiteY3" fmla="*/ 2905126 h 2905125"/>
              <a:gd name="connsiteX4" fmla="*/ 0 w 2905125"/>
              <a:gd name="connsiteY4" fmla="*/ 1452563 h 2905125"/>
              <a:gd name="connsiteX0" fmla="*/ 0 w 2945504"/>
              <a:gd name="connsiteY0" fmla="*/ 181571 h 1634134"/>
              <a:gd name="connsiteX1" fmla="*/ 2905126 w 2945504"/>
              <a:gd name="connsiteY1" fmla="*/ 181571 h 1634134"/>
              <a:gd name="connsiteX2" fmla="*/ 1452563 w 2945504"/>
              <a:gd name="connsiteY2" fmla="*/ 1634134 h 1634134"/>
              <a:gd name="connsiteX3" fmla="*/ 0 w 2945504"/>
              <a:gd name="connsiteY3" fmla="*/ 181571 h 1634134"/>
              <a:gd name="connsiteX0" fmla="*/ 0 w 2905126"/>
              <a:gd name="connsiteY0" fmla="*/ 181571 h 1634134"/>
              <a:gd name="connsiteX1" fmla="*/ 2905126 w 2905126"/>
              <a:gd name="connsiteY1" fmla="*/ 181571 h 1634134"/>
              <a:gd name="connsiteX2" fmla="*/ 1452563 w 2905126"/>
              <a:gd name="connsiteY2" fmla="*/ 1634134 h 1634134"/>
              <a:gd name="connsiteX3" fmla="*/ 0 w 2905126"/>
              <a:gd name="connsiteY3" fmla="*/ 181571 h 1634134"/>
            </a:gdLst>
            <a:ahLst/>
            <a:cxnLst>
              <a:cxn ang="0">
                <a:pos x="connsiteX0" y="connsiteY0"/>
              </a:cxn>
              <a:cxn ang="0">
                <a:pos x="connsiteX1" y="connsiteY1"/>
              </a:cxn>
              <a:cxn ang="0">
                <a:pos x="connsiteX2" y="connsiteY2"/>
              </a:cxn>
              <a:cxn ang="0">
                <a:pos x="connsiteX3" y="connsiteY3"/>
              </a:cxn>
            </a:cxnLst>
            <a:rect l="l" t="t" r="r" b="b"/>
            <a:pathLst>
              <a:path w="2905126" h="1634134">
                <a:moveTo>
                  <a:pt x="0" y="181571"/>
                </a:moveTo>
                <a:cubicBezTo>
                  <a:pt x="242094" y="-60523"/>
                  <a:pt x="2663032" y="-60523"/>
                  <a:pt x="2905126" y="181571"/>
                </a:cubicBezTo>
                <a:cubicBezTo>
                  <a:pt x="2870995" y="852290"/>
                  <a:pt x="2254791" y="1634134"/>
                  <a:pt x="1452563" y="1634134"/>
                </a:cubicBezTo>
                <a:cubicBezTo>
                  <a:pt x="650335" y="1634134"/>
                  <a:pt x="0" y="983799"/>
                  <a:pt x="0" y="181571"/>
                </a:cubicBezTo>
                <a:close/>
              </a:path>
            </a:pathLst>
          </a:custGeom>
          <a:gradFill flip="none" rotWithShape="1">
            <a:gsLst>
              <a:gs pos="25000">
                <a:schemeClr val="accent5">
                  <a:lumMod val="40000"/>
                  <a:lumOff val="60000"/>
                </a:schemeClr>
              </a:gs>
              <a:gs pos="100000">
                <a:srgbClr val="00B0F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p:cNvSpPr/>
          <p:nvPr/>
        </p:nvSpPr>
        <p:spPr>
          <a:xfrm>
            <a:off x="5778134" y="4438052"/>
            <a:ext cx="2334174" cy="329119"/>
          </a:xfrm>
          <a:prstGeom prst="ellipse">
            <a:avLst/>
          </a:prstGeom>
          <a:pattFill prst="pct60">
            <a:fgClr>
              <a:schemeClr val="accent4">
                <a:lumMod val="50000"/>
              </a:schemeClr>
            </a:fgClr>
            <a:bgClr>
              <a:schemeClr val="accent4">
                <a:lumMod val="20000"/>
                <a:lumOff val="8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FF0000"/>
                </a:solidFill>
              </a:rPr>
              <a:t>赤潮</a:t>
            </a:r>
          </a:p>
        </p:txBody>
      </p:sp>
      <p:sp>
        <p:nvSpPr>
          <p:cNvPr id="33" name="右矢印 32"/>
          <p:cNvSpPr/>
          <p:nvPr/>
        </p:nvSpPr>
        <p:spPr>
          <a:xfrm>
            <a:off x="1864941" y="3254154"/>
            <a:ext cx="1348967" cy="660017"/>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B050"/>
                </a:solidFill>
              </a:rPr>
              <a:t>風</a:t>
            </a:r>
          </a:p>
        </p:txBody>
      </p:sp>
      <p:grpSp>
        <p:nvGrpSpPr>
          <p:cNvPr id="6" name="グループ化 5"/>
          <p:cNvGrpSpPr/>
          <p:nvPr/>
        </p:nvGrpSpPr>
        <p:grpSpPr>
          <a:xfrm>
            <a:off x="1541776" y="4469862"/>
            <a:ext cx="737563" cy="1347107"/>
            <a:chOff x="1409044" y="4469862"/>
            <a:chExt cx="737563" cy="1347107"/>
          </a:xfrm>
        </p:grpSpPr>
        <p:sp>
          <p:nvSpPr>
            <p:cNvPr id="30" name="右カーブ矢印 29"/>
            <p:cNvSpPr/>
            <p:nvPr/>
          </p:nvSpPr>
          <p:spPr>
            <a:xfrm>
              <a:off x="1684880" y="4839194"/>
              <a:ext cx="461727" cy="97777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テキスト ボックス 35"/>
            <p:cNvSpPr txBox="1"/>
            <p:nvPr/>
          </p:nvSpPr>
          <p:spPr>
            <a:xfrm>
              <a:off x="1409044" y="4469862"/>
              <a:ext cx="646331" cy="369332"/>
            </a:xfrm>
            <a:prstGeom prst="rect">
              <a:avLst/>
            </a:prstGeom>
            <a:noFill/>
          </p:spPr>
          <p:txBody>
            <a:bodyPr wrap="none" rtlCol="0">
              <a:spAutoFit/>
            </a:bodyPr>
            <a:lstStyle/>
            <a:p>
              <a:r>
                <a:rPr lang="ja-JP" altLang="en-US" b="1" dirty="0">
                  <a:solidFill>
                    <a:schemeClr val="bg1"/>
                  </a:solidFill>
                </a:rPr>
                <a:t>酸素</a:t>
              </a:r>
              <a:endParaRPr kumimoji="1" lang="ja-JP" altLang="en-US" b="1" dirty="0">
                <a:solidFill>
                  <a:schemeClr val="bg1"/>
                </a:solidFill>
              </a:endParaRPr>
            </a:p>
          </p:txBody>
        </p:sp>
      </p:grpSp>
      <p:sp>
        <p:nvSpPr>
          <p:cNvPr id="37" name="テキスト ボックス 36"/>
          <p:cNvSpPr txBox="1"/>
          <p:nvPr/>
        </p:nvSpPr>
        <p:spPr>
          <a:xfrm>
            <a:off x="2872255" y="4246920"/>
            <a:ext cx="646331" cy="369332"/>
          </a:xfrm>
          <a:prstGeom prst="rect">
            <a:avLst/>
          </a:prstGeom>
          <a:noFill/>
        </p:spPr>
        <p:txBody>
          <a:bodyPr wrap="none" rtlCol="0">
            <a:spAutoFit/>
          </a:bodyPr>
          <a:lstStyle/>
          <a:p>
            <a:r>
              <a:rPr lang="ja-JP" altLang="en-US" b="1" dirty="0">
                <a:solidFill>
                  <a:schemeClr val="bg1"/>
                </a:solidFill>
              </a:rPr>
              <a:t>酸素</a:t>
            </a:r>
            <a:endParaRPr kumimoji="1" lang="ja-JP" altLang="en-US" b="1" dirty="0">
              <a:solidFill>
                <a:schemeClr val="bg1"/>
              </a:solidFill>
            </a:endParaRPr>
          </a:p>
        </p:txBody>
      </p:sp>
      <p:grpSp>
        <p:nvGrpSpPr>
          <p:cNvPr id="7" name="グループ化 6"/>
          <p:cNvGrpSpPr/>
          <p:nvPr/>
        </p:nvGrpSpPr>
        <p:grpSpPr>
          <a:xfrm>
            <a:off x="2268473" y="4784261"/>
            <a:ext cx="1065510" cy="1144151"/>
            <a:chOff x="2135741" y="4784261"/>
            <a:chExt cx="1065510" cy="1144151"/>
          </a:xfrm>
        </p:grpSpPr>
        <p:sp>
          <p:nvSpPr>
            <p:cNvPr id="38" name="右カーブ矢印 37"/>
            <p:cNvSpPr/>
            <p:nvPr/>
          </p:nvSpPr>
          <p:spPr>
            <a:xfrm rot="10800000">
              <a:off x="2739524" y="4784261"/>
              <a:ext cx="461727" cy="97777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9" name="テキスト ボックス 38"/>
            <p:cNvSpPr txBox="1"/>
            <p:nvPr/>
          </p:nvSpPr>
          <p:spPr>
            <a:xfrm>
              <a:off x="2135741" y="5559080"/>
              <a:ext cx="646331" cy="369332"/>
            </a:xfrm>
            <a:prstGeom prst="rect">
              <a:avLst/>
            </a:prstGeom>
            <a:noFill/>
          </p:spPr>
          <p:txBody>
            <a:bodyPr wrap="none" rtlCol="0">
              <a:spAutoFit/>
            </a:bodyPr>
            <a:lstStyle/>
            <a:p>
              <a:r>
                <a:rPr lang="ja-JP" altLang="en-US" b="1" dirty="0">
                  <a:solidFill>
                    <a:schemeClr val="bg1"/>
                  </a:solidFill>
                </a:rPr>
                <a:t>酸素</a:t>
              </a:r>
              <a:endParaRPr kumimoji="1" lang="ja-JP" altLang="en-US" b="1" dirty="0">
                <a:solidFill>
                  <a:schemeClr val="bg1"/>
                </a:solidFill>
              </a:endParaRPr>
            </a:p>
          </p:txBody>
        </p:sp>
      </p:grpSp>
      <p:sp>
        <p:nvSpPr>
          <p:cNvPr id="40" name="テキスト ボックス 39"/>
          <p:cNvSpPr txBox="1"/>
          <p:nvPr/>
        </p:nvSpPr>
        <p:spPr>
          <a:xfrm>
            <a:off x="1331736" y="2239526"/>
            <a:ext cx="2262158" cy="646331"/>
          </a:xfrm>
          <a:prstGeom prst="rect">
            <a:avLst/>
          </a:prstGeom>
          <a:noFill/>
        </p:spPr>
        <p:txBody>
          <a:bodyPr wrap="none" rtlCol="0">
            <a:spAutoFit/>
          </a:bodyPr>
          <a:lstStyle/>
          <a:p>
            <a:r>
              <a:rPr lang="ja-JP" altLang="en-US" dirty="0">
                <a:solidFill>
                  <a:schemeClr val="bg1"/>
                </a:solidFill>
              </a:rPr>
              <a:t>水温の差が小さい</a:t>
            </a:r>
            <a:endParaRPr lang="en-US" altLang="ja-JP" dirty="0">
              <a:solidFill>
                <a:schemeClr val="bg1"/>
              </a:solidFill>
            </a:endParaRPr>
          </a:p>
          <a:p>
            <a:r>
              <a:rPr lang="ja-JP" altLang="en-US" dirty="0">
                <a:solidFill>
                  <a:schemeClr val="bg1"/>
                </a:solidFill>
              </a:rPr>
              <a:t>⇒風で混ざりやすい</a:t>
            </a:r>
            <a:endParaRPr kumimoji="1" lang="ja-JP" altLang="en-US" dirty="0">
              <a:solidFill>
                <a:schemeClr val="bg1"/>
              </a:solidFill>
            </a:endParaRPr>
          </a:p>
        </p:txBody>
      </p:sp>
      <p:sp>
        <p:nvSpPr>
          <p:cNvPr id="41" name="テキスト ボックス 40"/>
          <p:cNvSpPr txBox="1"/>
          <p:nvPr/>
        </p:nvSpPr>
        <p:spPr>
          <a:xfrm>
            <a:off x="1124792" y="1670039"/>
            <a:ext cx="2650119" cy="369332"/>
          </a:xfrm>
          <a:prstGeom prst="rect">
            <a:avLst/>
          </a:prstGeom>
          <a:noFill/>
          <a:ln>
            <a:solidFill>
              <a:schemeClr val="bg1"/>
            </a:solidFill>
          </a:ln>
        </p:spPr>
        <p:txBody>
          <a:bodyPr wrap="square" rtlCol="0">
            <a:spAutoFit/>
          </a:bodyPr>
          <a:lstStyle/>
          <a:p>
            <a:pPr algn="ctr">
              <a:spcAft>
                <a:spcPts val="600"/>
              </a:spcAft>
            </a:pPr>
            <a:r>
              <a:rPr lang="ja-JP" altLang="en-US" dirty="0">
                <a:solidFill>
                  <a:schemeClr val="bg1"/>
                </a:solidFill>
              </a:rPr>
              <a:t>酸素が届きやすい状態</a:t>
            </a:r>
          </a:p>
        </p:txBody>
      </p:sp>
      <p:sp>
        <p:nvSpPr>
          <p:cNvPr id="42" name="右矢印 41"/>
          <p:cNvSpPr/>
          <p:nvPr/>
        </p:nvSpPr>
        <p:spPr>
          <a:xfrm>
            <a:off x="6330709" y="3260620"/>
            <a:ext cx="1348967" cy="660017"/>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B050"/>
                </a:solidFill>
              </a:rPr>
              <a:t>風</a:t>
            </a:r>
          </a:p>
        </p:txBody>
      </p:sp>
      <p:sp>
        <p:nvSpPr>
          <p:cNvPr id="43" name="テキスト ボックス 42"/>
          <p:cNvSpPr txBox="1"/>
          <p:nvPr/>
        </p:nvSpPr>
        <p:spPr>
          <a:xfrm>
            <a:off x="7280730" y="4340950"/>
            <a:ext cx="646331" cy="369332"/>
          </a:xfrm>
          <a:prstGeom prst="rect">
            <a:avLst/>
          </a:prstGeom>
          <a:noFill/>
        </p:spPr>
        <p:txBody>
          <a:bodyPr wrap="none" rtlCol="0">
            <a:spAutoFit/>
          </a:bodyPr>
          <a:lstStyle/>
          <a:p>
            <a:r>
              <a:rPr lang="ja-JP" altLang="en-US" b="1" dirty="0">
                <a:solidFill>
                  <a:schemeClr val="bg1"/>
                </a:solidFill>
              </a:rPr>
              <a:t>酸素</a:t>
            </a:r>
            <a:endParaRPr kumimoji="1" lang="ja-JP" altLang="en-US" b="1" dirty="0">
              <a:solidFill>
                <a:schemeClr val="bg1"/>
              </a:solidFill>
            </a:endParaRPr>
          </a:p>
        </p:txBody>
      </p:sp>
      <p:sp>
        <p:nvSpPr>
          <p:cNvPr id="44" name="右カーブ矢印 43"/>
          <p:cNvSpPr/>
          <p:nvPr/>
        </p:nvSpPr>
        <p:spPr>
          <a:xfrm>
            <a:off x="6108987" y="4857274"/>
            <a:ext cx="461727" cy="977775"/>
          </a:xfrm>
          <a:prstGeom prst="curvedRightArrow">
            <a:avLst/>
          </a:prstGeom>
          <a:no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5" name="右カーブ矢印 44"/>
          <p:cNvSpPr/>
          <p:nvPr/>
        </p:nvSpPr>
        <p:spPr>
          <a:xfrm rot="10800000">
            <a:off x="7317532" y="4802341"/>
            <a:ext cx="461727" cy="977775"/>
          </a:xfrm>
          <a:prstGeom prst="curvedRightArrow">
            <a:avLst/>
          </a:prstGeom>
          <a:no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6" name="テキスト ボックス 45"/>
          <p:cNvSpPr txBox="1"/>
          <p:nvPr/>
        </p:nvSpPr>
        <p:spPr>
          <a:xfrm>
            <a:off x="6496999" y="5579209"/>
            <a:ext cx="877163" cy="369332"/>
          </a:xfrm>
          <a:prstGeom prst="rect">
            <a:avLst/>
          </a:prstGeom>
          <a:noFill/>
        </p:spPr>
        <p:txBody>
          <a:bodyPr wrap="none" rtlCol="0">
            <a:spAutoFit/>
          </a:bodyPr>
          <a:lstStyle/>
          <a:p>
            <a:r>
              <a:rPr lang="ja-JP" altLang="en-US" b="1" dirty="0">
                <a:solidFill>
                  <a:srgbClr val="FFFF00"/>
                </a:solidFill>
              </a:rPr>
              <a:t>貧酸素</a:t>
            </a:r>
            <a:endParaRPr kumimoji="1" lang="ja-JP" altLang="en-US" b="1" dirty="0">
              <a:solidFill>
                <a:srgbClr val="FFFF00"/>
              </a:solidFill>
            </a:endParaRPr>
          </a:p>
        </p:txBody>
      </p:sp>
      <p:sp>
        <p:nvSpPr>
          <p:cNvPr id="47" name="テキスト ボックス 46"/>
          <p:cNvSpPr txBox="1"/>
          <p:nvPr/>
        </p:nvSpPr>
        <p:spPr>
          <a:xfrm>
            <a:off x="8515076" y="2193935"/>
            <a:ext cx="2492990" cy="369332"/>
          </a:xfrm>
          <a:prstGeom prst="rect">
            <a:avLst/>
          </a:prstGeom>
          <a:noFill/>
        </p:spPr>
        <p:txBody>
          <a:bodyPr wrap="none" rtlCol="0">
            <a:spAutoFit/>
          </a:bodyPr>
          <a:lstStyle/>
          <a:p>
            <a:pPr algn="ctr"/>
            <a:r>
              <a:rPr lang="ja-JP" altLang="en-US" dirty="0">
                <a:solidFill>
                  <a:schemeClr val="bg1"/>
                </a:solidFill>
              </a:rPr>
              <a:t>プランクトン大量発生</a:t>
            </a:r>
            <a:endParaRPr lang="en-US" altLang="ja-JP" dirty="0">
              <a:solidFill>
                <a:schemeClr val="bg1"/>
              </a:solidFill>
            </a:endParaRPr>
          </a:p>
        </p:txBody>
      </p:sp>
      <p:cxnSp>
        <p:nvCxnSpPr>
          <p:cNvPr id="52" name="直線コネクタ 51"/>
          <p:cNvCxnSpPr/>
          <p:nvPr/>
        </p:nvCxnSpPr>
        <p:spPr>
          <a:xfrm flipH="1">
            <a:off x="4706047" y="1502875"/>
            <a:ext cx="0" cy="4536979"/>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grpSp>
        <p:nvGrpSpPr>
          <p:cNvPr id="4" name="グループ化 3"/>
          <p:cNvGrpSpPr/>
          <p:nvPr/>
        </p:nvGrpSpPr>
        <p:grpSpPr>
          <a:xfrm>
            <a:off x="10893127" y="2378082"/>
            <a:ext cx="887425" cy="2332200"/>
            <a:chOff x="10893127" y="2378082"/>
            <a:chExt cx="887425" cy="2332200"/>
          </a:xfrm>
        </p:grpSpPr>
        <p:sp>
          <p:nvSpPr>
            <p:cNvPr id="50" name="正方形/長方形 49"/>
            <p:cNvSpPr/>
            <p:nvPr/>
          </p:nvSpPr>
          <p:spPr>
            <a:xfrm rot="5400000">
              <a:off x="9980524" y="3290685"/>
              <a:ext cx="2332200" cy="506994"/>
            </a:xfrm>
            <a:custGeom>
              <a:avLst/>
              <a:gdLst>
                <a:gd name="connsiteX0" fmla="*/ 0 w 1231271"/>
                <a:gd name="connsiteY0" fmla="*/ 0 h 1122629"/>
                <a:gd name="connsiteX1" fmla="*/ 1231271 w 1231271"/>
                <a:gd name="connsiteY1" fmla="*/ 0 h 1122629"/>
                <a:gd name="connsiteX2" fmla="*/ 1231271 w 1231271"/>
                <a:gd name="connsiteY2" fmla="*/ 1122629 h 1122629"/>
                <a:gd name="connsiteX3" fmla="*/ 0 w 1231271"/>
                <a:gd name="connsiteY3" fmla="*/ 1122629 h 1122629"/>
                <a:gd name="connsiteX4" fmla="*/ 0 w 1231271"/>
                <a:gd name="connsiteY4" fmla="*/ 0 h 1122629"/>
                <a:gd name="connsiteX0" fmla="*/ 0 w 1231271"/>
                <a:gd name="connsiteY0" fmla="*/ 1122629 h 1214069"/>
                <a:gd name="connsiteX1" fmla="*/ 0 w 1231271"/>
                <a:gd name="connsiteY1" fmla="*/ 0 h 1214069"/>
                <a:gd name="connsiteX2" fmla="*/ 1231271 w 1231271"/>
                <a:gd name="connsiteY2" fmla="*/ 0 h 1214069"/>
                <a:gd name="connsiteX3" fmla="*/ 1231271 w 1231271"/>
                <a:gd name="connsiteY3" fmla="*/ 1122629 h 1214069"/>
                <a:gd name="connsiteX4" fmla="*/ 91440 w 1231271"/>
                <a:gd name="connsiteY4" fmla="*/ 1214069 h 1214069"/>
                <a:gd name="connsiteX0" fmla="*/ 0 w 1231271"/>
                <a:gd name="connsiteY0" fmla="*/ 1122629 h 1122629"/>
                <a:gd name="connsiteX1" fmla="*/ 0 w 1231271"/>
                <a:gd name="connsiteY1" fmla="*/ 0 h 1122629"/>
                <a:gd name="connsiteX2" fmla="*/ 1231271 w 1231271"/>
                <a:gd name="connsiteY2" fmla="*/ 0 h 1122629"/>
                <a:gd name="connsiteX3" fmla="*/ 1231271 w 1231271"/>
                <a:gd name="connsiteY3" fmla="*/ 1122629 h 1122629"/>
              </a:gdLst>
              <a:ahLst/>
              <a:cxnLst>
                <a:cxn ang="0">
                  <a:pos x="connsiteX0" y="connsiteY0"/>
                </a:cxn>
                <a:cxn ang="0">
                  <a:pos x="connsiteX1" y="connsiteY1"/>
                </a:cxn>
                <a:cxn ang="0">
                  <a:pos x="connsiteX2" y="connsiteY2"/>
                </a:cxn>
                <a:cxn ang="0">
                  <a:pos x="connsiteX3" y="connsiteY3"/>
                </a:cxn>
              </a:cxnLst>
              <a:rect l="l" t="t" r="r" b="b"/>
              <a:pathLst>
                <a:path w="1231271" h="1122629">
                  <a:moveTo>
                    <a:pt x="0" y="1122629"/>
                  </a:moveTo>
                  <a:lnTo>
                    <a:pt x="0" y="0"/>
                  </a:lnTo>
                  <a:lnTo>
                    <a:pt x="1231271" y="0"/>
                  </a:lnTo>
                  <a:lnTo>
                    <a:pt x="1231271" y="1122629"/>
                  </a:lnTo>
                </a:path>
              </a:pathLst>
            </a:custGeom>
            <a:noFill/>
            <a:ln>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54" name="テキスト ボックス 53"/>
            <p:cNvSpPr txBox="1"/>
            <p:nvPr/>
          </p:nvSpPr>
          <p:spPr>
            <a:xfrm>
              <a:off x="11057277" y="3326378"/>
              <a:ext cx="723275" cy="523220"/>
            </a:xfrm>
            <a:prstGeom prst="rect">
              <a:avLst/>
            </a:prstGeom>
            <a:solidFill>
              <a:schemeClr val="accent5">
                <a:lumMod val="75000"/>
              </a:schemeClr>
            </a:solidFill>
          </p:spPr>
          <p:txBody>
            <a:bodyPr wrap="none" rtlCol="0">
              <a:spAutoFit/>
            </a:bodyPr>
            <a:lstStyle/>
            <a:p>
              <a:pPr algn="ctr"/>
              <a:r>
                <a:rPr lang="ja-JP" altLang="en-US" sz="1400" b="1" dirty="0">
                  <a:solidFill>
                    <a:schemeClr val="bg1"/>
                  </a:solidFill>
                  <a:latin typeface="+mj-lt"/>
                </a:rPr>
                <a:t>死がい</a:t>
              </a:r>
              <a:endParaRPr lang="en-US" altLang="ja-JP" sz="1400" b="1" dirty="0">
                <a:solidFill>
                  <a:schemeClr val="bg1"/>
                </a:solidFill>
                <a:latin typeface="+mj-lt"/>
              </a:endParaRPr>
            </a:p>
            <a:p>
              <a:pPr algn="ctr"/>
              <a:r>
                <a:rPr kumimoji="1" lang="ja-JP" altLang="en-US" sz="1400" b="1" dirty="0">
                  <a:solidFill>
                    <a:schemeClr val="bg1"/>
                  </a:solidFill>
                  <a:latin typeface="+mj-lt"/>
                </a:rPr>
                <a:t>フン</a:t>
              </a:r>
            </a:p>
          </p:txBody>
        </p:sp>
      </p:grpSp>
      <p:sp>
        <p:nvSpPr>
          <p:cNvPr id="31" name="テキスト ボックス 30"/>
          <p:cNvSpPr txBox="1"/>
          <p:nvPr/>
        </p:nvSpPr>
        <p:spPr>
          <a:xfrm>
            <a:off x="6472103" y="5897884"/>
            <a:ext cx="877163" cy="646331"/>
          </a:xfrm>
          <a:prstGeom prst="rect">
            <a:avLst/>
          </a:prstGeom>
          <a:noFill/>
        </p:spPr>
        <p:txBody>
          <a:bodyPr wrap="none" rtlCol="0">
            <a:spAutoFit/>
          </a:bodyPr>
          <a:lstStyle/>
          <a:p>
            <a:pPr algn="ctr"/>
            <a:r>
              <a:rPr lang="ja-JP" altLang="en-US" b="1" dirty="0">
                <a:solidFill>
                  <a:schemeClr val="accent1">
                    <a:lumMod val="75000"/>
                  </a:schemeClr>
                </a:solidFill>
              </a:rPr>
              <a:t>↓</a:t>
            </a:r>
            <a:endParaRPr lang="en-US" altLang="ja-JP" b="1" dirty="0">
              <a:solidFill>
                <a:schemeClr val="accent1">
                  <a:lumMod val="75000"/>
                </a:schemeClr>
              </a:solidFill>
            </a:endParaRPr>
          </a:p>
          <a:p>
            <a:pPr algn="ctr"/>
            <a:r>
              <a:rPr lang="ja-JP" altLang="en-US" b="1" dirty="0">
                <a:solidFill>
                  <a:schemeClr val="accent1">
                    <a:lumMod val="75000"/>
                  </a:schemeClr>
                </a:solidFill>
              </a:rPr>
              <a:t>無酸素</a:t>
            </a:r>
            <a:endParaRPr kumimoji="1" lang="ja-JP" altLang="en-US" b="1" dirty="0">
              <a:solidFill>
                <a:schemeClr val="accent1">
                  <a:lumMod val="75000"/>
                </a:schemeClr>
              </a:solidFill>
            </a:endParaRPr>
          </a:p>
        </p:txBody>
      </p:sp>
      <p:sp>
        <p:nvSpPr>
          <p:cNvPr id="3" name="正方形/長方形 2"/>
          <p:cNvSpPr/>
          <p:nvPr/>
        </p:nvSpPr>
        <p:spPr>
          <a:xfrm>
            <a:off x="8324916" y="2449922"/>
            <a:ext cx="2873311" cy="646331"/>
          </a:xfrm>
          <a:prstGeom prst="rect">
            <a:avLst/>
          </a:prstGeom>
        </p:spPr>
        <p:txBody>
          <a:bodyPr wrap="square">
            <a:spAutoFit/>
          </a:bodyPr>
          <a:lstStyle/>
          <a:p>
            <a:pPr algn="ctr"/>
            <a:r>
              <a:rPr lang="ja-JP" altLang="en-US" dirty="0">
                <a:solidFill>
                  <a:schemeClr val="bg1"/>
                </a:solidFill>
              </a:rPr>
              <a:t>↓</a:t>
            </a:r>
            <a:endParaRPr lang="en-US" altLang="ja-JP" dirty="0">
              <a:solidFill>
                <a:schemeClr val="bg1"/>
              </a:solidFill>
            </a:endParaRPr>
          </a:p>
          <a:p>
            <a:pPr algn="ctr"/>
            <a:r>
              <a:rPr lang="ja-JP" altLang="en-US" dirty="0">
                <a:solidFill>
                  <a:schemeClr val="bg1"/>
                </a:solidFill>
              </a:rPr>
              <a:t>海面近くで酸素消費進む</a:t>
            </a:r>
            <a:endParaRPr lang="en-US" altLang="ja-JP" dirty="0">
              <a:solidFill>
                <a:schemeClr val="bg1"/>
              </a:solidFill>
            </a:endParaRPr>
          </a:p>
        </p:txBody>
      </p:sp>
      <p:sp>
        <p:nvSpPr>
          <p:cNvPr id="32" name="正方形/長方形 31"/>
          <p:cNvSpPr/>
          <p:nvPr/>
        </p:nvSpPr>
        <p:spPr>
          <a:xfrm>
            <a:off x="8388143" y="3044283"/>
            <a:ext cx="2746857" cy="646331"/>
          </a:xfrm>
          <a:prstGeom prst="rect">
            <a:avLst/>
          </a:prstGeom>
        </p:spPr>
        <p:txBody>
          <a:bodyPr wrap="square">
            <a:spAutoFit/>
          </a:bodyPr>
          <a:lstStyle/>
          <a:p>
            <a:pPr algn="ctr"/>
            <a:r>
              <a:rPr lang="ja-JP" altLang="en-US" dirty="0">
                <a:solidFill>
                  <a:schemeClr val="bg1"/>
                </a:solidFill>
              </a:rPr>
              <a:t>↓</a:t>
            </a:r>
            <a:endParaRPr lang="en-US" altLang="ja-JP" dirty="0">
              <a:solidFill>
                <a:schemeClr val="bg1"/>
              </a:solidFill>
            </a:endParaRPr>
          </a:p>
          <a:p>
            <a:pPr algn="ctr"/>
            <a:r>
              <a:rPr lang="ja-JP" altLang="en-US" dirty="0">
                <a:solidFill>
                  <a:schemeClr val="bg1"/>
                </a:solidFill>
              </a:rPr>
              <a:t>さらに酸素が届かない</a:t>
            </a:r>
            <a:endParaRPr lang="en-US" altLang="ja-JP" dirty="0">
              <a:solidFill>
                <a:schemeClr val="bg1"/>
              </a:solidFill>
            </a:endParaRPr>
          </a:p>
        </p:txBody>
      </p:sp>
      <p:sp>
        <p:nvSpPr>
          <p:cNvPr id="34" name="正方形/長方形 33"/>
          <p:cNvSpPr/>
          <p:nvPr/>
        </p:nvSpPr>
        <p:spPr>
          <a:xfrm>
            <a:off x="8932383" y="3622872"/>
            <a:ext cx="1658376" cy="646331"/>
          </a:xfrm>
          <a:prstGeom prst="rect">
            <a:avLst/>
          </a:prstGeom>
        </p:spPr>
        <p:txBody>
          <a:bodyPr wrap="square">
            <a:spAutoFit/>
          </a:bodyPr>
          <a:lstStyle/>
          <a:p>
            <a:pPr algn="ctr"/>
            <a:r>
              <a:rPr lang="ja-JP" altLang="en-US" dirty="0">
                <a:solidFill>
                  <a:schemeClr val="bg1"/>
                </a:solidFill>
              </a:rPr>
              <a:t>↓</a:t>
            </a:r>
            <a:endParaRPr lang="en-US" altLang="ja-JP" dirty="0">
              <a:solidFill>
                <a:schemeClr val="bg1"/>
              </a:solidFill>
            </a:endParaRPr>
          </a:p>
          <a:p>
            <a:pPr algn="ctr"/>
            <a:r>
              <a:rPr lang="ja-JP" altLang="en-US" dirty="0">
                <a:solidFill>
                  <a:schemeClr val="bg1"/>
                </a:solidFill>
              </a:rPr>
              <a:t>貧酸素層</a:t>
            </a:r>
            <a:endParaRPr lang="en-US" altLang="ja-JP" dirty="0">
              <a:solidFill>
                <a:schemeClr val="bg1"/>
              </a:solidFill>
            </a:endParaRPr>
          </a:p>
        </p:txBody>
      </p:sp>
      <p:sp>
        <p:nvSpPr>
          <p:cNvPr id="35" name="正方形/長方形 34"/>
          <p:cNvSpPr/>
          <p:nvPr/>
        </p:nvSpPr>
        <p:spPr>
          <a:xfrm>
            <a:off x="8699295" y="4444005"/>
            <a:ext cx="2124553" cy="646331"/>
          </a:xfrm>
          <a:prstGeom prst="rect">
            <a:avLst/>
          </a:prstGeom>
        </p:spPr>
        <p:txBody>
          <a:bodyPr wrap="square">
            <a:spAutoFit/>
          </a:bodyPr>
          <a:lstStyle/>
          <a:p>
            <a:pPr algn="ctr"/>
            <a:r>
              <a:rPr lang="ja-JP" altLang="en-US" u="sng" dirty="0">
                <a:solidFill>
                  <a:schemeClr val="bg1"/>
                </a:solidFill>
              </a:rPr>
              <a:t>海底の微生物</a:t>
            </a:r>
            <a:r>
              <a:rPr lang="ja-JP" altLang="en-US" dirty="0">
                <a:solidFill>
                  <a:schemeClr val="bg1"/>
                </a:solidFill>
              </a:rPr>
              <a:t>が</a:t>
            </a:r>
            <a:endParaRPr lang="en-US" altLang="ja-JP" dirty="0">
              <a:solidFill>
                <a:schemeClr val="bg1"/>
              </a:solidFill>
            </a:endParaRPr>
          </a:p>
          <a:p>
            <a:pPr algn="ctr"/>
            <a:r>
              <a:rPr lang="ja-JP" altLang="en-US" dirty="0">
                <a:solidFill>
                  <a:schemeClr val="bg1"/>
                </a:solidFill>
              </a:rPr>
              <a:t>分解活動活発化</a:t>
            </a:r>
            <a:endParaRPr lang="en-US" altLang="ja-JP" dirty="0">
              <a:solidFill>
                <a:schemeClr val="bg1"/>
              </a:solidFill>
            </a:endParaRPr>
          </a:p>
        </p:txBody>
      </p:sp>
      <p:sp>
        <p:nvSpPr>
          <p:cNvPr id="48" name="正方形/長方形 47"/>
          <p:cNvSpPr/>
          <p:nvPr/>
        </p:nvSpPr>
        <p:spPr>
          <a:xfrm>
            <a:off x="8996976" y="5022995"/>
            <a:ext cx="1529191" cy="1200329"/>
          </a:xfrm>
          <a:prstGeom prst="rect">
            <a:avLst/>
          </a:prstGeom>
        </p:spPr>
        <p:txBody>
          <a:bodyPr wrap="square">
            <a:spAutoFit/>
          </a:bodyPr>
          <a:lstStyle/>
          <a:p>
            <a:pPr algn="ctr"/>
            <a:r>
              <a:rPr lang="ja-JP" altLang="en-US" dirty="0">
                <a:solidFill>
                  <a:schemeClr val="bg1"/>
                </a:solidFill>
              </a:rPr>
              <a:t>↓</a:t>
            </a:r>
            <a:endParaRPr lang="en-US" altLang="ja-JP" dirty="0">
              <a:solidFill>
                <a:schemeClr val="bg1"/>
              </a:solidFill>
            </a:endParaRPr>
          </a:p>
          <a:p>
            <a:pPr algn="ctr"/>
            <a:r>
              <a:rPr lang="ja-JP" altLang="en-US" dirty="0">
                <a:solidFill>
                  <a:schemeClr val="bg1"/>
                </a:solidFill>
              </a:rPr>
              <a:t>無酸素水</a:t>
            </a:r>
            <a:endParaRPr lang="en-US" altLang="ja-JP" dirty="0">
              <a:solidFill>
                <a:schemeClr val="bg1"/>
              </a:solidFill>
            </a:endParaRPr>
          </a:p>
          <a:p>
            <a:pPr algn="ctr"/>
            <a:r>
              <a:rPr lang="ja-JP" altLang="en-US" dirty="0">
                <a:solidFill>
                  <a:schemeClr val="bg1"/>
                </a:solidFill>
              </a:rPr>
              <a:t>↓</a:t>
            </a:r>
            <a:endParaRPr lang="en-US" altLang="ja-JP" dirty="0">
              <a:solidFill>
                <a:schemeClr val="bg1"/>
              </a:solidFill>
            </a:endParaRPr>
          </a:p>
          <a:p>
            <a:pPr algn="ctr"/>
            <a:r>
              <a:rPr lang="ja-JP" altLang="en-US" b="1" u="sng" dirty="0">
                <a:solidFill>
                  <a:schemeClr val="bg1"/>
                </a:solidFill>
              </a:rPr>
              <a:t>青潮</a:t>
            </a:r>
            <a:r>
              <a:rPr lang="ja-JP" altLang="en-US" dirty="0">
                <a:solidFill>
                  <a:schemeClr val="bg1"/>
                </a:solidFill>
              </a:rPr>
              <a:t>発生</a:t>
            </a:r>
            <a:endParaRPr lang="en-US" altLang="ja-JP" dirty="0">
              <a:solidFill>
                <a:schemeClr val="bg1"/>
              </a:solidFill>
            </a:endParaRPr>
          </a:p>
        </p:txBody>
      </p:sp>
      <p:sp>
        <p:nvSpPr>
          <p:cNvPr id="53" name="テキスト ボックス 52"/>
          <p:cNvSpPr txBox="1"/>
          <p:nvPr/>
        </p:nvSpPr>
        <p:spPr>
          <a:xfrm>
            <a:off x="9136163" y="1670039"/>
            <a:ext cx="1250817" cy="369332"/>
          </a:xfrm>
          <a:prstGeom prst="rect">
            <a:avLst/>
          </a:prstGeom>
          <a:noFill/>
          <a:ln>
            <a:solidFill>
              <a:schemeClr val="bg1"/>
            </a:solidFill>
          </a:ln>
        </p:spPr>
        <p:txBody>
          <a:bodyPr wrap="square" rtlCol="0">
            <a:spAutoFit/>
          </a:bodyPr>
          <a:lstStyle/>
          <a:p>
            <a:pPr algn="ctr">
              <a:spcAft>
                <a:spcPts val="600"/>
              </a:spcAft>
            </a:pPr>
            <a:r>
              <a:rPr lang="ja-JP" altLang="en-US" dirty="0">
                <a:solidFill>
                  <a:schemeClr val="bg1"/>
                </a:solidFill>
              </a:rPr>
              <a:t>赤潮</a:t>
            </a:r>
          </a:p>
        </p:txBody>
      </p:sp>
      <p:sp>
        <p:nvSpPr>
          <p:cNvPr id="55" name="テキスト ボックス 54"/>
          <p:cNvSpPr txBox="1"/>
          <p:nvPr/>
        </p:nvSpPr>
        <p:spPr>
          <a:xfrm>
            <a:off x="8388143" y="1670039"/>
            <a:ext cx="621087" cy="369332"/>
          </a:xfrm>
          <a:prstGeom prst="rect">
            <a:avLst/>
          </a:prstGeom>
          <a:noFill/>
          <a:ln>
            <a:noFill/>
          </a:ln>
        </p:spPr>
        <p:txBody>
          <a:bodyPr wrap="square" rtlCol="0">
            <a:spAutoFit/>
          </a:bodyPr>
          <a:lstStyle/>
          <a:p>
            <a:pPr algn="ctr">
              <a:spcAft>
                <a:spcPts val="600"/>
              </a:spcAft>
            </a:pPr>
            <a:r>
              <a:rPr lang="ja-JP" altLang="en-US" dirty="0">
                <a:solidFill>
                  <a:schemeClr val="bg1"/>
                </a:solidFill>
              </a:rPr>
              <a:t>＋</a:t>
            </a:r>
          </a:p>
        </p:txBody>
      </p:sp>
      <p:sp>
        <p:nvSpPr>
          <p:cNvPr id="57" name="テキスト ボックス 56">
            <a:extLst>
              <a:ext uri="{FF2B5EF4-FFF2-40B4-BE49-F238E27FC236}">
                <a16:creationId xmlns:a16="http://schemas.microsoft.com/office/drawing/2014/main" id="{F1D399C4-AFAB-43A9-8D70-AC78ECD00F07}"/>
              </a:ext>
            </a:extLst>
          </p:cNvPr>
          <p:cNvSpPr txBox="1"/>
          <p:nvPr/>
        </p:nvSpPr>
        <p:spPr>
          <a:xfrm>
            <a:off x="550269" y="449291"/>
            <a:ext cx="3727302" cy="584775"/>
          </a:xfrm>
          <a:prstGeom prst="rect">
            <a:avLst/>
          </a:prstGeom>
          <a:solidFill>
            <a:schemeClr val="bg1">
              <a:alpha val="70000"/>
            </a:schemeClr>
          </a:solidFill>
        </p:spPr>
        <p:txBody>
          <a:bodyPr wrap="none" rtlCol="0">
            <a:spAutoFit/>
          </a:bodyPr>
          <a:lstStyle/>
          <a:p>
            <a:r>
              <a:rPr lang="ja-JP" altLang="en-US" sz="3200" dirty="0">
                <a:solidFill>
                  <a:srgbClr val="002060"/>
                </a:solidFill>
                <a:latin typeface="Meiryo UI" panose="020B0604030504040204" pitchFamily="50" charset="-128"/>
                <a:ea typeface="Meiryo UI" panose="020B0604030504040204" pitchFamily="50" charset="-128"/>
              </a:rPr>
              <a:t>海の貧酸素化の要因</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4637144" y="538387"/>
            <a:ext cx="4288353" cy="400110"/>
          </a:xfrm>
          <a:prstGeom prst="rect">
            <a:avLst/>
          </a:prstGeom>
          <a:noFill/>
        </p:spPr>
        <p:txBody>
          <a:bodyPr wrap="none" rtlCol="0">
            <a:spAutoFit/>
          </a:bodyPr>
          <a:lstStyle/>
          <a:p>
            <a:r>
              <a:rPr lang="ja-JP" altLang="en-US" sz="2000" dirty="0">
                <a:solidFill>
                  <a:schemeClr val="bg1"/>
                </a:solidFill>
              </a:rPr>
              <a:t>②富栄養化に伴うプランクトン増殖</a:t>
            </a:r>
            <a:endParaRPr kumimoji="1" lang="ja-JP" altLang="en-US" sz="2000" dirty="0">
              <a:solidFill>
                <a:schemeClr val="bg1"/>
              </a:solidFill>
            </a:endParaRPr>
          </a:p>
        </p:txBody>
      </p:sp>
      <p:sp>
        <p:nvSpPr>
          <p:cNvPr id="58" name="テキスト ボックス 57"/>
          <p:cNvSpPr txBox="1"/>
          <p:nvPr/>
        </p:nvSpPr>
        <p:spPr>
          <a:xfrm>
            <a:off x="428857" y="4490394"/>
            <a:ext cx="646331" cy="369332"/>
          </a:xfrm>
          <a:prstGeom prst="rect">
            <a:avLst/>
          </a:prstGeom>
          <a:noFill/>
        </p:spPr>
        <p:txBody>
          <a:bodyPr wrap="none" rtlCol="0">
            <a:spAutoFit/>
          </a:bodyPr>
          <a:lstStyle/>
          <a:p>
            <a:r>
              <a:rPr lang="ja-JP" altLang="en-US" b="1" dirty="0">
                <a:solidFill>
                  <a:schemeClr val="bg1"/>
                </a:solidFill>
              </a:rPr>
              <a:t>表層</a:t>
            </a:r>
            <a:endParaRPr kumimoji="1" lang="ja-JP" altLang="en-US" b="1" dirty="0">
              <a:solidFill>
                <a:schemeClr val="bg1"/>
              </a:solidFill>
            </a:endParaRPr>
          </a:p>
        </p:txBody>
      </p:sp>
      <p:sp>
        <p:nvSpPr>
          <p:cNvPr id="60" name="テキスト ボックス 59"/>
          <p:cNvSpPr txBox="1"/>
          <p:nvPr/>
        </p:nvSpPr>
        <p:spPr>
          <a:xfrm>
            <a:off x="858296" y="5704350"/>
            <a:ext cx="646331" cy="369332"/>
          </a:xfrm>
          <a:prstGeom prst="rect">
            <a:avLst/>
          </a:prstGeom>
          <a:noFill/>
        </p:spPr>
        <p:txBody>
          <a:bodyPr wrap="none" rtlCol="0">
            <a:spAutoFit/>
          </a:bodyPr>
          <a:lstStyle/>
          <a:p>
            <a:r>
              <a:rPr lang="ja-JP" altLang="en-US" b="1" dirty="0">
                <a:solidFill>
                  <a:schemeClr val="bg1"/>
                </a:solidFill>
              </a:rPr>
              <a:t>下層</a:t>
            </a:r>
            <a:endParaRPr kumimoji="1" lang="ja-JP" altLang="en-US" b="1" dirty="0">
              <a:solidFill>
                <a:schemeClr val="bg1"/>
              </a:solidFill>
            </a:endParaRPr>
          </a:p>
        </p:txBody>
      </p:sp>
      <p:pic>
        <p:nvPicPr>
          <p:cNvPr id="9" name="オーディオ 8">
            <a:hlinkClick r:id="" action="ppaction://media"/>
            <a:extLst>
              <a:ext uri="{FF2B5EF4-FFF2-40B4-BE49-F238E27FC236}">
                <a16:creationId xmlns:a16="http://schemas.microsoft.com/office/drawing/2014/main" id="{CAE36ECB-6D54-4FA8-B7A0-51EAF23CC07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696736268"/>
      </p:ext>
    </p:extLst>
  </p:cSld>
  <p:clrMapOvr>
    <a:masterClrMapping/>
  </p:clrMapOvr>
  <mc:AlternateContent xmlns:mc="http://schemas.openxmlformats.org/markup-compatibility/2006">
    <mc:Choice xmlns:p14="http://schemas.microsoft.com/office/powerpoint/2010/main" Requires="p14">
      <p:transition spd="slow" p14:dur="2000" advTm="62747"/>
    </mc:Choice>
    <mc:Fallback>
      <p:transition spd="slow" advTm="62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dissolve">
                                      <p:cBhvr>
                                        <p:cTn id="11" dur="500"/>
                                        <p:tgtEl>
                                          <p:spTgt spid="28"/>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dissolve">
                                      <p:cBhvr>
                                        <p:cTn id="14" dur="500"/>
                                        <p:tgtEl>
                                          <p:spTgt spid="4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up)">
                                      <p:cBhvr>
                                        <p:cTn id="29" dur="500"/>
                                        <p:tgtEl>
                                          <p:spTgt spid="5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up)">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up)">
                                      <p:cBhvr>
                                        <p:cTn id="37" dur="500"/>
                                        <p:tgtEl>
                                          <p:spTgt spid="4"/>
                                        </p:tgtEl>
                                      </p:cBhvr>
                                    </p:animEffect>
                                  </p:childTnLst>
                                </p:cTn>
                              </p:par>
                            </p:childTnLst>
                          </p:cTn>
                        </p:par>
                        <p:par>
                          <p:cTn id="38" fill="hold">
                            <p:stCondLst>
                              <p:cond delay="500"/>
                            </p:stCondLst>
                            <p:childTnLst>
                              <p:par>
                                <p:cTn id="39" presetID="9"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dissolv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up)">
                                      <p:cBhvr>
                                        <p:cTn id="46" dur="500"/>
                                        <p:tgtEl>
                                          <p:spTgt spid="48"/>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up)">
                                      <p:cBhvr>
                                        <p:cTn id="4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9"/>
                </p:tgtEl>
              </p:cMediaNode>
            </p:audio>
          </p:childTnLst>
        </p:cTn>
      </p:par>
    </p:tnLst>
    <p:bldLst>
      <p:bldP spid="51" grpId="0" animBg="1"/>
      <p:bldP spid="28" grpId="0" animBg="1"/>
      <p:bldP spid="47" grpId="0"/>
      <p:bldP spid="31" grpId="0"/>
      <p:bldP spid="3" grpId="0"/>
      <p:bldP spid="32" grpId="0"/>
      <p:bldP spid="34" grpId="0"/>
      <p:bldP spid="35" grpId="0"/>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F1D399C4-AFAB-43A9-8D70-AC78ECD00F07}"/>
              </a:ext>
            </a:extLst>
          </p:cNvPr>
          <p:cNvSpPr txBox="1"/>
          <p:nvPr/>
        </p:nvSpPr>
        <p:spPr>
          <a:xfrm>
            <a:off x="550269" y="449291"/>
            <a:ext cx="4320413" cy="584775"/>
          </a:xfrm>
          <a:prstGeom prst="rect">
            <a:avLst/>
          </a:prstGeom>
          <a:solidFill>
            <a:schemeClr val="bg1">
              <a:alpha val="70000"/>
            </a:schemeClr>
          </a:solidFill>
        </p:spPr>
        <p:txBody>
          <a:bodyPr wrap="none" rtlCol="0">
            <a:spAutoFit/>
          </a:bodyPr>
          <a:lstStyle/>
          <a:p>
            <a:r>
              <a:rPr lang="ja-JP" altLang="en-US" sz="3200" dirty="0">
                <a:solidFill>
                  <a:srgbClr val="002060"/>
                </a:solidFill>
                <a:latin typeface="Meiryo UI" panose="020B0604030504040204" pitchFamily="50" charset="-128"/>
                <a:ea typeface="Meiryo UI" panose="020B0604030504040204" pitchFamily="50" charset="-128"/>
              </a:rPr>
              <a:t>海の貧酸素化が進むと</a:t>
            </a:r>
            <a:r>
              <a:rPr lang="en-US" altLang="ja-JP" sz="3200" dirty="0">
                <a:solidFill>
                  <a:srgbClr val="002060"/>
                </a:solidFill>
                <a:latin typeface="Meiryo UI" panose="020B0604030504040204" pitchFamily="50" charset="-128"/>
                <a:ea typeface="Meiryo UI" panose="020B0604030504040204" pitchFamily="50" charset="-128"/>
              </a:rPr>
              <a:t>…</a:t>
            </a:r>
          </a:p>
        </p:txBody>
      </p:sp>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842" y="2123373"/>
            <a:ext cx="3584177" cy="2174400"/>
          </a:xfrm>
          <a:prstGeom prst="rect">
            <a:avLst/>
          </a:prstGeom>
        </p:spPr>
      </p:pic>
      <p:sp>
        <p:nvSpPr>
          <p:cNvPr id="20" name="テキスト ボックス 19"/>
          <p:cNvSpPr txBox="1"/>
          <p:nvPr/>
        </p:nvSpPr>
        <p:spPr>
          <a:xfrm>
            <a:off x="5151871" y="2123373"/>
            <a:ext cx="6411238" cy="830997"/>
          </a:xfrm>
          <a:prstGeom prst="rect">
            <a:avLst/>
          </a:prstGeom>
          <a:noFill/>
        </p:spPr>
        <p:txBody>
          <a:bodyPr wrap="square" rtlCol="0">
            <a:spAutoFit/>
          </a:bodyPr>
          <a:lstStyle/>
          <a:p>
            <a:pPr>
              <a:spcAft>
                <a:spcPts val="600"/>
              </a:spcAft>
            </a:pPr>
            <a:r>
              <a:rPr lang="ja-JP" altLang="en-US" sz="2400" b="1" dirty="0">
                <a:solidFill>
                  <a:schemeClr val="accent5">
                    <a:lumMod val="60000"/>
                    <a:lumOff val="40000"/>
                  </a:schemeClr>
                </a:solidFill>
              </a:rPr>
              <a:t>青潮</a:t>
            </a:r>
            <a:r>
              <a:rPr lang="ja-JP" altLang="en-US" sz="2400" dirty="0">
                <a:solidFill>
                  <a:schemeClr val="bg1"/>
                </a:solidFill>
              </a:rPr>
              <a:t>：下層から巻き上がった硫化水素により白っぽく濁る現象</a:t>
            </a:r>
            <a:endParaRPr lang="en-US" altLang="ja-JP" sz="2400" dirty="0">
              <a:solidFill>
                <a:schemeClr val="bg1"/>
              </a:solidFill>
            </a:endParaRPr>
          </a:p>
        </p:txBody>
      </p:sp>
      <p:sp>
        <p:nvSpPr>
          <p:cNvPr id="21" name="テキスト ボックス 20"/>
          <p:cNvSpPr txBox="1"/>
          <p:nvPr/>
        </p:nvSpPr>
        <p:spPr>
          <a:xfrm>
            <a:off x="5151871" y="3086190"/>
            <a:ext cx="6099566" cy="1938992"/>
          </a:xfrm>
          <a:prstGeom prst="rect">
            <a:avLst/>
          </a:prstGeom>
          <a:noFill/>
        </p:spPr>
        <p:txBody>
          <a:bodyPr wrap="square" rtlCol="0">
            <a:spAutoFit/>
          </a:bodyPr>
          <a:lstStyle/>
          <a:p>
            <a:r>
              <a:rPr lang="ja-JP" altLang="en-US" sz="2400" dirty="0">
                <a:solidFill>
                  <a:schemeClr val="bg1"/>
                </a:solidFill>
              </a:rPr>
              <a:t>海底付近の貧酸素化が進んで嫌気性細菌が増殖し</a:t>
            </a:r>
            <a:r>
              <a:rPr lang="ja-JP" altLang="en-US" sz="2400" b="1" u="sng" dirty="0">
                <a:solidFill>
                  <a:schemeClr val="bg1"/>
                </a:solidFill>
              </a:rPr>
              <a:t>硫化水素（有毒）</a:t>
            </a:r>
            <a:r>
              <a:rPr lang="ja-JP" altLang="en-US" sz="2400" dirty="0">
                <a:solidFill>
                  <a:schemeClr val="bg1"/>
                </a:solidFill>
              </a:rPr>
              <a:t>が発生</a:t>
            </a:r>
            <a:endParaRPr lang="en-US" altLang="ja-JP" sz="2400" dirty="0">
              <a:solidFill>
                <a:schemeClr val="bg1"/>
              </a:solidFill>
            </a:endParaRPr>
          </a:p>
          <a:p>
            <a:r>
              <a:rPr lang="ja-JP" altLang="en-US" sz="2400" dirty="0">
                <a:solidFill>
                  <a:schemeClr val="bg1"/>
                </a:solidFill>
              </a:rPr>
              <a:t>表層まで湧昇し酸化すると白濁する</a:t>
            </a:r>
            <a:endParaRPr lang="en-US" altLang="ja-JP" sz="2400" dirty="0">
              <a:solidFill>
                <a:schemeClr val="bg1"/>
              </a:solidFill>
            </a:endParaRPr>
          </a:p>
          <a:p>
            <a:endParaRPr lang="en-US" altLang="ja-JP" sz="2400" dirty="0">
              <a:solidFill>
                <a:schemeClr val="bg1"/>
              </a:solidFill>
            </a:endParaRPr>
          </a:p>
          <a:p>
            <a:r>
              <a:rPr lang="ja-JP" altLang="en-US" sz="2400" dirty="0">
                <a:solidFill>
                  <a:schemeClr val="bg1"/>
                </a:solidFill>
              </a:rPr>
              <a:t>→　無酸素層が形成されている</a:t>
            </a:r>
            <a:endParaRPr lang="en-US" altLang="ja-JP" sz="2400" dirty="0">
              <a:solidFill>
                <a:schemeClr val="bg1"/>
              </a:solidFill>
            </a:endParaRPr>
          </a:p>
        </p:txBody>
      </p:sp>
      <p:sp>
        <p:nvSpPr>
          <p:cNvPr id="14" name="テキスト ボックス 13"/>
          <p:cNvSpPr txBox="1"/>
          <p:nvPr/>
        </p:nvSpPr>
        <p:spPr>
          <a:xfrm>
            <a:off x="2347234" y="4297773"/>
            <a:ext cx="2523448" cy="307777"/>
          </a:xfrm>
          <a:prstGeom prst="rect">
            <a:avLst/>
          </a:prstGeom>
          <a:noFill/>
        </p:spPr>
        <p:txBody>
          <a:bodyPr wrap="none" rtlCol="0">
            <a:spAutoFit/>
          </a:bodyPr>
          <a:lstStyle/>
          <a:p>
            <a:r>
              <a:rPr kumimoji="1" lang="ja-JP" altLang="en-US" sz="1400" dirty="0">
                <a:solidFill>
                  <a:schemeClr val="bg1"/>
                </a:solidFill>
                <a:latin typeface="+mj-ea"/>
                <a:ea typeface="+mj-ea"/>
              </a:rPr>
              <a:t>東京湾　</a:t>
            </a:r>
            <a:r>
              <a:rPr kumimoji="1" lang="en-US" altLang="ja-JP" sz="1400" dirty="0">
                <a:solidFill>
                  <a:schemeClr val="bg1"/>
                </a:solidFill>
                <a:latin typeface="+mj-ea"/>
                <a:ea typeface="+mj-ea"/>
              </a:rPr>
              <a:t>(</a:t>
            </a:r>
            <a:r>
              <a:rPr kumimoji="1" lang="ja-JP" altLang="en-US" sz="1400" dirty="0">
                <a:solidFill>
                  <a:schemeClr val="bg1"/>
                </a:solidFill>
                <a:latin typeface="+mj-ea"/>
                <a:ea typeface="+mj-ea"/>
              </a:rPr>
              <a:t>海上保安庁</a:t>
            </a:r>
            <a:r>
              <a:rPr kumimoji="1" lang="en-US" altLang="ja-JP" sz="1400" dirty="0">
                <a:solidFill>
                  <a:schemeClr val="bg1"/>
                </a:solidFill>
                <a:latin typeface="+mj-ea"/>
                <a:ea typeface="+mj-ea"/>
              </a:rPr>
              <a:t>HP</a:t>
            </a:r>
            <a:r>
              <a:rPr lang="ja-JP" altLang="en-US" sz="1400" dirty="0">
                <a:solidFill>
                  <a:schemeClr val="bg1"/>
                </a:solidFill>
                <a:latin typeface="+mj-ea"/>
                <a:ea typeface="+mj-ea"/>
              </a:rPr>
              <a:t>より</a:t>
            </a:r>
            <a:r>
              <a:rPr kumimoji="1" lang="en-US" altLang="ja-JP" sz="1400" dirty="0">
                <a:solidFill>
                  <a:schemeClr val="bg1"/>
                </a:solidFill>
                <a:latin typeface="+mj-ea"/>
                <a:ea typeface="+mj-ea"/>
              </a:rPr>
              <a:t>)</a:t>
            </a:r>
          </a:p>
        </p:txBody>
      </p:sp>
      <p:pic>
        <p:nvPicPr>
          <p:cNvPr id="3" name="オーディオ 2">
            <a:hlinkClick r:id="" action="ppaction://media"/>
            <a:extLst>
              <a:ext uri="{FF2B5EF4-FFF2-40B4-BE49-F238E27FC236}">
                <a16:creationId xmlns:a16="http://schemas.microsoft.com/office/drawing/2014/main" id="{B67E9C3A-0F86-410D-8567-501FFA89BC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88485667"/>
      </p:ext>
    </p:extLst>
  </p:cSld>
  <p:clrMapOvr>
    <a:masterClrMapping/>
  </p:clrMapOvr>
  <mc:AlternateContent xmlns:mc="http://schemas.openxmlformats.org/markup-compatibility/2006">
    <mc:Choice xmlns:p14="http://schemas.microsoft.com/office/powerpoint/2010/main" Requires="p14">
      <p:transition spd="slow" p14:dur="2000" advTm="34599"/>
    </mc:Choice>
    <mc:Fallback>
      <p:transition spd="slow" advTm="34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2981907" cy="584775"/>
          </a:xfrm>
          <a:prstGeom prst="rect">
            <a:avLst/>
          </a:prstGeom>
          <a:solidFill>
            <a:schemeClr val="bg1">
              <a:alpha val="70000"/>
            </a:schemeClr>
          </a:solidFill>
        </p:spPr>
        <p:txBody>
          <a:bodyPr wrap="none" rtlCol="0">
            <a:spAutoFit/>
          </a:bodyPr>
          <a:lstStyle/>
          <a:p>
            <a:r>
              <a:rPr lang="ja-JP" altLang="en-US" sz="3200" dirty="0">
                <a:solidFill>
                  <a:srgbClr val="002060"/>
                </a:solidFill>
                <a:latin typeface="Meiryo UI" panose="020B0604030504040204" pitchFamily="50" charset="-128"/>
                <a:ea typeface="Meiryo UI" panose="020B0604030504040204" pitchFamily="50" charset="-128"/>
              </a:rPr>
              <a:t>貧酸素化の影響</a:t>
            </a:r>
            <a:endParaRPr lang="en-US" altLang="ja-JP" sz="3200" dirty="0">
              <a:solidFill>
                <a:srgbClr val="002060"/>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10105120" y="2910100"/>
            <a:ext cx="1768433" cy="307777"/>
          </a:xfrm>
          <a:prstGeom prst="rect">
            <a:avLst/>
          </a:prstGeom>
          <a:noFill/>
        </p:spPr>
        <p:txBody>
          <a:bodyPr wrap="none" rtlCol="0">
            <a:spAutoFit/>
          </a:bodyPr>
          <a:lstStyle/>
          <a:p>
            <a:r>
              <a:rPr kumimoji="1" lang="en-US" altLang="ja-JP" sz="1400" dirty="0">
                <a:solidFill>
                  <a:schemeClr val="bg1"/>
                </a:solidFill>
              </a:rPr>
              <a:t>Altieri</a:t>
            </a:r>
            <a:r>
              <a:rPr kumimoji="1" lang="ja-JP" altLang="en-US" sz="1400" dirty="0">
                <a:solidFill>
                  <a:schemeClr val="bg1"/>
                </a:solidFill>
              </a:rPr>
              <a:t> </a:t>
            </a:r>
            <a:r>
              <a:rPr kumimoji="1" lang="en-US" altLang="ja-JP" sz="1400" dirty="0">
                <a:solidFill>
                  <a:schemeClr val="bg1"/>
                </a:solidFill>
              </a:rPr>
              <a:t>et</a:t>
            </a:r>
            <a:r>
              <a:rPr kumimoji="1" lang="ja-JP" altLang="en-US" sz="1400" dirty="0">
                <a:solidFill>
                  <a:schemeClr val="bg1"/>
                </a:solidFill>
              </a:rPr>
              <a:t> </a:t>
            </a:r>
            <a:r>
              <a:rPr kumimoji="1" lang="en-US" altLang="ja-JP" sz="1400" dirty="0">
                <a:solidFill>
                  <a:schemeClr val="bg1"/>
                </a:solidFill>
              </a:rPr>
              <a:t>al.</a:t>
            </a:r>
            <a:r>
              <a:rPr kumimoji="1" lang="ja-JP" altLang="en-US" sz="1400" dirty="0">
                <a:solidFill>
                  <a:schemeClr val="bg1"/>
                </a:solidFill>
              </a:rPr>
              <a:t> </a:t>
            </a:r>
            <a:r>
              <a:rPr kumimoji="1" lang="en-US" altLang="ja-JP" sz="1400" dirty="0">
                <a:solidFill>
                  <a:schemeClr val="bg1"/>
                </a:solidFill>
              </a:rPr>
              <a:t>(2017) </a:t>
            </a:r>
          </a:p>
        </p:txBody>
      </p:sp>
      <p:sp>
        <p:nvSpPr>
          <p:cNvPr id="9" name="テキスト ボックス 8"/>
          <p:cNvSpPr txBox="1"/>
          <p:nvPr/>
        </p:nvSpPr>
        <p:spPr>
          <a:xfrm>
            <a:off x="2083972" y="5765243"/>
            <a:ext cx="3906839" cy="307777"/>
          </a:xfrm>
          <a:prstGeom prst="rect">
            <a:avLst/>
          </a:prstGeom>
          <a:noFill/>
        </p:spPr>
        <p:txBody>
          <a:bodyPr wrap="none" rtlCol="0">
            <a:spAutoFit/>
          </a:bodyPr>
          <a:lstStyle/>
          <a:p>
            <a:pPr algn="ctr"/>
            <a:r>
              <a:rPr lang="en-US" altLang="ja-JP" sz="1400" dirty="0">
                <a:solidFill>
                  <a:schemeClr val="bg1"/>
                </a:solidFill>
              </a:rPr>
              <a:t>IUCN</a:t>
            </a:r>
            <a:r>
              <a:rPr kumimoji="1" lang="ja-JP" altLang="en-US" sz="1400" dirty="0">
                <a:solidFill>
                  <a:schemeClr val="bg1"/>
                </a:solidFill>
              </a:rPr>
              <a:t> </a:t>
            </a:r>
            <a:r>
              <a:rPr kumimoji="1" lang="en-US" altLang="ja-JP" sz="1400" dirty="0">
                <a:solidFill>
                  <a:schemeClr val="bg1"/>
                </a:solidFill>
              </a:rPr>
              <a:t>(2019)</a:t>
            </a:r>
            <a:r>
              <a:rPr kumimoji="1" lang="ja-JP" altLang="en-US" sz="1400" dirty="0">
                <a:solidFill>
                  <a:schemeClr val="bg1"/>
                </a:solidFill>
              </a:rPr>
              <a:t>（🄫</a:t>
            </a:r>
            <a:r>
              <a:rPr lang="en-US" altLang="ja-JP" sz="1400" dirty="0">
                <a:solidFill>
                  <a:schemeClr val="bg1"/>
                </a:solidFill>
              </a:rPr>
              <a:t>Peter </a:t>
            </a:r>
            <a:r>
              <a:rPr lang="en-US" altLang="ja-JP" sz="1400" dirty="0" err="1">
                <a:solidFill>
                  <a:schemeClr val="bg1"/>
                </a:solidFill>
              </a:rPr>
              <a:t>Bondo</a:t>
            </a:r>
            <a:r>
              <a:rPr lang="en-US" altLang="ja-JP" sz="1400" dirty="0">
                <a:solidFill>
                  <a:schemeClr val="bg1"/>
                </a:solidFill>
              </a:rPr>
              <a:t> Christensen </a:t>
            </a:r>
            <a:r>
              <a:rPr kumimoji="1" lang="ja-JP" altLang="en-US" sz="1400" dirty="0">
                <a:solidFill>
                  <a:schemeClr val="bg1"/>
                </a:solidFill>
              </a:rPr>
              <a:t>）</a:t>
            </a:r>
            <a:r>
              <a:rPr kumimoji="1" lang="en-US" altLang="ja-JP" sz="1400" dirty="0">
                <a:solidFill>
                  <a:schemeClr val="bg1"/>
                </a:solidFill>
              </a:rPr>
              <a:t> </a:t>
            </a:r>
          </a:p>
        </p:txBody>
      </p:sp>
      <p:pic>
        <p:nvPicPr>
          <p:cNvPr id="3" name="図 2"/>
          <p:cNvPicPr>
            <a:picLocks noChangeAspect="1"/>
          </p:cNvPicPr>
          <p:nvPr/>
        </p:nvPicPr>
        <p:blipFill>
          <a:blip r:embed="rId5"/>
          <a:stretch>
            <a:fillRect/>
          </a:stretch>
        </p:blipFill>
        <p:spPr>
          <a:xfrm>
            <a:off x="2335773" y="1909694"/>
            <a:ext cx="3254845" cy="3835899"/>
          </a:xfrm>
          <a:prstGeom prst="rect">
            <a:avLst/>
          </a:prstGeom>
        </p:spPr>
      </p:pic>
      <p:sp>
        <p:nvSpPr>
          <p:cNvPr id="10" name="テキスト ボックス 9"/>
          <p:cNvSpPr txBox="1"/>
          <p:nvPr/>
        </p:nvSpPr>
        <p:spPr>
          <a:xfrm>
            <a:off x="2232366" y="6010978"/>
            <a:ext cx="3758445" cy="400110"/>
          </a:xfrm>
          <a:prstGeom prst="rect">
            <a:avLst/>
          </a:prstGeom>
          <a:noFill/>
        </p:spPr>
        <p:txBody>
          <a:bodyPr wrap="square" rtlCol="0">
            <a:spAutoFit/>
          </a:bodyPr>
          <a:lstStyle/>
          <a:p>
            <a:r>
              <a:rPr lang="ja-JP" altLang="en-US" sz="2000" dirty="0">
                <a:solidFill>
                  <a:schemeClr val="bg1"/>
                </a:solidFill>
              </a:rPr>
              <a:t>貧</a:t>
            </a:r>
            <a:r>
              <a:rPr kumimoji="1" lang="ja-JP" altLang="en-US" sz="2000" dirty="0">
                <a:solidFill>
                  <a:schemeClr val="bg1"/>
                </a:solidFill>
              </a:rPr>
              <a:t>酸素状態のバルト海の海底</a:t>
            </a:r>
            <a:endParaRPr kumimoji="1" lang="en-US" altLang="ja-JP" sz="2000" dirty="0">
              <a:solidFill>
                <a:schemeClr val="bg1"/>
              </a:solidFill>
            </a:endParaRPr>
          </a:p>
        </p:txBody>
      </p:sp>
      <p:sp>
        <p:nvSpPr>
          <p:cNvPr id="11" name="テキスト ボックス 10"/>
          <p:cNvSpPr txBox="1"/>
          <p:nvPr/>
        </p:nvSpPr>
        <p:spPr>
          <a:xfrm>
            <a:off x="5846957" y="2937067"/>
            <a:ext cx="4163953" cy="400110"/>
          </a:xfrm>
          <a:prstGeom prst="rect">
            <a:avLst/>
          </a:prstGeom>
          <a:noFill/>
        </p:spPr>
        <p:txBody>
          <a:bodyPr wrap="square" rtlCol="0">
            <a:spAutoFit/>
          </a:bodyPr>
          <a:lstStyle/>
          <a:p>
            <a:pPr algn="ctr"/>
            <a:r>
              <a:rPr lang="ja-JP" altLang="en-US" sz="2000" dirty="0">
                <a:solidFill>
                  <a:schemeClr val="bg1"/>
                </a:solidFill>
              </a:rPr>
              <a:t>白化・死滅したパナマのサンゴ</a:t>
            </a:r>
            <a:endParaRPr lang="en-US" altLang="ja-JP" sz="2000" dirty="0">
              <a:solidFill>
                <a:schemeClr val="bg1"/>
              </a:solidFill>
            </a:endParaRPr>
          </a:p>
        </p:txBody>
      </p:sp>
      <p:pic>
        <p:nvPicPr>
          <p:cNvPr id="4" name="図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3547" y="1582267"/>
            <a:ext cx="1922942" cy="2028546"/>
          </a:xfrm>
          <a:prstGeom prst="rect">
            <a:avLst/>
          </a:prstGeom>
        </p:spPr>
      </p:pic>
      <p:cxnSp>
        <p:nvCxnSpPr>
          <p:cNvPr id="12" name="直線矢印コネクタ 11"/>
          <p:cNvCxnSpPr/>
          <p:nvPr/>
        </p:nvCxnSpPr>
        <p:spPr>
          <a:xfrm>
            <a:off x="1519084" y="2610465"/>
            <a:ext cx="2131079" cy="1525227"/>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84088" y="3654354"/>
            <a:ext cx="1911101" cy="276999"/>
          </a:xfrm>
          <a:prstGeom prst="rect">
            <a:avLst/>
          </a:prstGeom>
          <a:noFill/>
        </p:spPr>
        <p:txBody>
          <a:bodyPr wrap="none" rtlCol="0">
            <a:spAutoFit/>
          </a:bodyPr>
          <a:lstStyle/>
          <a:p>
            <a:r>
              <a:rPr lang="en-US" altLang="ja-JP" sz="1200" dirty="0" err="1">
                <a:solidFill>
                  <a:schemeClr val="bg1"/>
                </a:solidFill>
              </a:rPr>
              <a:t>Carstenten</a:t>
            </a:r>
            <a:r>
              <a:rPr kumimoji="1" lang="ja-JP" altLang="en-US" sz="1200" dirty="0">
                <a:solidFill>
                  <a:schemeClr val="bg1"/>
                </a:solidFill>
              </a:rPr>
              <a:t> </a:t>
            </a:r>
            <a:r>
              <a:rPr kumimoji="1" lang="en-US" altLang="ja-JP" sz="1200" dirty="0">
                <a:solidFill>
                  <a:schemeClr val="bg1"/>
                </a:solidFill>
              </a:rPr>
              <a:t>et</a:t>
            </a:r>
            <a:r>
              <a:rPr kumimoji="1" lang="ja-JP" altLang="en-US" sz="1200" dirty="0">
                <a:solidFill>
                  <a:schemeClr val="bg1"/>
                </a:solidFill>
              </a:rPr>
              <a:t> </a:t>
            </a:r>
            <a:r>
              <a:rPr kumimoji="1" lang="en-US" altLang="ja-JP" sz="1200" dirty="0">
                <a:solidFill>
                  <a:schemeClr val="bg1"/>
                </a:solidFill>
              </a:rPr>
              <a:t>al.</a:t>
            </a:r>
            <a:r>
              <a:rPr kumimoji="1" lang="ja-JP" altLang="en-US" sz="1200" dirty="0">
                <a:solidFill>
                  <a:schemeClr val="bg1"/>
                </a:solidFill>
              </a:rPr>
              <a:t> </a:t>
            </a:r>
            <a:r>
              <a:rPr kumimoji="1" lang="en-US" altLang="ja-JP" sz="1200" dirty="0">
                <a:solidFill>
                  <a:schemeClr val="bg1"/>
                </a:solidFill>
              </a:rPr>
              <a:t>(2014) </a:t>
            </a:r>
          </a:p>
        </p:txBody>
      </p:sp>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0811" y="1034066"/>
            <a:ext cx="5795073" cy="1876046"/>
          </a:xfrm>
          <a:prstGeom prst="rect">
            <a:avLst/>
          </a:prstGeom>
        </p:spPr>
      </p:pic>
      <p:pic>
        <p:nvPicPr>
          <p:cNvPr id="21" name="図 20"/>
          <p:cNvPicPr>
            <a:picLocks noChangeAspect="1"/>
          </p:cNvPicPr>
          <p:nvPr/>
        </p:nvPicPr>
        <p:blipFill>
          <a:blip r:embed="rId8"/>
          <a:stretch>
            <a:fillRect/>
          </a:stretch>
        </p:blipFill>
        <p:spPr>
          <a:xfrm>
            <a:off x="6505648" y="3424759"/>
            <a:ext cx="4784916" cy="2340484"/>
          </a:xfrm>
          <a:prstGeom prst="rect">
            <a:avLst/>
          </a:prstGeom>
        </p:spPr>
      </p:pic>
      <p:sp>
        <p:nvSpPr>
          <p:cNvPr id="22" name="テキスト ボックス 21"/>
          <p:cNvSpPr txBox="1"/>
          <p:nvPr/>
        </p:nvSpPr>
        <p:spPr>
          <a:xfrm>
            <a:off x="6643367" y="6073020"/>
            <a:ext cx="4509478" cy="400110"/>
          </a:xfrm>
          <a:prstGeom prst="rect">
            <a:avLst/>
          </a:prstGeom>
          <a:noFill/>
        </p:spPr>
        <p:txBody>
          <a:bodyPr wrap="square" rtlCol="0">
            <a:spAutoFit/>
          </a:bodyPr>
          <a:lstStyle/>
          <a:p>
            <a:pPr algn="ctr"/>
            <a:r>
              <a:rPr lang="ja-JP" altLang="en-US" sz="2000" dirty="0">
                <a:solidFill>
                  <a:schemeClr val="bg1"/>
                </a:solidFill>
              </a:rPr>
              <a:t>インド西岸で斃死し打ち上げられた魚</a:t>
            </a:r>
            <a:endParaRPr lang="en-US" altLang="ja-JP" sz="2000" dirty="0">
              <a:solidFill>
                <a:schemeClr val="bg1"/>
              </a:solidFill>
            </a:endParaRPr>
          </a:p>
        </p:txBody>
      </p:sp>
      <p:sp>
        <p:nvSpPr>
          <p:cNvPr id="23" name="テキスト ボックス 22"/>
          <p:cNvSpPr txBox="1"/>
          <p:nvPr/>
        </p:nvSpPr>
        <p:spPr>
          <a:xfrm>
            <a:off x="8663860" y="5765243"/>
            <a:ext cx="2882520" cy="307777"/>
          </a:xfrm>
          <a:prstGeom prst="rect">
            <a:avLst/>
          </a:prstGeom>
          <a:noFill/>
        </p:spPr>
        <p:txBody>
          <a:bodyPr wrap="none" rtlCol="0">
            <a:spAutoFit/>
          </a:bodyPr>
          <a:lstStyle/>
          <a:p>
            <a:pPr algn="ctr"/>
            <a:r>
              <a:rPr lang="en-US" altLang="ja-JP" sz="1400" dirty="0">
                <a:solidFill>
                  <a:schemeClr val="bg1"/>
                </a:solidFill>
              </a:rPr>
              <a:t>IUCN</a:t>
            </a:r>
            <a:r>
              <a:rPr kumimoji="1" lang="ja-JP" altLang="en-US" sz="1400" dirty="0">
                <a:solidFill>
                  <a:schemeClr val="bg1"/>
                </a:solidFill>
              </a:rPr>
              <a:t> </a:t>
            </a:r>
            <a:r>
              <a:rPr kumimoji="1" lang="en-US" altLang="ja-JP" sz="1400" dirty="0">
                <a:solidFill>
                  <a:schemeClr val="bg1"/>
                </a:solidFill>
              </a:rPr>
              <a:t>(2019)</a:t>
            </a:r>
            <a:r>
              <a:rPr kumimoji="1" lang="ja-JP" altLang="en-US" sz="1400" dirty="0">
                <a:solidFill>
                  <a:schemeClr val="bg1"/>
                </a:solidFill>
              </a:rPr>
              <a:t>（🄫</a:t>
            </a:r>
            <a:r>
              <a:rPr lang="en-US" altLang="ja-JP" sz="1400" dirty="0">
                <a:solidFill>
                  <a:schemeClr val="bg1"/>
                </a:solidFill>
              </a:rPr>
              <a:t>D. M. </a:t>
            </a:r>
            <a:r>
              <a:rPr lang="en-US" altLang="ja-JP" sz="1400" dirty="0" err="1">
                <a:solidFill>
                  <a:schemeClr val="bg1"/>
                </a:solidFill>
              </a:rPr>
              <a:t>Shenoy</a:t>
            </a:r>
            <a:r>
              <a:rPr kumimoji="1" lang="ja-JP" altLang="en-US" sz="1400" dirty="0">
                <a:solidFill>
                  <a:schemeClr val="bg1"/>
                </a:solidFill>
              </a:rPr>
              <a:t>）</a:t>
            </a:r>
            <a:r>
              <a:rPr kumimoji="1" lang="en-US" altLang="ja-JP" sz="1400" dirty="0">
                <a:solidFill>
                  <a:schemeClr val="bg1"/>
                </a:solidFill>
              </a:rPr>
              <a:t> </a:t>
            </a:r>
          </a:p>
        </p:txBody>
      </p:sp>
      <p:sp>
        <p:nvSpPr>
          <p:cNvPr id="7" name="正方形/長方形 6"/>
          <p:cNvSpPr/>
          <p:nvPr/>
        </p:nvSpPr>
        <p:spPr>
          <a:xfrm>
            <a:off x="1032387" y="2064774"/>
            <a:ext cx="486697" cy="872293"/>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8192899" y="5949909"/>
            <a:ext cx="615553" cy="246221"/>
          </a:xfrm>
          <a:prstGeom prst="rect">
            <a:avLst/>
          </a:prstGeom>
          <a:noFill/>
        </p:spPr>
        <p:txBody>
          <a:bodyPr wrap="none" rtlCol="0">
            <a:spAutoFit/>
          </a:bodyPr>
          <a:lstStyle/>
          <a:p>
            <a:pPr algn="ctr"/>
            <a:r>
              <a:rPr lang="ja-JP" altLang="en-US" sz="1000" spc="120" dirty="0">
                <a:solidFill>
                  <a:schemeClr val="bg1"/>
                </a:solidFill>
              </a:rPr>
              <a:t>へいし</a:t>
            </a:r>
            <a:endParaRPr kumimoji="1" lang="en-US" altLang="ja-JP" sz="1000" spc="120" dirty="0">
              <a:solidFill>
                <a:schemeClr val="bg1"/>
              </a:solidFill>
            </a:endParaRPr>
          </a:p>
        </p:txBody>
      </p:sp>
      <p:pic>
        <p:nvPicPr>
          <p:cNvPr id="6" name="オーディオ 5">
            <a:hlinkClick r:id="" action="ppaction://media"/>
            <a:extLst>
              <a:ext uri="{FF2B5EF4-FFF2-40B4-BE49-F238E27FC236}">
                <a16:creationId xmlns:a16="http://schemas.microsoft.com/office/drawing/2014/main" id="{470AE500-CF25-4FEA-8DA3-378B2909BE8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0668099"/>
      </p:ext>
    </p:extLst>
  </p:cSld>
  <p:clrMapOvr>
    <a:masterClrMapping/>
  </p:clrMapOvr>
  <mc:AlternateContent xmlns:mc="http://schemas.openxmlformats.org/markup-compatibility/2006">
    <mc:Choice xmlns:p14="http://schemas.microsoft.com/office/powerpoint/2010/main" Requires="p14">
      <p:transition spd="slow" p14:dur="2000" advTm="84148"/>
    </mc:Choice>
    <mc:Fallback>
      <p:transition spd="slow" advTm="84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4288353" cy="584775"/>
          </a:xfrm>
          <a:prstGeom prst="rect">
            <a:avLst/>
          </a:prstGeom>
          <a:solidFill>
            <a:schemeClr val="bg1">
              <a:alpha val="70000"/>
            </a:schemeClr>
          </a:solidFill>
        </p:spPr>
        <p:txBody>
          <a:bodyPr wrap="none" rtlCol="0">
            <a:spAutoFit/>
          </a:bodyPr>
          <a:lstStyle/>
          <a:p>
            <a:r>
              <a:rPr lang="ja-JP" altLang="en-US" sz="3200" dirty="0">
                <a:solidFill>
                  <a:srgbClr val="002060"/>
                </a:solidFill>
                <a:latin typeface="Meiryo UI" panose="020B0604030504040204" pitchFamily="50" charset="-128"/>
                <a:ea typeface="Meiryo UI" panose="020B0604030504040204" pitchFamily="50" charset="-128"/>
              </a:rPr>
              <a:t>地球スケールの貧酸素化</a:t>
            </a:r>
            <a:endParaRPr lang="en-US" altLang="ja-JP" sz="3200" dirty="0">
              <a:solidFill>
                <a:srgbClr val="002060"/>
              </a:solidFill>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374" y="1213994"/>
            <a:ext cx="3284141" cy="5197692"/>
          </a:xfrm>
          <a:prstGeom prst="rect">
            <a:avLst/>
          </a:prstGeom>
        </p:spPr>
      </p:pic>
      <p:sp>
        <p:nvSpPr>
          <p:cNvPr id="8" name="テキスト ボックス 7"/>
          <p:cNvSpPr txBox="1"/>
          <p:nvPr/>
        </p:nvSpPr>
        <p:spPr>
          <a:xfrm>
            <a:off x="3179701" y="6411686"/>
            <a:ext cx="1265090" cy="307777"/>
          </a:xfrm>
          <a:prstGeom prst="rect">
            <a:avLst/>
          </a:prstGeom>
          <a:noFill/>
        </p:spPr>
        <p:txBody>
          <a:bodyPr wrap="none" rtlCol="0">
            <a:spAutoFit/>
          </a:bodyPr>
          <a:lstStyle/>
          <a:p>
            <a:r>
              <a:rPr lang="en-US" altLang="ja-JP" sz="1400" dirty="0">
                <a:solidFill>
                  <a:schemeClr val="bg1"/>
                </a:solidFill>
              </a:rPr>
              <a:t>IUCN</a:t>
            </a:r>
            <a:r>
              <a:rPr kumimoji="1" lang="ja-JP" altLang="en-US" sz="1400" dirty="0">
                <a:solidFill>
                  <a:schemeClr val="bg1"/>
                </a:solidFill>
              </a:rPr>
              <a:t> </a:t>
            </a:r>
            <a:r>
              <a:rPr kumimoji="1" lang="en-US" altLang="ja-JP" sz="1400" dirty="0">
                <a:solidFill>
                  <a:schemeClr val="bg1"/>
                </a:solidFill>
              </a:rPr>
              <a:t>(2019) </a:t>
            </a:r>
          </a:p>
        </p:txBody>
      </p:sp>
      <p:sp>
        <p:nvSpPr>
          <p:cNvPr id="9" name="テキスト ボックス 8"/>
          <p:cNvSpPr txBox="1"/>
          <p:nvPr/>
        </p:nvSpPr>
        <p:spPr>
          <a:xfrm>
            <a:off x="4553066" y="1213994"/>
            <a:ext cx="5911734" cy="461665"/>
          </a:xfrm>
          <a:prstGeom prst="rect">
            <a:avLst/>
          </a:prstGeom>
          <a:noFill/>
        </p:spPr>
        <p:txBody>
          <a:bodyPr wrap="square" rtlCol="0">
            <a:spAutoFit/>
          </a:bodyPr>
          <a:lstStyle/>
          <a:p>
            <a:r>
              <a:rPr lang="ja-JP" altLang="en-US" sz="2400" dirty="0">
                <a:solidFill>
                  <a:schemeClr val="bg1"/>
                </a:solidFill>
              </a:rPr>
              <a:t>世界の沿岸域で貧酸素海域が増えている</a:t>
            </a:r>
            <a:endParaRPr kumimoji="1" lang="ja-JP" altLang="en-US" sz="2400" dirty="0">
              <a:solidFill>
                <a:schemeClr val="bg1"/>
              </a:solidFill>
            </a:endParaRPr>
          </a:p>
        </p:txBody>
      </p:sp>
      <p:sp>
        <p:nvSpPr>
          <p:cNvPr id="11" name="テキスト ボックス 10"/>
          <p:cNvSpPr txBox="1"/>
          <p:nvPr/>
        </p:nvSpPr>
        <p:spPr>
          <a:xfrm>
            <a:off x="5063323" y="1855587"/>
            <a:ext cx="2031325" cy="369332"/>
          </a:xfrm>
          <a:prstGeom prst="rect">
            <a:avLst/>
          </a:prstGeom>
          <a:noFill/>
        </p:spPr>
        <p:txBody>
          <a:bodyPr wrap="none" rtlCol="0">
            <a:spAutoFit/>
          </a:bodyPr>
          <a:lstStyle/>
          <a:p>
            <a:r>
              <a:rPr lang="ja-JP" altLang="en-US" dirty="0">
                <a:solidFill>
                  <a:schemeClr val="bg1"/>
                </a:solidFill>
              </a:rPr>
              <a:t>（日本付近拡大）</a:t>
            </a:r>
          </a:p>
        </p:txBody>
      </p:sp>
      <p:sp>
        <p:nvSpPr>
          <p:cNvPr id="13" name="正方形/長方形 12"/>
          <p:cNvSpPr/>
          <p:nvPr/>
        </p:nvSpPr>
        <p:spPr>
          <a:xfrm>
            <a:off x="3701143" y="1491342"/>
            <a:ext cx="272143" cy="3483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701143" y="3182067"/>
            <a:ext cx="272143" cy="3483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3701143" y="4908964"/>
            <a:ext cx="272143" cy="3483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2508" y="2307933"/>
            <a:ext cx="1504950" cy="1800225"/>
          </a:xfrm>
          <a:prstGeom prst="rect">
            <a:avLst/>
          </a:prstGeom>
        </p:spPr>
      </p:pic>
      <p:pic>
        <p:nvPicPr>
          <p:cNvPr id="17" name="図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1419" y="2307932"/>
            <a:ext cx="1504950" cy="1800225"/>
          </a:xfrm>
          <a:prstGeom prst="rect">
            <a:avLst/>
          </a:prstGeom>
        </p:spPr>
      </p:pic>
      <p:pic>
        <p:nvPicPr>
          <p:cNvPr id="18" name="図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0330" y="2285646"/>
            <a:ext cx="1504950" cy="1800225"/>
          </a:xfrm>
          <a:prstGeom prst="rect">
            <a:avLst/>
          </a:prstGeom>
        </p:spPr>
      </p:pic>
      <p:sp>
        <p:nvSpPr>
          <p:cNvPr id="19" name="テキスト ボックス 18"/>
          <p:cNvSpPr txBox="1"/>
          <p:nvPr/>
        </p:nvSpPr>
        <p:spPr>
          <a:xfrm>
            <a:off x="4630476" y="5365735"/>
            <a:ext cx="7383724" cy="1015663"/>
          </a:xfrm>
          <a:prstGeom prst="rect">
            <a:avLst/>
          </a:prstGeom>
          <a:noFill/>
        </p:spPr>
        <p:txBody>
          <a:bodyPr wrap="square" rtlCol="0">
            <a:spAutoFit/>
          </a:bodyPr>
          <a:lstStyle/>
          <a:p>
            <a:r>
              <a:rPr lang="ja-JP" altLang="en-US" sz="2000" dirty="0">
                <a:solidFill>
                  <a:schemeClr val="bg1"/>
                </a:solidFill>
              </a:rPr>
              <a:t>富栄養化による貧酸素化</a:t>
            </a:r>
            <a:endParaRPr lang="en-US" altLang="ja-JP" sz="2000" dirty="0">
              <a:solidFill>
                <a:schemeClr val="bg1"/>
              </a:solidFill>
            </a:endParaRPr>
          </a:p>
          <a:p>
            <a:r>
              <a:rPr lang="ja-JP" altLang="en-US" sz="2000" dirty="0">
                <a:solidFill>
                  <a:schemeClr val="bg1"/>
                </a:solidFill>
              </a:rPr>
              <a:t>　河川・河口域・湾・汽水湖　→　内海・陸棚域に拡大</a:t>
            </a:r>
            <a:endParaRPr lang="en-US" altLang="ja-JP" sz="2000" dirty="0">
              <a:solidFill>
                <a:schemeClr val="bg1"/>
              </a:solidFill>
            </a:endParaRPr>
          </a:p>
          <a:p>
            <a:r>
              <a:rPr kumimoji="1" lang="ja-JP" altLang="en-US" sz="2000" dirty="0">
                <a:solidFill>
                  <a:schemeClr val="bg1"/>
                </a:solidFill>
              </a:rPr>
              <a:t>　　　　　　　　　　　　　　　</a:t>
            </a:r>
            <a:r>
              <a:rPr lang="ja-JP" altLang="en-US" sz="1600" dirty="0">
                <a:solidFill>
                  <a:schemeClr val="bg1"/>
                </a:solidFill>
              </a:rPr>
              <a:t>（ 東シナ海、バルト</a:t>
            </a:r>
            <a:r>
              <a:rPr kumimoji="1" lang="ja-JP" altLang="en-US" sz="1600" dirty="0">
                <a:solidFill>
                  <a:schemeClr val="bg1"/>
                </a:solidFill>
              </a:rPr>
              <a:t>海、黒海等）</a:t>
            </a:r>
          </a:p>
        </p:txBody>
      </p:sp>
      <p:sp>
        <p:nvSpPr>
          <p:cNvPr id="20" name="テキスト ボックス 19"/>
          <p:cNvSpPr txBox="1"/>
          <p:nvPr/>
        </p:nvSpPr>
        <p:spPr>
          <a:xfrm>
            <a:off x="5401934" y="4095629"/>
            <a:ext cx="1390124" cy="369332"/>
          </a:xfrm>
          <a:prstGeom prst="rect">
            <a:avLst/>
          </a:prstGeom>
          <a:noFill/>
        </p:spPr>
        <p:txBody>
          <a:bodyPr wrap="none" rtlCol="0">
            <a:spAutoFit/>
          </a:bodyPr>
          <a:lstStyle/>
          <a:p>
            <a:r>
              <a:rPr lang="en-US" altLang="ja-JP" dirty="0">
                <a:solidFill>
                  <a:schemeClr val="bg1"/>
                </a:solidFill>
              </a:rPr>
              <a:t>1969</a:t>
            </a:r>
            <a:r>
              <a:rPr lang="ja-JP" altLang="en-US" dirty="0">
                <a:solidFill>
                  <a:schemeClr val="bg1"/>
                </a:solidFill>
              </a:rPr>
              <a:t>年以前</a:t>
            </a:r>
          </a:p>
        </p:txBody>
      </p:sp>
      <p:sp>
        <p:nvSpPr>
          <p:cNvPr id="21" name="テキスト ボックス 20"/>
          <p:cNvSpPr txBox="1"/>
          <p:nvPr/>
        </p:nvSpPr>
        <p:spPr>
          <a:xfrm>
            <a:off x="7086019" y="4095629"/>
            <a:ext cx="1542410" cy="369332"/>
          </a:xfrm>
          <a:prstGeom prst="rect">
            <a:avLst/>
          </a:prstGeom>
          <a:noFill/>
        </p:spPr>
        <p:txBody>
          <a:bodyPr wrap="none" rtlCol="0">
            <a:spAutoFit/>
          </a:bodyPr>
          <a:lstStyle/>
          <a:p>
            <a:r>
              <a:rPr lang="en-US" altLang="ja-JP" dirty="0">
                <a:solidFill>
                  <a:schemeClr val="bg1"/>
                </a:solidFill>
              </a:rPr>
              <a:t>1970-1989</a:t>
            </a:r>
            <a:r>
              <a:rPr lang="ja-JP" altLang="en-US" dirty="0">
                <a:solidFill>
                  <a:schemeClr val="bg1"/>
                </a:solidFill>
              </a:rPr>
              <a:t>年</a:t>
            </a:r>
          </a:p>
        </p:txBody>
      </p:sp>
      <p:sp>
        <p:nvSpPr>
          <p:cNvPr id="22" name="テキスト ボックス 21"/>
          <p:cNvSpPr txBox="1"/>
          <p:nvPr/>
        </p:nvSpPr>
        <p:spPr>
          <a:xfrm>
            <a:off x="8922390" y="4095629"/>
            <a:ext cx="1542410" cy="369332"/>
          </a:xfrm>
          <a:prstGeom prst="rect">
            <a:avLst/>
          </a:prstGeom>
          <a:noFill/>
        </p:spPr>
        <p:txBody>
          <a:bodyPr wrap="none" rtlCol="0">
            <a:spAutoFit/>
          </a:bodyPr>
          <a:lstStyle/>
          <a:p>
            <a:r>
              <a:rPr lang="en-US" altLang="ja-JP" dirty="0">
                <a:solidFill>
                  <a:schemeClr val="bg1"/>
                </a:solidFill>
              </a:rPr>
              <a:t>1990-2015</a:t>
            </a:r>
            <a:r>
              <a:rPr lang="ja-JP" altLang="en-US" dirty="0">
                <a:solidFill>
                  <a:schemeClr val="bg1"/>
                </a:solidFill>
              </a:rPr>
              <a:t>年</a:t>
            </a:r>
          </a:p>
        </p:txBody>
      </p:sp>
      <p:sp>
        <p:nvSpPr>
          <p:cNvPr id="23" name="正方形/長方形 22"/>
          <p:cNvSpPr/>
          <p:nvPr/>
        </p:nvSpPr>
        <p:spPr>
          <a:xfrm>
            <a:off x="4882935" y="4577400"/>
            <a:ext cx="6878806" cy="369332"/>
          </a:xfrm>
          <a:prstGeom prst="rect">
            <a:avLst/>
          </a:prstGeom>
        </p:spPr>
        <p:txBody>
          <a:bodyPr wrap="none">
            <a:spAutoFit/>
          </a:bodyPr>
          <a:lstStyle/>
          <a:p>
            <a:r>
              <a:rPr lang="ja-JP" altLang="en-US" dirty="0">
                <a:solidFill>
                  <a:schemeClr val="bg1"/>
                </a:solidFill>
              </a:rPr>
              <a:t>東京湾・大阪湾・伊勢湾はじめ内海・湾・汽水湖（サロマ湖等）</a:t>
            </a:r>
          </a:p>
        </p:txBody>
      </p:sp>
      <p:pic>
        <p:nvPicPr>
          <p:cNvPr id="5" name="オーディオ 4">
            <a:hlinkClick r:id="" action="ppaction://media"/>
            <a:extLst>
              <a:ext uri="{FF2B5EF4-FFF2-40B4-BE49-F238E27FC236}">
                <a16:creationId xmlns:a16="http://schemas.microsoft.com/office/drawing/2014/main" id="{F8A141E6-F3A4-4D29-A035-57FC5BC2C0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78775927"/>
      </p:ext>
    </p:extLst>
  </p:cSld>
  <p:clrMapOvr>
    <a:masterClrMapping/>
  </p:clrMapOvr>
  <mc:AlternateContent xmlns:mc="http://schemas.openxmlformats.org/markup-compatibility/2006">
    <mc:Choice xmlns:p14="http://schemas.microsoft.com/office/powerpoint/2010/main" Requires="p14">
      <p:transition spd="slow" p14:dur="2000" advTm="38164"/>
    </mc:Choice>
    <mc:Fallback>
      <p:transition spd="slow" advTm="38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D399C4-AFAB-43A9-8D70-AC78ECD00F07}"/>
              </a:ext>
            </a:extLst>
          </p:cNvPr>
          <p:cNvSpPr txBox="1"/>
          <p:nvPr/>
        </p:nvSpPr>
        <p:spPr>
          <a:xfrm>
            <a:off x="550269" y="449291"/>
            <a:ext cx="4288353" cy="584775"/>
          </a:xfrm>
          <a:prstGeom prst="rect">
            <a:avLst/>
          </a:prstGeom>
          <a:solidFill>
            <a:schemeClr val="bg1">
              <a:alpha val="70000"/>
            </a:schemeClr>
          </a:solidFill>
        </p:spPr>
        <p:txBody>
          <a:bodyPr wrap="none" rtlCol="0">
            <a:spAutoFit/>
          </a:bodyPr>
          <a:lstStyle/>
          <a:p>
            <a:r>
              <a:rPr lang="ja-JP" altLang="en-US" sz="3200" dirty="0">
                <a:solidFill>
                  <a:srgbClr val="002060"/>
                </a:solidFill>
                <a:latin typeface="Meiryo UI" panose="020B0604030504040204" pitchFamily="50" charset="-128"/>
                <a:ea typeface="Meiryo UI" panose="020B0604030504040204" pitchFamily="50" charset="-128"/>
              </a:rPr>
              <a:t>地球スケールの貧酸素化</a:t>
            </a:r>
            <a:endParaRPr lang="en-US" altLang="ja-JP" sz="3200" dirty="0">
              <a:solidFill>
                <a:srgbClr val="002060"/>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993" y="1977532"/>
            <a:ext cx="5911888" cy="3155542"/>
          </a:xfrm>
          <a:prstGeom prst="rect">
            <a:avLst/>
          </a:prstGeom>
        </p:spPr>
      </p:pic>
      <p:sp>
        <p:nvSpPr>
          <p:cNvPr id="8" name="テキスト ボックス 7"/>
          <p:cNvSpPr txBox="1"/>
          <p:nvPr/>
        </p:nvSpPr>
        <p:spPr>
          <a:xfrm>
            <a:off x="4406348" y="5176634"/>
            <a:ext cx="2380780" cy="338554"/>
          </a:xfrm>
          <a:prstGeom prst="rect">
            <a:avLst/>
          </a:prstGeom>
          <a:noFill/>
        </p:spPr>
        <p:txBody>
          <a:bodyPr wrap="none" rtlCol="0">
            <a:spAutoFit/>
          </a:bodyPr>
          <a:lstStyle/>
          <a:p>
            <a:r>
              <a:rPr lang="en-US" altLang="ja-JP" sz="1600" dirty="0" err="1">
                <a:solidFill>
                  <a:schemeClr val="bg1"/>
                </a:solidFill>
              </a:rPr>
              <a:t>Schmidtko</a:t>
            </a:r>
            <a:r>
              <a:rPr lang="en-US" altLang="ja-JP" sz="1600" dirty="0">
                <a:solidFill>
                  <a:schemeClr val="bg1"/>
                </a:solidFill>
              </a:rPr>
              <a:t> et al. (2017)</a:t>
            </a:r>
            <a:endParaRPr kumimoji="1" lang="ja-JP" altLang="en-US" sz="1600" dirty="0"/>
          </a:p>
        </p:txBody>
      </p:sp>
      <p:sp>
        <p:nvSpPr>
          <p:cNvPr id="9" name="テキスト ボックス 8"/>
          <p:cNvSpPr txBox="1"/>
          <p:nvPr/>
        </p:nvSpPr>
        <p:spPr>
          <a:xfrm>
            <a:off x="6949360" y="2154919"/>
            <a:ext cx="5096743" cy="2954655"/>
          </a:xfrm>
          <a:prstGeom prst="rect">
            <a:avLst/>
          </a:prstGeom>
          <a:noFill/>
        </p:spPr>
        <p:txBody>
          <a:bodyPr wrap="square" rtlCol="0">
            <a:spAutoFit/>
          </a:bodyPr>
          <a:lstStyle/>
          <a:p>
            <a:r>
              <a:rPr lang="ja-JP" altLang="en-US" sz="2400" dirty="0">
                <a:solidFill>
                  <a:schemeClr val="bg1"/>
                </a:solidFill>
              </a:rPr>
              <a:t>貧酸素化</a:t>
            </a:r>
            <a:r>
              <a:rPr kumimoji="1" lang="ja-JP" altLang="en-US" sz="2400" dirty="0">
                <a:solidFill>
                  <a:schemeClr val="bg1"/>
                </a:solidFill>
              </a:rPr>
              <a:t>の主要因</a:t>
            </a:r>
            <a:endParaRPr kumimoji="1" lang="en-US" altLang="ja-JP" sz="2400" dirty="0">
              <a:solidFill>
                <a:schemeClr val="bg1"/>
              </a:solidFill>
            </a:endParaRPr>
          </a:p>
          <a:p>
            <a:r>
              <a:rPr lang="ja-JP" altLang="en-US" sz="800" dirty="0">
                <a:solidFill>
                  <a:schemeClr val="bg1"/>
                </a:solidFill>
              </a:rPr>
              <a:t>　</a:t>
            </a:r>
            <a:endParaRPr lang="en-US" altLang="ja-JP" sz="800" dirty="0">
              <a:solidFill>
                <a:schemeClr val="bg1"/>
              </a:solidFill>
            </a:endParaRPr>
          </a:p>
          <a:p>
            <a:r>
              <a:rPr lang="en-US" altLang="ja-JP" sz="2400" dirty="0">
                <a:solidFill>
                  <a:schemeClr val="bg1"/>
                </a:solidFill>
              </a:rPr>
              <a:t>1000m</a:t>
            </a:r>
            <a:r>
              <a:rPr lang="ja-JP" altLang="en-US" sz="2400" dirty="0">
                <a:solidFill>
                  <a:schemeClr val="bg1"/>
                </a:solidFill>
              </a:rPr>
              <a:t>以浅</a:t>
            </a:r>
            <a:r>
              <a:rPr kumimoji="1" lang="ja-JP" altLang="en-US" sz="2400" dirty="0">
                <a:solidFill>
                  <a:schemeClr val="bg1"/>
                </a:solidFill>
              </a:rPr>
              <a:t>：水温上昇</a:t>
            </a:r>
            <a:endParaRPr kumimoji="1" lang="en-US" altLang="ja-JP" sz="2400" dirty="0">
              <a:solidFill>
                <a:schemeClr val="bg1"/>
              </a:solidFill>
            </a:endParaRPr>
          </a:p>
          <a:p>
            <a:r>
              <a:rPr lang="ja-JP" altLang="en-US" sz="2400" dirty="0">
                <a:solidFill>
                  <a:schemeClr val="bg1"/>
                </a:solidFill>
              </a:rPr>
              <a:t>　　　　（濃度低下、成層強化）</a:t>
            </a:r>
            <a:endParaRPr kumimoji="1" lang="en-US" altLang="ja-JP" sz="2400" dirty="0">
              <a:solidFill>
                <a:schemeClr val="bg1"/>
              </a:solidFill>
            </a:endParaRPr>
          </a:p>
          <a:p>
            <a:pPr>
              <a:spcBef>
                <a:spcPts val="1200"/>
              </a:spcBef>
            </a:pPr>
            <a:r>
              <a:rPr lang="ja-JP" altLang="en-US" sz="2400" dirty="0">
                <a:solidFill>
                  <a:schemeClr val="bg1"/>
                </a:solidFill>
              </a:rPr>
              <a:t>　　　</a:t>
            </a:r>
            <a:r>
              <a:rPr kumimoji="1" lang="ja-JP" altLang="en-US" sz="2400" dirty="0">
                <a:solidFill>
                  <a:schemeClr val="bg1"/>
                </a:solidFill>
              </a:rPr>
              <a:t>以深：海洋循環（成層強化）</a:t>
            </a:r>
            <a:endParaRPr kumimoji="1" lang="en-US" altLang="ja-JP" sz="2400" dirty="0">
              <a:solidFill>
                <a:schemeClr val="bg1"/>
              </a:solidFill>
            </a:endParaRPr>
          </a:p>
          <a:p>
            <a:endParaRPr lang="en-US" altLang="ja-JP" sz="2400" dirty="0">
              <a:solidFill>
                <a:schemeClr val="bg1"/>
              </a:solidFill>
            </a:endParaRPr>
          </a:p>
          <a:p>
            <a:endParaRPr lang="en-US" altLang="ja-JP" sz="2400" dirty="0">
              <a:solidFill>
                <a:schemeClr val="bg1"/>
              </a:solidFill>
            </a:endParaRPr>
          </a:p>
          <a:p>
            <a:r>
              <a:rPr kumimoji="1" lang="en-US" altLang="ja-JP" sz="2400" dirty="0">
                <a:solidFill>
                  <a:schemeClr val="bg1"/>
                </a:solidFill>
              </a:rPr>
              <a:t>1960</a:t>
            </a:r>
            <a:r>
              <a:rPr kumimoji="1" lang="ja-JP" altLang="en-US" sz="2400" dirty="0">
                <a:solidFill>
                  <a:schemeClr val="bg1"/>
                </a:solidFill>
              </a:rPr>
              <a:t>年以降、酸素が</a:t>
            </a:r>
            <a:r>
              <a:rPr lang="ja-JP" altLang="en-US" sz="2400" dirty="0">
                <a:solidFill>
                  <a:schemeClr val="bg1"/>
                </a:solidFill>
              </a:rPr>
              <a:t>約</a:t>
            </a:r>
            <a:r>
              <a:rPr kumimoji="1" lang="en-US" altLang="ja-JP" sz="2400" dirty="0">
                <a:solidFill>
                  <a:schemeClr val="bg1"/>
                </a:solidFill>
              </a:rPr>
              <a:t>2</a:t>
            </a:r>
            <a:r>
              <a:rPr kumimoji="1" lang="ja-JP" altLang="en-US" sz="2400" dirty="0">
                <a:solidFill>
                  <a:schemeClr val="bg1"/>
                </a:solidFill>
              </a:rPr>
              <a:t>％</a:t>
            </a:r>
            <a:r>
              <a:rPr lang="ja-JP" altLang="en-US" sz="2400" b="1" u="sng" dirty="0">
                <a:solidFill>
                  <a:srgbClr val="FFCCCC"/>
                </a:solidFill>
              </a:rPr>
              <a:t>減少</a:t>
            </a:r>
            <a:endParaRPr lang="ja-JP" altLang="en-US" sz="2400" dirty="0">
              <a:solidFill>
                <a:schemeClr val="bg1"/>
              </a:solidFill>
            </a:endParaRPr>
          </a:p>
        </p:txBody>
      </p:sp>
      <p:sp>
        <p:nvSpPr>
          <p:cNvPr id="10" name="テキスト ボックス 9"/>
          <p:cNvSpPr txBox="1"/>
          <p:nvPr/>
        </p:nvSpPr>
        <p:spPr>
          <a:xfrm>
            <a:off x="9687793" y="2217747"/>
            <a:ext cx="1412566" cy="338554"/>
          </a:xfrm>
          <a:prstGeom prst="rect">
            <a:avLst/>
          </a:prstGeom>
          <a:noFill/>
        </p:spPr>
        <p:txBody>
          <a:bodyPr wrap="none" rtlCol="0">
            <a:spAutoFit/>
          </a:bodyPr>
          <a:lstStyle/>
          <a:p>
            <a:r>
              <a:rPr lang="en-US" altLang="ja-JP" sz="1600" dirty="0">
                <a:solidFill>
                  <a:schemeClr val="bg1"/>
                </a:solidFill>
              </a:rPr>
              <a:t>(IUCN, 2019)</a:t>
            </a:r>
            <a:endParaRPr kumimoji="1" lang="ja-JP" altLang="en-US" sz="1600" dirty="0"/>
          </a:p>
        </p:txBody>
      </p:sp>
      <p:sp>
        <p:nvSpPr>
          <p:cNvPr id="11" name="テキスト ボックス 10"/>
          <p:cNvSpPr txBox="1"/>
          <p:nvPr/>
        </p:nvSpPr>
        <p:spPr>
          <a:xfrm>
            <a:off x="9011034" y="4978545"/>
            <a:ext cx="2380780" cy="338554"/>
          </a:xfrm>
          <a:prstGeom prst="rect">
            <a:avLst/>
          </a:prstGeom>
          <a:noFill/>
        </p:spPr>
        <p:txBody>
          <a:bodyPr wrap="none" rtlCol="0">
            <a:spAutoFit/>
          </a:bodyPr>
          <a:lstStyle/>
          <a:p>
            <a:r>
              <a:rPr lang="en-US" altLang="ja-JP" sz="1600" dirty="0" err="1">
                <a:solidFill>
                  <a:schemeClr val="bg1"/>
                </a:solidFill>
              </a:rPr>
              <a:t>Schmidtko</a:t>
            </a:r>
            <a:r>
              <a:rPr lang="en-US" altLang="ja-JP" sz="1600" dirty="0">
                <a:solidFill>
                  <a:schemeClr val="bg1"/>
                </a:solidFill>
              </a:rPr>
              <a:t> et al. (2017)</a:t>
            </a:r>
            <a:endParaRPr kumimoji="1" lang="ja-JP" altLang="en-US" sz="1600" dirty="0"/>
          </a:p>
        </p:txBody>
      </p:sp>
      <p:pic>
        <p:nvPicPr>
          <p:cNvPr id="5" name="オーディオ 4">
            <a:hlinkClick r:id="" action="ppaction://media"/>
            <a:extLst>
              <a:ext uri="{FF2B5EF4-FFF2-40B4-BE49-F238E27FC236}">
                <a16:creationId xmlns:a16="http://schemas.microsoft.com/office/drawing/2014/main" id="{B2679666-AAC4-4FEF-8912-E583A759C5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26538618"/>
      </p:ext>
    </p:extLst>
  </p:cSld>
  <p:clrMapOvr>
    <a:masterClrMapping/>
  </p:clrMapOvr>
  <mc:AlternateContent xmlns:mc="http://schemas.openxmlformats.org/markup-compatibility/2006">
    <mc:Choice xmlns:p14="http://schemas.microsoft.com/office/powerpoint/2010/main" Requires="p14">
      <p:transition spd="slow" p14:dur="2000" advTm="68315"/>
    </mc:Choice>
    <mc:Fallback>
      <p:transition spd="slow" advTm="68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0.7|22.9"/>
</p:tagLst>
</file>

<file path=ppt/tags/tag2.xml><?xml version="1.0" encoding="utf-8"?>
<p:tagLst xmlns:a="http://schemas.openxmlformats.org/drawingml/2006/main" xmlns:r="http://schemas.openxmlformats.org/officeDocument/2006/relationships" xmlns:p="http://schemas.openxmlformats.org/presentationml/2006/main">
  <p:tag name="TIMING" val="|42.4|2.6|11.9|6.8|54.4|3.1|9.4|9.1"/>
</p:tagLst>
</file>

<file path=ppt/tags/tag3.xml><?xml version="1.0" encoding="utf-8"?>
<p:tagLst xmlns:a="http://schemas.openxmlformats.org/drawingml/2006/main" xmlns:r="http://schemas.openxmlformats.org/officeDocument/2006/relationships" xmlns:p="http://schemas.openxmlformats.org/presentationml/2006/main">
  <p:tag name="TIMING" val="|56"/>
</p:tagLst>
</file>

<file path=ppt/tags/tag4.xml><?xml version="1.0" encoding="utf-8"?>
<p:tagLst xmlns:a="http://schemas.openxmlformats.org/drawingml/2006/main" xmlns:r="http://schemas.openxmlformats.org/officeDocument/2006/relationships" xmlns:p="http://schemas.openxmlformats.org/presentationml/2006/main">
  <p:tag name="TIMING" val="|23.2|6.4|5.4|2.9|4.5|11.7"/>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16731</TotalTime>
  <Words>3723</Words>
  <Application>Microsoft Office PowerPoint</Application>
  <PresentationFormat>ワイド画面</PresentationFormat>
  <Paragraphs>268</Paragraphs>
  <Slides>11</Slides>
  <Notes>11</Notes>
  <HiddenSlides>0</HiddenSlides>
  <MMClips>11</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11</vt:i4>
      </vt:variant>
    </vt:vector>
  </HeadingPairs>
  <TitlesOfParts>
    <vt:vector size="16" baseType="lpstr">
      <vt:lpstr>Meiryo UI</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Ono Sachiko</dc:creator>
  <cp:lastModifiedBy>Ono Sachiko</cp:lastModifiedBy>
  <cp:revision>255</cp:revision>
  <dcterms:created xsi:type="dcterms:W3CDTF">2020-04-18T15:00:49Z</dcterms:created>
  <dcterms:modified xsi:type="dcterms:W3CDTF">2020-08-04T06:59:58Z</dcterms:modified>
</cp:coreProperties>
</file>