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5"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8"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919" autoAdjust="0"/>
  </p:normalViewPr>
  <p:slideViewPr>
    <p:cSldViewPr snapToGrid="0">
      <p:cViewPr varScale="1">
        <p:scale>
          <a:sx n="101" d="100"/>
          <a:sy n="101" d="100"/>
        </p:scale>
        <p:origin x="216" y="96"/>
      </p:cViewPr>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6A77-8397-4F65-97AA-91EC0147B3BC}" type="datetimeFigureOut">
              <a:rPr kumimoji="1" lang="ja-JP" altLang="en-US" smtClean="0"/>
              <a:t>2020/5/21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BF57-D1A6-4FDD-91C6-D68293B30113}" type="slidenum">
              <a:rPr kumimoji="1" lang="ja-JP" altLang="en-US" smtClean="0"/>
              <a:t>‹#›</a:t>
            </a:fld>
            <a:endParaRPr kumimoji="1" lang="ja-JP" altLang="en-US"/>
          </a:p>
        </p:txBody>
      </p:sp>
    </p:spTree>
    <p:extLst>
      <p:ext uri="{BB962C8B-B14F-4D97-AF65-F5344CB8AC3E}">
        <p14:creationId xmlns:p14="http://schemas.microsoft.com/office/powerpoint/2010/main" val="3343199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こんにちは。これから皆さんとご一緒にサンゴ礁について学んでいきたいと思います。</a:t>
            </a:r>
            <a:endParaRPr kumimoji="1" lang="en-US" altLang="ja-JP" dirty="0" smtClean="0"/>
          </a:p>
          <a:p>
            <a:r>
              <a:rPr kumimoji="1" lang="ja-JP" altLang="en-US" dirty="0" smtClean="0"/>
              <a:t>途中にクイズなどもありますので、是非挑戦してみてください。</a:t>
            </a:r>
            <a:endParaRPr kumimoji="1" lang="en-US" altLang="ja-JP" dirty="0" smtClean="0"/>
          </a:p>
          <a:p>
            <a:r>
              <a:rPr kumimoji="1" lang="ja-JP" altLang="en-US" dirty="0" smtClean="0"/>
              <a:t>それでは、よろしくお願いいたします。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a:t>
            </a:fld>
            <a:endParaRPr kumimoji="1" lang="ja-JP" altLang="en-US"/>
          </a:p>
        </p:txBody>
      </p:sp>
    </p:spTree>
    <p:extLst>
      <p:ext uri="{BB962C8B-B14F-4D97-AF65-F5344CB8AC3E}">
        <p14:creationId xmlns:p14="http://schemas.microsoft.com/office/powerpoint/2010/main" val="114701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造礁サンゴの特徴としては、まず成長に太陽の光が必要です。そのため、ほとんどのサンゴは水深の浅い海に住んでいます。また、海水が濁っている場所では、水中に太陽の光が十分届かないため成長することができません。</a:t>
            </a:r>
            <a:endParaRPr kumimoji="1" lang="en-US" altLang="ja-JP" dirty="0" smtClean="0"/>
          </a:p>
          <a:p>
            <a:r>
              <a:rPr kumimoji="1" lang="en-US" altLang="ja-JP" dirty="0" smtClean="0"/>
              <a:t>2</a:t>
            </a:r>
            <a:r>
              <a:rPr kumimoji="1" lang="ja-JP" altLang="en-US" dirty="0" smtClean="0"/>
              <a:t>番目の特徴は、海底の岩などにくっついて定着生活をします。植物などと同じように、自分ではその場所から移動することができません。</a:t>
            </a:r>
            <a:endParaRPr kumimoji="1" lang="en-US" altLang="ja-JP" dirty="0" smtClean="0"/>
          </a:p>
          <a:p>
            <a:r>
              <a:rPr kumimoji="1" lang="en-US" altLang="ja-JP" dirty="0" smtClean="0"/>
              <a:t>3</a:t>
            </a:r>
            <a:r>
              <a:rPr kumimoji="1" lang="ja-JP" altLang="en-US" dirty="0" smtClean="0"/>
              <a:t>番目の特徴は、小さな個体が集まってコロニーという群体を作ることです。これは、最初は一つのポリプから始まり、分裂してクローンを作って増えていきます。</a:t>
            </a:r>
            <a:endParaRPr kumimoji="1" lang="en-US" altLang="ja-JP" dirty="0" smtClean="0"/>
          </a:p>
          <a:p>
            <a:r>
              <a:rPr kumimoji="1" lang="ja-JP" altLang="en-US" dirty="0" smtClean="0"/>
              <a:t>また、固い骨格を作ることは既にお話ししましたが、この骨格は炭酸カルシウムという物質でできています。サンゴが死んだあと、この骨格は細かく崩れて砂になったり、固まって岩になったりします（</a:t>
            </a:r>
            <a:r>
              <a:rPr kumimoji="1" lang="en-US" altLang="ja-JP" dirty="0" smtClean="0"/>
              <a:t>4</a:t>
            </a:r>
            <a:r>
              <a:rPr kumimoji="1" lang="ja-JP" altLang="en-US" dirty="0" smtClean="0"/>
              <a:t>番目）。</a:t>
            </a:r>
            <a:endParaRPr kumimoji="1" lang="en-US" altLang="ja-JP" dirty="0" smtClean="0"/>
          </a:p>
          <a:p>
            <a:r>
              <a:rPr kumimoji="1" lang="en-US" altLang="ja-JP" dirty="0" smtClean="0"/>
              <a:t>5</a:t>
            </a:r>
            <a:r>
              <a:rPr kumimoji="1" lang="ja-JP" altLang="en-US" dirty="0" smtClean="0"/>
              <a:t>番目の特徴は、体内に小さな褐虫藻という植物プランクトンを共生させていることです。この植物プランクトンの働きで、植物と同じように光合成をして、太陽の光からエネルギーを作ることができます。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10</a:t>
            </a:fld>
            <a:endParaRPr kumimoji="1" lang="ja-JP" altLang="en-US"/>
          </a:p>
        </p:txBody>
      </p:sp>
    </p:spTree>
    <p:extLst>
      <p:ext uri="{BB962C8B-B14F-4D97-AF65-F5344CB8AC3E}">
        <p14:creationId xmlns:p14="http://schemas.microsoft.com/office/powerpoint/2010/main" val="378153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この褐虫藻のおかげで、サンゴは昼間は光合成をしてエネルギーを作り、夜は近寄ってくる動物プランクトンなどを捕まえて食べる二つの方法で食事をすることができ、効率的に栄養をとることができます。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11</a:t>
            </a:fld>
            <a:endParaRPr kumimoji="1" lang="ja-JP" altLang="en-US"/>
          </a:p>
        </p:txBody>
      </p:sp>
    </p:spTree>
    <p:extLst>
      <p:ext uri="{BB962C8B-B14F-4D97-AF65-F5344CB8AC3E}">
        <p14:creationId xmlns:p14="http://schemas.microsoft.com/office/powerpoint/2010/main" val="1230096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それでは、サンゴクイズ２問目です。</a:t>
            </a:r>
            <a:endParaRPr kumimoji="1" lang="en-US" altLang="ja-JP" dirty="0" smtClean="0"/>
          </a:p>
          <a:p>
            <a:r>
              <a:rPr kumimoji="1" lang="ja-JP" altLang="en-US" dirty="0" smtClean="0"/>
              <a:t>沖縄の海には、全部で何種類のサンゴがいるでしょうか？</a:t>
            </a:r>
            <a:endParaRPr kumimoji="1" lang="en-US" altLang="ja-JP" dirty="0" smtClean="0"/>
          </a:p>
          <a:p>
            <a:r>
              <a:rPr kumimoji="1" lang="ja-JP" altLang="en-US" dirty="0" smtClean="0"/>
              <a:t>①５０種類、②</a:t>
            </a:r>
            <a:r>
              <a:rPr kumimoji="1" lang="en-US" altLang="ja-JP" dirty="0" smtClean="0"/>
              <a:t>150</a:t>
            </a:r>
            <a:r>
              <a:rPr kumimoji="1" lang="ja-JP" altLang="en-US" dirty="0" smtClean="0"/>
              <a:t>種類、③</a:t>
            </a:r>
            <a:r>
              <a:rPr kumimoji="1" lang="en-US" altLang="ja-JP" dirty="0" smtClean="0"/>
              <a:t>350</a:t>
            </a:r>
            <a:r>
              <a:rPr kumimoji="1" lang="ja-JP" altLang="en-US" dirty="0" smtClean="0"/>
              <a:t>種類の中から答えを選んでください。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12</a:t>
            </a:fld>
            <a:endParaRPr kumimoji="1" lang="ja-JP" altLang="en-US"/>
          </a:p>
        </p:txBody>
      </p:sp>
    </p:spTree>
    <p:extLst>
      <p:ext uri="{BB962C8B-B14F-4D97-AF65-F5344CB8AC3E}">
        <p14:creationId xmlns:p14="http://schemas.microsoft.com/office/powerpoint/2010/main" val="256608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正解は、③</a:t>
            </a:r>
            <a:r>
              <a:rPr kumimoji="1" lang="en-US" altLang="ja-JP" dirty="0" smtClean="0"/>
              <a:t>350</a:t>
            </a:r>
            <a:r>
              <a:rPr kumimoji="1" lang="ja-JP" altLang="en-US" dirty="0" smtClean="0"/>
              <a:t>種類です！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13</a:t>
            </a:fld>
            <a:endParaRPr kumimoji="1" lang="ja-JP" altLang="en-US"/>
          </a:p>
        </p:txBody>
      </p:sp>
    </p:spTree>
    <p:extLst>
      <p:ext uri="{BB962C8B-B14F-4D97-AF65-F5344CB8AC3E}">
        <p14:creationId xmlns:p14="http://schemas.microsoft.com/office/powerpoint/2010/main" val="2247991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造礁サンゴの仲間は、世界中で約</a:t>
            </a:r>
            <a:r>
              <a:rPr kumimoji="1" lang="en-US" altLang="ja-JP" dirty="0" smtClean="0"/>
              <a:t>800</a:t>
            </a:r>
            <a:r>
              <a:rPr kumimoji="1" lang="ja-JP" altLang="en-US" dirty="0" smtClean="0"/>
              <a:t>種類いると言われています。このうちの半分近くの</a:t>
            </a:r>
            <a:r>
              <a:rPr kumimoji="1" lang="en-US" altLang="ja-JP" dirty="0" smtClean="0"/>
              <a:t>350</a:t>
            </a:r>
            <a:r>
              <a:rPr kumimoji="1" lang="ja-JP" altLang="en-US" dirty="0" smtClean="0"/>
              <a:t>種類のサンゴが沖縄の海に分布しています。</a:t>
            </a:r>
            <a:endParaRPr kumimoji="1" lang="en-US" altLang="ja-JP" dirty="0" smtClean="0"/>
          </a:p>
          <a:p>
            <a:r>
              <a:rPr kumimoji="1" lang="ja-JP" altLang="en-US" dirty="0" smtClean="0"/>
              <a:t>さらに、サンゴが作る群体の形にもいろいろな種類形があり、レタス状のサンゴ、テーブル状のサンゴ、丸いドーム状のサンゴ、木のような枝状のサンゴ、カリフラワー状のサンゴなどがあります。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14</a:t>
            </a:fld>
            <a:endParaRPr kumimoji="1" lang="ja-JP" altLang="en-US"/>
          </a:p>
        </p:txBody>
      </p:sp>
    </p:spTree>
    <p:extLst>
      <p:ext uri="{BB962C8B-B14F-4D97-AF65-F5344CB8AC3E}">
        <p14:creationId xmlns:p14="http://schemas.microsoft.com/office/powerpoint/2010/main" val="20804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サンゴは動物ですので、卵を産んで増えます。卵は海水中に放出され、受精するとプラヌラ幼生というサンゴの赤ちゃんになります。</a:t>
            </a:r>
            <a:endParaRPr kumimoji="1" lang="en-US" altLang="ja-JP" dirty="0" smtClean="0"/>
          </a:p>
          <a:p>
            <a:r>
              <a:rPr kumimoji="1" lang="ja-JP" altLang="en-US" dirty="0" smtClean="0"/>
              <a:t>このプラヌラ幼生は数日～数週間のあいだ海水中を漂い、気に入った場所を見つけるとそこに定着してポリプの形に成長します。</a:t>
            </a:r>
            <a:endParaRPr kumimoji="1" lang="en-US" altLang="ja-JP" dirty="0" smtClean="0"/>
          </a:p>
          <a:p>
            <a:r>
              <a:rPr kumimoji="1" lang="ja-JP" altLang="en-US" dirty="0" smtClean="0"/>
              <a:t>最初は１つのポリプですが、クローンを作って成長していきます。ある程度の大きさになると、卵を産めるようになり、産卵するというサイクルを繰り返して増えていきます。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15</a:t>
            </a:fld>
            <a:endParaRPr kumimoji="1" lang="ja-JP" altLang="en-US"/>
          </a:p>
        </p:txBody>
      </p:sp>
    </p:spTree>
    <p:extLst>
      <p:ext uri="{BB962C8B-B14F-4D97-AF65-F5344CB8AC3E}">
        <p14:creationId xmlns:p14="http://schemas.microsoft.com/office/powerpoint/2010/main" val="261092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それでは、サンゴクイズ第</a:t>
            </a:r>
            <a:r>
              <a:rPr kumimoji="1" lang="en-US" altLang="ja-JP" dirty="0" smtClean="0"/>
              <a:t>3</a:t>
            </a:r>
            <a:r>
              <a:rPr kumimoji="1" lang="ja-JP" altLang="en-US" dirty="0" smtClean="0"/>
              <a:t>問です。</a:t>
            </a:r>
            <a:endParaRPr kumimoji="1" lang="en-US" altLang="ja-JP" dirty="0" smtClean="0"/>
          </a:p>
          <a:p>
            <a:r>
              <a:rPr kumimoji="1" lang="ja-JP" altLang="en-US" dirty="0" smtClean="0"/>
              <a:t>サンゴの群体はどのくらいの速さで成長するでしょうか？　答えは３択の中からお選びください。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16</a:t>
            </a:fld>
            <a:endParaRPr kumimoji="1" lang="ja-JP" altLang="en-US"/>
          </a:p>
        </p:txBody>
      </p:sp>
    </p:spTree>
    <p:extLst>
      <p:ext uri="{BB962C8B-B14F-4D97-AF65-F5344CB8AC3E}">
        <p14:creationId xmlns:p14="http://schemas.microsoft.com/office/powerpoint/2010/main" val="1824357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それでは答えです。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HGP創英角ﾎﾟｯﾌﾟ体" pitchFamily="50" charset="-128"/>
                <a:ea typeface="HGP創英角ﾎﾟｯﾌﾟ体" pitchFamily="50" charset="-128"/>
              </a:rPr>
              <a:t>サンゴの成長する速さは、種類や環境によって違いますが、遅いものでは</a:t>
            </a:r>
            <a:r>
              <a:rPr lang="en-US" altLang="ja-JP" sz="1200" dirty="0" smtClean="0">
                <a:latin typeface="HGP創英角ﾎﾟｯﾌﾟ体" pitchFamily="50" charset="-128"/>
                <a:ea typeface="HGP創英角ﾎﾟｯﾌﾟ体" pitchFamily="50" charset="-128"/>
              </a:rPr>
              <a:t>1</a:t>
            </a:r>
            <a:r>
              <a:rPr lang="ja-JP" altLang="en-US" sz="1200" dirty="0" smtClean="0">
                <a:latin typeface="HGP創英角ﾎﾟｯﾌﾟ体" pitchFamily="50" charset="-128"/>
                <a:ea typeface="HGP創英角ﾎﾟｯﾌﾟ体" pitchFamily="50" charset="-128"/>
              </a:rPr>
              <a:t>年に１ｃｍ、早いものでも</a:t>
            </a:r>
            <a:r>
              <a:rPr lang="en-US" altLang="ja-JP" sz="1200" dirty="0" smtClean="0">
                <a:latin typeface="HGP創英角ﾎﾟｯﾌﾟ体" pitchFamily="50" charset="-128"/>
                <a:ea typeface="HGP創英角ﾎﾟｯﾌﾟ体" pitchFamily="50" charset="-128"/>
              </a:rPr>
              <a:t>1</a:t>
            </a:r>
            <a:r>
              <a:rPr lang="ja-JP" altLang="en-US" sz="1200" dirty="0" smtClean="0">
                <a:latin typeface="HGP創英角ﾎﾟｯﾌﾟ体" pitchFamily="50" charset="-128"/>
                <a:ea typeface="HGP創英角ﾎﾟｯﾌﾟ体" pitchFamily="50" charset="-128"/>
              </a:rPr>
              <a:t>年に</a:t>
            </a:r>
            <a:r>
              <a:rPr lang="en-US" altLang="ja-JP" sz="1200" dirty="0" smtClean="0">
                <a:latin typeface="HGP創英角ﾎﾟｯﾌﾟ体" pitchFamily="50" charset="-128"/>
                <a:ea typeface="HGP創英角ﾎﾟｯﾌﾟ体" pitchFamily="50" charset="-128"/>
              </a:rPr>
              <a:t>10</a:t>
            </a:r>
            <a:r>
              <a:rPr lang="ja-JP" altLang="en-US" sz="1200" dirty="0" smtClean="0">
                <a:latin typeface="HGP創英角ﾎﾟｯﾌﾟ体" pitchFamily="50" charset="-128"/>
                <a:ea typeface="HGP創英角ﾎﾟｯﾌﾟ体" pitchFamily="50" charset="-128"/>
              </a:rPr>
              <a:t>～</a:t>
            </a:r>
            <a:r>
              <a:rPr lang="en-US" altLang="ja-JP" sz="1200" dirty="0" smtClean="0">
                <a:latin typeface="HGP創英角ﾎﾟｯﾌﾟ体" pitchFamily="50" charset="-128"/>
                <a:ea typeface="HGP創英角ﾎﾟｯﾌﾟ体" pitchFamily="50" charset="-128"/>
              </a:rPr>
              <a:t>20cm</a:t>
            </a:r>
            <a:r>
              <a:rPr lang="ja-JP" altLang="en-US" sz="1200" dirty="0" smtClean="0">
                <a:latin typeface="HGP創英角ﾎﾟｯﾌﾟ体" pitchFamily="50" charset="-128"/>
                <a:ea typeface="HGP創英角ﾎﾟｯﾌﾟ体" pitchFamily="50" charset="-128"/>
              </a:rPr>
              <a:t>と言われています</a:t>
            </a:r>
            <a:r>
              <a:rPr lang="ja-JP" altLang="en-US" sz="1200" dirty="0" smtClean="0">
                <a:ea typeface="ＤＦＧ太丸ゴシック体" pitchFamily="50" charset="-128"/>
              </a:rPr>
              <a:t>。</a:t>
            </a:r>
            <a:endParaRPr lang="en-US" altLang="ja-JP" sz="1200" dirty="0" smtClean="0">
              <a:ea typeface="ＤＦＧ太丸ゴシック体"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ea typeface="ＤＦＧ太丸ゴシック体" pitchFamily="50" charset="-128"/>
              </a:rPr>
              <a:t>ですので、①と②は両方とも正解とします。あなたは正解できましたか？</a:t>
            </a:r>
            <a:endParaRPr lang="en-US" altLang="ja-JP" sz="1200" dirty="0" smtClean="0">
              <a:ea typeface="ＤＦＧ太丸ゴシック体"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ea typeface="ＤＦＧ太丸ゴシック体"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ea typeface="ＤＦＧ太丸ゴシック体" pitchFamily="50" charset="-128"/>
              </a:rPr>
              <a:t>このように、非常にゆっくりと成長するサンゴですが、最近では、地球温暖化の影響で、大気中の二酸化炭素の量が増え、海水の</a:t>
            </a:r>
            <a:r>
              <a:rPr lang="ja-JP" altLang="en-US" sz="1200" dirty="0" err="1" smtClean="0">
                <a:ea typeface="ＤＦＧ太丸ゴシック体" pitchFamily="50" charset="-128"/>
              </a:rPr>
              <a:t>ｐ</a:t>
            </a:r>
            <a:r>
              <a:rPr lang="en-US" altLang="ja-JP" sz="1200" dirty="0" smtClean="0">
                <a:ea typeface="ＤＦＧ太丸ゴシック体" pitchFamily="50" charset="-128"/>
              </a:rPr>
              <a:t>H</a:t>
            </a:r>
            <a:r>
              <a:rPr lang="ja-JP" altLang="en-US" sz="1200" dirty="0" smtClean="0">
                <a:ea typeface="ＤＦＧ太丸ゴシック体" pitchFamily="50" charset="-128"/>
              </a:rPr>
              <a:t>が低くなり、その結果サンゴの成長速度が以前より遅くなっていると言われています。</a:t>
            </a:r>
            <a:endParaRPr lang="en-US" altLang="ja-JP" sz="1200" dirty="0" smtClean="0">
              <a:ea typeface="ＤＦＧ太丸ゴシック体"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ea typeface="ＤＦＧ太丸ゴシック体" pitchFamily="50" charset="-128"/>
              </a:rPr>
              <a:t>※</a:t>
            </a:r>
            <a:r>
              <a:rPr lang="ja-JP" altLang="en-US" sz="1200" dirty="0" smtClean="0">
                <a:ea typeface="ＤＦＧ太丸ゴシック体" pitchFamily="50" charset="-128"/>
              </a:rPr>
              <a:t>海水の</a:t>
            </a:r>
            <a:r>
              <a:rPr lang="en-US" altLang="ja-JP" sz="1200" dirty="0" smtClean="0">
                <a:ea typeface="ＤＦＧ太丸ゴシック体" pitchFamily="50" charset="-128"/>
              </a:rPr>
              <a:t>pH</a:t>
            </a:r>
            <a:r>
              <a:rPr lang="ja-JP" altLang="en-US" sz="1200" smtClean="0">
                <a:ea typeface="ＤＦＧ太丸ゴシック体" pitchFamily="50" charset="-128"/>
              </a:rPr>
              <a:t>が低くなる現象を海洋酸性化と呼びます。</a:t>
            </a:r>
            <a:endParaRPr lang="en-US" altLang="ja-JP" sz="1200" dirty="0" smtClean="0">
              <a:ea typeface="ＤＦＧ太丸ゴシック体"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17</a:t>
            </a:fld>
            <a:endParaRPr kumimoji="1" lang="ja-JP" altLang="en-US"/>
          </a:p>
        </p:txBody>
      </p:sp>
    </p:spTree>
    <p:extLst>
      <p:ext uri="{BB962C8B-B14F-4D97-AF65-F5344CB8AC3E}">
        <p14:creationId xmlns:p14="http://schemas.microsoft.com/office/powerpoint/2010/main" val="758304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サンゴ礁は単に美しい景観というだけでなく、様々な面で役に立っています。例えば、サンゴ礁には熱帯雨林に匹敵するほどの多くの種類の生き物が住んでおり、サンゴはその生き物たちに餌や隠れ場所を提供しています。「多種多様な生き物がいる」ということを専門用語では「生物多様性が高い」といいます。また、サンゴ礁でとれる色々な魚や海藻などの海産物は貴重な食糧源です。さらに、磯の生き物を観察したり、ダイビングやシュノーケリングを楽しんだり、教育研究やレジャーの場としても役立ちます。</a:t>
            </a:r>
            <a:r>
              <a:rPr kumimoji="1" lang="en-US" altLang="ja-JP" dirty="0" smtClean="0"/>
              <a:t>5</a:t>
            </a:r>
            <a:r>
              <a:rPr kumimoji="1" lang="ja-JP" altLang="en-US" dirty="0" smtClean="0"/>
              <a:t>番目として、サンゴ礁の浅い地形が、天然の防波堤として、台風などの強い波から陸地を保護してくれます。さらに、サンゴ礁のある地域では、サンゴ礁に関係した仕事をして暮らしている人がたくさんいて、その人達の生活を支えています。例えば、漁師さんやダイビングショップ、ホテルなどの観光業の方々がこれにあた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18</a:t>
            </a:fld>
            <a:endParaRPr kumimoji="1" lang="ja-JP" altLang="en-US"/>
          </a:p>
        </p:txBody>
      </p:sp>
    </p:spTree>
    <p:extLst>
      <p:ext uri="{BB962C8B-B14F-4D97-AF65-F5344CB8AC3E}">
        <p14:creationId xmlns:p14="http://schemas.microsoft.com/office/powerpoint/2010/main" val="2935716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ように大切なサンゴ礁ですが、様々な人間の活動の影響を受けており、危機に瀕しています。例えば、生態系のバランスが崩れ、サンゴを食べるオニヒトデが大発生してサンゴが減っています。この原因はよくわかっていませんが、生活排水などが海に流れ込むことによる水質悪化と関連しているという説があります。また、地球温暖化により、海水の温度が高くなりすぎると、サンゴは褐虫藻と共生できなくなり、白化して死んでしまいます。陸からの土砂が流れ込んだり、水質汚染によるサンゴの病気もあります。サンゴ礁を守るためには、水質汚染や地球温暖化を防ぐ必要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19</a:t>
            </a:fld>
            <a:endParaRPr kumimoji="1" lang="ja-JP" altLang="en-US"/>
          </a:p>
        </p:txBody>
      </p:sp>
    </p:spTree>
    <p:extLst>
      <p:ext uri="{BB962C8B-B14F-4D97-AF65-F5344CB8AC3E}">
        <p14:creationId xmlns:p14="http://schemas.microsoft.com/office/powerpoint/2010/main" val="914007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南の島でダイビングやシュノーケリングをされたことがある方は、この写真のようなサンゴ礁を実際にご覧になったことがあるかと思います。あるいは、実際には見たことがなくても、テレビや写真で見たことがある方もいるかと思います。</a:t>
            </a:r>
            <a:endParaRPr kumimoji="1" lang="en-US" altLang="ja-JP" dirty="0" smtClean="0"/>
          </a:p>
          <a:p>
            <a:r>
              <a:rPr kumimoji="1" lang="ja-JP" altLang="en-US" dirty="0" smtClean="0"/>
              <a:t>水中にこのような景色がどうやってできたのでしょうか？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2</a:t>
            </a:fld>
            <a:endParaRPr kumimoji="1" lang="ja-JP" altLang="en-US"/>
          </a:p>
        </p:txBody>
      </p:sp>
    </p:spTree>
    <p:extLst>
      <p:ext uri="{BB962C8B-B14F-4D97-AF65-F5344CB8AC3E}">
        <p14:creationId xmlns:p14="http://schemas.microsoft.com/office/powerpoint/2010/main" val="3890226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それでは、サンゴ礁を守るためになにをすればよいのでしょうか？</a:t>
            </a:r>
            <a:endParaRPr kumimoji="1" lang="en-US" altLang="ja-JP" dirty="0" smtClean="0"/>
          </a:p>
          <a:p>
            <a:r>
              <a:rPr kumimoji="1" lang="ja-JP" altLang="en-US" dirty="0" smtClean="0"/>
              <a:t>私達一人ひとりができることは些細なことですが、例えば海にゴミを捨てないようにしたり、最近は海に流れこんだプラスチックごみが大きな問題になっていますので、プラスチックなどはポイ捨てせずにきちんと捨てるようにしましょう。また、普段の生活で電気やガソリンなどを無駄にしないようにこころがけることで、温暖化の防止に協力しましょう。また、リサイクルや省エネ、再生可能エネルギーの利用などを積極的に行っている企業の製品を購入するのもよいと思います。サンゴに興味を持たれた方は、自分でもっと詳しく調べたり、サンゴ礁を守るボランティア活動に参加してみたりするのもよいですね。</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20</a:t>
            </a:fld>
            <a:endParaRPr kumimoji="1" lang="ja-JP" altLang="en-US"/>
          </a:p>
        </p:txBody>
      </p:sp>
    </p:spTree>
    <p:extLst>
      <p:ext uri="{BB962C8B-B14F-4D97-AF65-F5344CB8AC3E}">
        <p14:creationId xmlns:p14="http://schemas.microsoft.com/office/powerpoint/2010/main" val="21757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それでは、最後までご覧いただき、ご清聴ありがとうございました。</a:t>
            </a:r>
            <a:endParaRPr kumimoji="1" lang="en-US" altLang="ja-JP" dirty="0" smtClean="0"/>
          </a:p>
          <a:p>
            <a:r>
              <a:rPr kumimoji="1" lang="ja-JP" altLang="en-US" dirty="0" smtClean="0"/>
              <a:t>次のスライドに参考になるウエブサイトや本を載せておきますので、もっと知りたい方は是非ご活用ください。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21</a:t>
            </a:fld>
            <a:endParaRPr kumimoji="1" lang="ja-JP" altLang="en-US"/>
          </a:p>
        </p:txBody>
      </p:sp>
    </p:spTree>
    <p:extLst>
      <p:ext uri="{BB962C8B-B14F-4D97-AF65-F5344CB8AC3E}">
        <p14:creationId xmlns:p14="http://schemas.microsoft.com/office/powerpoint/2010/main" val="3951796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22</a:t>
            </a:fld>
            <a:endParaRPr kumimoji="1" lang="ja-JP" altLang="en-US"/>
          </a:p>
        </p:txBody>
      </p:sp>
    </p:spTree>
    <p:extLst>
      <p:ext uri="{BB962C8B-B14F-4D97-AF65-F5344CB8AC3E}">
        <p14:creationId xmlns:p14="http://schemas.microsoft.com/office/powerpoint/2010/main" val="2597445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それではここで突然ですがサンゴクイズ第</a:t>
            </a:r>
            <a:r>
              <a:rPr kumimoji="1" lang="en-US" altLang="ja-JP" dirty="0" smtClean="0"/>
              <a:t>1</a:t>
            </a:r>
            <a:r>
              <a:rPr kumimoji="1" lang="ja-JP" altLang="en-US" dirty="0" smtClean="0"/>
              <a:t>問！！</a:t>
            </a:r>
            <a:endParaRPr kumimoji="1" lang="en-US" altLang="ja-JP" dirty="0" smtClean="0"/>
          </a:p>
          <a:p>
            <a:r>
              <a:rPr kumimoji="1" lang="ja-JP" altLang="en-US" dirty="0" smtClean="0"/>
              <a:t>「サンゴ」って何か、皆さんご存じですか？</a:t>
            </a:r>
            <a:endParaRPr kumimoji="1" lang="en-US" altLang="ja-JP" dirty="0" smtClean="0"/>
          </a:p>
          <a:p>
            <a:r>
              <a:rPr kumimoji="1" lang="ja-JP" altLang="en-US" dirty="0" smtClean="0"/>
              <a:t>答えは①どうぶつ②</a:t>
            </a:r>
            <a:r>
              <a:rPr kumimoji="1" lang="ja-JP" altLang="en-US" dirty="0" err="1" smtClean="0"/>
              <a:t>しょく</a:t>
            </a:r>
            <a:r>
              <a:rPr kumimoji="1" lang="ja-JP" altLang="en-US" dirty="0" smtClean="0"/>
              <a:t>ぶつ③石の三つの中から選んでください。</a:t>
            </a:r>
            <a:endParaRPr kumimoji="1" lang="en-US" altLang="ja-JP" dirty="0" smtClean="0"/>
          </a:p>
          <a:p>
            <a:r>
              <a:rPr kumimoji="1" lang="ja-JP" altLang="en-US" dirty="0" smtClean="0"/>
              <a:t>ちゃんと答えを決めてから次のスライドに進んでくださいね。</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3</a:t>
            </a:fld>
            <a:endParaRPr kumimoji="1" lang="ja-JP" altLang="en-US"/>
          </a:p>
        </p:txBody>
      </p:sp>
    </p:spTree>
    <p:extLst>
      <p:ext uri="{BB962C8B-B14F-4D97-AF65-F5344CB8AC3E}">
        <p14:creationId xmlns:p14="http://schemas.microsoft.com/office/powerpoint/2010/main" val="305540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正解は、１番の「どうぶつ」でした！</a:t>
            </a:r>
            <a:endParaRPr kumimoji="1" lang="en-US" altLang="ja-JP" dirty="0" smtClean="0"/>
          </a:p>
          <a:p>
            <a:r>
              <a:rPr kumimoji="1" lang="ja-JP" altLang="en-US" dirty="0" smtClean="0"/>
              <a:t>ただし、サンゴ自体は動物ですが、体の中に植物プランクトンが共生していて光合成をすることもできるので、植物という答えも間違いではありません。また、固い石のような骨格を作るので、石のような性質もあります。</a:t>
            </a:r>
            <a:endParaRPr kumimoji="1" lang="en-US" altLang="ja-JP" dirty="0" smtClean="0"/>
          </a:p>
          <a:p>
            <a:r>
              <a:rPr kumimoji="1" lang="ja-JP" altLang="en-US" dirty="0" smtClean="0"/>
              <a:t>なので、</a:t>
            </a:r>
            <a:r>
              <a:rPr kumimoji="1" lang="en-US" altLang="ja-JP" dirty="0" smtClean="0"/>
              <a:t>2</a:t>
            </a:r>
            <a:r>
              <a:rPr kumimoji="1" lang="ja-JP" altLang="en-US" dirty="0" smtClean="0"/>
              <a:t>番３番を選んだ方もおまけで正解とします！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4</a:t>
            </a:fld>
            <a:endParaRPr kumimoji="1" lang="ja-JP" altLang="en-US"/>
          </a:p>
        </p:txBody>
      </p:sp>
    </p:spTree>
    <p:extLst>
      <p:ext uri="{BB962C8B-B14F-4D97-AF65-F5344CB8AC3E}">
        <p14:creationId xmlns:p14="http://schemas.microsoft.com/office/powerpoint/2010/main" val="4253442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ところで「サンゴ」と「サンゴ礁」という言葉の違いを実はよく知らないという方もいらっしゃるかもしれません。</a:t>
            </a:r>
            <a:endParaRPr kumimoji="1" lang="en-US" altLang="ja-JP" dirty="0" smtClean="0"/>
          </a:p>
          <a:p>
            <a:r>
              <a:rPr kumimoji="1" lang="ja-JP" altLang="en-US" dirty="0" smtClean="0"/>
              <a:t>「サンゴ」は生き物の名前、「サンゴ礁」は長い年月をかけてサンゴの骨格からできた海の浅い部分の地形の名前です。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5</a:t>
            </a:fld>
            <a:endParaRPr kumimoji="1" lang="ja-JP" altLang="en-US"/>
          </a:p>
        </p:txBody>
      </p:sp>
    </p:spTree>
    <p:extLst>
      <p:ext uri="{BB962C8B-B14F-4D97-AF65-F5344CB8AC3E}">
        <p14:creationId xmlns:p14="http://schemas.microsoft.com/office/powerpoint/2010/main" val="244424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サンゴという動物の中で、特に石のような固い骨格を作る仲間を「礁を造る」サンゴと書いて造礁サンゴと呼びます。</a:t>
            </a:r>
            <a:endParaRPr kumimoji="1" lang="en-US" altLang="ja-JP" dirty="0" smtClean="0"/>
          </a:p>
          <a:p>
            <a:r>
              <a:rPr kumimoji="1" lang="ja-JP" altLang="en-US" dirty="0" smtClean="0"/>
              <a:t>死んだサンゴの骨格などが固まり、長い年月をかけてサンゴ礁という地形ができます。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6</a:t>
            </a:fld>
            <a:endParaRPr kumimoji="1" lang="ja-JP" altLang="en-US"/>
          </a:p>
        </p:txBody>
      </p:sp>
    </p:spTree>
    <p:extLst>
      <p:ext uri="{BB962C8B-B14F-4D97-AF65-F5344CB8AC3E}">
        <p14:creationId xmlns:p14="http://schemas.microsoft.com/office/powerpoint/2010/main" val="2388452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サンゴは岩にはりついて動かないように見えますので、動物といわれてもあまりピンと来ないかもしれません。</a:t>
            </a:r>
            <a:endParaRPr kumimoji="1" lang="en-US" altLang="ja-JP" dirty="0" smtClean="0"/>
          </a:p>
          <a:p>
            <a:r>
              <a:rPr kumimoji="1" lang="ja-JP" altLang="en-US" dirty="0" smtClean="0"/>
              <a:t>しかし、サンゴを拡大して良く見てみると、表面に小さなイソギンチャクのようなものがたくさん集まっています。この一つ一つの生き物がサンゴの正体です。これをポリプと呼び、触手を動かして餌を捕まえて食べたりすることができるれっきとした動物で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7</a:t>
            </a:fld>
            <a:endParaRPr kumimoji="1" lang="ja-JP" altLang="en-US"/>
          </a:p>
        </p:txBody>
      </p:sp>
    </p:spTree>
    <p:extLst>
      <p:ext uri="{BB962C8B-B14F-4D97-AF65-F5344CB8AC3E}">
        <p14:creationId xmlns:p14="http://schemas.microsoft.com/office/powerpoint/2010/main" val="229235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サンゴに近い動物の仲間には、クラゲやソフトコーラル、イソギンチャク、さらに深海に生息する宝石サンゴなどがあります。</a:t>
            </a:r>
            <a:endParaRPr kumimoji="1" lang="en-US" altLang="ja-JP" dirty="0" smtClean="0"/>
          </a:p>
          <a:p>
            <a:r>
              <a:rPr kumimoji="1" lang="ja-JP" altLang="en-US" dirty="0" smtClean="0"/>
              <a:t>これらはみんな刺胞動物と呼ばれる仲間で、共通点は刺胞細胞を持っていることです。基本的な体の構造も似ています。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8</a:t>
            </a:fld>
            <a:endParaRPr kumimoji="1" lang="ja-JP" altLang="en-US"/>
          </a:p>
        </p:txBody>
      </p:sp>
    </p:spTree>
    <p:extLst>
      <p:ext uri="{BB962C8B-B14F-4D97-AF65-F5344CB8AC3E}">
        <p14:creationId xmlns:p14="http://schemas.microsoft.com/office/powerpoint/2010/main" val="3165550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刺胞細胞の中には毒のある針があります。普段はらせん状に巻いて細胞の中にしまわれていますが、敵を攻撃したり餌を捕まえたりするときには発射されます。</a:t>
            </a:r>
            <a:endParaRPr kumimoji="1" lang="en-US" altLang="ja-JP" dirty="0" smtClean="0"/>
          </a:p>
          <a:p>
            <a:r>
              <a:rPr kumimoji="1" lang="ja-JP" altLang="en-US" dirty="0" smtClean="0"/>
              <a:t>この毒の強さは種類によっても違いますが、中には人間にも害のあるものもありますので、サンゴやクラゲなどを海で見かけた場合には、できるだけ触らないように気を付けてください。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92DBF57-D1A6-4FDD-91C6-D68293B30113}" type="slidenum">
              <a:rPr kumimoji="1" lang="ja-JP" altLang="en-US" smtClean="0"/>
              <a:t>9</a:t>
            </a:fld>
            <a:endParaRPr kumimoji="1" lang="ja-JP" altLang="en-US"/>
          </a:p>
        </p:txBody>
      </p:sp>
    </p:spTree>
    <p:extLst>
      <p:ext uri="{BB962C8B-B14F-4D97-AF65-F5344CB8AC3E}">
        <p14:creationId xmlns:p14="http://schemas.microsoft.com/office/powerpoint/2010/main" val="3070846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86A53-E0FA-4D03-88A5-1C3005C591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FF1CDDD-0DE7-4582-9F12-2065D078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18E8D-5F7E-416A-8846-4AEAD2C544F3}"/>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5" name="フッター プレースホルダー 4">
            <a:extLst>
              <a:ext uri="{FF2B5EF4-FFF2-40B4-BE49-F238E27FC236}">
                <a16:creationId xmlns:a16="http://schemas.microsoft.com/office/drawing/2014/main" id="{0654F0E1-41E6-4E4E-824F-6037D80D1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8E10EF-47F5-45C2-8F86-D4ABCE6268AC}"/>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9848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73EF-0ADC-4D97-9DC3-8351261E1CF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B3442A-8F6A-4A05-B7D0-9BB0B699CD4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EF8D4A-5B13-4E22-915D-630203560314}"/>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5" name="フッター プレースホルダー 4">
            <a:extLst>
              <a:ext uri="{FF2B5EF4-FFF2-40B4-BE49-F238E27FC236}">
                <a16:creationId xmlns:a16="http://schemas.microsoft.com/office/drawing/2014/main" id="{408B0BF7-8A43-4835-BB6B-1983DA456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CC454D-FBEC-475F-8E74-19791B1612E3}"/>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5982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F85DCA-BCE0-42D5-A743-BD4806314F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447573-A66A-41CA-A1EA-F33CD4C045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5CCB8-B878-44B9-9923-BC0BAEA11884}"/>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5" name="フッター プレースホルダー 4">
            <a:extLst>
              <a:ext uri="{FF2B5EF4-FFF2-40B4-BE49-F238E27FC236}">
                <a16:creationId xmlns:a16="http://schemas.microsoft.com/office/drawing/2014/main" id="{33A93D8E-9EC0-4D40-B172-754436EE1C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A9A0C4-4D58-4619-8096-67431F059755}"/>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77495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AF213-2607-47B1-922D-32EC1636B1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468177-55FF-4B2F-AAD8-626FC81A761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5F2818-8D2B-41BB-AADA-30A4AE208B64}"/>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5" name="フッター プレースホルダー 4">
            <a:extLst>
              <a:ext uri="{FF2B5EF4-FFF2-40B4-BE49-F238E27FC236}">
                <a16:creationId xmlns:a16="http://schemas.microsoft.com/office/drawing/2014/main" id="{CD408A58-4C2F-4DA3-93C5-FA96F1316B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D30E4-AC74-4047-8FAB-5A0C2AC1084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200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14D4-41F3-4A6B-B4EE-D4F1A2E57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4F39F-75C0-4DF6-8475-D2AC1F36D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30202-8F47-4F59-BFAB-ED00D87A67E9}"/>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5" name="フッター プレースホルダー 4">
            <a:extLst>
              <a:ext uri="{FF2B5EF4-FFF2-40B4-BE49-F238E27FC236}">
                <a16:creationId xmlns:a16="http://schemas.microsoft.com/office/drawing/2014/main" id="{F0AA1C4D-0642-4480-B9C4-C85B1BAB30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1B2468-CA76-426A-B6CB-BE36655988F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8538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F19-799C-41FF-8291-1FFC304996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F7C96A-9728-4FDA-9ADB-735A205BCF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2D6EDB3-A928-4222-933C-F28FA55C809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EB47E1-908A-4939-B9C4-6DE224B6D054}"/>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6" name="フッター プレースホルダー 5">
            <a:extLst>
              <a:ext uri="{FF2B5EF4-FFF2-40B4-BE49-F238E27FC236}">
                <a16:creationId xmlns:a16="http://schemas.microsoft.com/office/drawing/2014/main" id="{89BEDF13-178B-44C6-8ED2-D7971D1A8B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035A92-3A3B-456F-8D09-05C28AABC31F}"/>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12853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31952-F13E-48E9-BE6D-44CAC40506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36F20-2593-48E0-9CC7-A5967B6DA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FAD6059-B594-43A7-B3FE-591E77ACAD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0B4660-2E40-4467-9558-0D4E85E1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E427864-6F26-472A-9D4F-401AAFB3C9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FEE4F3-AAAE-436C-AA74-7CA0C41C9713}"/>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8" name="フッター プレースホルダー 7">
            <a:extLst>
              <a:ext uri="{FF2B5EF4-FFF2-40B4-BE49-F238E27FC236}">
                <a16:creationId xmlns:a16="http://schemas.microsoft.com/office/drawing/2014/main" id="{860E17FD-16E3-45A4-A174-3B7724CFC0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2E494D-F8EB-4330-98F7-A5C711F364AA}"/>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055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E00CE5-2326-45DD-9644-5F20F4CABF0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964920-FF7F-41C1-9EF9-E2637F699C73}"/>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4" name="フッター プレースホルダー 3">
            <a:extLst>
              <a:ext uri="{FF2B5EF4-FFF2-40B4-BE49-F238E27FC236}">
                <a16:creationId xmlns:a16="http://schemas.microsoft.com/office/drawing/2014/main" id="{7023AE75-E558-4770-A7EA-76F2C918E5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0876BB-9289-4992-A253-E1F5B98AC167}"/>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34435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07B6C4-C8E9-4524-9CF5-9B5D8907D8C1}"/>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3" name="フッター プレースホルダー 2">
            <a:extLst>
              <a:ext uri="{FF2B5EF4-FFF2-40B4-BE49-F238E27FC236}">
                <a16:creationId xmlns:a16="http://schemas.microsoft.com/office/drawing/2014/main" id="{ABC145A2-F6F6-41CA-A1CB-05EC23E812F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9AB155-04F4-4B54-A558-47532F5D041B}"/>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75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0152-F3D6-43EE-9A21-93B7B50FFB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16AF79-5D6A-46F6-BC9E-8D97EBD9D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D15ABA-76FF-4584-A28F-7A0333C8D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6102FB3-ED8A-4F60-AEED-738A995F7659}"/>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6" name="フッター プレースホルダー 5">
            <a:extLst>
              <a:ext uri="{FF2B5EF4-FFF2-40B4-BE49-F238E27FC236}">
                <a16:creationId xmlns:a16="http://schemas.microsoft.com/office/drawing/2014/main" id="{F4FB4A65-BDE3-4261-82ED-395DFC50A5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EE96D2-7C48-44E1-88D3-40B676B5FC3D}"/>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113725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BFAF2-E1F4-4C5B-8D01-D11620849B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9708B0-4CFA-4E6C-9362-1653513D7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630078-F71B-4B63-BF61-FEBAD3A7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46EBA1-6736-4EA3-92A2-3A9BCC4868BF}"/>
              </a:ext>
            </a:extLst>
          </p:cNvPr>
          <p:cNvSpPr>
            <a:spLocks noGrp="1"/>
          </p:cNvSpPr>
          <p:nvPr>
            <p:ph type="dt" sz="half" idx="10"/>
          </p:nvPr>
        </p:nvSpPr>
        <p:spPr/>
        <p:txBody>
          <a:bodyPr/>
          <a:lstStyle/>
          <a:p>
            <a:fld id="{BD32F492-9160-4ABF-91AD-77D5CCE4FE9E}" type="datetimeFigureOut">
              <a:rPr kumimoji="1" lang="ja-JP" altLang="en-US" smtClean="0"/>
              <a:t>2020/5/21</a:t>
            </a:fld>
            <a:endParaRPr kumimoji="1" lang="ja-JP" altLang="en-US"/>
          </a:p>
        </p:txBody>
      </p:sp>
      <p:sp>
        <p:nvSpPr>
          <p:cNvPr id="6" name="フッター プレースホルダー 5">
            <a:extLst>
              <a:ext uri="{FF2B5EF4-FFF2-40B4-BE49-F238E27FC236}">
                <a16:creationId xmlns:a16="http://schemas.microsoft.com/office/drawing/2014/main" id="{F61EF912-A1D9-4A9A-B205-CE51C3E1CA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DDFCCC-3CC9-4C46-B7CF-58FC06D89D84}"/>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658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0070C0"/>
            </a:gs>
            <a:gs pos="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088C53-065E-4E94-925D-92E60B626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722D30-2387-458C-B195-D1778F9F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C66CBF-3EEE-4FB3-A88F-6614EA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F492-9160-4ABF-91AD-77D5CCE4FE9E}" type="datetimeFigureOut">
              <a:rPr kumimoji="1" lang="ja-JP" altLang="en-US" smtClean="0"/>
              <a:t>2020/5/21</a:t>
            </a:fld>
            <a:endParaRPr kumimoji="1" lang="ja-JP" altLang="en-US"/>
          </a:p>
        </p:txBody>
      </p:sp>
      <p:sp>
        <p:nvSpPr>
          <p:cNvPr id="5" name="フッター プレースホルダー 4">
            <a:extLst>
              <a:ext uri="{FF2B5EF4-FFF2-40B4-BE49-F238E27FC236}">
                <a16:creationId xmlns:a16="http://schemas.microsoft.com/office/drawing/2014/main" id="{413055A5-33B1-46C8-8850-894C719D6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AA6B0D-0905-4037-A307-B212DDA5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429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2.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image" Target="../media/image35.png"/><Relationship Id="rId3" Type="http://schemas.openxmlformats.org/officeDocument/2006/relationships/audio" Target="../media/media14.m4a"/><Relationship Id="rId7" Type="http://schemas.openxmlformats.org/officeDocument/2006/relationships/image" Target="../media/image29.wmf"/><Relationship Id="rId12" Type="http://schemas.openxmlformats.org/officeDocument/2006/relationships/image" Target="../media/image34.jpeg"/><Relationship Id="rId2" Type="http://schemas.microsoft.com/office/2007/relationships/media" Target="../media/media14.m4a"/><Relationship Id="rId16" Type="http://schemas.openxmlformats.org/officeDocument/2006/relationships/image" Target="../media/image2.png"/><Relationship Id="rId1" Type="http://schemas.openxmlformats.org/officeDocument/2006/relationships/tags" Target="../tags/tag5.xml"/><Relationship Id="rId6" Type="http://schemas.openxmlformats.org/officeDocument/2006/relationships/image" Target="../media/image28.png"/><Relationship Id="rId11" Type="http://schemas.openxmlformats.org/officeDocument/2006/relationships/image" Target="../media/image33.wmf"/><Relationship Id="rId5" Type="http://schemas.openxmlformats.org/officeDocument/2006/relationships/notesSlide" Target="../notesSlides/notesSlide14.xml"/><Relationship Id="rId15" Type="http://schemas.openxmlformats.org/officeDocument/2006/relationships/image" Target="../media/image37.png"/><Relationship Id="rId10" Type="http://schemas.openxmlformats.org/officeDocument/2006/relationships/image" Target="../media/image32.wmf"/><Relationship Id="rId4" Type="http://schemas.openxmlformats.org/officeDocument/2006/relationships/slideLayout" Target="../slideLayouts/slideLayout7.xml"/><Relationship Id="rId9" Type="http://schemas.openxmlformats.org/officeDocument/2006/relationships/image" Target="../media/image31.wmf"/><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media18.m4a"/><Relationship Id="rId7" Type="http://schemas.openxmlformats.org/officeDocument/2006/relationships/image" Target="../media/image42.jpeg"/><Relationship Id="rId12"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notesSlide" Target="../notesSlides/notesSlide18.xml"/><Relationship Id="rId10" Type="http://schemas.openxmlformats.org/officeDocument/2006/relationships/image" Target="../media/image45.jpeg"/><Relationship Id="rId4" Type="http://schemas.openxmlformats.org/officeDocument/2006/relationships/slideLayout" Target="../slideLayouts/slideLayout7.xml"/><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eg"/><Relationship Id="rId11" Type="http://schemas.openxmlformats.org/officeDocument/2006/relationships/image" Target="../media/image2.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notesSlide" Target="../notesSlides/notesSlide8.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242190" y="1058863"/>
            <a:ext cx="184150" cy="366712"/>
          </a:xfrm>
          <a:prstGeom prst="rect">
            <a:avLst/>
          </a:prstGeom>
          <a:noFill/>
          <a:ln w="9525">
            <a:noFill/>
            <a:miter lim="800000"/>
            <a:headEnd/>
            <a:tailEnd/>
          </a:ln>
          <a:effectLst/>
        </p:spPr>
        <p:txBody>
          <a:bodyPr wrap="none">
            <a:spAutoFit/>
          </a:bodyPr>
          <a:lstStyle/>
          <a:p>
            <a:endParaRPr lang="ja-JP" altLang="ja-JP" sz="1800">
              <a:solidFill>
                <a:schemeClr val="tx1"/>
              </a:solidFill>
            </a:endParaRPr>
          </a:p>
        </p:txBody>
      </p:sp>
      <p:sp>
        <p:nvSpPr>
          <p:cNvPr id="3" name="Text Box 8"/>
          <p:cNvSpPr txBox="1">
            <a:spLocks noChangeArrowheads="1"/>
          </p:cNvSpPr>
          <p:nvPr/>
        </p:nvSpPr>
        <p:spPr bwMode="auto">
          <a:xfrm>
            <a:off x="2460989" y="2631257"/>
            <a:ext cx="8316912" cy="2105025"/>
          </a:xfrm>
          <a:prstGeom prst="rect">
            <a:avLst/>
          </a:prstGeom>
          <a:noFill/>
          <a:ln w="9525">
            <a:noFill/>
            <a:miter lim="800000"/>
            <a:headEnd/>
            <a:tailEnd/>
          </a:ln>
          <a:effectLst/>
        </p:spPr>
        <p:txBody>
          <a:bodyPr>
            <a:spAutoFit/>
          </a:bodyPr>
          <a:lstStyle/>
          <a:p>
            <a:pPr algn="ctr"/>
            <a:endParaRPr lang="en-US" altLang="ja-JP" sz="6600" b="1" dirty="0">
              <a:solidFill>
                <a:srgbClr val="FF9966"/>
              </a:solidFill>
              <a:effectLst>
                <a:outerShdw blurRad="38100" dist="38100" dir="2700000" algn="tl">
                  <a:srgbClr val="000000"/>
                </a:outerShdw>
              </a:effectLst>
              <a:ea typeface="HG創英角ﾎﾟｯﾌﾟ体" pitchFamily="49" charset="-128"/>
            </a:endParaRPr>
          </a:p>
          <a:p>
            <a:pPr algn="ctr"/>
            <a:endParaRPr lang="ja-JP" altLang="en-US" sz="6600" b="1" dirty="0">
              <a:solidFill>
                <a:srgbClr val="FF9966"/>
              </a:solidFill>
              <a:effectLst>
                <a:outerShdw blurRad="38100" dist="38100" dir="2700000" algn="tl">
                  <a:srgbClr val="000000"/>
                </a:outerShdw>
              </a:effectLst>
              <a:ea typeface="HG創英角ﾎﾟｯﾌﾟ体" pitchFamily="49" charset="-128"/>
            </a:endParaRPr>
          </a:p>
        </p:txBody>
      </p:sp>
      <p:sp>
        <p:nvSpPr>
          <p:cNvPr id="4" name="Freeform 22"/>
          <p:cNvSpPr>
            <a:spLocks/>
          </p:cNvSpPr>
          <p:nvPr/>
        </p:nvSpPr>
        <p:spPr bwMode="auto">
          <a:xfrm>
            <a:off x="4189802" y="5661025"/>
            <a:ext cx="1482725" cy="944563"/>
          </a:xfrm>
          <a:custGeom>
            <a:avLst/>
            <a:gdLst/>
            <a:ahLst/>
            <a:cxnLst>
              <a:cxn ang="0">
                <a:pos x="517" y="957"/>
              </a:cxn>
              <a:cxn ang="0">
                <a:pos x="484" y="908"/>
              </a:cxn>
              <a:cxn ang="0">
                <a:pos x="310" y="815"/>
              </a:cxn>
              <a:cxn ang="0">
                <a:pos x="0" y="625"/>
              </a:cxn>
              <a:cxn ang="0">
                <a:pos x="174" y="587"/>
              </a:cxn>
              <a:cxn ang="0">
                <a:pos x="359" y="658"/>
              </a:cxn>
              <a:cxn ang="0">
                <a:pos x="294" y="489"/>
              </a:cxn>
              <a:cxn ang="0">
                <a:pos x="196" y="256"/>
              </a:cxn>
              <a:cxn ang="0">
                <a:pos x="261" y="76"/>
              </a:cxn>
              <a:cxn ang="0">
                <a:pos x="370" y="120"/>
              </a:cxn>
              <a:cxn ang="0">
                <a:pos x="495" y="446"/>
              </a:cxn>
              <a:cxn ang="0">
                <a:pos x="647" y="207"/>
              </a:cxn>
              <a:cxn ang="0">
                <a:pos x="620" y="419"/>
              </a:cxn>
              <a:cxn ang="0">
                <a:pos x="593" y="614"/>
              </a:cxn>
              <a:cxn ang="0">
                <a:pos x="685" y="669"/>
              </a:cxn>
              <a:cxn ang="0">
                <a:pos x="734" y="576"/>
              </a:cxn>
              <a:cxn ang="0">
                <a:pos x="745" y="370"/>
              </a:cxn>
              <a:cxn ang="0">
                <a:pos x="826" y="451"/>
              </a:cxn>
              <a:cxn ang="0">
                <a:pos x="859" y="229"/>
              </a:cxn>
              <a:cxn ang="0">
                <a:pos x="979" y="6"/>
              </a:cxn>
              <a:cxn ang="0">
                <a:pos x="1038" y="191"/>
              </a:cxn>
              <a:cxn ang="0">
                <a:pos x="1234" y="223"/>
              </a:cxn>
              <a:cxn ang="0">
                <a:pos x="1076" y="403"/>
              </a:cxn>
              <a:cxn ang="0">
                <a:pos x="968" y="489"/>
              </a:cxn>
              <a:cxn ang="0">
                <a:pos x="1136" y="511"/>
              </a:cxn>
              <a:cxn ang="0">
                <a:pos x="1288" y="517"/>
              </a:cxn>
              <a:cxn ang="0">
                <a:pos x="1305" y="614"/>
              </a:cxn>
              <a:cxn ang="0">
                <a:pos x="1055" y="761"/>
              </a:cxn>
              <a:cxn ang="0">
                <a:pos x="913" y="805"/>
              </a:cxn>
              <a:cxn ang="0">
                <a:pos x="908" y="951"/>
              </a:cxn>
              <a:cxn ang="0">
                <a:pos x="810" y="1027"/>
              </a:cxn>
              <a:cxn ang="0">
                <a:pos x="718" y="1087"/>
              </a:cxn>
              <a:cxn ang="0">
                <a:pos x="533" y="1076"/>
              </a:cxn>
            </a:cxnLst>
            <a:rect l="0" t="0" r="r" b="b"/>
            <a:pathLst>
              <a:path w="1310" h="1087">
                <a:moveTo>
                  <a:pt x="533" y="1076"/>
                </a:moveTo>
                <a:cubicBezTo>
                  <a:pt x="543" y="1043"/>
                  <a:pt x="535" y="989"/>
                  <a:pt x="517" y="957"/>
                </a:cubicBezTo>
                <a:cubicBezTo>
                  <a:pt x="511" y="945"/>
                  <a:pt x="502" y="935"/>
                  <a:pt x="495" y="924"/>
                </a:cubicBezTo>
                <a:cubicBezTo>
                  <a:pt x="491" y="919"/>
                  <a:pt x="484" y="908"/>
                  <a:pt x="484" y="908"/>
                </a:cubicBezTo>
                <a:cubicBezTo>
                  <a:pt x="474" y="877"/>
                  <a:pt x="486" y="906"/>
                  <a:pt x="462" y="875"/>
                </a:cubicBezTo>
                <a:cubicBezTo>
                  <a:pt x="412" y="811"/>
                  <a:pt x="404" y="822"/>
                  <a:pt x="310" y="815"/>
                </a:cubicBezTo>
                <a:cubicBezTo>
                  <a:pt x="227" y="802"/>
                  <a:pt x="167" y="778"/>
                  <a:pt x="98" y="729"/>
                </a:cubicBezTo>
                <a:cubicBezTo>
                  <a:pt x="59" y="701"/>
                  <a:pt x="17" y="672"/>
                  <a:pt x="0" y="625"/>
                </a:cubicBezTo>
                <a:cubicBezTo>
                  <a:pt x="12" y="593"/>
                  <a:pt x="34" y="576"/>
                  <a:pt x="66" y="566"/>
                </a:cubicBezTo>
                <a:cubicBezTo>
                  <a:pt x="104" y="570"/>
                  <a:pt x="138" y="576"/>
                  <a:pt x="174" y="587"/>
                </a:cubicBezTo>
                <a:cubicBezTo>
                  <a:pt x="221" y="617"/>
                  <a:pt x="273" y="646"/>
                  <a:pt x="326" y="663"/>
                </a:cubicBezTo>
                <a:cubicBezTo>
                  <a:pt x="337" y="661"/>
                  <a:pt x="349" y="663"/>
                  <a:pt x="359" y="658"/>
                </a:cubicBezTo>
                <a:cubicBezTo>
                  <a:pt x="371" y="651"/>
                  <a:pt x="366" y="571"/>
                  <a:pt x="354" y="555"/>
                </a:cubicBezTo>
                <a:cubicBezTo>
                  <a:pt x="339" y="533"/>
                  <a:pt x="311" y="511"/>
                  <a:pt x="294" y="489"/>
                </a:cubicBezTo>
                <a:cubicBezTo>
                  <a:pt x="260" y="445"/>
                  <a:pt x="242" y="407"/>
                  <a:pt x="218" y="359"/>
                </a:cubicBezTo>
                <a:cubicBezTo>
                  <a:pt x="210" y="325"/>
                  <a:pt x="204" y="290"/>
                  <a:pt x="196" y="256"/>
                </a:cubicBezTo>
                <a:cubicBezTo>
                  <a:pt x="194" y="249"/>
                  <a:pt x="191" y="234"/>
                  <a:pt x="191" y="234"/>
                </a:cubicBezTo>
                <a:cubicBezTo>
                  <a:pt x="196" y="153"/>
                  <a:pt x="187" y="115"/>
                  <a:pt x="261" y="76"/>
                </a:cubicBezTo>
                <a:cubicBezTo>
                  <a:pt x="290" y="78"/>
                  <a:pt x="327" y="66"/>
                  <a:pt x="348" y="87"/>
                </a:cubicBezTo>
                <a:cubicBezTo>
                  <a:pt x="357" y="96"/>
                  <a:pt x="370" y="120"/>
                  <a:pt x="370" y="120"/>
                </a:cubicBezTo>
                <a:cubicBezTo>
                  <a:pt x="385" y="188"/>
                  <a:pt x="401" y="274"/>
                  <a:pt x="441" y="332"/>
                </a:cubicBezTo>
                <a:cubicBezTo>
                  <a:pt x="454" y="372"/>
                  <a:pt x="480" y="406"/>
                  <a:pt x="495" y="446"/>
                </a:cubicBezTo>
                <a:cubicBezTo>
                  <a:pt x="529" y="423"/>
                  <a:pt x="517" y="376"/>
                  <a:pt x="538" y="343"/>
                </a:cubicBezTo>
                <a:cubicBezTo>
                  <a:pt x="566" y="300"/>
                  <a:pt x="594" y="224"/>
                  <a:pt x="647" y="207"/>
                </a:cubicBezTo>
                <a:cubicBezTo>
                  <a:pt x="670" y="191"/>
                  <a:pt x="681" y="194"/>
                  <a:pt x="696" y="218"/>
                </a:cubicBezTo>
                <a:cubicBezTo>
                  <a:pt x="692" y="292"/>
                  <a:pt x="688" y="372"/>
                  <a:pt x="620" y="419"/>
                </a:cubicBezTo>
                <a:cubicBezTo>
                  <a:pt x="604" y="442"/>
                  <a:pt x="586" y="464"/>
                  <a:pt x="566" y="484"/>
                </a:cubicBezTo>
                <a:cubicBezTo>
                  <a:pt x="547" y="534"/>
                  <a:pt x="564" y="572"/>
                  <a:pt x="593" y="614"/>
                </a:cubicBezTo>
                <a:cubicBezTo>
                  <a:pt x="597" y="620"/>
                  <a:pt x="598" y="627"/>
                  <a:pt x="604" y="631"/>
                </a:cubicBezTo>
                <a:cubicBezTo>
                  <a:pt x="633" y="650"/>
                  <a:pt x="653" y="657"/>
                  <a:pt x="685" y="669"/>
                </a:cubicBezTo>
                <a:cubicBezTo>
                  <a:pt x="700" y="667"/>
                  <a:pt x="715" y="669"/>
                  <a:pt x="729" y="663"/>
                </a:cubicBezTo>
                <a:cubicBezTo>
                  <a:pt x="749" y="655"/>
                  <a:pt x="736" y="595"/>
                  <a:pt x="734" y="576"/>
                </a:cubicBezTo>
                <a:cubicBezTo>
                  <a:pt x="729" y="537"/>
                  <a:pt x="703" y="501"/>
                  <a:pt x="696" y="462"/>
                </a:cubicBezTo>
                <a:cubicBezTo>
                  <a:pt x="701" y="419"/>
                  <a:pt x="700" y="384"/>
                  <a:pt x="745" y="370"/>
                </a:cubicBezTo>
                <a:cubicBezTo>
                  <a:pt x="762" y="378"/>
                  <a:pt x="772" y="381"/>
                  <a:pt x="783" y="397"/>
                </a:cubicBezTo>
                <a:cubicBezTo>
                  <a:pt x="798" y="420"/>
                  <a:pt x="798" y="442"/>
                  <a:pt x="826" y="451"/>
                </a:cubicBezTo>
                <a:cubicBezTo>
                  <a:pt x="849" y="444"/>
                  <a:pt x="852" y="433"/>
                  <a:pt x="864" y="413"/>
                </a:cubicBezTo>
                <a:cubicBezTo>
                  <a:pt x="862" y="352"/>
                  <a:pt x="859" y="290"/>
                  <a:pt x="859" y="229"/>
                </a:cubicBezTo>
                <a:cubicBezTo>
                  <a:pt x="859" y="149"/>
                  <a:pt x="850" y="26"/>
                  <a:pt x="946" y="0"/>
                </a:cubicBezTo>
                <a:cubicBezTo>
                  <a:pt x="957" y="2"/>
                  <a:pt x="970" y="0"/>
                  <a:pt x="979" y="6"/>
                </a:cubicBezTo>
                <a:cubicBezTo>
                  <a:pt x="989" y="13"/>
                  <a:pt x="1000" y="38"/>
                  <a:pt x="1000" y="38"/>
                </a:cubicBezTo>
                <a:cubicBezTo>
                  <a:pt x="997" y="99"/>
                  <a:pt x="972" y="166"/>
                  <a:pt x="1038" y="191"/>
                </a:cubicBezTo>
                <a:cubicBezTo>
                  <a:pt x="1077" y="185"/>
                  <a:pt x="1109" y="171"/>
                  <a:pt x="1147" y="163"/>
                </a:cubicBezTo>
                <a:cubicBezTo>
                  <a:pt x="1221" y="171"/>
                  <a:pt x="1215" y="161"/>
                  <a:pt x="1234" y="223"/>
                </a:cubicBezTo>
                <a:cubicBezTo>
                  <a:pt x="1233" y="229"/>
                  <a:pt x="1229" y="272"/>
                  <a:pt x="1223" y="283"/>
                </a:cubicBezTo>
                <a:cubicBezTo>
                  <a:pt x="1200" y="323"/>
                  <a:pt x="1121" y="388"/>
                  <a:pt x="1076" y="403"/>
                </a:cubicBezTo>
                <a:cubicBezTo>
                  <a:pt x="1059" y="409"/>
                  <a:pt x="1040" y="409"/>
                  <a:pt x="1022" y="413"/>
                </a:cubicBezTo>
                <a:cubicBezTo>
                  <a:pt x="992" y="434"/>
                  <a:pt x="979" y="455"/>
                  <a:pt x="968" y="489"/>
                </a:cubicBezTo>
                <a:cubicBezTo>
                  <a:pt x="976" y="576"/>
                  <a:pt x="980" y="550"/>
                  <a:pt x="1076" y="544"/>
                </a:cubicBezTo>
                <a:cubicBezTo>
                  <a:pt x="1096" y="534"/>
                  <a:pt x="1115" y="520"/>
                  <a:pt x="1136" y="511"/>
                </a:cubicBezTo>
                <a:cubicBezTo>
                  <a:pt x="1163" y="500"/>
                  <a:pt x="1195" y="493"/>
                  <a:pt x="1223" y="484"/>
                </a:cubicBezTo>
                <a:cubicBezTo>
                  <a:pt x="1258" y="489"/>
                  <a:pt x="1265" y="492"/>
                  <a:pt x="1288" y="517"/>
                </a:cubicBezTo>
                <a:cubicBezTo>
                  <a:pt x="1296" y="537"/>
                  <a:pt x="1305" y="555"/>
                  <a:pt x="1310" y="576"/>
                </a:cubicBezTo>
                <a:cubicBezTo>
                  <a:pt x="1308" y="589"/>
                  <a:pt x="1310" y="602"/>
                  <a:pt x="1305" y="614"/>
                </a:cubicBezTo>
                <a:cubicBezTo>
                  <a:pt x="1288" y="658"/>
                  <a:pt x="1213" y="709"/>
                  <a:pt x="1169" y="723"/>
                </a:cubicBezTo>
                <a:cubicBezTo>
                  <a:pt x="1130" y="749"/>
                  <a:pt x="1102" y="755"/>
                  <a:pt x="1055" y="761"/>
                </a:cubicBezTo>
                <a:cubicBezTo>
                  <a:pt x="1033" y="769"/>
                  <a:pt x="1012" y="773"/>
                  <a:pt x="989" y="777"/>
                </a:cubicBezTo>
                <a:cubicBezTo>
                  <a:pt x="962" y="787"/>
                  <a:pt x="938" y="789"/>
                  <a:pt x="913" y="805"/>
                </a:cubicBezTo>
                <a:cubicBezTo>
                  <a:pt x="901" y="823"/>
                  <a:pt x="887" y="833"/>
                  <a:pt x="881" y="854"/>
                </a:cubicBezTo>
                <a:cubicBezTo>
                  <a:pt x="885" y="906"/>
                  <a:pt x="877" y="920"/>
                  <a:pt x="908" y="951"/>
                </a:cubicBezTo>
                <a:cubicBezTo>
                  <a:pt x="913" y="969"/>
                  <a:pt x="923" y="982"/>
                  <a:pt x="930" y="1000"/>
                </a:cubicBezTo>
                <a:cubicBezTo>
                  <a:pt x="896" y="1034"/>
                  <a:pt x="853" y="1013"/>
                  <a:pt x="810" y="1027"/>
                </a:cubicBezTo>
                <a:cubicBezTo>
                  <a:pt x="792" y="1039"/>
                  <a:pt x="788" y="1053"/>
                  <a:pt x="767" y="1060"/>
                </a:cubicBezTo>
                <a:cubicBezTo>
                  <a:pt x="750" y="1071"/>
                  <a:pt x="734" y="1076"/>
                  <a:pt x="718" y="1087"/>
                </a:cubicBezTo>
                <a:cubicBezTo>
                  <a:pt x="636" y="1083"/>
                  <a:pt x="619" y="1081"/>
                  <a:pt x="555" y="1071"/>
                </a:cubicBezTo>
                <a:cubicBezTo>
                  <a:pt x="533" y="1057"/>
                  <a:pt x="540" y="1054"/>
                  <a:pt x="533" y="1076"/>
                </a:cubicBezTo>
                <a:close/>
              </a:path>
            </a:pathLst>
          </a:custGeom>
          <a:solidFill>
            <a:srgbClr val="CC99FF"/>
          </a:solidFill>
          <a:ln w="9525">
            <a:noFill/>
            <a:round/>
            <a:headEnd/>
            <a:tailEnd/>
          </a:ln>
          <a:effectLst/>
        </p:spPr>
        <p:txBody>
          <a:bodyPr/>
          <a:lstStyle/>
          <a:p>
            <a:endParaRPr lang="ja-JP" altLang="en-US"/>
          </a:p>
        </p:txBody>
      </p:sp>
      <p:sp>
        <p:nvSpPr>
          <p:cNvPr id="5" name="Freeform 23"/>
          <p:cNvSpPr>
            <a:spLocks/>
          </p:cNvSpPr>
          <p:nvPr/>
        </p:nvSpPr>
        <p:spPr bwMode="auto">
          <a:xfrm>
            <a:off x="8150615" y="5229225"/>
            <a:ext cx="1482725" cy="944563"/>
          </a:xfrm>
          <a:custGeom>
            <a:avLst/>
            <a:gdLst/>
            <a:ahLst/>
            <a:cxnLst>
              <a:cxn ang="0">
                <a:pos x="517" y="957"/>
              </a:cxn>
              <a:cxn ang="0">
                <a:pos x="484" y="908"/>
              </a:cxn>
              <a:cxn ang="0">
                <a:pos x="310" y="815"/>
              </a:cxn>
              <a:cxn ang="0">
                <a:pos x="0" y="625"/>
              </a:cxn>
              <a:cxn ang="0">
                <a:pos x="174" y="587"/>
              </a:cxn>
              <a:cxn ang="0">
                <a:pos x="359" y="658"/>
              </a:cxn>
              <a:cxn ang="0">
                <a:pos x="294" y="489"/>
              </a:cxn>
              <a:cxn ang="0">
                <a:pos x="196" y="256"/>
              </a:cxn>
              <a:cxn ang="0">
                <a:pos x="261" y="76"/>
              </a:cxn>
              <a:cxn ang="0">
                <a:pos x="370" y="120"/>
              </a:cxn>
              <a:cxn ang="0">
                <a:pos x="495" y="446"/>
              </a:cxn>
              <a:cxn ang="0">
                <a:pos x="647" y="207"/>
              </a:cxn>
              <a:cxn ang="0">
                <a:pos x="620" y="419"/>
              </a:cxn>
              <a:cxn ang="0">
                <a:pos x="593" y="614"/>
              </a:cxn>
              <a:cxn ang="0">
                <a:pos x="685" y="669"/>
              </a:cxn>
              <a:cxn ang="0">
                <a:pos x="734" y="576"/>
              </a:cxn>
              <a:cxn ang="0">
                <a:pos x="745" y="370"/>
              </a:cxn>
              <a:cxn ang="0">
                <a:pos x="826" y="451"/>
              </a:cxn>
              <a:cxn ang="0">
                <a:pos x="859" y="229"/>
              </a:cxn>
              <a:cxn ang="0">
                <a:pos x="979" y="6"/>
              </a:cxn>
              <a:cxn ang="0">
                <a:pos x="1038" y="191"/>
              </a:cxn>
              <a:cxn ang="0">
                <a:pos x="1234" y="223"/>
              </a:cxn>
              <a:cxn ang="0">
                <a:pos x="1076" y="403"/>
              </a:cxn>
              <a:cxn ang="0">
                <a:pos x="968" y="489"/>
              </a:cxn>
              <a:cxn ang="0">
                <a:pos x="1136" y="511"/>
              </a:cxn>
              <a:cxn ang="0">
                <a:pos x="1288" y="517"/>
              </a:cxn>
              <a:cxn ang="0">
                <a:pos x="1305" y="614"/>
              </a:cxn>
              <a:cxn ang="0">
                <a:pos x="1055" y="761"/>
              </a:cxn>
              <a:cxn ang="0">
                <a:pos x="913" y="805"/>
              </a:cxn>
              <a:cxn ang="0">
                <a:pos x="908" y="951"/>
              </a:cxn>
              <a:cxn ang="0">
                <a:pos x="810" y="1027"/>
              </a:cxn>
              <a:cxn ang="0">
                <a:pos x="718" y="1087"/>
              </a:cxn>
              <a:cxn ang="0">
                <a:pos x="533" y="1076"/>
              </a:cxn>
            </a:cxnLst>
            <a:rect l="0" t="0" r="r" b="b"/>
            <a:pathLst>
              <a:path w="1310" h="1087">
                <a:moveTo>
                  <a:pt x="533" y="1076"/>
                </a:moveTo>
                <a:cubicBezTo>
                  <a:pt x="543" y="1043"/>
                  <a:pt x="535" y="989"/>
                  <a:pt x="517" y="957"/>
                </a:cubicBezTo>
                <a:cubicBezTo>
                  <a:pt x="511" y="945"/>
                  <a:pt x="502" y="935"/>
                  <a:pt x="495" y="924"/>
                </a:cubicBezTo>
                <a:cubicBezTo>
                  <a:pt x="491" y="919"/>
                  <a:pt x="484" y="908"/>
                  <a:pt x="484" y="908"/>
                </a:cubicBezTo>
                <a:cubicBezTo>
                  <a:pt x="474" y="877"/>
                  <a:pt x="486" y="906"/>
                  <a:pt x="462" y="875"/>
                </a:cubicBezTo>
                <a:cubicBezTo>
                  <a:pt x="412" y="811"/>
                  <a:pt x="404" y="822"/>
                  <a:pt x="310" y="815"/>
                </a:cubicBezTo>
                <a:cubicBezTo>
                  <a:pt x="227" y="802"/>
                  <a:pt x="167" y="778"/>
                  <a:pt x="98" y="729"/>
                </a:cubicBezTo>
                <a:cubicBezTo>
                  <a:pt x="59" y="701"/>
                  <a:pt x="17" y="672"/>
                  <a:pt x="0" y="625"/>
                </a:cubicBezTo>
                <a:cubicBezTo>
                  <a:pt x="12" y="593"/>
                  <a:pt x="34" y="576"/>
                  <a:pt x="66" y="566"/>
                </a:cubicBezTo>
                <a:cubicBezTo>
                  <a:pt x="104" y="570"/>
                  <a:pt x="138" y="576"/>
                  <a:pt x="174" y="587"/>
                </a:cubicBezTo>
                <a:cubicBezTo>
                  <a:pt x="221" y="617"/>
                  <a:pt x="273" y="646"/>
                  <a:pt x="326" y="663"/>
                </a:cubicBezTo>
                <a:cubicBezTo>
                  <a:pt x="337" y="661"/>
                  <a:pt x="349" y="663"/>
                  <a:pt x="359" y="658"/>
                </a:cubicBezTo>
                <a:cubicBezTo>
                  <a:pt x="371" y="651"/>
                  <a:pt x="366" y="571"/>
                  <a:pt x="354" y="555"/>
                </a:cubicBezTo>
                <a:cubicBezTo>
                  <a:pt x="339" y="533"/>
                  <a:pt x="311" y="511"/>
                  <a:pt x="294" y="489"/>
                </a:cubicBezTo>
                <a:cubicBezTo>
                  <a:pt x="260" y="445"/>
                  <a:pt x="242" y="407"/>
                  <a:pt x="218" y="359"/>
                </a:cubicBezTo>
                <a:cubicBezTo>
                  <a:pt x="210" y="325"/>
                  <a:pt x="204" y="290"/>
                  <a:pt x="196" y="256"/>
                </a:cubicBezTo>
                <a:cubicBezTo>
                  <a:pt x="194" y="249"/>
                  <a:pt x="191" y="234"/>
                  <a:pt x="191" y="234"/>
                </a:cubicBezTo>
                <a:cubicBezTo>
                  <a:pt x="196" y="153"/>
                  <a:pt x="187" y="115"/>
                  <a:pt x="261" y="76"/>
                </a:cubicBezTo>
                <a:cubicBezTo>
                  <a:pt x="290" y="78"/>
                  <a:pt x="327" y="66"/>
                  <a:pt x="348" y="87"/>
                </a:cubicBezTo>
                <a:cubicBezTo>
                  <a:pt x="357" y="96"/>
                  <a:pt x="370" y="120"/>
                  <a:pt x="370" y="120"/>
                </a:cubicBezTo>
                <a:cubicBezTo>
                  <a:pt x="385" y="188"/>
                  <a:pt x="401" y="274"/>
                  <a:pt x="441" y="332"/>
                </a:cubicBezTo>
                <a:cubicBezTo>
                  <a:pt x="454" y="372"/>
                  <a:pt x="480" y="406"/>
                  <a:pt x="495" y="446"/>
                </a:cubicBezTo>
                <a:cubicBezTo>
                  <a:pt x="529" y="423"/>
                  <a:pt x="517" y="376"/>
                  <a:pt x="538" y="343"/>
                </a:cubicBezTo>
                <a:cubicBezTo>
                  <a:pt x="566" y="300"/>
                  <a:pt x="594" y="224"/>
                  <a:pt x="647" y="207"/>
                </a:cubicBezTo>
                <a:cubicBezTo>
                  <a:pt x="670" y="191"/>
                  <a:pt x="681" y="194"/>
                  <a:pt x="696" y="218"/>
                </a:cubicBezTo>
                <a:cubicBezTo>
                  <a:pt x="692" y="292"/>
                  <a:pt x="688" y="372"/>
                  <a:pt x="620" y="419"/>
                </a:cubicBezTo>
                <a:cubicBezTo>
                  <a:pt x="604" y="442"/>
                  <a:pt x="586" y="464"/>
                  <a:pt x="566" y="484"/>
                </a:cubicBezTo>
                <a:cubicBezTo>
                  <a:pt x="547" y="534"/>
                  <a:pt x="564" y="572"/>
                  <a:pt x="593" y="614"/>
                </a:cubicBezTo>
                <a:cubicBezTo>
                  <a:pt x="597" y="620"/>
                  <a:pt x="598" y="627"/>
                  <a:pt x="604" y="631"/>
                </a:cubicBezTo>
                <a:cubicBezTo>
                  <a:pt x="633" y="650"/>
                  <a:pt x="653" y="657"/>
                  <a:pt x="685" y="669"/>
                </a:cubicBezTo>
                <a:cubicBezTo>
                  <a:pt x="700" y="667"/>
                  <a:pt x="715" y="669"/>
                  <a:pt x="729" y="663"/>
                </a:cubicBezTo>
                <a:cubicBezTo>
                  <a:pt x="749" y="655"/>
                  <a:pt x="736" y="595"/>
                  <a:pt x="734" y="576"/>
                </a:cubicBezTo>
                <a:cubicBezTo>
                  <a:pt x="729" y="537"/>
                  <a:pt x="703" y="501"/>
                  <a:pt x="696" y="462"/>
                </a:cubicBezTo>
                <a:cubicBezTo>
                  <a:pt x="701" y="419"/>
                  <a:pt x="700" y="384"/>
                  <a:pt x="745" y="370"/>
                </a:cubicBezTo>
                <a:cubicBezTo>
                  <a:pt x="762" y="378"/>
                  <a:pt x="772" y="381"/>
                  <a:pt x="783" y="397"/>
                </a:cubicBezTo>
                <a:cubicBezTo>
                  <a:pt x="798" y="420"/>
                  <a:pt x="798" y="442"/>
                  <a:pt x="826" y="451"/>
                </a:cubicBezTo>
                <a:cubicBezTo>
                  <a:pt x="849" y="444"/>
                  <a:pt x="852" y="433"/>
                  <a:pt x="864" y="413"/>
                </a:cubicBezTo>
                <a:cubicBezTo>
                  <a:pt x="862" y="352"/>
                  <a:pt x="859" y="290"/>
                  <a:pt x="859" y="229"/>
                </a:cubicBezTo>
                <a:cubicBezTo>
                  <a:pt x="859" y="149"/>
                  <a:pt x="850" y="26"/>
                  <a:pt x="946" y="0"/>
                </a:cubicBezTo>
                <a:cubicBezTo>
                  <a:pt x="957" y="2"/>
                  <a:pt x="970" y="0"/>
                  <a:pt x="979" y="6"/>
                </a:cubicBezTo>
                <a:cubicBezTo>
                  <a:pt x="989" y="13"/>
                  <a:pt x="1000" y="38"/>
                  <a:pt x="1000" y="38"/>
                </a:cubicBezTo>
                <a:cubicBezTo>
                  <a:pt x="997" y="99"/>
                  <a:pt x="972" y="166"/>
                  <a:pt x="1038" y="191"/>
                </a:cubicBezTo>
                <a:cubicBezTo>
                  <a:pt x="1077" y="185"/>
                  <a:pt x="1109" y="171"/>
                  <a:pt x="1147" y="163"/>
                </a:cubicBezTo>
                <a:cubicBezTo>
                  <a:pt x="1221" y="171"/>
                  <a:pt x="1215" y="161"/>
                  <a:pt x="1234" y="223"/>
                </a:cubicBezTo>
                <a:cubicBezTo>
                  <a:pt x="1233" y="229"/>
                  <a:pt x="1229" y="272"/>
                  <a:pt x="1223" y="283"/>
                </a:cubicBezTo>
                <a:cubicBezTo>
                  <a:pt x="1200" y="323"/>
                  <a:pt x="1121" y="388"/>
                  <a:pt x="1076" y="403"/>
                </a:cubicBezTo>
                <a:cubicBezTo>
                  <a:pt x="1059" y="409"/>
                  <a:pt x="1040" y="409"/>
                  <a:pt x="1022" y="413"/>
                </a:cubicBezTo>
                <a:cubicBezTo>
                  <a:pt x="992" y="434"/>
                  <a:pt x="979" y="455"/>
                  <a:pt x="968" y="489"/>
                </a:cubicBezTo>
                <a:cubicBezTo>
                  <a:pt x="976" y="576"/>
                  <a:pt x="980" y="550"/>
                  <a:pt x="1076" y="544"/>
                </a:cubicBezTo>
                <a:cubicBezTo>
                  <a:pt x="1096" y="534"/>
                  <a:pt x="1115" y="520"/>
                  <a:pt x="1136" y="511"/>
                </a:cubicBezTo>
                <a:cubicBezTo>
                  <a:pt x="1163" y="500"/>
                  <a:pt x="1195" y="493"/>
                  <a:pt x="1223" y="484"/>
                </a:cubicBezTo>
                <a:cubicBezTo>
                  <a:pt x="1258" y="489"/>
                  <a:pt x="1265" y="492"/>
                  <a:pt x="1288" y="517"/>
                </a:cubicBezTo>
                <a:cubicBezTo>
                  <a:pt x="1296" y="537"/>
                  <a:pt x="1305" y="555"/>
                  <a:pt x="1310" y="576"/>
                </a:cubicBezTo>
                <a:cubicBezTo>
                  <a:pt x="1308" y="589"/>
                  <a:pt x="1310" y="602"/>
                  <a:pt x="1305" y="614"/>
                </a:cubicBezTo>
                <a:cubicBezTo>
                  <a:pt x="1288" y="658"/>
                  <a:pt x="1213" y="709"/>
                  <a:pt x="1169" y="723"/>
                </a:cubicBezTo>
                <a:cubicBezTo>
                  <a:pt x="1130" y="749"/>
                  <a:pt x="1102" y="755"/>
                  <a:pt x="1055" y="761"/>
                </a:cubicBezTo>
                <a:cubicBezTo>
                  <a:pt x="1033" y="769"/>
                  <a:pt x="1012" y="773"/>
                  <a:pt x="989" y="777"/>
                </a:cubicBezTo>
                <a:cubicBezTo>
                  <a:pt x="962" y="787"/>
                  <a:pt x="938" y="789"/>
                  <a:pt x="913" y="805"/>
                </a:cubicBezTo>
                <a:cubicBezTo>
                  <a:pt x="901" y="823"/>
                  <a:pt x="887" y="833"/>
                  <a:pt x="881" y="854"/>
                </a:cubicBezTo>
                <a:cubicBezTo>
                  <a:pt x="885" y="906"/>
                  <a:pt x="877" y="920"/>
                  <a:pt x="908" y="951"/>
                </a:cubicBezTo>
                <a:cubicBezTo>
                  <a:pt x="913" y="969"/>
                  <a:pt x="923" y="982"/>
                  <a:pt x="930" y="1000"/>
                </a:cubicBezTo>
                <a:cubicBezTo>
                  <a:pt x="896" y="1034"/>
                  <a:pt x="853" y="1013"/>
                  <a:pt x="810" y="1027"/>
                </a:cubicBezTo>
                <a:cubicBezTo>
                  <a:pt x="792" y="1039"/>
                  <a:pt x="788" y="1053"/>
                  <a:pt x="767" y="1060"/>
                </a:cubicBezTo>
                <a:cubicBezTo>
                  <a:pt x="750" y="1071"/>
                  <a:pt x="734" y="1076"/>
                  <a:pt x="718" y="1087"/>
                </a:cubicBezTo>
                <a:cubicBezTo>
                  <a:pt x="636" y="1083"/>
                  <a:pt x="619" y="1081"/>
                  <a:pt x="555" y="1071"/>
                </a:cubicBezTo>
                <a:cubicBezTo>
                  <a:pt x="533" y="1057"/>
                  <a:pt x="540" y="1054"/>
                  <a:pt x="533" y="1076"/>
                </a:cubicBezTo>
                <a:close/>
              </a:path>
            </a:pathLst>
          </a:custGeom>
          <a:solidFill>
            <a:srgbClr val="996633"/>
          </a:solidFill>
          <a:ln w="9525">
            <a:noFill/>
            <a:round/>
            <a:headEnd/>
            <a:tailEnd/>
          </a:ln>
          <a:effectLst/>
        </p:spPr>
        <p:txBody>
          <a:bodyPr/>
          <a:lstStyle/>
          <a:p>
            <a:endParaRPr lang="ja-JP" altLang="en-US"/>
          </a:p>
        </p:txBody>
      </p:sp>
      <p:sp>
        <p:nvSpPr>
          <p:cNvPr id="6" name="Freeform 24"/>
          <p:cNvSpPr>
            <a:spLocks/>
          </p:cNvSpPr>
          <p:nvPr/>
        </p:nvSpPr>
        <p:spPr bwMode="auto">
          <a:xfrm>
            <a:off x="7285427" y="5589588"/>
            <a:ext cx="1482725" cy="944562"/>
          </a:xfrm>
          <a:custGeom>
            <a:avLst/>
            <a:gdLst/>
            <a:ahLst/>
            <a:cxnLst>
              <a:cxn ang="0">
                <a:pos x="517" y="957"/>
              </a:cxn>
              <a:cxn ang="0">
                <a:pos x="484" y="908"/>
              </a:cxn>
              <a:cxn ang="0">
                <a:pos x="310" y="815"/>
              </a:cxn>
              <a:cxn ang="0">
                <a:pos x="0" y="625"/>
              </a:cxn>
              <a:cxn ang="0">
                <a:pos x="174" y="587"/>
              </a:cxn>
              <a:cxn ang="0">
                <a:pos x="359" y="658"/>
              </a:cxn>
              <a:cxn ang="0">
                <a:pos x="294" y="489"/>
              </a:cxn>
              <a:cxn ang="0">
                <a:pos x="196" y="256"/>
              </a:cxn>
              <a:cxn ang="0">
                <a:pos x="261" y="76"/>
              </a:cxn>
              <a:cxn ang="0">
                <a:pos x="370" y="120"/>
              </a:cxn>
              <a:cxn ang="0">
                <a:pos x="495" y="446"/>
              </a:cxn>
              <a:cxn ang="0">
                <a:pos x="647" y="207"/>
              </a:cxn>
              <a:cxn ang="0">
                <a:pos x="620" y="419"/>
              </a:cxn>
              <a:cxn ang="0">
                <a:pos x="593" y="614"/>
              </a:cxn>
              <a:cxn ang="0">
                <a:pos x="685" y="669"/>
              </a:cxn>
              <a:cxn ang="0">
                <a:pos x="734" y="576"/>
              </a:cxn>
              <a:cxn ang="0">
                <a:pos x="745" y="370"/>
              </a:cxn>
              <a:cxn ang="0">
                <a:pos x="826" y="451"/>
              </a:cxn>
              <a:cxn ang="0">
                <a:pos x="859" y="229"/>
              </a:cxn>
              <a:cxn ang="0">
                <a:pos x="979" y="6"/>
              </a:cxn>
              <a:cxn ang="0">
                <a:pos x="1038" y="191"/>
              </a:cxn>
              <a:cxn ang="0">
                <a:pos x="1234" y="223"/>
              </a:cxn>
              <a:cxn ang="0">
                <a:pos x="1076" y="403"/>
              </a:cxn>
              <a:cxn ang="0">
                <a:pos x="968" y="489"/>
              </a:cxn>
              <a:cxn ang="0">
                <a:pos x="1136" y="511"/>
              </a:cxn>
              <a:cxn ang="0">
                <a:pos x="1288" y="517"/>
              </a:cxn>
              <a:cxn ang="0">
                <a:pos x="1305" y="614"/>
              </a:cxn>
              <a:cxn ang="0">
                <a:pos x="1055" y="761"/>
              </a:cxn>
              <a:cxn ang="0">
                <a:pos x="913" y="805"/>
              </a:cxn>
              <a:cxn ang="0">
                <a:pos x="908" y="951"/>
              </a:cxn>
              <a:cxn ang="0">
                <a:pos x="810" y="1027"/>
              </a:cxn>
              <a:cxn ang="0">
                <a:pos x="718" y="1087"/>
              </a:cxn>
              <a:cxn ang="0">
                <a:pos x="533" y="1076"/>
              </a:cxn>
            </a:cxnLst>
            <a:rect l="0" t="0" r="r" b="b"/>
            <a:pathLst>
              <a:path w="1310" h="1087">
                <a:moveTo>
                  <a:pt x="533" y="1076"/>
                </a:moveTo>
                <a:cubicBezTo>
                  <a:pt x="543" y="1043"/>
                  <a:pt x="535" y="989"/>
                  <a:pt x="517" y="957"/>
                </a:cubicBezTo>
                <a:cubicBezTo>
                  <a:pt x="511" y="945"/>
                  <a:pt x="502" y="935"/>
                  <a:pt x="495" y="924"/>
                </a:cubicBezTo>
                <a:cubicBezTo>
                  <a:pt x="491" y="919"/>
                  <a:pt x="484" y="908"/>
                  <a:pt x="484" y="908"/>
                </a:cubicBezTo>
                <a:cubicBezTo>
                  <a:pt x="474" y="877"/>
                  <a:pt x="486" y="906"/>
                  <a:pt x="462" y="875"/>
                </a:cubicBezTo>
                <a:cubicBezTo>
                  <a:pt x="412" y="811"/>
                  <a:pt x="404" y="822"/>
                  <a:pt x="310" y="815"/>
                </a:cubicBezTo>
                <a:cubicBezTo>
                  <a:pt x="227" y="802"/>
                  <a:pt x="167" y="778"/>
                  <a:pt x="98" y="729"/>
                </a:cubicBezTo>
                <a:cubicBezTo>
                  <a:pt x="59" y="701"/>
                  <a:pt x="17" y="672"/>
                  <a:pt x="0" y="625"/>
                </a:cubicBezTo>
                <a:cubicBezTo>
                  <a:pt x="12" y="593"/>
                  <a:pt x="34" y="576"/>
                  <a:pt x="66" y="566"/>
                </a:cubicBezTo>
                <a:cubicBezTo>
                  <a:pt x="104" y="570"/>
                  <a:pt x="138" y="576"/>
                  <a:pt x="174" y="587"/>
                </a:cubicBezTo>
                <a:cubicBezTo>
                  <a:pt x="221" y="617"/>
                  <a:pt x="273" y="646"/>
                  <a:pt x="326" y="663"/>
                </a:cubicBezTo>
                <a:cubicBezTo>
                  <a:pt x="337" y="661"/>
                  <a:pt x="349" y="663"/>
                  <a:pt x="359" y="658"/>
                </a:cubicBezTo>
                <a:cubicBezTo>
                  <a:pt x="371" y="651"/>
                  <a:pt x="366" y="571"/>
                  <a:pt x="354" y="555"/>
                </a:cubicBezTo>
                <a:cubicBezTo>
                  <a:pt x="339" y="533"/>
                  <a:pt x="311" y="511"/>
                  <a:pt x="294" y="489"/>
                </a:cubicBezTo>
                <a:cubicBezTo>
                  <a:pt x="260" y="445"/>
                  <a:pt x="242" y="407"/>
                  <a:pt x="218" y="359"/>
                </a:cubicBezTo>
                <a:cubicBezTo>
                  <a:pt x="210" y="325"/>
                  <a:pt x="204" y="290"/>
                  <a:pt x="196" y="256"/>
                </a:cubicBezTo>
                <a:cubicBezTo>
                  <a:pt x="194" y="249"/>
                  <a:pt x="191" y="234"/>
                  <a:pt x="191" y="234"/>
                </a:cubicBezTo>
                <a:cubicBezTo>
                  <a:pt x="196" y="153"/>
                  <a:pt x="187" y="115"/>
                  <a:pt x="261" y="76"/>
                </a:cubicBezTo>
                <a:cubicBezTo>
                  <a:pt x="290" y="78"/>
                  <a:pt x="327" y="66"/>
                  <a:pt x="348" y="87"/>
                </a:cubicBezTo>
                <a:cubicBezTo>
                  <a:pt x="357" y="96"/>
                  <a:pt x="370" y="120"/>
                  <a:pt x="370" y="120"/>
                </a:cubicBezTo>
                <a:cubicBezTo>
                  <a:pt x="385" y="188"/>
                  <a:pt x="401" y="274"/>
                  <a:pt x="441" y="332"/>
                </a:cubicBezTo>
                <a:cubicBezTo>
                  <a:pt x="454" y="372"/>
                  <a:pt x="480" y="406"/>
                  <a:pt x="495" y="446"/>
                </a:cubicBezTo>
                <a:cubicBezTo>
                  <a:pt x="529" y="423"/>
                  <a:pt x="517" y="376"/>
                  <a:pt x="538" y="343"/>
                </a:cubicBezTo>
                <a:cubicBezTo>
                  <a:pt x="566" y="300"/>
                  <a:pt x="594" y="224"/>
                  <a:pt x="647" y="207"/>
                </a:cubicBezTo>
                <a:cubicBezTo>
                  <a:pt x="670" y="191"/>
                  <a:pt x="681" y="194"/>
                  <a:pt x="696" y="218"/>
                </a:cubicBezTo>
                <a:cubicBezTo>
                  <a:pt x="692" y="292"/>
                  <a:pt x="688" y="372"/>
                  <a:pt x="620" y="419"/>
                </a:cubicBezTo>
                <a:cubicBezTo>
                  <a:pt x="604" y="442"/>
                  <a:pt x="586" y="464"/>
                  <a:pt x="566" y="484"/>
                </a:cubicBezTo>
                <a:cubicBezTo>
                  <a:pt x="547" y="534"/>
                  <a:pt x="564" y="572"/>
                  <a:pt x="593" y="614"/>
                </a:cubicBezTo>
                <a:cubicBezTo>
                  <a:pt x="597" y="620"/>
                  <a:pt x="598" y="627"/>
                  <a:pt x="604" y="631"/>
                </a:cubicBezTo>
                <a:cubicBezTo>
                  <a:pt x="633" y="650"/>
                  <a:pt x="653" y="657"/>
                  <a:pt x="685" y="669"/>
                </a:cubicBezTo>
                <a:cubicBezTo>
                  <a:pt x="700" y="667"/>
                  <a:pt x="715" y="669"/>
                  <a:pt x="729" y="663"/>
                </a:cubicBezTo>
                <a:cubicBezTo>
                  <a:pt x="749" y="655"/>
                  <a:pt x="736" y="595"/>
                  <a:pt x="734" y="576"/>
                </a:cubicBezTo>
                <a:cubicBezTo>
                  <a:pt x="729" y="537"/>
                  <a:pt x="703" y="501"/>
                  <a:pt x="696" y="462"/>
                </a:cubicBezTo>
                <a:cubicBezTo>
                  <a:pt x="701" y="419"/>
                  <a:pt x="700" y="384"/>
                  <a:pt x="745" y="370"/>
                </a:cubicBezTo>
                <a:cubicBezTo>
                  <a:pt x="762" y="378"/>
                  <a:pt x="772" y="381"/>
                  <a:pt x="783" y="397"/>
                </a:cubicBezTo>
                <a:cubicBezTo>
                  <a:pt x="798" y="420"/>
                  <a:pt x="798" y="442"/>
                  <a:pt x="826" y="451"/>
                </a:cubicBezTo>
                <a:cubicBezTo>
                  <a:pt x="849" y="444"/>
                  <a:pt x="852" y="433"/>
                  <a:pt x="864" y="413"/>
                </a:cubicBezTo>
                <a:cubicBezTo>
                  <a:pt x="862" y="352"/>
                  <a:pt x="859" y="290"/>
                  <a:pt x="859" y="229"/>
                </a:cubicBezTo>
                <a:cubicBezTo>
                  <a:pt x="859" y="149"/>
                  <a:pt x="850" y="26"/>
                  <a:pt x="946" y="0"/>
                </a:cubicBezTo>
                <a:cubicBezTo>
                  <a:pt x="957" y="2"/>
                  <a:pt x="970" y="0"/>
                  <a:pt x="979" y="6"/>
                </a:cubicBezTo>
                <a:cubicBezTo>
                  <a:pt x="989" y="13"/>
                  <a:pt x="1000" y="38"/>
                  <a:pt x="1000" y="38"/>
                </a:cubicBezTo>
                <a:cubicBezTo>
                  <a:pt x="997" y="99"/>
                  <a:pt x="972" y="166"/>
                  <a:pt x="1038" y="191"/>
                </a:cubicBezTo>
                <a:cubicBezTo>
                  <a:pt x="1077" y="185"/>
                  <a:pt x="1109" y="171"/>
                  <a:pt x="1147" y="163"/>
                </a:cubicBezTo>
                <a:cubicBezTo>
                  <a:pt x="1221" y="171"/>
                  <a:pt x="1215" y="161"/>
                  <a:pt x="1234" y="223"/>
                </a:cubicBezTo>
                <a:cubicBezTo>
                  <a:pt x="1233" y="229"/>
                  <a:pt x="1229" y="272"/>
                  <a:pt x="1223" y="283"/>
                </a:cubicBezTo>
                <a:cubicBezTo>
                  <a:pt x="1200" y="323"/>
                  <a:pt x="1121" y="388"/>
                  <a:pt x="1076" y="403"/>
                </a:cubicBezTo>
                <a:cubicBezTo>
                  <a:pt x="1059" y="409"/>
                  <a:pt x="1040" y="409"/>
                  <a:pt x="1022" y="413"/>
                </a:cubicBezTo>
                <a:cubicBezTo>
                  <a:pt x="992" y="434"/>
                  <a:pt x="979" y="455"/>
                  <a:pt x="968" y="489"/>
                </a:cubicBezTo>
                <a:cubicBezTo>
                  <a:pt x="976" y="576"/>
                  <a:pt x="980" y="550"/>
                  <a:pt x="1076" y="544"/>
                </a:cubicBezTo>
                <a:cubicBezTo>
                  <a:pt x="1096" y="534"/>
                  <a:pt x="1115" y="520"/>
                  <a:pt x="1136" y="511"/>
                </a:cubicBezTo>
                <a:cubicBezTo>
                  <a:pt x="1163" y="500"/>
                  <a:pt x="1195" y="493"/>
                  <a:pt x="1223" y="484"/>
                </a:cubicBezTo>
                <a:cubicBezTo>
                  <a:pt x="1258" y="489"/>
                  <a:pt x="1265" y="492"/>
                  <a:pt x="1288" y="517"/>
                </a:cubicBezTo>
                <a:cubicBezTo>
                  <a:pt x="1296" y="537"/>
                  <a:pt x="1305" y="555"/>
                  <a:pt x="1310" y="576"/>
                </a:cubicBezTo>
                <a:cubicBezTo>
                  <a:pt x="1308" y="589"/>
                  <a:pt x="1310" y="602"/>
                  <a:pt x="1305" y="614"/>
                </a:cubicBezTo>
                <a:cubicBezTo>
                  <a:pt x="1288" y="658"/>
                  <a:pt x="1213" y="709"/>
                  <a:pt x="1169" y="723"/>
                </a:cubicBezTo>
                <a:cubicBezTo>
                  <a:pt x="1130" y="749"/>
                  <a:pt x="1102" y="755"/>
                  <a:pt x="1055" y="761"/>
                </a:cubicBezTo>
                <a:cubicBezTo>
                  <a:pt x="1033" y="769"/>
                  <a:pt x="1012" y="773"/>
                  <a:pt x="989" y="777"/>
                </a:cubicBezTo>
                <a:cubicBezTo>
                  <a:pt x="962" y="787"/>
                  <a:pt x="938" y="789"/>
                  <a:pt x="913" y="805"/>
                </a:cubicBezTo>
                <a:cubicBezTo>
                  <a:pt x="901" y="823"/>
                  <a:pt x="887" y="833"/>
                  <a:pt x="881" y="854"/>
                </a:cubicBezTo>
                <a:cubicBezTo>
                  <a:pt x="885" y="906"/>
                  <a:pt x="877" y="920"/>
                  <a:pt x="908" y="951"/>
                </a:cubicBezTo>
                <a:cubicBezTo>
                  <a:pt x="913" y="969"/>
                  <a:pt x="923" y="982"/>
                  <a:pt x="930" y="1000"/>
                </a:cubicBezTo>
                <a:cubicBezTo>
                  <a:pt x="896" y="1034"/>
                  <a:pt x="853" y="1013"/>
                  <a:pt x="810" y="1027"/>
                </a:cubicBezTo>
                <a:cubicBezTo>
                  <a:pt x="792" y="1039"/>
                  <a:pt x="788" y="1053"/>
                  <a:pt x="767" y="1060"/>
                </a:cubicBezTo>
                <a:cubicBezTo>
                  <a:pt x="750" y="1071"/>
                  <a:pt x="734" y="1076"/>
                  <a:pt x="718" y="1087"/>
                </a:cubicBezTo>
                <a:cubicBezTo>
                  <a:pt x="636" y="1083"/>
                  <a:pt x="619" y="1081"/>
                  <a:pt x="555" y="1071"/>
                </a:cubicBezTo>
                <a:cubicBezTo>
                  <a:pt x="533" y="1057"/>
                  <a:pt x="540" y="1054"/>
                  <a:pt x="533" y="1076"/>
                </a:cubicBezTo>
                <a:close/>
              </a:path>
            </a:pathLst>
          </a:custGeom>
          <a:solidFill>
            <a:srgbClr val="FF99CC"/>
          </a:solidFill>
          <a:ln w="9525">
            <a:noFill/>
            <a:round/>
            <a:headEnd/>
            <a:tailEnd/>
          </a:ln>
          <a:effectLst/>
        </p:spPr>
        <p:txBody>
          <a:bodyPr/>
          <a:lstStyle/>
          <a:p>
            <a:endParaRPr lang="ja-JP" altLang="en-US"/>
          </a:p>
        </p:txBody>
      </p:sp>
      <p:sp>
        <p:nvSpPr>
          <p:cNvPr id="7" name="Freeform 25"/>
          <p:cNvSpPr>
            <a:spLocks/>
          </p:cNvSpPr>
          <p:nvPr/>
        </p:nvSpPr>
        <p:spPr bwMode="auto">
          <a:xfrm>
            <a:off x="9014215" y="5661025"/>
            <a:ext cx="1482725" cy="944563"/>
          </a:xfrm>
          <a:custGeom>
            <a:avLst/>
            <a:gdLst/>
            <a:ahLst/>
            <a:cxnLst>
              <a:cxn ang="0">
                <a:pos x="517" y="957"/>
              </a:cxn>
              <a:cxn ang="0">
                <a:pos x="484" y="908"/>
              </a:cxn>
              <a:cxn ang="0">
                <a:pos x="310" y="815"/>
              </a:cxn>
              <a:cxn ang="0">
                <a:pos x="0" y="625"/>
              </a:cxn>
              <a:cxn ang="0">
                <a:pos x="174" y="587"/>
              </a:cxn>
              <a:cxn ang="0">
                <a:pos x="359" y="658"/>
              </a:cxn>
              <a:cxn ang="0">
                <a:pos x="294" y="489"/>
              </a:cxn>
              <a:cxn ang="0">
                <a:pos x="196" y="256"/>
              </a:cxn>
              <a:cxn ang="0">
                <a:pos x="261" y="76"/>
              </a:cxn>
              <a:cxn ang="0">
                <a:pos x="370" y="120"/>
              </a:cxn>
              <a:cxn ang="0">
                <a:pos x="495" y="446"/>
              </a:cxn>
              <a:cxn ang="0">
                <a:pos x="647" y="207"/>
              </a:cxn>
              <a:cxn ang="0">
                <a:pos x="620" y="419"/>
              </a:cxn>
              <a:cxn ang="0">
                <a:pos x="593" y="614"/>
              </a:cxn>
              <a:cxn ang="0">
                <a:pos x="685" y="669"/>
              </a:cxn>
              <a:cxn ang="0">
                <a:pos x="734" y="576"/>
              </a:cxn>
              <a:cxn ang="0">
                <a:pos x="745" y="370"/>
              </a:cxn>
              <a:cxn ang="0">
                <a:pos x="826" y="451"/>
              </a:cxn>
              <a:cxn ang="0">
                <a:pos x="859" y="229"/>
              </a:cxn>
              <a:cxn ang="0">
                <a:pos x="979" y="6"/>
              </a:cxn>
              <a:cxn ang="0">
                <a:pos x="1038" y="191"/>
              </a:cxn>
              <a:cxn ang="0">
                <a:pos x="1234" y="223"/>
              </a:cxn>
              <a:cxn ang="0">
                <a:pos x="1076" y="403"/>
              </a:cxn>
              <a:cxn ang="0">
                <a:pos x="968" y="489"/>
              </a:cxn>
              <a:cxn ang="0">
                <a:pos x="1136" y="511"/>
              </a:cxn>
              <a:cxn ang="0">
                <a:pos x="1288" y="517"/>
              </a:cxn>
              <a:cxn ang="0">
                <a:pos x="1305" y="614"/>
              </a:cxn>
              <a:cxn ang="0">
                <a:pos x="1055" y="761"/>
              </a:cxn>
              <a:cxn ang="0">
                <a:pos x="913" y="805"/>
              </a:cxn>
              <a:cxn ang="0">
                <a:pos x="908" y="951"/>
              </a:cxn>
              <a:cxn ang="0">
                <a:pos x="810" y="1027"/>
              </a:cxn>
              <a:cxn ang="0">
                <a:pos x="718" y="1087"/>
              </a:cxn>
              <a:cxn ang="0">
                <a:pos x="533" y="1076"/>
              </a:cxn>
            </a:cxnLst>
            <a:rect l="0" t="0" r="r" b="b"/>
            <a:pathLst>
              <a:path w="1310" h="1087">
                <a:moveTo>
                  <a:pt x="533" y="1076"/>
                </a:moveTo>
                <a:cubicBezTo>
                  <a:pt x="543" y="1043"/>
                  <a:pt x="535" y="989"/>
                  <a:pt x="517" y="957"/>
                </a:cubicBezTo>
                <a:cubicBezTo>
                  <a:pt x="511" y="945"/>
                  <a:pt x="502" y="935"/>
                  <a:pt x="495" y="924"/>
                </a:cubicBezTo>
                <a:cubicBezTo>
                  <a:pt x="491" y="919"/>
                  <a:pt x="484" y="908"/>
                  <a:pt x="484" y="908"/>
                </a:cubicBezTo>
                <a:cubicBezTo>
                  <a:pt x="474" y="877"/>
                  <a:pt x="486" y="906"/>
                  <a:pt x="462" y="875"/>
                </a:cubicBezTo>
                <a:cubicBezTo>
                  <a:pt x="412" y="811"/>
                  <a:pt x="404" y="822"/>
                  <a:pt x="310" y="815"/>
                </a:cubicBezTo>
                <a:cubicBezTo>
                  <a:pt x="227" y="802"/>
                  <a:pt x="167" y="778"/>
                  <a:pt x="98" y="729"/>
                </a:cubicBezTo>
                <a:cubicBezTo>
                  <a:pt x="59" y="701"/>
                  <a:pt x="17" y="672"/>
                  <a:pt x="0" y="625"/>
                </a:cubicBezTo>
                <a:cubicBezTo>
                  <a:pt x="12" y="593"/>
                  <a:pt x="34" y="576"/>
                  <a:pt x="66" y="566"/>
                </a:cubicBezTo>
                <a:cubicBezTo>
                  <a:pt x="104" y="570"/>
                  <a:pt x="138" y="576"/>
                  <a:pt x="174" y="587"/>
                </a:cubicBezTo>
                <a:cubicBezTo>
                  <a:pt x="221" y="617"/>
                  <a:pt x="273" y="646"/>
                  <a:pt x="326" y="663"/>
                </a:cubicBezTo>
                <a:cubicBezTo>
                  <a:pt x="337" y="661"/>
                  <a:pt x="349" y="663"/>
                  <a:pt x="359" y="658"/>
                </a:cubicBezTo>
                <a:cubicBezTo>
                  <a:pt x="371" y="651"/>
                  <a:pt x="366" y="571"/>
                  <a:pt x="354" y="555"/>
                </a:cubicBezTo>
                <a:cubicBezTo>
                  <a:pt x="339" y="533"/>
                  <a:pt x="311" y="511"/>
                  <a:pt x="294" y="489"/>
                </a:cubicBezTo>
                <a:cubicBezTo>
                  <a:pt x="260" y="445"/>
                  <a:pt x="242" y="407"/>
                  <a:pt x="218" y="359"/>
                </a:cubicBezTo>
                <a:cubicBezTo>
                  <a:pt x="210" y="325"/>
                  <a:pt x="204" y="290"/>
                  <a:pt x="196" y="256"/>
                </a:cubicBezTo>
                <a:cubicBezTo>
                  <a:pt x="194" y="249"/>
                  <a:pt x="191" y="234"/>
                  <a:pt x="191" y="234"/>
                </a:cubicBezTo>
                <a:cubicBezTo>
                  <a:pt x="196" y="153"/>
                  <a:pt x="187" y="115"/>
                  <a:pt x="261" y="76"/>
                </a:cubicBezTo>
                <a:cubicBezTo>
                  <a:pt x="290" y="78"/>
                  <a:pt x="327" y="66"/>
                  <a:pt x="348" y="87"/>
                </a:cubicBezTo>
                <a:cubicBezTo>
                  <a:pt x="357" y="96"/>
                  <a:pt x="370" y="120"/>
                  <a:pt x="370" y="120"/>
                </a:cubicBezTo>
                <a:cubicBezTo>
                  <a:pt x="385" y="188"/>
                  <a:pt x="401" y="274"/>
                  <a:pt x="441" y="332"/>
                </a:cubicBezTo>
                <a:cubicBezTo>
                  <a:pt x="454" y="372"/>
                  <a:pt x="480" y="406"/>
                  <a:pt x="495" y="446"/>
                </a:cubicBezTo>
                <a:cubicBezTo>
                  <a:pt x="529" y="423"/>
                  <a:pt x="517" y="376"/>
                  <a:pt x="538" y="343"/>
                </a:cubicBezTo>
                <a:cubicBezTo>
                  <a:pt x="566" y="300"/>
                  <a:pt x="594" y="224"/>
                  <a:pt x="647" y="207"/>
                </a:cubicBezTo>
                <a:cubicBezTo>
                  <a:pt x="670" y="191"/>
                  <a:pt x="681" y="194"/>
                  <a:pt x="696" y="218"/>
                </a:cubicBezTo>
                <a:cubicBezTo>
                  <a:pt x="692" y="292"/>
                  <a:pt x="688" y="372"/>
                  <a:pt x="620" y="419"/>
                </a:cubicBezTo>
                <a:cubicBezTo>
                  <a:pt x="604" y="442"/>
                  <a:pt x="586" y="464"/>
                  <a:pt x="566" y="484"/>
                </a:cubicBezTo>
                <a:cubicBezTo>
                  <a:pt x="547" y="534"/>
                  <a:pt x="564" y="572"/>
                  <a:pt x="593" y="614"/>
                </a:cubicBezTo>
                <a:cubicBezTo>
                  <a:pt x="597" y="620"/>
                  <a:pt x="598" y="627"/>
                  <a:pt x="604" y="631"/>
                </a:cubicBezTo>
                <a:cubicBezTo>
                  <a:pt x="633" y="650"/>
                  <a:pt x="653" y="657"/>
                  <a:pt x="685" y="669"/>
                </a:cubicBezTo>
                <a:cubicBezTo>
                  <a:pt x="700" y="667"/>
                  <a:pt x="715" y="669"/>
                  <a:pt x="729" y="663"/>
                </a:cubicBezTo>
                <a:cubicBezTo>
                  <a:pt x="749" y="655"/>
                  <a:pt x="736" y="595"/>
                  <a:pt x="734" y="576"/>
                </a:cubicBezTo>
                <a:cubicBezTo>
                  <a:pt x="729" y="537"/>
                  <a:pt x="703" y="501"/>
                  <a:pt x="696" y="462"/>
                </a:cubicBezTo>
                <a:cubicBezTo>
                  <a:pt x="701" y="419"/>
                  <a:pt x="700" y="384"/>
                  <a:pt x="745" y="370"/>
                </a:cubicBezTo>
                <a:cubicBezTo>
                  <a:pt x="762" y="378"/>
                  <a:pt x="772" y="381"/>
                  <a:pt x="783" y="397"/>
                </a:cubicBezTo>
                <a:cubicBezTo>
                  <a:pt x="798" y="420"/>
                  <a:pt x="798" y="442"/>
                  <a:pt x="826" y="451"/>
                </a:cubicBezTo>
                <a:cubicBezTo>
                  <a:pt x="849" y="444"/>
                  <a:pt x="852" y="433"/>
                  <a:pt x="864" y="413"/>
                </a:cubicBezTo>
                <a:cubicBezTo>
                  <a:pt x="862" y="352"/>
                  <a:pt x="859" y="290"/>
                  <a:pt x="859" y="229"/>
                </a:cubicBezTo>
                <a:cubicBezTo>
                  <a:pt x="859" y="149"/>
                  <a:pt x="850" y="26"/>
                  <a:pt x="946" y="0"/>
                </a:cubicBezTo>
                <a:cubicBezTo>
                  <a:pt x="957" y="2"/>
                  <a:pt x="970" y="0"/>
                  <a:pt x="979" y="6"/>
                </a:cubicBezTo>
                <a:cubicBezTo>
                  <a:pt x="989" y="13"/>
                  <a:pt x="1000" y="38"/>
                  <a:pt x="1000" y="38"/>
                </a:cubicBezTo>
                <a:cubicBezTo>
                  <a:pt x="997" y="99"/>
                  <a:pt x="972" y="166"/>
                  <a:pt x="1038" y="191"/>
                </a:cubicBezTo>
                <a:cubicBezTo>
                  <a:pt x="1077" y="185"/>
                  <a:pt x="1109" y="171"/>
                  <a:pt x="1147" y="163"/>
                </a:cubicBezTo>
                <a:cubicBezTo>
                  <a:pt x="1221" y="171"/>
                  <a:pt x="1215" y="161"/>
                  <a:pt x="1234" y="223"/>
                </a:cubicBezTo>
                <a:cubicBezTo>
                  <a:pt x="1233" y="229"/>
                  <a:pt x="1229" y="272"/>
                  <a:pt x="1223" y="283"/>
                </a:cubicBezTo>
                <a:cubicBezTo>
                  <a:pt x="1200" y="323"/>
                  <a:pt x="1121" y="388"/>
                  <a:pt x="1076" y="403"/>
                </a:cubicBezTo>
                <a:cubicBezTo>
                  <a:pt x="1059" y="409"/>
                  <a:pt x="1040" y="409"/>
                  <a:pt x="1022" y="413"/>
                </a:cubicBezTo>
                <a:cubicBezTo>
                  <a:pt x="992" y="434"/>
                  <a:pt x="979" y="455"/>
                  <a:pt x="968" y="489"/>
                </a:cubicBezTo>
                <a:cubicBezTo>
                  <a:pt x="976" y="576"/>
                  <a:pt x="980" y="550"/>
                  <a:pt x="1076" y="544"/>
                </a:cubicBezTo>
                <a:cubicBezTo>
                  <a:pt x="1096" y="534"/>
                  <a:pt x="1115" y="520"/>
                  <a:pt x="1136" y="511"/>
                </a:cubicBezTo>
                <a:cubicBezTo>
                  <a:pt x="1163" y="500"/>
                  <a:pt x="1195" y="493"/>
                  <a:pt x="1223" y="484"/>
                </a:cubicBezTo>
                <a:cubicBezTo>
                  <a:pt x="1258" y="489"/>
                  <a:pt x="1265" y="492"/>
                  <a:pt x="1288" y="517"/>
                </a:cubicBezTo>
                <a:cubicBezTo>
                  <a:pt x="1296" y="537"/>
                  <a:pt x="1305" y="555"/>
                  <a:pt x="1310" y="576"/>
                </a:cubicBezTo>
                <a:cubicBezTo>
                  <a:pt x="1308" y="589"/>
                  <a:pt x="1310" y="602"/>
                  <a:pt x="1305" y="614"/>
                </a:cubicBezTo>
                <a:cubicBezTo>
                  <a:pt x="1288" y="658"/>
                  <a:pt x="1213" y="709"/>
                  <a:pt x="1169" y="723"/>
                </a:cubicBezTo>
                <a:cubicBezTo>
                  <a:pt x="1130" y="749"/>
                  <a:pt x="1102" y="755"/>
                  <a:pt x="1055" y="761"/>
                </a:cubicBezTo>
                <a:cubicBezTo>
                  <a:pt x="1033" y="769"/>
                  <a:pt x="1012" y="773"/>
                  <a:pt x="989" y="777"/>
                </a:cubicBezTo>
                <a:cubicBezTo>
                  <a:pt x="962" y="787"/>
                  <a:pt x="938" y="789"/>
                  <a:pt x="913" y="805"/>
                </a:cubicBezTo>
                <a:cubicBezTo>
                  <a:pt x="901" y="823"/>
                  <a:pt x="887" y="833"/>
                  <a:pt x="881" y="854"/>
                </a:cubicBezTo>
                <a:cubicBezTo>
                  <a:pt x="885" y="906"/>
                  <a:pt x="877" y="920"/>
                  <a:pt x="908" y="951"/>
                </a:cubicBezTo>
                <a:cubicBezTo>
                  <a:pt x="913" y="969"/>
                  <a:pt x="923" y="982"/>
                  <a:pt x="930" y="1000"/>
                </a:cubicBezTo>
                <a:cubicBezTo>
                  <a:pt x="896" y="1034"/>
                  <a:pt x="853" y="1013"/>
                  <a:pt x="810" y="1027"/>
                </a:cubicBezTo>
                <a:cubicBezTo>
                  <a:pt x="792" y="1039"/>
                  <a:pt x="788" y="1053"/>
                  <a:pt x="767" y="1060"/>
                </a:cubicBezTo>
                <a:cubicBezTo>
                  <a:pt x="750" y="1071"/>
                  <a:pt x="734" y="1076"/>
                  <a:pt x="718" y="1087"/>
                </a:cubicBezTo>
                <a:cubicBezTo>
                  <a:pt x="636" y="1083"/>
                  <a:pt x="619" y="1081"/>
                  <a:pt x="555" y="1071"/>
                </a:cubicBezTo>
                <a:cubicBezTo>
                  <a:pt x="533" y="1057"/>
                  <a:pt x="540" y="1054"/>
                  <a:pt x="533" y="1076"/>
                </a:cubicBezTo>
                <a:close/>
              </a:path>
            </a:pathLst>
          </a:custGeom>
          <a:solidFill>
            <a:srgbClr val="CCCC00"/>
          </a:solidFill>
          <a:ln w="9525">
            <a:noFill/>
            <a:round/>
            <a:headEnd/>
            <a:tailEnd/>
          </a:ln>
          <a:effectLst/>
        </p:spPr>
        <p:txBody>
          <a:bodyPr/>
          <a:lstStyle/>
          <a:p>
            <a:endParaRPr lang="ja-JP" altLang="en-US"/>
          </a:p>
        </p:txBody>
      </p:sp>
      <p:sp>
        <p:nvSpPr>
          <p:cNvPr id="8" name="Freeform 26"/>
          <p:cNvSpPr>
            <a:spLocks/>
          </p:cNvSpPr>
          <p:nvPr/>
        </p:nvSpPr>
        <p:spPr bwMode="auto">
          <a:xfrm>
            <a:off x="3037277" y="5589588"/>
            <a:ext cx="1482725" cy="944562"/>
          </a:xfrm>
          <a:custGeom>
            <a:avLst/>
            <a:gdLst/>
            <a:ahLst/>
            <a:cxnLst>
              <a:cxn ang="0">
                <a:pos x="517" y="957"/>
              </a:cxn>
              <a:cxn ang="0">
                <a:pos x="484" y="908"/>
              </a:cxn>
              <a:cxn ang="0">
                <a:pos x="310" y="815"/>
              </a:cxn>
              <a:cxn ang="0">
                <a:pos x="0" y="625"/>
              </a:cxn>
              <a:cxn ang="0">
                <a:pos x="174" y="587"/>
              </a:cxn>
              <a:cxn ang="0">
                <a:pos x="359" y="658"/>
              </a:cxn>
              <a:cxn ang="0">
                <a:pos x="294" y="489"/>
              </a:cxn>
              <a:cxn ang="0">
                <a:pos x="196" y="256"/>
              </a:cxn>
              <a:cxn ang="0">
                <a:pos x="261" y="76"/>
              </a:cxn>
              <a:cxn ang="0">
                <a:pos x="370" y="120"/>
              </a:cxn>
              <a:cxn ang="0">
                <a:pos x="495" y="446"/>
              </a:cxn>
              <a:cxn ang="0">
                <a:pos x="647" y="207"/>
              </a:cxn>
              <a:cxn ang="0">
                <a:pos x="620" y="419"/>
              </a:cxn>
              <a:cxn ang="0">
                <a:pos x="593" y="614"/>
              </a:cxn>
              <a:cxn ang="0">
                <a:pos x="685" y="669"/>
              </a:cxn>
              <a:cxn ang="0">
                <a:pos x="734" y="576"/>
              </a:cxn>
              <a:cxn ang="0">
                <a:pos x="745" y="370"/>
              </a:cxn>
              <a:cxn ang="0">
                <a:pos x="826" y="451"/>
              </a:cxn>
              <a:cxn ang="0">
                <a:pos x="859" y="229"/>
              </a:cxn>
              <a:cxn ang="0">
                <a:pos x="979" y="6"/>
              </a:cxn>
              <a:cxn ang="0">
                <a:pos x="1038" y="191"/>
              </a:cxn>
              <a:cxn ang="0">
                <a:pos x="1234" y="223"/>
              </a:cxn>
              <a:cxn ang="0">
                <a:pos x="1076" y="403"/>
              </a:cxn>
              <a:cxn ang="0">
                <a:pos x="968" y="489"/>
              </a:cxn>
              <a:cxn ang="0">
                <a:pos x="1136" y="511"/>
              </a:cxn>
              <a:cxn ang="0">
                <a:pos x="1288" y="517"/>
              </a:cxn>
              <a:cxn ang="0">
                <a:pos x="1305" y="614"/>
              </a:cxn>
              <a:cxn ang="0">
                <a:pos x="1055" y="761"/>
              </a:cxn>
              <a:cxn ang="0">
                <a:pos x="913" y="805"/>
              </a:cxn>
              <a:cxn ang="0">
                <a:pos x="908" y="951"/>
              </a:cxn>
              <a:cxn ang="0">
                <a:pos x="810" y="1027"/>
              </a:cxn>
              <a:cxn ang="0">
                <a:pos x="718" y="1087"/>
              </a:cxn>
              <a:cxn ang="0">
                <a:pos x="533" y="1076"/>
              </a:cxn>
            </a:cxnLst>
            <a:rect l="0" t="0" r="r" b="b"/>
            <a:pathLst>
              <a:path w="1310" h="1087">
                <a:moveTo>
                  <a:pt x="533" y="1076"/>
                </a:moveTo>
                <a:cubicBezTo>
                  <a:pt x="543" y="1043"/>
                  <a:pt x="535" y="989"/>
                  <a:pt x="517" y="957"/>
                </a:cubicBezTo>
                <a:cubicBezTo>
                  <a:pt x="511" y="945"/>
                  <a:pt x="502" y="935"/>
                  <a:pt x="495" y="924"/>
                </a:cubicBezTo>
                <a:cubicBezTo>
                  <a:pt x="491" y="919"/>
                  <a:pt x="484" y="908"/>
                  <a:pt x="484" y="908"/>
                </a:cubicBezTo>
                <a:cubicBezTo>
                  <a:pt x="474" y="877"/>
                  <a:pt x="486" y="906"/>
                  <a:pt x="462" y="875"/>
                </a:cubicBezTo>
                <a:cubicBezTo>
                  <a:pt x="412" y="811"/>
                  <a:pt x="404" y="822"/>
                  <a:pt x="310" y="815"/>
                </a:cubicBezTo>
                <a:cubicBezTo>
                  <a:pt x="227" y="802"/>
                  <a:pt x="167" y="778"/>
                  <a:pt x="98" y="729"/>
                </a:cubicBezTo>
                <a:cubicBezTo>
                  <a:pt x="59" y="701"/>
                  <a:pt x="17" y="672"/>
                  <a:pt x="0" y="625"/>
                </a:cubicBezTo>
                <a:cubicBezTo>
                  <a:pt x="12" y="593"/>
                  <a:pt x="34" y="576"/>
                  <a:pt x="66" y="566"/>
                </a:cubicBezTo>
                <a:cubicBezTo>
                  <a:pt x="104" y="570"/>
                  <a:pt x="138" y="576"/>
                  <a:pt x="174" y="587"/>
                </a:cubicBezTo>
                <a:cubicBezTo>
                  <a:pt x="221" y="617"/>
                  <a:pt x="273" y="646"/>
                  <a:pt x="326" y="663"/>
                </a:cubicBezTo>
                <a:cubicBezTo>
                  <a:pt x="337" y="661"/>
                  <a:pt x="349" y="663"/>
                  <a:pt x="359" y="658"/>
                </a:cubicBezTo>
                <a:cubicBezTo>
                  <a:pt x="371" y="651"/>
                  <a:pt x="366" y="571"/>
                  <a:pt x="354" y="555"/>
                </a:cubicBezTo>
                <a:cubicBezTo>
                  <a:pt x="339" y="533"/>
                  <a:pt x="311" y="511"/>
                  <a:pt x="294" y="489"/>
                </a:cubicBezTo>
                <a:cubicBezTo>
                  <a:pt x="260" y="445"/>
                  <a:pt x="242" y="407"/>
                  <a:pt x="218" y="359"/>
                </a:cubicBezTo>
                <a:cubicBezTo>
                  <a:pt x="210" y="325"/>
                  <a:pt x="204" y="290"/>
                  <a:pt x="196" y="256"/>
                </a:cubicBezTo>
                <a:cubicBezTo>
                  <a:pt x="194" y="249"/>
                  <a:pt x="191" y="234"/>
                  <a:pt x="191" y="234"/>
                </a:cubicBezTo>
                <a:cubicBezTo>
                  <a:pt x="196" y="153"/>
                  <a:pt x="187" y="115"/>
                  <a:pt x="261" y="76"/>
                </a:cubicBezTo>
                <a:cubicBezTo>
                  <a:pt x="290" y="78"/>
                  <a:pt x="327" y="66"/>
                  <a:pt x="348" y="87"/>
                </a:cubicBezTo>
                <a:cubicBezTo>
                  <a:pt x="357" y="96"/>
                  <a:pt x="370" y="120"/>
                  <a:pt x="370" y="120"/>
                </a:cubicBezTo>
                <a:cubicBezTo>
                  <a:pt x="385" y="188"/>
                  <a:pt x="401" y="274"/>
                  <a:pt x="441" y="332"/>
                </a:cubicBezTo>
                <a:cubicBezTo>
                  <a:pt x="454" y="372"/>
                  <a:pt x="480" y="406"/>
                  <a:pt x="495" y="446"/>
                </a:cubicBezTo>
                <a:cubicBezTo>
                  <a:pt x="529" y="423"/>
                  <a:pt x="517" y="376"/>
                  <a:pt x="538" y="343"/>
                </a:cubicBezTo>
                <a:cubicBezTo>
                  <a:pt x="566" y="300"/>
                  <a:pt x="594" y="224"/>
                  <a:pt x="647" y="207"/>
                </a:cubicBezTo>
                <a:cubicBezTo>
                  <a:pt x="670" y="191"/>
                  <a:pt x="681" y="194"/>
                  <a:pt x="696" y="218"/>
                </a:cubicBezTo>
                <a:cubicBezTo>
                  <a:pt x="692" y="292"/>
                  <a:pt x="688" y="372"/>
                  <a:pt x="620" y="419"/>
                </a:cubicBezTo>
                <a:cubicBezTo>
                  <a:pt x="604" y="442"/>
                  <a:pt x="586" y="464"/>
                  <a:pt x="566" y="484"/>
                </a:cubicBezTo>
                <a:cubicBezTo>
                  <a:pt x="547" y="534"/>
                  <a:pt x="564" y="572"/>
                  <a:pt x="593" y="614"/>
                </a:cubicBezTo>
                <a:cubicBezTo>
                  <a:pt x="597" y="620"/>
                  <a:pt x="598" y="627"/>
                  <a:pt x="604" y="631"/>
                </a:cubicBezTo>
                <a:cubicBezTo>
                  <a:pt x="633" y="650"/>
                  <a:pt x="653" y="657"/>
                  <a:pt x="685" y="669"/>
                </a:cubicBezTo>
                <a:cubicBezTo>
                  <a:pt x="700" y="667"/>
                  <a:pt x="715" y="669"/>
                  <a:pt x="729" y="663"/>
                </a:cubicBezTo>
                <a:cubicBezTo>
                  <a:pt x="749" y="655"/>
                  <a:pt x="736" y="595"/>
                  <a:pt x="734" y="576"/>
                </a:cubicBezTo>
                <a:cubicBezTo>
                  <a:pt x="729" y="537"/>
                  <a:pt x="703" y="501"/>
                  <a:pt x="696" y="462"/>
                </a:cubicBezTo>
                <a:cubicBezTo>
                  <a:pt x="701" y="419"/>
                  <a:pt x="700" y="384"/>
                  <a:pt x="745" y="370"/>
                </a:cubicBezTo>
                <a:cubicBezTo>
                  <a:pt x="762" y="378"/>
                  <a:pt x="772" y="381"/>
                  <a:pt x="783" y="397"/>
                </a:cubicBezTo>
                <a:cubicBezTo>
                  <a:pt x="798" y="420"/>
                  <a:pt x="798" y="442"/>
                  <a:pt x="826" y="451"/>
                </a:cubicBezTo>
                <a:cubicBezTo>
                  <a:pt x="849" y="444"/>
                  <a:pt x="852" y="433"/>
                  <a:pt x="864" y="413"/>
                </a:cubicBezTo>
                <a:cubicBezTo>
                  <a:pt x="862" y="352"/>
                  <a:pt x="859" y="290"/>
                  <a:pt x="859" y="229"/>
                </a:cubicBezTo>
                <a:cubicBezTo>
                  <a:pt x="859" y="149"/>
                  <a:pt x="850" y="26"/>
                  <a:pt x="946" y="0"/>
                </a:cubicBezTo>
                <a:cubicBezTo>
                  <a:pt x="957" y="2"/>
                  <a:pt x="970" y="0"/>
                  <a:pt x="979" y="6"/>
                </a:cubicBezTo>
                <a:cubicBezTo>
                  <a:pt x="989" y="13"/>
                  <a:pt x="1000" y="38"/>
                  <a:pt x="1000" y="38"/>
                </a:cubicBezTo>
                <a:cubicBezTo>
                  <a:pt x="997" y="99"/>
                  <a:pt x="972" y="166"/>
                  <a:pt x="1038" y="191"/>
                </a:cubicBezTo>
                <a:cubicBezTo>
                  <a:pt x="1077" y="185"/>
                  <a:pt x="1109" y="171"/>
                  <a:pt x="1147" y="163"/>
                </a:cubicBezTo>
                <a:cubicBezTo>
                  <a:pt x="1221" y="171"/>
                  <a:pt x="1215" y="161"/>
                  <a:pt x="1234" y="223"/>
                </a:cubicBezTo>
                <a:cubicBezTo>
                  <a:pt x="1233" y="229"/>
                  <a:pt x="1229" y="272"/>
                  <a:pt x="1223" y="283"/>
                </a:cubicBezTo>
                <a:cubicBezTo>
                  <a:pt x="1200" y="323"/>
                  <a:pt x="1121" y="388"/>
                  <a:pt x="1076" y="403"/>
                </a:cubicBezTo>
                <a:cubicBezTo>
                  <a:pt x="1059" y="409"/>
                  <a:pt x="1040" y="409"/>
                  <a:pt x="1022" y="413"/>
                </a:cubicBezTo>
                <a:cubicBezTo>
                  <a:pt x="992" y="434"/>
                  <a:pt x="979" y="455"/>
                  <a:pt x="968" y="489"/>
                </a:cubicBezTo>
                <a:cubicBezTo>
                  <a:pt x="976" y="576"/>
                  <a:pt x="980" y="550"/>
                  <a:pt x="1076" y="544"/>
                </a:cubicBezTo>
                <a:cubicBezTo>
                  <a:pt x="1096" y="534"/>
                  <a:pt x="1115" y="520"/>
                  <a:pt x="1136" y="511"/>
                </a:cubicBezTo>
                <a:cubicBezTo>
                  <a:pt x="1163" y="500"/>
                  <a:pt x="1195" y="493"/>
                  <a:pt x="1223" y="484"/>
                </a:cubicBezTo>
                <a:cubicBezTo>
                  <a:pt x="1258" y="489"/>
                  <a:pt x="1265" y="492"/>
                  <a:pt x="1288" y="517"/>
                </a:cubicBezTo>
                <a:cubicBezTo>
                  <a:pt x="1296" y="537"/>
                  <a:pt x="1305" y="555"/>
                  <a:pt x="1310" y="576"/>
                </a:cubicBezTo>
                <a:cubicBezTo>
                  <a:pt x="1308" y="589"/>
                  <a:pt x="1310" y="602"/>
                  <a:pt x="1305" y="614"/>
                </a:cubicBezTo>
                <a:cubicBezTo>
                  <a:pt x="1288" y="658"/>
                  <a:pt x="1213" y="709"/>
                  <a:pt x="1169" y="723"/>
                </a:cubicBezTo>
                <a:cubicBezTo>
                  <a:pt x="1130" y="749"/>
                  <a:pt x="1102" y="755"/>
                  <a:pt x="1055" y="761"/>
                </a:cubicBezTo>
                <a:cubicBezTo>
                  <a:pt x="1033" y="769"/>
                  <a:pt x="1012" y="773"/>
                  <a:pt x="989" y="777"/>
                </a:cubicBezTo>
                <a:cubicBezTo>
                  <a:pt x="962" y="787"/>
                  <a:pt x="938" y="789"/>
                  <a:pt x="913" y="805"/>
                </a:cubicBezTo>
                <a:cubicBezTo>
                  <a:pt x="901" y="823"/>
                  <a:pt x="887" y="833"/>
                  <a:pt x="881" y="854"/>
                </a:cubicBezTo>
                <a:cubicBezTo>
                  <a:pt x="885" y="906"/>
                  <a:pt x="877" y="920"/>
                  <a:pt x="908" y="951"/>
                </a:cubicBezTo>
                <a:cubicBezTo>
                  <a:pt x="913" y="969"/>
                  <a:pt x="923" y="982"/>
                  <a:pt x="930" y="1000"/>
                </a:cubicBezTo>
                <a:cubicBezTo>
                  <a:pt x="896" y="1034"/>
                  <a:pt x="853" y="1013"/>
                  <a:pt x="810" y="1027"/>
                </a:cubicBezTo>
                <a:cubicBezTo>
                  <a:pt x="792" y="1039"/>
                  <a:pt x="788" y="1053"/>
                  <a:pt x="767" y="1060"/>
                </a:cubicBezTo>
                <a:cubicBezTo>
                  <a:pt x="750" y="1071"/>
                  <a:pt x="734" y="1076"/>
                  <a:pt x="718" y="1087"/>
                </a:cubicBezTo>
                <a:cubicBezTo>
                  <a:pt x="636" y="1083"/>
                  <a:pt x="619" y="1081"/>
                  <a:pt x="555" y="1071"/>
                </a:cubicBezTo>
                <a:cubicBezTo>
                  <a:pt x="533" y="1057"/>
                  <a:pt x="540" y="1054"/>
                  <a:pt x="533" y="1076"/>
                </a:cubicBezTo>
                <a:close/>
              </a:path>
            </a:pathLst>
          </a:custGeom>
          <a:solidFill>
            <a:srgbClr val="996633"/>
          </a:solidFill>
          <a:ln w="9525">
            <a:noFill/>
            <a:round/>
            <a:headEnd/>
            <a:tailEnd/>
          </a:ln>
          <a:effectLst/>
        </p:spPr>
        <p:txBody>
          <a:bodyPr/>
          <a:lstStyle/>
          <a:p>
            <a:endParaRPr lang="ja-JP" altLang="en-US"/>
          </a:p>
        </p:txBody>
      </p:sp>
      <p:sp>
        <p:nvSpPr>
          <p:cNvPr id="9" name="AutoShape 62"/>
          <p:cNvSpPr>
            <a:spLocks noChangeArrowheads="1"/>
          </p:cNvSpPr>
          <p:nvPr/>
        </p:nvSpPr>
        <p:spPr bwMode="auto">
          <a:xfrm rot="21301578">
            <a:off x="2461015" y="765175"/>
            <a:ext cx="5832475" cy="2013934"/>
          </a:xfrm>
          <a:prstGeom prst="cloudCallout">
            <a:avLst>
              <a:gd name="adj1" fmla="val -41806"/>
              <a:gd name="adj2" fmla="val 67838"/>
            </a:avLst>
          </a:prstGeom>
          <a:solidFill>
            <a:schemeClr val="bg1"/>
          </a:solidFill>
          <a:ln w="9525">
            <a:solidFill>
              <a:schemeClr val="tx1"/>
            </a:solidFill>
            <a:round/>
            <a:headEnd/>
            <a:tailEnd/>
          </a:ln>
          <a:effectLst/>
        </p:spPr>
        <p:txBody>
          <a:bodyPr/>
          <a:lstStyle/>
          <a:p>
            <a:pPr algn="ctr"/>
            <a:endParaRPr lang="ja-JP" altLang="ja-JP"/>
          </a:p>
        </p:txBody>
      </p:sp>
      <p:sp>
        <p:nvSpPr>
          <p:cNvPr id="10" name="Text Box 63"/>
          <p:cNvSpPr txBox="1">
            <a:spLocks noChangeArrowheads="1"/>
          </p:cNvSpPr>
          <p:nvPr/>
        </p:nvSpPr>
        <p:spPr bwMode="auto">
          <a:xfrm rot="-687730">
            <a:off x="3253177" y="1440547"/>
            <a:ext cx="4321175" cy="646331"/>
          </a:xfrm>
          <a:prstGeom prst="rect">
            <a:avLst/>
          </a:prstGeom>
          <a:noFill/>
          <a:ln w="9525">
            <a:noFill/>
            <a:miter lim="800000"/>
            <a:headEnd/>
            <a:tailEnd/>
          </a:ln>
          <a:effectLst/>
        </p:spPr>
        <p:txBody>
          <a:bodyPr>
            <a:spAutoFit/>
          </a:bodyPr>
          <a:lstStyle/>
          <a:p>
            <a:r>
              <a:rPr lang="ja-JP" altLang="en-US" sz="3600" dirty="0" smtClean="0">
                <a:solidFill>
                  <a:schemeClr val="tx1"/>
                </a:solidFill>
              </a:rPr>
              <a:t>いっしょに学ぼう！</a:t>
            </a:r>
            <a:endParaRPr lang="ja-JP" altLang="en-US" sz="3600" dirty="0">
              <a:solidFill>
                <a:schemeClr val="tx1"/>
              </a:solidFill>
            </a:endParaRPr>
          </a:p>
        </p:txBody>
      </p:sp>
      <p:pic>
        <p:nvPicPr>
          <p:cNvPr id="12" name="Picture 9" descr="C:\Users\JToyoshima\AppData\Local\Microsoft\Windows\Temporary Internet Files\Content.IE5\HB3GTE36\MC900024568[1].wmf"/>
          <p:cNvPicPr>
            <a:picLocks noChangeAspect="1" noChangeArrowheads="1"/>
          </p:cNvPicPr>
          <p:nvPr/>
        </p:nvPicPr>
        <p:blipFill>
          <a:blip r:embed="rId5" cstate="print"/>
          <a:srcRect/>
          <a:stretch>
            <a:fillRect/>
          </a:stretch>
        </p:blipFill>
        <p:spPr bwMode="auto">
          <a:xfrm>
            <a:off x="5557855" y="4797152"/>
            <a:ext cx="1862633" cy="1368857"/>
          </a:xfrm>
          <a:prstGeom prst="rect">
            <a:avLst/>
          </a:prstGeom>
          <a:noFill/>
        </p:spPr>
      </p:pic>
      <p:sp>
        <p:nvSpPr>
          <p:cNvPr id="13" name="テキスト ボックス 12">
            <a:extLst>
              <a:ext uri="{FF2B5EF4-FFF2-40B4-BE49-F238E27FC236}">
                <a16:creationId xmlns:a16="http://schemas.microsoft.com/office/drawing/2014/main" id="{4C720F8F-C0D5-47CB-965C-06B8FCF4169C}"/>
              </a:ext>
            </a:extLst>
          </p:cNvPr>
          <p:cNvSpPr txBox="1"/>
          <p:nvPr/>
        </p:nvSpPr>
        <p:spPr>
          <a:xfrm>
            <a:off x="3863371" y="3134542"/>
            <a:ext cx="4241867" cy="830997"/>
          </a:xfrm>
          <a:prstGeom prst="rect">
            <a:avLst/>
          </a:prstGeom>
          <a:solidFill>
            <a:schemeClr val="bg1">
              <a:alpha val="70000"/>
            </a:schemeClr>
          </a:solidFill>
        </p:spPr>
        <p:txBody>
          <a:bodyPr wrap="none" rtlCol="0">
            <a:spAutoFit/>
          </a:bodyPr>
          <a:lstStyle/>
          <a:p>
            <a:pPr algn="ctr"/>
            <a:r>
              <a:rPr lang="ja-JP" altLang="en-US" sz="4800" dirty="0" smtClean="0">
                <a:solidFill>
                  <a:srgbClr val="002060"/>
                </a:solidFill>
                <a:latin typeface="Meiryo UI" panose="020B0604030504040204" pitchFamily="50" charset="-128"/>
                <a:ea typeface="Meiryo UI" panose="020B0604030504040204" pitchFamily="50" charset="-128"/>
              </a:rPr>
              <a:t>サンゴ</a:t>
            </a:r>
            <a:r>
              <a:rPr lang="ja-JP" altLang="en-US" sz="4800" dirty="0">
                <a:solidFill>
                  <a:srgbClr val="002060"/>
                </a:solidFill>
                <a:latin typeface="Meiryo UI" panose="020B0604030504040204" pitchFamily="50" charset="-128"/>
                <a:ea typeface="Meiryo UI" panose="020B0604030504040204" pitchFamily="50" charset="-128"/>
              </a:rPr>
              <a:t>礁の</a:t>
            </a:r>
            <a:r>
              <a:rPr lang="ja-JP" altLang="en-US" sz="4800" dirty="0" smtClean="0">
                <a:solidFill>
                  <a:srgbClr val="002060"/>
                </a:solidFill>
                <a:latin typeface="Meiryo UI" panose="020B0604030504040204" pitchFamily="50" charset="-128"/>
                <a:ea typeface="Meiryo UI" panose="020B0604030504040204" pitchFamily="50" charset="-128"/>
              </a:rPr>
              <a:t>はなし</a:t>
            </a:r>
            <a:endParaRPr lang="en-US" altLang="ja-JP" sz="4800" dirty="0">
              <a:solidFill>
                <a:srgbClr val="002060"/>
              </a:solidFill>
              <a:latin typeface="Meiryo UI" panose="020B0604030504040204" pitchFamily="50" charset="-128"/>
              <a:ea typeface="Meiryo UI" panose="020B0604030504040204" pitchFamily="50" charset="-128"/>
            </a:endParaRPr>
          </a:p>
        </p:txBody>
      </p:sp>
      <p:pic>
        <p:nvPicPr>
          <p:cNvPr id="18" name="オーディオ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44462723"/>
      </p:ext>
    </p:extLst>
  </p:cSld>
  <p:clrMapOvr>
    <a:masterClrMapping/>
  </p:clrMapOvr>
  <mc:AlternateContent xmlns:mc="http://schemas.openxmlformats.org/markup-compatibility/2006" xmlns:p14="http://schemas.microsoft.com/office/powerpoint/2010/main">
    <mc:Choice Requires="p14">
      <p:transition spd="slow" p14:dur="2000" advTm="13063"/>
    </mc:Choice>
    <mc:Fallback xmlns="">
      <p:transition spd="slow" advTm="1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図 60"/>
          <p:cNvPicPr>
            <a:picLocks noChangeAspect="1"/>
          </p:cNvPicPr>
          <p:nvPr/>
        </p:nvPicPr>
        <p:blipFill>
          <a:blip r:embed="rId5"/>
          <a:stretch>
            <a:fillRect/>
          </a:stretch>
        </p:blipFill>
        <p:spPr>
          <a:xfrm>
            <a:off x="6990198" y="1610090"/>
            <a:ext cx="1516380" cy="922020"/>
          </a:xfrm>
          <a:prstGeom prst="rect">
            <a:avLst/>
          </a:prstGeom>
        </p:spPr>
      </p:pic>
      <p:sp>
        <p:nvSpPr>
          <p:cNvPr id="4" name="AutoShape 75"/>
          <p:cNvSpPr>
            <a:spLocks noChangeArrowheads="1"/>
          </p:cNvSpPr>
          <p:nvPr/>
        </p:nvSpPr>
        <p:spPr bwMode="auto">
          <a:xfrm>
            <a:off x="7781273" y="2781300"/>
            <a:ext cx="2447950" cy="1295400"/>
          </a:xfrm>
          <a:prstGeom prst="wedgeEllipseCallout">
            <a:avLst>
              <a:gd name="adj1" fmla="val -53574"/>
              <a:gd name="adj2" fmla="val -93139"/>
            </a:avLst>
          </a:prstGeom>
          <a:solidFill>
            <a:schemeClr val="bg1"/>
          </a:solidFill>
          <a:ln w="9525">
            <a:noFill/>
            <a:miter lim="800000"/>
            <a:headEnd/>
            <a:tailEnd/>
          </a:ln>
          <a:effectLst/>
        </p:spPr>
        <p:txBody>
          <a:bodyPr/>
          <a:lstStyle/>
          <a:p>
            <a:pPr algn="ctr"/>
            <a:endParaRPr lang="ja-JP" altLang="ja-JP">
              <a:solidFill>
                <a:srgbClr val="FFFF00"/>
              </a:solidFill>
              <a:latin typeface="HGP創英角ﾎﾟｯﾌﾟ体" pitchFamily="50" charset="-128"/>
              <a:ea typeface="HGP創英角ﾎﾟｯﾌﾟ体" pitchFamily="50" charset="-128"/>
            </a:endParaRPr>
          </a:p>
        </p:txBody>
      </p:sp>
      <p:sp>
        <p:nvSpPr>
          <p:cNvPr id="5" name="Text Box 4"/>
          <p:cNvSpPr txBox="1">
            <a:spLocks noChangeArrowheads="1"/>
          </p:cNvSpPr>
          <p:nvPr/>
        </p:nvSpPr>
        <p:spPr bwMode="auto">
          <a:xfrm>
            <a:off x="3460793" y="266700"/>
            <a:ext cx="4249068" cy="641350"/>
          </a:xfrm>
          <a:prstGeom prst="rect">
            <a:avLst/>
          </a:prstGeom>
          <a:solidFill>
            <a:schemeClr val="bg1"/>
          </a:solidFill>
          <a:ln w="9525">
            <a:noFill/>
            <a:miter lim="800000"/>
            <a:headEnd/>
            <a:tailEnd/>
          </a:ln>
          <a:effectLst/>
        </p:spPr>
        <p:txBody>
          <a:bodyPr wrap="square">
            <a:spAutoFit/>
          </a:bodyPr>
          <a:lstStyle/>
          <a:p>
            <a:r>
              <a:rPr lang="ja-JP" altLang="en-US" sz="3600">
                <a:solidFill>
                  <a:schemeClr val="tx1"/>
                </a:solidFill>
                <a:latin typeface="HGP創英角ﾎﾟｯﾌﾟ体" pitchFamily="50" charset="-128"/>
                <a:ea typeface="HGP創英角ﾎﾟｯﾌﾟ体" pitchFamily="50" charset="-128"/>
              </a:rPr>
              <a:t>造礁サンゴの特徴</a:t>
            </a:r>
          </a:p>
        </p:txBody>
      </p:sp>
      <p:sp>
        <p:nvSpPr>
          <p:cNvPr id="6" name="Text Box 7"/>
          <p:cNvSpPr txBox="1">
            <a:spLocks noChangeArrowheads="1"/>
          </p:cNvSpPr>
          <p:nvPr/>
        </p:nvSpPr>
        <p:spPr bwMode="auto">
          <a:xfrm>
            <a:off x="3843391" y="3068638"/>
            <a:ext cx="2447925" cy="649287"/>
          </a:xfrm>
          <a:prstGeom prst="rect">
            <a:avLst/>
          </a:prstGeom>
          <a:noFill/>
          <a:ln w="9525">
            <a:solidFill>
              <a:schemeClr val="bg1"/>
            </a:solidFill>
            <a:miter lim="800000"/>
            <a:headEnd/>
            <a:tailEnd/>
          </a:ln>
          <a:effectLst/>
        </p:spPr>
        <p:txBody>
          <a:bodyPr>
            <a:spAutoFit/>
          </a:bodyPr>
          <a:lstStyle/>
          <a:p>
            <a:pPr algn="ctr"/>
            <a:r>
              <a:rPr lang="ja-JP" altLang="en-US" sz="1800">
                <a:solidFill>
                  <a:srgbClr val="FFFF00"/>
                </a:solidFill>
                <a:latin typeface="HGP創英角ﾎﾟｯﾌﾟ体" pitchFamily="50" charset="-128"/>
                <a:ea typeface="HGP創英角ﾎﾟｯﾌﾟ体" pitchFamily="50" charset="-128"/>
              </a:rPr>
              <a:t>岩などにくっついて</a:t>
            </a:r>
          </a:p>
          <a:p>
            <a:pPr algn="ctr"/>
            <a:r>
              <a:rPr lang="ja-JP" altLang="en-US" sz="1800">
                <a:solidFill>
                  <a:srgbClr val="FFFF00"/>
                </a:solidFill>
                <a:latin typeface="HGP創英角ﾎﾟｯﾌﾟ体" pitchFamily="50" charset="-128"/>
                <a:ea typeface="HGP創英角ﾎﾟｯﾌﾟ体" pitchFamily="50" charset="-128"/>
              </a:rPr>
              <a:t>定着生活をする</a:t>
            </a:r>
          </a:p>
        </p:txBody>
      </p:sp>
      <p:sp>
        <p:nvSpPr>
          <p:cNvPr id="7" name="Freeform 8"/>
          <p:cNvSpPr>
            <a:spLocks/>
          </p:cNvSpPr>
          <p:nvPr/>
        </p:nvSpPr>
        <p:spPr bwMode="auto">
          <a:xfrm>
            <a:off x="1407484" y="3500438"/>
            <a:ext cx="2686050" cy="674687"/>
          </a:xfrm>
          <a:custGeom>
            <a:avLst/>
            <a:gdLst/>
            <a:ahLst/>
            <a:cxnLst>
              <a:cxn ang="0">
                <a:pos x="19" y="771"/>
              </a:cxn>
              <a:cxn ang="0">
                <a:pos x="8" y="668"/>
              </a:cxn>
              <a:cxn ang="0">
                <a:pos x="30" y="402"/>
              </a:cxn>
              <a:cxn ang="0">
                <a:pos x="78" y="255"/>
              </a:cxn>
              <a:cxn ang="0">
                <a:pos x="133" y="168"/>
              </a:cxn>
              <a:cxn ang="0">
                <a:pos x="182" y="98"/>
              </a:cxn>
              <a:cxn ang="0">
                <a:pos x="307" y="0"/>
              </a:cxn>
              <a:cxn ang="0">
                <a:pos x="383" y="54"/>
              </a:cxn>
              <a:cxn ang="0">
                <a:pos x="470" y="103"/>
              </a:cxn>
              <a:cxn ang="0">
                <a:pos x="584" y="71"/>
              </a:cxn>
              <a:cxn ang="0">
                <a:pos x="654" y="32"/>
              </a:cxn>
              <a:cxn ang="0">
                <a:pos x="703" y="92"/>
              </a:cxn>
              <a:cxn ang="0">
                <a:pos x="796" y="255"/>
              </a:cxn>
              <a:cxn ang="0">
                <a:pos x="904" y="244"/>
              </a:cxn>
              <a:cxn ang="0">
                <a:pos x="1084" y="119"/>
              </a:cxn>
              <a:cxn ang="0">
                <a:pos x="1133" y="163"/>
              </a:cxn>
              <a:cxn ang="0">
                <a:pos x="1149" y="239"/>
              </a:cxn>
              <a:cxn ang="0">
                <a:pos x="1154" y="310"/>
              </a:cxn>
              <a:cxn ang="0">
                <a:pos x="1160" y="331"/>
              </a:cxn>
              <a:cxn ang="0">
                <a:pos x="1209" y="277"/>
              </a:cxn>
              <a:cxn ang="0">
                <a:pos x="1241" y="255"/>
              </a:cxn>
              <a:cxn ang="0">
                <a:pos x="1312" y="277"/>
              </a:cxn>
              <a:cxn ang="0">
                <a:pos x="1383" y="397"/>
              </a:cxn>
              <a:cxn ang="0">
                <a:pos x="1453" y="483"/>
              </a:cxn>
              <a:cxn ang="0">
                <a:pos x="1491" y="532"/>
              </a:cxn>
              <a:cxn ang="0">
                <a:pos x="1562" y="636"/>
              </a:cxn>
              <a:cxn ang="0">
                <a:pos x="1633" y="728"/>
              </a:cxn>
              <a:cxn ang="0">
                <a:pos x="1442" y="766"/>
              </a:cxn>
              <a:cxn ang="0">
                <a:pos x="1019" y="750"/>
              </a:cxn>
              <a:cxn ang="0">
                <a:pos x="263" y="777"/>
              </a:cxn>
              <a:cxn ang="0">
                <a:pos x="155" y="771"/>
              </a:cxn>
              <a:cxn ang="0">
                <a:pos x="24" y="744"/>
              </a:cxn>
              <a:cxn ang="0">
                <a:pos x="19" y="771"/>
              </a:cxn>
            </a:cxnLst>
            <a:rect l="0" t="0" r="r" b="b"/>
            <a:pathLst>
              <a:path w="1692" h="828">
                <a:moveTo>
                  <a:pt x="19" y="771"/>
                </a:moveTo>
                <a:cubicBezTo>
                  <a:pt x="4" y="731"/>
                  <a:pt x="8" y="746"/>
                  <a:pt x="8" y="668"/>
                </a:cubicBezTo>
                <a:cubicBezTo>
                  <a:pt x="8" y="591"/>
                  <a:pt x="0" y="482"/>
                  <a:pt x="30" y="402"/>
                </a:cubicBezTo>
                <a:cubicBezTo>
                  <a:pt x="38" y="360"/>
                  <a:pt x="60" y="292"/>
                  <a:pt x="78" y="255"/>
                </a:cubicBezTo>
                <a:cubicBezTo>
                  <a:pt x="93" y="225"/>
                  <a:pt x="118" y="198"/>
                  <a:pt x="133" y="168"/>
                </a:cubicBezTo>
                <a:cubicBezTo>
                  <a:pt x="149" y="137"/>
                  <a:pt x="154" y="116"/>
                  <a:pt x="182" y="98"/>
                </a:cubicBezTo>
                <a:cubicBezTo>
                  <a:pt x="212" y="50"/>
                  <a:pt x="252" y="16"/>
                  <a:pt x="307" y="0"/>
                </a:cubicBezTo>
                <a:cubicBezTo>
                  <a:pt x="356" y="8"/>
                  <a:pt x="355" y="26"/>
                  <a:pt x="383" y="54"/>
                </a:cubicBezTo>
                <a:cubicBezTo>
                  <a:pt x="406" y="77"/>
                  <a:pt x="438" y="96"/>
                  <a:pt x="470" y="103"/>
                </a:cubicBezTo>
                <a:cubicBezTo>
                  <a:pt x="534" y="97"/>
                  <a:pt x="533" y="87"/>
                  <a:pt x="584" y="71"/>
                </a:cubicBezTo>
                <a:cubicBezTo>
                  <a:pt x="602" y="52"/>
                  <a:pt x="629" y="41"/>
                  <a:pt x="654" y="32"/>
                </a:cubicBezTo>
                <a:cubicBezTo>
                  <a:pt x="686" y="43"/>
                  <a:pt x="689" y="64"/>
                  <a:pt x="703" y="92"/>
                </a:cubicBezTo>
                <a:cubicBezTo>
                  <a:pt x="715" y="158"/>
                  <a:pt x="725" y="234"/>
                  <a:pt x="796" y="255"/>
                </a:cubicBezTo>
                <a:cubicBezTo>
                  <a:pt x="832" y="253"/>
                  <a:pt x="874" y="264"/>
                  <a:pt x="904" y="244"/>
                </a:cubicBezTo>
                <a:cubicBezTo>
                  <a:pt x="965" y="202"/>
                  <a:pt x="1013" y="144"/>
                  <a:pt x="1084" y="119"/>
                </a:cubicBezTo>
                <a:cubicBezTo>
                  <a:pt x="1111" y="127"/>
                  <a:pt x="1118" y="141"/>
                  <a:pt x="1133" y="163"/>
                </a:cubicBezTo>
                <a:cubicBezTo>
                  <a:pt x="1141" y="188"/>
                  <a:pt x="1149" y="239"/>
                  <a:pt x="1149" y="239"/>
                </a:cubicBezTo>
                <a:cubicBezTo>
                  <a:pt x="1151" y="263"/>
                  <a:pt x="1151" y="286"/>
                  <a:pt x="1154" y="310"/>
                </a:cubicBezTo>
                <a:cubicBezTo>
                  <a:pt x="1155" y="317"/>
                  <a:pt x="1153" y="330"/>
                  <a:pt x="1160" y="331"/>
                </a:cubicBezTo>
                <a:cubicBezTo>
                  <a:pt x="1173" y="333"/>
                  <a:pt x="1197" y="293"/>
                  <a:pt x="1209" y="277"/>
                </a:cubicBezTo>
                <a:cubicBezTo>
                  <a:pt x="1216" y="266"/>
                  <a:pt x="1241" y="255"/>
                  <a:pt x="1241" y="255"/>
                </a:cubicBezTo>
                <a:cubicBezTo>
                  <a:pt x="1268" y="260"/>
                  <a:pt x="1289" y="261"/>
                  <a:pt x="1312" y="277"/>
                </a:cubicBezTo>
                <a:cubicBezTo>
                  <a:pt x="1334" y="310"/>
                  <a:pt x="1354" y="378"/>
                  <a:pt x="1383" y="397"/>
                </a:cubicBezTo>
                <a:cubicBezTo>
                  <a:pt x="1405" y="430"/>
                  <a:pt x="1422" y="459"/>
                  <a:pt x="1453" y="483"/>
                </a:cubicBezTo>
                <a:cubicBezTo>
                  <a:pt x="1461" y="505"/>
                  <a:pt x="1477" y="513"/>
                  <a:pt x="1491" y="532"/>
                </a:cubicBezTo>
                <a:cubicBezTo>
                  <a:pt x="1503" y="567"/>
                  <a:pt x="1539" y="606"/>
                  <a:pt x="1562" y="636"/>
                </a:cubicBezTo>
                <a:cubicBezTo>
                  <a:pt x="1585" y="666"/>
                  <a:pt x="1601" y="707"/>
                  <a:pt x="1633" y="728"/>
                </a:cubicBezTo>
                <a:cubicBezTo>
                  <a:pt x="1692" y="828"/>
                  <a:pt x="1635" y="771"/>
                  <a:pt x="1442" y="766"/>
                </a:cubicBezTo>
                <a:cubicBezTo>
                  <a:pt x="1302" y="752"/>
                  <a:pt x="1019" y="750"/>
                  <a:pt x="1019" y="750"/>
                </a:cubicBezTo>
                <a:cubicBezTo>
                  <a:pt x="767" y="755"/>
                  <a:pt x="515" y="756"/>
                  <a:pt x="263" y="777"/>
                </a:cubicBezTo>
                <a:cubicBezTo>
                  <a:pt x="227" y="775"/>
                  <a:pt x="191" y="775"/>
                  <a:pt x="155" y="771"/>
                </a:cubicBezTo>
                <a:cubicBezTo>
                  <a:pt x="123" y="767"/>
                  <a:pt x="51" y="733"/>
                  <a:pt x="24" y="744"/>
                </a:cubicBezTo>
                <a:cubicBezTo>
                  <a:pt x="16" y="748"/>
                  <a:pt x="21" y="762"/>
                  <a:pt x="19" y="771"/>
                </a:cubicBezTo>
                <a:close/>
              </a:path>
            </a:pathLst>
          </a:custGeom>
          <a:solidFill>
            <a:schemeClr val="bg2"/>
          </a:solidFill>
          <a:ln w="9525">
            <a:noFill/>
            <a:round/>
            <a:headEnd/>
            <a:tailEnd/>
          </a:ln>
          <a:effectLst/>
        </p:spPr>
        <p:txBody>
          <a:bodyPr/>
          <a:lstStyle/>
          <a:p>
            <a:endParaRPr lang="ja-JP" altLang="en-US">
              <a:solidFill>
                <a:srgbClr val="FFFF00"/>
              </a:solidFill>
              <a:latin typeface="HGP創英角ﾎﾟｯﾌﾟ体" pitchFamily="50" charset="-128"/>
              <a:ea typeface="HGP創英角ﾎﾟｯﾌﾟ体" pitchFamily="50" charset="-128"/>
            </a:endParaRPr>
          </a:p>
        </p:txBody>
      </p:sp>
      <p:sp>
        <p:nvSpPr>
          <p:cNvPr id="8" name="Freeform 11"/>
          <p:cNvSpPr>
            <a:spLocks/>
          </p:cNvSpPr>
          <p:nvPr/>
        </p:nvSpPr>
        <p:spPr bwMode="auto">
          <a:xfrm>
            <a:off x="1839284" y="2924175"/>
            <a:ext cx="1482725" cy="944563"/>
          </a:xfrm>
          <a:custGeom>
            <a:avLst/>
            <a:gdLst/>
            <a:ahLst/>
            <a:cxnLst>
              <a:cxn ang="0">
                <a:pos x="517" y="957"/>
              </a:cxn>
              <a:cxn ang="0">
                <a:pos x="484" y="908"/>
              </a:cxn>
              <a:cxn ang="0">
                <a:pos x="310" y="815"/>
              </a:cxn>
              <a:cxn ang="0">
                <a:pos x="0" y="625"/>
              </a:cxn>
              <a:cxn ang="0">
                <a:pos x="174" y="587"/>
              </a:cxn>
              <a:cxn ang="0">
                <a:pos x="359" y="658"/>
              </a:cxn>
              <a:cxn ang="0">
                <a:pos x="294" y="489"/>
              </a:cxn>
              <a:cxn ang="0">
                <a:pos x="196" y="256"/>
              </a:cxn>
              <a:cxn ang="0">
                <a:pos x="261" y="76"/>
              </a:cxn>
              <a:cxn ang="0">
                <a:pos x="370" y="120"/>
              </a:cxn>
              <a:cxn ang="0">
                <a:pos x="495" y="446"/>
              </a:cxn>
              <a:cxn ang="0">
                <a:pos x="647" y="207"/>
              </a:cxn>
              <a:cxn ang="0">
                <a:pos x="620" y="419"/>
              </a:cxn>
              <a:cxn ang="0">
                <a:pos x="593" y="614"/>
              </a:cxn>
              <a:cxn ang="0">
                <a:pos x="685" y="669"/>
              </a:cxn>
              <a:cxn ang="0">
                <a:pos x="734" y="576"/>
              </a:cxn>
              <a:cxn ang="0">
                <a:pos x="745" y="370"/>
              </a:cxn>
              <a:cxn ang="0">
                <a:pos x="826" y="451"/>
              </a:cxn>
              <a:cxn ang="0">
                <a:pos x="859" y="229"/>
              </a:cxn>
              <a:cxn ang="0">
                <a:pos x="979" y="6"/>
              </a:cxn>
              <a:cxn ang="0">
                <a:pos x="1038" y="191"/>
              </a:cxn>
              <a:cxn ang="0">
                <a:pos x="1234" y="223"/>
              </a:cxn>
              <a:cxn ang="0">
                <a:pos x="1076" y="403"/>
              </a:cxn>
              <a:cxn ang="0">
                <a:pos x="968" y="489"/>
              </a:cxn>
              <a:cxn ang="0">
                <a:pos x="1136" y="511"/>
              </a:cxn>
              <a:cxn ang="0">
                <a:pos x="1288" y="517"/>
              </a:cxn>
              <a:cxn ang="0">
                <a:pos x="1305" y="614"/>
              </a:cxn>
              <a:cxn ang="0">
                <a:pos x="1055" y="761"/>
              </a:cxn>
              <a:cxn ang="0">
                <a:pos x="913" y="805"/>
              </a:cxn>
              <a:cxn ang="0">
                <a:pos x="908" y="951"/>
              </a:cxn>
              <a:cxn ang="0">
                <a:pos x="810" y="1027"/>
              </a:cxn>
              <a:cxn ang="0">
                <a:pos x="718" y="1087"/>
              </a:cxn>
              <a:cxn ang="0">
                <a:pos x="533" y="1076"/>
              </a:cxn>
            </a:cxnLst>
            <a:rect l="0" t="0" r="r" b="b"/>
            <a:pathLst>
              <a:path w="1310" h="1087">
                <a:moveTo>
                  <a:pt x="533" y="1076"/>
                </a:moveTo>
                <a:cubicBezTo>
                  <a:pt x="543" y="1043"/>
                  <a:pt x="535" y="989"/>
                  <a:pt x="517" y="957"/>
                </a:cubicBezTo>
                <a:cubicBezTo>
                  <a:pt x="511" y="945"/>
                  <a:pt x="502" y="935"/>
                  <a:pt x="495" y="924"/>
                </a:cubicBezTo>
                <a:cubicBezTo>
                  <a:pt x="491" y="919"/>
                  <a:pt x="484" y="908"/>
                  <a:pt x="484" y="908"/>
                </a:cubicBezTo>
                <a:cubicBezTo>
                  <a:pt x="474" y="877"/>
                  <a:pt x="486" y="906"/>
                  <a:pt x="462" y="875"/>
                </a:cubicBezTo>
                <a:cubicBezTo>
                  <a:pt x="412" y="811"/>
                  <a:pt x="404" y="822"/>
                  <a:pt x="310" y="815"/>
                </a:cubicBezTo>
                <a:cubicBezTo>
                  <a:pt x="227" y="802"/>
                  <a:pt x="167" y="778"/>
                  <a:pt x="98" y="729"/>
                </a:cubicBezTo>
                <a:cubicBezTo>
                  <a:pt x="59" y="701"/>
                  <a:pt x="17" y="672"/>
                  <a:pt x="0" y="625"/>
                </a:cubicBezTo>
                <a:cubicBezTo>
                  <a:pt x="12" y="593"/>
                  <a:pt x="34" y="576"/>
                  <a:pt x="66" y="566"/>
                </a:cubicBezTo>
                <a:cubicBezTo>
                  <a:pt x="104" y="570"/>
                  <a:pt x="138" y="576"/>
                  <a:pt x="174" y="587"/>
                </a:cubicBezTo>
                <a:cubicBezTo>
                  <a:pt x="221" y="617"/>
                  <a:pt x="273" y="646"/>
                  <a:pt x="326" y="663"/>
                </a:cubicBezTo>
                <a:cubicBezTo>
                  <a:pt x="337" y="661"/>
                  <a:pt x="349" y="663"/>
                  <a:pt x="359" y="658"/>
                </a:cubicBezTo>
                <a:cubicBezTo>
                  <a:pt x="371" y="651"/>
                  <a:pt x="366" y="571"/>
                  <a:pt x="354" y="555"/>
                </a:cubicBezTo>
                <a:cubicBezTo>
                  <a:pt x="339" y="533"/>
                  <a:pt x="311" y="511"/>
                  <a:pt x="294" y="489"/>
                </a:cubicBezTo>
                <a:cubicBezTo>
                  <a:pt x="260" y="445"/>
                  <a:pt x="242" y="407"/>
                  <a:pt x="218" y="359"/>
                </a:cubicBezTo>
                <a:cubicBezTo>
                  <a:pt x="210" y="325"/>
                  <a:pt x="204" y="290"/>
                  <a:pt x="196" y="256"/>
                </a:cubicBezTo>
                <a:cubicBezTo>
                  <a:pt x="194" y="249"/>
                  <a:pt x="191" y="234"/>
                  <a:pt x="191" y="234"/>
                </a:cubicBezTo>
                <a:cubicBezTo>
                  <a:pt x="196" y="153"/>
                  <a:pt x="187" y="115"/>
                  <a:pt x="261" y="76"/>
                </a:cubicBezTo>
                <a:cubicBezTo>
                  <a:pt x="290" y="78"/>
                  <a:pt x="327" y="66"/>
                  <a:pt x="348" y="87"/>
                </a:cubicBezTo>
                <a:cubicBezTo>
                  <a:pt x="357" y="96"/>
                  <a:pt x="370" y="120"/>
                  <a:pt x="370" y="120"/>
                </a:cubicBezTo>
                <a:cubicBezTo>
                  <a:pt x="385" y="188"/>
                  <a:pt x="401" y="274"/>
                  <a:pt x="441" y="332"/>
                </a:cubicBezTo>
                <a:cubicBezTo>
                  <a:pt x="454" y="372"/>
                  <a:pt x="480" y="406"/>
                  <a:pt x="495" y="446"/>
                </a:cubicBezTo>
                <a:cubicBezTo>
                  <a:pt x="529" y="423"/>
                  <a:pt x="517" y="376"/>
                  <a:pt x="538" y="343"/>
                </a:cubicBezTo>
                <a:cubicBezTo>
                  <a:pt x="566" y="300"/>
                  <a:pt x="594" y="224"/>
                  <a:pt x="647" y="207"/>
                </a:cubicBezTo>
                <a:cubicBezTo>
                  <a:pt x="670" y="191"/>
                  <a:pt x="681" y="194"/>
                  <a:pt x="696" y="218"/>
                </a:cubicBezTo>
                <a:cubicBezTo>
                  <a:pt x="692" y="292"/>
                  <a:pt x="688" y="372"/>
                  <a:pt x="620" y="419"/>
                </a:cubicBezTo>
                <a:cubicBezTo>
                  <a:pt x="604" y="442"/>
                  <a:pt x="586" y="464"/>
                  <a:pt x="566" y="484"/>
                </a:cubicBezTo>
                <a:cubicBezTo>
                  <a:pt x="547" y="534"/>
                  <a:pt x="564" y="572"/>
                  <a:pt x="593" y="614"/>
                </a:cubicBezTo>
                <a:cubicBezTo>
                  <a:pt x="597" y="620"/>
                  <a:pt x="598" y="627"/>
                  <a:pt x="604" y="631"/>
                </a:cubicBezTo>
                <a:cubicBezTo>
                  <a:pt x="633" y="650"/>
                  <a:pt x="653" y="657"/>
                  <a:pt x="685" y="669"/>
                </a:cubicBezTo>
                <a:cubicBezTo>
                  <a:pt x="700" y="667"/>
                  <a:pt x="715" y="669"/>
                  <a:pt x="729" y="663"/>
                </a:cubicBezTo>
                <a:cubicBezTo>
                  <a:pt x="749" y="655"/>
                  <a:pt x="736" y="595"/>
                  <a:pt x="734" y="576"/>
                </a:cubicBezTo>
                <a:cubicBezTo>
                  <a:pt x="729" y="537"/>
                  <a:pt x="703" y="501"/>
                  <a:pt x="696" y="462"/>
                </a:cubicBezTo>
                <a:cubicBezTo>
                  <a:pt x="701" y="419"/>
                  <a:pt x="700" y="384"/>
                  <a:pt x="745" y="370"/>
                </a:cubicBezTo>
                <a:cubicBezTo>
                  <a:pt x="762" y="378"/>
                  <a:pt x="772" y="381"/>
                  <a:pt x="783" y="397"/>
                </a:cubicBezTo>
                <a:cubicBezTo>
                  <a:pt x="798" y="420"/>
                  <a:pt x="798" y="442"/>
                  <a:pt x="826" y="451"/>
                </a:cubicBezTo>
                <a:cubicBezTo>
                  <a:pt x="849" y="444"/>
                  <a:pt x="852" y="433"/>
                  <a:pt x="864" y="413"/>
                </a:cubicBezTo>
                <a:cubicBezTo>
                  <a:pt x="862" y="352"/>
                  <a:pt x="859" y="290"/>
                  <a:pt x="859" y="229"/>
                </a:cubicBezTo>
                <a:cubicBezTo>
                  <a:pt x="859" y="149"/>
                  <a:pt x="850" y="26"/>
                  <a:pt x="946" y="0"/>
                </a:cubicBezTo>
                <a:cubicBezTo>
                  <a:pt x="957" y="2"/>
                  <a:pt x="970" y="0"/>
                  <a:pt x="979" y="6"/>
                </a:cubicBezTo>
                <a:cubicBezTo>
                  <a:pt x="989" y="13"/>
                  <a:pt x="1000" y="38"/>
                  <a:pt x="1000" y="38"/>
                </a:cubicBezTo>
                <a:cubicBezTo>
                  <a:pt x="997" y="99"/>
                  <a:pt x="972" y="166"/>
                  <a:pt x="1038" y="191"/>
                </a:cubicBezTo>
                <a:cubicBezTo>
                  <a:pt x="1077" y="185"/>
                  <a:pt x="1109" y="171"/>
                  <a:pt x="1147" y="163"/>
                </a:cubicBezTo>
                <a:cubicBezTo>
                  <a:pt x="1221" y="171"/>
                  <a:pt x="1215" y="161"/>
                  <a:pt x="1234" y="223"/>
                </a:cubicBezTo>
                <a:cubicBezTo>
                  <a:pt x="1233" y="229"/>
                  <a:pt x="1229" y="272"/>
                  <a:pt x="1223" y="283"/>
                </a:cubicBezTo>
                <a:cubicBezTo>
                  <a:pt x="1200" y="323"/>
                  <a:pt x="1121" y="388"/>
                  <a:pt x="1076" y="403"/>
                </a:cubicBezTo>
                <a:cubicBezTo>
                  <a:pt x="1059" y="409"/>
                  <a:pt x="1040" y="409"/>
                  <a:pt x="1022" y="413"/>
                </a:cubicBezTo>
                <a:cubicBezTo>
                  <a:pt x="992" y="434"/>
                  <a:pt x="979" y="455"/>
                  <a:pt x="968" y="489"/>
                </a:cubicBezTo>
                <a:cubicBezTo>
                  <a:pt x="976" y="576"/>
                  <a:pt x="980" y="550"/>
                  <a:pt x="1076" y="544"/>
                </a:cubicBezTo>
                <a:cubicBezTo>
                  <a:pt x="1096" y="534"/>
                  <a:pt x="1115" y="520"/>
                  <a:pt x="1136" y="511"/>
                </a:cubicBezTo>
                <a:cubicBezTo>
                  <a:pt x="1163" y="500"/>
                  <a:pt x="1195" y="493"/>
                  <a:pt x="1223" y="484"/>
                </a:cubicBezTo>
                <a:cubicBezTo>
                  <a:pt x="1258" y="489"/>
                  <a:pt x="1265" y="492"/>
                  <a:pt x="1288" y="517"/>
                </a:cubicBezTo>
                <a:cubicBezTo>
                  <a:pt x="1296" y="537"/>
                  <a:pt x="1305" y="555"/>
                  <a:pt x="1310" y="576"/>
                </a:cubicBezTo>
                <a:cubicBezTo>
                  <a:pt x="1308" y="589"/>
                  <a:pt x="1310" y="602"/>
                  <a:pt x="1305" y="614"/>
                </a:cubicBezTo>
                <a:cubicBezTo>
                  <a:pt x="1288" y="658"/>
                  <a:pt x="1213" y="709"/>
                  <a:pt x="1169" y="723"/>
                </a:cubicBezTo>
                <a:cubicBezTo>
                  <a:pt x="1130" y="749"/>
                  <a:pt x="1102" y="755"/>
                  <a:pt x="1055" y="761"/>
                </a:cubicBezTo>
                <a:cubicBezTo>
                  <a:pt x="1033" y="769"/>
                  <a:pt x="1012" y="773"/>
                  <a:pt x="989" y="777"/>
                </a:cubicBezTo>
                <a:cubicBezTo>
                  <a:pt x="962" y="787"/>
                  <a:pt x="938" y="789"/>
                  <a:pt x="913" y="805"/>
                </a:cubicBezTo>
                <a:cubicBezTo>
                  <a:pt x="901" y="823"/>
                  <a:pt x="887" y="833"/>
                  <a:pt x="881" y="854"/>
                </a:cubicBezTo>
                <a:cubicBezTo>
                  <a:pt x="885" y="906"/>
                  <a:pt x="877" y="920"/>
                  <a:pt x="908" y="951"/>
                </a:cubicBezTo>
                <a:cubicBezTo>
                  <a:pt x="913" y="969"/>
                  <a:pt x="923" y="982"/>
                  <a:pt x="930" y="1000"/>
                </a:cubicBezTo>
                <a:cubicBezTo>
                  <a:pt x="896" y="1034"/>
                  <a:pt x="853" y="1013"/>
                  <a:pt x="810" y="1027"/>
                </a:cubicBezTo>
                <a:cubicBezTo>
                  <a:pt x="792" y="1039"/>
                  <a:pt x="788" y="1053"/>
                  <a:pt x="767" y="1060"/>
                </a:cubicBezTo>
                <a:cubicBezTo>
                  <a:pt x="750" y="1071"/>
                  <a:pt x="734" y="1076"/>
                  <a:pt x="718" y="1087"/>
                </a:cubicBezTo>
                <a:cubicBezTo>
                  <a:pt x="636" y="1083"/>
                  <a:pt x="619" y="1081"/>
                  <a:pt x="555" y="1071"/>
                </a:cubicBezTo>
                <a:cubicBezTo>
                  <a:pt x="533" y="1057"/>
                  <a:pt x="540" y="1054"/>
                  <a:pt x="533" y="1076"/>
                </a:cubicBezTo>
                <a:close/>
              </a:path>
            </a:pathLst>
          </a:custGeom>
          <a:solidFill>
            <a:srgbClr val="CCCC00"/>
          </a:solidFill>
          <a:ln w="9525">
            <a:noFill/>
            <a:round/>
            <a:headEnd/>
            <a:tailEnd/>
          </a:ln>
          <a:effectLst/>
        </p:spPr>
        <p:txBody>
          <a:bodyPr/>
          <a:lstStyle/>
          <a:p>
            <a:endParaRPr lang="ja-JP" altLang="en-US">
              <a:solidFill>
                <a:srgbClr val="FFFF00"/>
              </a:solidFill>
              <a:latin typeface="HGP創英角ﾎﾟｯﾌﾟ体" pitchFamily="50" charset="-128"/>
              <a:ea typeface="HGP創英角ﾎﾟｯﾌﾟ体" pitchFamily="50" charset="-128"/>
            </a:endParaRPr>
          </a:p>
        </p:txBody>
      </p:sp>
      <p:sp>
        <p:nvSpPr>
          <p:cNvPr id="9" name="AutoShape 5"/>
          <p:cNvSpPr>
            <a:spLocks noChangeArrowheads="1"/>
          </p:cNvSpPr>
          <p:nvPr/>
        </p:nvSpPr>
        <p:spPr bwMode="auto">
          <a:xfrm>
            <a:off x="1367796" y="1433513"/>
            <a:ext cx="844550" cy="938212"/>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ja-JP" altLang="en-US">
              <a:solidFill>
                <a:srgbClr val="FFFF00"/>
              </a:solidFill>
              <a:latin typeface="HGP創英角ﾎﾟｯﾌﾟ体" pitchFamily="50" charset="-128"/>
              <a:ea typeface="HGP創英角ﾎﾟｯﾌﾟ体" pitchFamily="50" charset="-128"/>
            </a:endParaRPr>
          </a:p>
        </p:txBody>
      </p:sp>
      <p:sp>
        <p:nvSpPr>
          <p:cNvPr id="10" name="Text Box 6"/>
          <p:cNvSpPr txBox="1">
            <a:spLocks noChangeArrowheads="1"/>
          </p:cNvSpPr>
          <p:nvPr/>
        </p:nvSpPr>
        <p:spPr bwMode="auto">
          <a:xfrm>
            <a:off x="2619429" y="1268413"/>
            <a:ext cx="2736850" cy="376237"/>
          </a:xfrm>
          <a:prstGeom prst="rect">
            <a:avLst/>
          </a:prstGeom>
          <a:noFill/>
          <a:ln w="9525">
            <a:solidFill>
              <a:schemeClr val="bg1"/>
            </a:solidFill>
            <a:miter lim="800000"/>
            <a:headEnd/>
            <a:tailEnd/>
          </a:ln>
          <a:effectLst/>
        </p:spPr>
        <p:txBody>
          <a:bodyPr>
            <a:spAutoFit/>
          </a:bodyPr>
          <a:lstStyle/>
          <a:p>
            <a:pPr algn="ctr"/>
            <a:r>
              <a:rPr lang="ja-JP" altLang="en-US" sz="1800" dirty="0">
                <a:solidFill>
                  <a:srgbClr val="FFFF00"/>
                </a:solidFill>
                <a:latin typeface="HGP創英角ﾎﾟｯﾌﾟ体" pitchFamily="50" charset="-128"/>
                <a:ea typeface="HGP創英角ﾎﾟｯﾌﾟ体" pitchFamily="50" charset="-128"/>
              </a:rPr>
              <a:t>成長に太陽の光が必要</a:t>
            </a:r>
          </a:p>
        </p:txBody>
      </p:sp>
      <p:sp>
        <p:nvSpPr>
          <p:cNvPr id="12" name="Text Box 52"/>
          <p:cNvSpPr txBox="1">
            <a:spLocks noChangeArrowheads="1"/>
          </p:cNvSpPr>
          <p:nvPr/>
        </p:nvSpPr>
        <p:spPr bwMode="auto">
          <a:xfrm>
            <a:off x="2180906" y="1147687"/>
            <a:ext cx="385042" cy="461665"/>
          </a:xfrm>
          <a:prstGeom prst="rect">
            <a:avLst/>
          </a:prstGeom>
          <a:noFill/>
          <a:ln w="9525">
            <a:noFill/>
            <a:miter lim="800000"/>
            <a:headEnd/>
            <a:tailEnd/>
          </a:ln>
          <a:effectLst/>
        </p:spPr>
        <p:txBody>
          <a:bodyPr wrap="none">
            <a:spAutoFit/>
          </a:bodyPr>
          <a:lstStyle/>
          <a:p>
            <a:r>
              <a:rPr lang="en-US" altLang="ja-JP" sz="2400" dirty="0">
                <a:solidFill>
                  <a:srgbClr val="FFFF00"/>
                </a:solidFill>
                <a:latin typeface="HGP創英角ﾎﾟｯﾌﾟ体" pitchFamily="50" charset="-128"/>
                <a:ea typeface="HGP創英角ﾎﾟｯﾌﾟ体" pitchFamily="50" charset="-128"/>
              </a:rPr>
              <a:t>1</a:t>
            </a:r>
          </a:p>
        </p:txBody>
      </p:sp>
      <p:sp>
        <p:nvSpPr>
          <p:cNvPr id="13" name="Text Box 53"/>
          <p:cNvSpPr txBox="1">
            <a:spLocks noChangeArrowheads="1"/>
          </p:cNvSpPr>
          <p:nvPr/>
        </p:nvSpPr>
        <p:spPr bwMode="auto">
          <a:xfrm>
            <a:off x="3446561" y="3048769"/>
            <a:ext cx="385042" cy="461665"/>
          </a:xfrm>
          <a:prstGeom prst="rect">
            <a:avLst/>
          </a:prstGeom>
          <a:noFill/>
          <a:ln w="9525">
            <a:noFill/>
            <a:miter lim="800000"/>
            <a:headEnd/>
            <a:tailEnd/>
          </a:ln>
          <a:effectLst/>
        </p:spPr>
        <p:txBody>
          <a:bodyPr wrap="none">
            <a:spAutoFit/>
          </a:bodyPr>
          <a:lstStyle/>
          <a:p>
            <a:r>
              <a:rPr lang="en-US" altLang="ja-JP" sz="2400" dirty="0">
                <a:solidFill>
                  <a:srgbClr val="FFFF00"/>
                </a:solidFill>
                <a:latin typeface="HGP創英角ﾎﾟｯﾌﾟ体" panose="040B0A00000000000000" pitchFamily="50" charset="-128"/>
                <a:ea typeface="HGP創英角ﾎﾟｯﾌﾟ体" panose="040B0A00000000000000" pitchFamily="50" charset="-128"/>
              </a:rPr>
              <a:t>2</a:t>
            </a:r>
          </a:p>
        </p:txBody>
      </p:sp>
      <p:grpSp>
        <p:nvGrpSpPr>
          <p:cNvPr id="14" name="Group 64"/>
          <p:cNvGrpSpPr>
            <a:grpSpLocks/>
          </p:cNvGrpSpPr>
          <p:nvPr/>
        </p:nvGrpSpPr>
        <p:grpSpPr bwMode="auto">
          <a:xfrm>
            <a:off x="1478921" y="4548188"/>
            <a:ext cx="1728788" cy="1905000"/>
            <a:chOff x="476" y="2865"/>
            <a:chExt cx="1453" cy="1472"/>
          </a:xfrm>
        </p:grpSpPr>
        <p:sp>
          <p:nvSpPr>
            <p:cNvPr id="15" name="Freeform 20"/>
            <p:cNvSpPr>
              <a:spLocks/>
            </p:cNvSpPr>
            <p:nvPr/>
          </p:nvSpPr>
          <p:spPr bwMode="auto">
            <a:xfrm rot="-2403080">
              <a:off x="748" y="2956"/>
              <a:ext cx="1037" cy="1381"/>
            </a:xfrm>
            <a:custGeom>
              <a:avLst/>
              <a:gdLst/>
              <a:ahLst/>
              <a:cxnLst>
                <a:cxn ang="0">
                  <a:pos x="674" y="1338"/>
                </a:cxn>
                <a:cxn ang="0">
                  <a:pos x="641" y="1109"/>
                </a:cxn>
                <a:cxn ang="0">
                  <a:pos x="614" y="1044"/>
                </a:cxn>
                <a:cxn ang="0">
                  <a:pos x="592" y="1012"/>
                </a:cxn>
                <a:cxn ang="0">
                  <a:pos x="549" y="952"/>
                </a:cxn>
                <a:cxn ang="0">
                  <a:pos x="516" y="903"/>
                </a:cxn>
                <a:cxn ang="0">
                  <a:pos x="294" y="718"/>
                </a:cxn>
                <a:cxn ang="0">
                  <a:pos x="196" y="626"/>
                </a:cxn>
                <a:cxn ang="0">
                  <a:pos x="163" y="593"/>
                </a:cxn>
                <a:cxn ang="0">
                  <a:pos x="93" y="490"/>
                </a:cxn>
                <a:cxn ang="0">
                  <a:pos x="82" y="468"/>
                </a:cxn>
                <a:cxn ang="0">
                  <a:pos x="60" y="436"/>
                </a:cxn>
                <a:cxn ang="0">
                  <a:pos x="33" y="381"/>
                </a:cxn>
                <a:cxn ang="0">
                  <a:pos x="0" y="256"/>
                </a:cxn>
                <a:cxn ang="0">
                  <a:pos x="27" y="61"/>
                </a:cxn>
                <a:cxn ang="0">
                  <a:pos x="38" y="17"/>
                </a:cxn>
                <a:cxn ang="0">
                  <a:pos x="109" y="6"/>
                </a:cxn>
                <a:cxn ang="0">
                  <a:pos x="169" y="23"/>
                </a:cxn>
                <a:cxn ang="0">
                  <a:pos x="201" y="44"/>
                </a:cxn>
                <a:cxn ang="0">
                  <a:pos x="207" y="61"/>
                </a:cxn>
                <a:cxn ang="0">
                  <a:pos x="223" y="71"/>
                </a:cxn>
                <a:cxn ang="0">
                  <a:pos x="321" y="142"/>
                </a:cxn>
                <a:cxn ang="0">
                  <a:pos x="495" y="234"/>
                </a:cxn>
                <a:cxn ang="0">
                  <a:pos x="587" y="283"/>
                </a:cxn>
                <a:cxn ang="0">
                  <a:pos x="674" y="327"/>
                </a:cxn>
                <a:cxn ang="0">
                  <a:pos x="772" y="403"/>
                </a:cxn>
                <a:cxn ang="0">
                  <a:pos x="804" y="425"/>
                </a:cxn>
                <a:cxn ang="0">
                  <a:pos x="859" y="484"/>
                </a:cxn>
                <a:cxn ang="0">
                  <a:pos x="929" y="533"/>
                </a:cxn>
                <a:cxn ang="0">
                  <a:pos x="962" y="555"/>
                </a:cxn>
                <a:cxn ang="0">
                  <a:pos x="978" y="566"/>
                </a:cxn>
                <a:cxn ang="0">
                  <a:pos x="1103" y="267"/>
                </a:cxn>
                <a:cxn ang="0">
                  <a:pos x="1125" y="213"/>
                </a:cxn>
                <a:cxn ang="0">
                  <a:pos x="1152" y="164"/>
                </a:cxn>
                <a:cxn ang="0">
                  <a:pos x="1163" y="148"/>
                </a:cxn>
                <a:cxn ang="0">
                  <a:pos x="1283" y="44"/>
                </a:cxn>
                <a:cxn ang="0">
                  <a:pos x="1364" y="82"/>
                </a:cxn>
                <a:cxn ang="0">
                  <a:pos x="1402" y="131"/>
                </a:cxn>
                <a:cxn ang="0">
                  <a:pos x="1402" y="332"/>
                </a:cxn>
                <a:cxn ang="0">
                  <a:pos x="1353" y="555"/>
                </a:cxn>
                <a:cxn ang="0">
                  <a:pos x="1326" y="604"/>
                </a:cxn>
                <a:cxn ang="0">
                  <a:pos x="1272" y="734"/>
                </a:cxn>
                <a:cxn ang="0">
                  <a:pos x="1239" y="789"/>
                </a:cxn>
                <a:cxn ang="0">
                  <a:pos x="1212" y="838"/>
                </a:cxn>
                <a:cxn ang="0">
                  <a:pos x="1163" y="919"/>
                </a:cxn>
                <a:cxn ang="0">
                  <a:pos x="1141" y="968"/>
                </a:cxn>
                <a:cxn ang="0">
                  <a:pos x="1158" y="1022"/>
                </a:cxn>
                <a:cxn ang="0">
                  <a:pos x="1168" y="1055"/>
                </a:cxn>
                <a:cxn ang="0">
                  <a:pos x="1158" y="1381"/>
                </a:cxn>
                <a:cxn ang="0">
                  <a:pos x="766" y="1359"/>
                </a:cxn>
                <a:cxn ang="0">
                  <a:pos x="674" y="1338"/>
                </a:cxn>
              </a:cxnLst>
              <a:rect l="0" t="0" r="r" b="b"/>
              <a:pathLst>
                <a:path w="1428" h="1381">
                  <a:moveTo>
                    <a:pt x="674" y="1338"/>
                  </a:moveTo>
                  <a:cubicBezTo>
                    <a:pt x="679" y="1258"/>
                    <a:pt x="676" y="1182"/>
                    <a:pt x="641" y="1109"/>
                  </a:cubicBezTo>
                  <a:cubicBezTo>
                    <a:pt x="631" y="1089"/>
                    <a:pt x="625" y="1063"/>
                    <a:pt x="614" y="1044"/>
                  </a:cubicBezTo>
                  <a:cubicBezTo>
                    <a:pt x="607" y="1033"/>
                    <a:pt x="592" y="1012"/>
                    <a:pt x="592" y="1012"/>
                  </a:cubicBezTo>
                  <a:cubicBezTo>
                    <a:pt x="585" y="989"/>
                    <a:pt x="568" y="965"/>
                    <a:pt x="549" y="952"/>
                  </a:cubicBezTo>
                  <a:cubicBezTo>
                    <a:pt x="542" y="929"/>
                    <a:pt x="533" y="919"/>
                    <a:pt x="516" y="903"/>
                  </a:cubicBezTo>
                  <a:cubicBezTo>
                    <a:pt x="488" y="814"/>
                    <a:pt x="361" y="773"/>
                    <a:pt x="294" y="718"/>
                  </a:cubicBezTo>
                  <a:cubicBezTo>
                    <a:pt x="259" y="690"/>
                    <a:pt x="228" y="658"/>
                    <a:pt x="196" y="626"/>
                  </a:cubicBezTo>
                  <a:cubicBezTo>
                    <a:pt x="155" y="585"/>
                    <a:pt x="203" y="619"/>
                    <a:pt x="163" y="593"/>
                  </a:cubicBezTo>
                  <a:cubicBezTo>
                    <a:pt x="155" y="567"/>
                    <a:pt x="111" y="514"/>
                    <a:pt x="93" y="490"/>
                  </a:cubicBezTo>
                  <a:cubicBezTo>
                    <a:pt x="88" y="483"/>
                    <a:pt x="86" y="475"/>
                    <a:pt x="82" y="468"/>
                  </a:cubicBezTo>
                  <a:cubicBezTo>
                    <a:pt x="75" y="457"/>
                    <a:pt x="60" y="436"/>
                    <a:pt x="60" y="436"/>
                  </a:cubicBezTo>
                  <a:cubicBezTo>
                    <a:pt x="54" y="415"/>
                    <a:pt x="42" y="401"/>
                    <a:pt x="33" y="381"/>
                  </a:cubicBezTo>
                  <a:cubicBezTo>
                    <a:pt x="16" y="343"/>
                    <a:pt x="7" y="297"/>
                    <a:pt x="0" y="256"/>
                  </a:cubicBezTo>
                  <a:cubicBezTo>
                    <a:pt x="5" y="189"/>
                    <a:pt x="11" y="126"/>
                    <a:pt x="27" y="61"/>
                  </a:cubicBezTo>
                  <a:cubicBezTo>
                    <a:pt x="31" y="46"/>
                    <a:pt x="27" y="27"/>
                    <a:pt x="38" y="17"/>
                  </a:cubicBezTo>
                  <a:cubicBezTo>
                    <a:pt x="55" y="0"/>
                    <a:pt x="85" y="9"/>
                    <a:pt x="109" y="6"/>
                  </a:cubicBezTo>
                  <a:cubicBezTo>
                    <a:pt x="129" y="13"/>
                    <a:pt x="149" y="17"/>
                    <a:pt x="169" y="23"/>
                  </a:cubicBezTo>
                  <a:cubicBezTo>
                    <a:pt x="180" y="30"/>
                    <a:pt x="190" y="37"/>
                    <a:pt x="201" y="44"/>
                  </a:cubicBezTo>
                  <a:cubicBezTo>
                    <a:pt x="206" y="47"/>
                    <a:pt x="203" y="56"/>
                    <a:pt x="207" y="61"/>
                  </a:cubicBezTo>
                  <a:cubicBezTo>
                    <a:pt x="211" y="66"/>
                    <a:pt x="218" y="68"/>
                    <a:pt x="223" y="71"/>
                  </a:cubicBezTo>
                  <a:cubicBezTo>
                    <a:pt x="249" y="111"/>
                    <a:pt x="277" y="129"/>
                    <a:pt x="321" y="142"/>
                  </a:cubicBezTo>
                  <a:cubicBezTo>
                    <a:pt x="375" y="179"/>
                    <a:pt x="435" y="209"/>
                    <a:pt x="495" y="234"/>
                  </a:cubicBezTo>
                  <a:cubicBezTo>
                    <a:pt x="528" y="248"/>
                    <a:pt x="552" y="272"/>
                    <a:pt x="587" y="283"/>
                  </a:cubicBezTo>
                  <a:cubicBezTo>
                    <a:pt x="614" y="302"/>
                    <a:pt x="648" y="308"/>
                    <a:pt x="674" y="327"/>
                  </a:cubicBezTo>
                  <a:cubicBezTo>
                    <a:pt x="708" y="351"/>
                    <a:pt x="740" y="377"/>
                    <a:pt x="772" y="403"/>
                  </a:cubicBezTo>
                  <a:cubicBezTo>
                    <a:pt x="782" y="411"/>
                    <a:pt x="796" y="415"/>
                    <a:pt x="804" y="425"/>
                  </a:cubicBezTo>
                  <a:cubicBezTo>
                    <a:pt x="820" y="445"/>
                    <a:pt x="840" y="467"/>
                    <a:pt x="859" y="484"/>
                  </a:cubicBezTo>
                  <a:cubicBezTo>
                    <a:pt x="879" y="501"/>
                    <a:pt x="907" y="518"/>
                    <a:pt x="929" y="533"/>
                  </a:cubicBezTo>
                  <a:cubicBezTo>
                    <a:pt x="940" y="541"/>
                    <a:pt x="951" y="548"/>
                    <a:pt x="962" y="555"/>
                  </a:cubicBezTo>
                  <a:cubicBezTo>
                    <a:pt x="967" y="559"/>
                    <a:pt x="978" y="566"/>
                    <a:pt x="978" y="566"/>
                  </a:cubicBezTo>
                  <a:cubicBezTo>
                    <a:pt x="1039" y="474"/>
                    <a:pt x="1042" y="356"/>
                    <a:pt x="1103" y="267"/>
                  </a:cubicBezTo>
                  <a:cubicBezTo>
                    <a:pt x="1109" y="246"/>
                    <a:pt x="1112" y="231"/>
                    <a:pt x="1125" y="213"/>
                  </a:cubicBezTo>
                  <a:cubicBezTo>
                    <a:pt x="1134" y="184"/>
                    <a:pt x="1127" y="201"/>
                    <a:pt x="1152" y="164"/>
                  </a:cubicBezTo>
                  <a:cubicBezTo>
                    <a:pt x="1156" y="159"/>
                    <a:pt x="1163" y="148"/>
                    <a:pt x="1163" y="148"/>
                  </a:cubicBezTo>
                  <a:cubicBezTo>
                    <a:pt x="1183" y="80"/>
                    <a:pt x="1219" y="61"/>
                    <a:pt x="1283" y="44"/>
                  </a:cubicBezTo>
                  <a:cubicBezTo>
                    <a:pt x="1329" y="53"/>
                    <a:pt x="1328" y="57"/>
                    <a:pt x="1364" y="82"/>
                  </a:cubicBezTo>
                  <a:cubicBezTo>
                    <a:pt x="1390" y="121"/>
                    <a:pt x="1377" y="106"/>
                    <a:pt x="1402" y="131"/>
                  </a:cubicBezTo>
                  <a:cubicBezTo>
                    <a:pt x="1426" y="199"/>
                    <a:pt x="1428" y="262"/>
                    <a:pt x="1402" y="332"/>
                  </a:cubicBezTo>
                  <a:cubicBezTo>
                    <a:pt x="1397" y="403"/>
                    <a:pt x="1395" y="494"/>
                    <a:pt x="1353" y="555"/>
                  </a:cubicBezTo>
                  <a:cubicBezTo>
                    <a:pt x="1347" y="573"/>
                    <a:pt x="1326" y="604"/>
                    <a:pt x="1326" y="604"/>
                  </a:cubicBezTo>
                  <a:cubicBezTo>
                    <a:pt x="1312" y="649"/>
                    <a:pt x="1290" y="690"/>
                    <a:pt x="1272" y="734"/>
                  </a:cubicBezTo>
                  <a:cubicBezTo>
                    <a:pt x="1264" y="754"/>
                    <a:pt x="1239" y="789"/>
                    <a:pt x="1239" y="789"/>
                  </a:cubicBezTo>
                  <a:cubicBezTo>
                    <a:pt x="1233" y="807"/>
                    <a:pt x="1212" y="838"/>
                    <a:pt x="1212" y="838"/>
                  </a:cubicBezTo>
                  <a:cubicBezTo>
                    <a:pt x="1204" y="864"/>
                    <a:pt x="1183" y="899"/>
                    <a:pt x="1163" y="919"/>
                  </a:cubicBezTo>
                  <a:cubicBezTo>
                    <a:pt x="1157" y="937"/>
                    <a:pt x="1148" y="951"/>
                    <a:pt x="1141" y="968"/>
                  </a:cubicBezTo>
                  <a:cubicBezTo>
                    <a:pt x="1146" y="986"/>
                    <a:pt x="1152" y="1004"/>
                    <a:pt x="1158" y="1022"/>
                  </a:cubicBezTo>
                  <a:cubicBezTo>
                    <a:pt x="1162" y="1033"/>
                    <a:pt x="1168" y="1055"/>
                    <a:pt x="1168" y="1055"/>
                  </a:cubicBezTo>
                  <a:cubicBezTo>
                    <a:pt x="1181" y="1146"/>
                    <a:pt x="1228" y="1333"/>
                    <a:pt x="1158" y="1381"/>
                  </a:cubicBezTo>
                  <a:cubicBezTo>
                    <a:pt x="1034" y="1353"/>
                    <a:pt x="884" y="1362"/>
                    <a:pt x="766" y="1359"/>
                  </a:cubicBezTo>
                  <a:cubicBezTo>
                    <a:pt x="721" y="1348"/>
                    <a:pt x="752" y="1356"/>
                    <a:pt x="674" y="1338"/>
                  </a:cubicBezTo>
                  <a:close/>
                </a:path>
              </a:pathLst>
            </a:custGeom>
            <a:solidFill>
              <a:srgbClr val="CCCC00"/>
            </a:solidFill>
            <a:ln w="9525">
              <a:no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16" name="Freeform 19"/>
            <p:cNvSpPr>
              <a:spLocks/>
            </p:cNvSpPr>
            <p:nvPr/>
          </p:nvSpPr>
          <p:spPr bwMode="auto">
            <a:xfrm>
              <a:off x="1111" y="3001"/>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17" name="Freeform 21"/>
            <p:cNvSpPr>
              <a:spLocks/>
            </p:cNvSpPr>
            <p:nvPr/>
          </p:nvSpPr>
          <p:spPr bwMode="auto">
            <a:xfrm>
              <a:off x="1202" y="3137"/>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18" name="Freeform 22"/>
            <p:cNvSpPr>
              <a:spLocks/>
            </p:cNvSpPr>
            <p:nvPr/>
          </p:nvSpPr>
          <p:spPr bwMode="auto">
            <a:xfrm>
              <a:off x="1247" y="327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19" name="Freeform 23"/>
            <p:cNvSpPr>
              <a:spLocks/>
            </p:cNvSpPr>
            <p:nvPr/>
          </p:nvSpPr>
          <p:spPr bwMode="auto">
            <a:xfrm>
              <a:off x="1429" y="3228"/>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0" name="Freeform 24"/>
            <p:cNvSpPr>
              <a:spLocks/>
            </p:cNvSpPr>
            <p:nvPr/>
          </p:nvSpPr>
          <p:spPr bwMode="auto">
            <a:xfrm>
              <a:off x="1383" y="3092"/>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1" name="Freeform 25"/>
            <p:cNvSpPr>
              <a:spLocks/>
            </p:cNvSpPr>
            <p:nvPr/>
          </p:nvSpPr>
          <p:spPr bwMode="auto">
            <a:xfrm>
              <a:off x="1293" y="295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2" name="Freeform 26"/>
            <p:cNvSpPr>
              <a:spLocks/>
            </p:cNvSpPr>
            <p:nvPr/>
          </p:nvSpPr>
          <p:spPr bwMode="auto">
            <a:xfrm>
              <a:off x="1156" y="2865"/>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3" name="Freeform 27"/>
            <p:cNvSpPr>
              <a:spLocks/>
            </p:cNvSpPr>
            <p:nvPr/>
          </p:nvSpPr>
          <p:spPr bwMode="auto">
            <a:xfrm>
              <a:off x="703" y="336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4" name="Freeform 28"/>
            <p:cNvSpPr>
              <a:spLocks/>
            </p:cNvSpPr>
            <p:nvPr/>
          </p:nvSpPr>
          <p:spPr bwMode="auto">
            <a:xfrm>
              <a:off x="612" y="35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5" name="Freeform 29"/>
            <p:cNvSpPr>
              <a:spLocks/>
            </p:cNvSpPr>
            <p:nvPr/>
          </p:nvSpPr>
          <p:spPr bwMode="auto">
            <a:xfrm>
              <a:off x="794" y="35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6" name="Freeform 30"/>
            <p:cNvSpPr>
              <a:spLocks/>
            </p:cNvSpPr>
            <p:nvPr/>
          </p:nvSpPr>
          <p:spPr bwMode="auto">
            <a:xfrm>
              <a:off x="975" y="363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7" name="Freeform 31"/>
            <p:cNvSpPr>
              <a:spLocks/>
            </p:cNvSpPr>
            <p:nvPr/>
          </p:nvSpPr>
          <p:spPr bwMode="auto">
            <a:xfrm>
              <a:off x="748" y="363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8" name="Freeform 32"/>
            <p:cNvSpPr>
              <a:spLocks/>
            </p:cNvSpPr>
            <p:nvPr/>
          </p:nvSpPr>
          <p:spPr bwMode="auto">
            <a:xfrm>
              <a:off x="930" y="336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29" name="Freeform 33"/>
            <p:cNvSpPr>
              <a:spLocks/>
            </p:cNvSpPr>
            <p:nvPr/>
          </p:nvSpPr>
          <p:spPr bwMode="auto">
            <a:xfrm>
              <a:off x="476" y="336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0" name="Freeform 34"/>
            <p:cNvSpPr>
              <a:spLocks/>
            </p:cNvSpPr>
            <p:nvPr/>
          </p:nvSpPr>
          <p:spPr bwMode="auto">
            <a:xfrm>
              <a:off x="1020" y="35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1" name="Freeform 35"/>
            <p:cNvSpPr>
              <a:spLocks/>
            </p:cNvSpPr>
            <p:nvPr/>
          </p:nvSpPr>
          <p:spPr bwMode="auto">
            <a:xfrm>
              <a:off x="1247" y="354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2" name="Freeform 36"/>
            <p:cNvSpPr>
              <a:spLocks/>
            </p:cNvSpPr>
            <p:nvPr/>
          </p:nvSpPr>
          <p:spPr bwMode="auto">
            <a:xfrm>
              <a:off x="1156" y="3727"/>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3" name="Freeform 37"/>
            <p:cNvSpPr>
              <a:spLocks/>
            </p:cNvSpPr>
            <p:nvPr/>
          </p:nvSpPr>
          <p:spPr bwMode="auto">
            <a:xfrm>
              <a:off x="1293" y="3818"/>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4" name="Freeform 38"/>
            <p:cNvSpPr>
              <a:spLocks/>
            </p:cNvSpPr>
            <p:nvPr/>
          </p:nvSpPr>
          <p:spPr bwMode="auto">
            <a:xfrm>
              <a:off x="1474" y="363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5" name="Freeform 39"/>
            <p:cNvSpPr>
              <a:spLocks/>
            </p:cNvSpPr>
            <p:nvPr/>
          </p:nvSpPr>
          <p:spPr bwMode="auto">
            <a:xfrm>
              <a:off x="1383" y="341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6" name="Freeform 40"/>
            <p:cNvSpPr>
              <a:spLocks/>
            </p:cNvSpPr>
            <p:nvPr/>
          </p:nvSpPr>
          <p:spPr bwMode="auto">
            <a:xfrm>
              <a:off x="1156" y="341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7" name="Freeform 41"/>
            <p:cNvSpPr>
              <a:spLocks/>
            </p:cNvSpPr>
            <p:nvPr/>
          </p:nvSpPr>
          <p:spPr bwMode="auto">
            <a:xfrm>
              <a:off x="1429" y="3727"/>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8" name="Freeform 42"/>
            <p:cNvSpPr>
              <a:spLocks/>
            </p:cNvSpPr>
            <p:nvPr/>
          </p:nvSpPr>
          <p:spPr bwMode="auto">
            <a:xfrm>
              <a:off x="1520" y="3863"/>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39" name="Freeform 43"/>
            <p:cNvSpPr>
              <a:spLocks/>
            </p:cNvSpPr>
            <p:nvPr/>
          </p:nvSpPr>
          <p:spPr bwMode="auto">
            <a:xfrm>
              <a:off x="1565" y="40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40" name="Freeform 44"/>
            <p:cNvSpPr>
              <a:spLocks/>
            </p:cNvSpPr>
            <p:nvPr/>
          </p:nvSpPr>
          <p:spPr bwMode="auto">
            <a:xfrm>
              <a:off x="1747" y="395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41" name="Freeform 45"/>
            <p:cNvSpPr>
              <a:spLocks/>
            </p:cNvSpPr>
            <p:nvPr/>
          </p:nvSpPr>
          <p:spPr bwMode="auto">
            <a:xfrm>
              <a:off x="1701" y="3818"/>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42" name="Freeform 46"/>
            <p:cNvSpPr>
              <a:spLocks/>
            </p:cNvSpPr>
            <p:nvPr/>
          </p:nvSpPr>
          <p:spPr bwMode="auto">
            <a:xfrm>
              <a:off x="1611" y="3682"/>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sp>
          <p:nvSpPr>
            <p:cNvPr id="43" name="Freeform 47"/>
            <p:cNvSpPr>
              <a:spLocks/>
            </p:cNvSpPr>
            <p:nvPr/>
          </p:nvSpPr>
          <p:spPr bwMode="auto">
            <a:xfrm>
              <a:off x="1429" y="35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latin typeface="HGP創英角ﾎﾟｯﾌﾟ体" pitchFamily="50" charset="-128"/>
                <a:ea typeface="HGP創英角ﾎﾟｯﾌﾟ体" pitchFamily="50" charset="-128"/>
              </a:endParaRPr>
            </a:p>
          </p:txBody>
        </p:sp>
      </p:grpSp>
      <p:sp>
        <p:nvSpPr>
          <p:cNvPr id="44" name="Oval 48"/>
          <p:cNvSpPr>
            <a:spLocks noChangeArrowheads="1"/>
          </p:cNvSpPr>
          <p:nvPr/>
        </p:nvSpPr>
        <p:spPr bwMode="auto">
          <a:xfrm>
            <a:off x="1766259" y="3284538"/>
            <a:ext cx="360362" cy="360362"/>
          </a:xfrm>
          <a:prstGeom prst="ellipse">
            <a:avLst/>
          </a:prstGeom>
          <a:noFill/>
          <a:ln w="38100">
            <a:solidFill>
              <a:srgbClr val="FF0000"/>
            </a:solidFill>
            <a:round/>
            <a:headEnd/>
            <a:tailEnd/>
          </a:ln>
          <a:effectLst/>
        </p:spPr>
        <p:txBody>
          <a:bodyPr wrap="none" anchor="ctr"/>
          <a:lstStyle/>
          <a:p>
            <a:endParaRPr lang="ja-JP" altLang="en-US">
              <a:solidFill>
                <a:srgbClr val="FFFF00"/>
              </a:solidFill>
              <a:latin typeface="HGP創英角ﾎﾟｯﾌﾟ体" pitchFamily="50" charset="-128"/>
              <a:ea typeface="HGP創英角ﾎﾟｯﾌﾟ体" pitchFamily="50" charset="-128"/>
            </a:endParaRPr>
          </a:p>
        </p:txBody>
      </p:sp>
      <p:sp>
        <p:nvSpPr>
          <p:cNvPr id="45" name="Line 49"/>
          <p:cNvSpPr>
            <a:spLocks noChangeShapeType="1"/>
          </p:cNvSpPr>
          <p:nvPr/>
        </p:nvSpPr>
        <p:spPr bwMode="auto">
          <a:xfrm flipH="1">
            <a:off x="1407484" y="3573463"/>
            <a:ext cx="358775" cy="1727200"/>
          </a:xfrm>
          <a:prstGeom prst="line">
            <a:avLst/>
          </a:prstGeom>
          <a:noFill/>
          <a:ln w="28575">
            <a:solidFill>
              <a:srgbClr val="FF0000"/>
            </a:solidFill>
            <a:round/>
            <a:headEnd/>
            <a:tailEnd/>
          </a:ln>
          <a:effectLst/>
        </p:spPr>
        <p:txBody>
          <a:bodyPr/>
          <a:lstStyle/>
          <a:p>
            <a:endParaRPr lang="ja-JP" altLang="en-US">
              <a:solidFill>
                <a:srgbClr val="FFFF00"/>
              </a:solidFill>
              <a:latin typeface="HGP創英角ﾎﾟｯﾌﾟ体" pitchFamily="50" charset="-128"/>
              <a:ea typeface="HGP創英角ﾎﾟｯﾌﾟ体" pitchFamily="50" charset="-128"/>
            </a:endParaRPr>
          </a:p>
        </p:txBody>
      </p:sp>
      <p:sp>
        <p:nvSpPr>
          <p:cNvPr id="46" name="Line 50"/>
          <p:cNvSpPr>
            <a:spLocks noChangeShapeType="1"/>
          </p:cNvSpPr>
          <p:nvPr/>
        </p:nvSpPr>
        <p:spPr bwMode="auto">
          <a:xfrm>
            <a:off x="2126621" y="3429000"/>
            <a:ext cx="1152525" cy="1295400"/>
          </a:xfrm>
          <a:prstGeom prst="line">
            <a:avLst/>
          </a:prstGeom>
          <a:noFill/>
          <a:ln w="28575">
            <a:solidFill>
              <a:srgbClr val="FF0000"/>
            </a:solidFill>
            <a:round/>
            <a:headEnd/>
            <a:tailEnd/>
          </a:ln>
          <a:effectLst/>
        </p:spPr>
        <p:txBody>
          <a:bodyPr/>
          <a:lstStyle/>
          <a:p>
            <a:endParaRPr lang="ja-JP" altLang="en-US">
              <a:solidFill>
                <a:srgbClr val="FFFF00"/>
              </a:solidFill>
              <a:latin typeface="HGP創英角ﾎﾟｯﾌﾟ体" pitchFamily="50" charset="-128"/>
              <a:ea typeface="HGP創英角ﾎﾟｯﾌﾟ体" pitchFamily="50" charset="-128"/>
            </a:endParaRPr>
          </a:p>
        </p:txBody>
      </p:sp>
      <p:sp>
        <p:nvSpPr>
          <p:cNvPr id="47" name="Oval 51"/>
          <p:cNvSpPr>
            <a:spLocks noChangeArrowheads="1"/>
          </p:cNvSpPr>
          <p:nvPr/>
        </p:nvSpPr>
        <p:spPr bwMode="auto">
          <a:xfrm>
            <a:off x="1407484" y="4365625"/>
            <a:ext cx="2159000" cy="2087563"/>
          </a:xfrm>
          <a:prstGeom prst="ellipse">
            <a:avLst/>
          </a:prstGeom>
          <a:noFill/>
          <a:ln w="38100">
            <a:solidFill>
              <a:srgbClr val="FF0000"/>
            </a:solidFill>
            <a:round/>
            <a:headEnd/>
            <a:tailEnd/>
          </a:ln>
          <a:effectLst/>
        </p:spPr>
        <p:txBody>
          <a:bodyPr wrap="none" anchor="ctr"/>
          <a:lstStyle/>
          <a:p>
            <a:endParaRPr lang="ja-JP" altLang="en-US">
              <a:latin typeface="HGP創英角ﾎﾟｯﾌﾟ体" pitchFamily="50" charset="-128"/>
              <a:ea typeface="HGP創英角ﾎﾟｯﾌﾟ体" pitchFamily="50" charset="-128"/>
            </a:endParaRPr>
          </a:p>
        </p:txBody>
      </p:sp>
      <p:sp>
        <p:nvSpPr>
          <p:cNvPr id="48" name="Text Box 55"/>
          <p:cNvSpPr txBox="1">
            <a:spLocks noChangeArrowheads="1"/>
          </p:cNvSpPr>
          <p:nvPr/>
        </p:nvSpPr>
        <p:spPr bwMode="auto">
          <a:xfrm>
            <a:off x="3194951" y="4228881"/>
            <a:ext cx="385042" cy="461665"/>
          </a:xfrm>
          <a:prstGeom prst="rect">
            <a:avLst/>
          </a:prstGeom>
          <a:noFill/>
          <a:ln w="9525">
            <a:noFill/>
            <a:miter lim="800000"/>
            <a:headEnd/>
            <a:tailEnd/>
          </a:ln>
          <a:effectLst/>
        </p:spPr>
        <p:txBody>
          <a:bodyPr wrap="none">
            <a:spAutoFit/>
          </a:bodyPr>
          <a:lstStyle/>
          <a:p>
            <a:r>
              <a:rPr lang="en-US" altLang="ja-JP" sz="2400" dirty="0">
                <a:solidFill>
                  <a:srgbClr val="FFFF00"/>
                </a:solidFill>
                <a:latin typeface="HGP創英角ﾎﾟｯﾌﾟ体" panose="040B0A00000000000000" pitchFamily="50" charset="-128"/>
                <a:ea typeface="HGP創英角ﾎﾟｯﾌﾟ体" panose="040B0A00000000000000" pitchFamily="50" charset="-128"/>
              </a:rPr>
              <a:t>3</a:t>
            </a:r>
          </a:p>
        </p:txBody>
      </p:sp>
      <p:sp>
        <p:nvSpPr>
          <p:cNvPr id="49" name="Text Box 56"/>
          <p:cNvSpPr txBox="1">
            <a:spLocks noChangeArrowheads="1"/>
          </p:cNvSpPr>
          <p:nvPr/>
        </p:nvSpPr>
        <p:spPr bwMode="auto">
          <a:xfrm>
            <a:off x="3556054" y="4292600"/>
            <a:ext cx="2519362" cy="925513"/>
          </a:xfrm>
          <a:prstGeom prst="rect">
            <a:avLst/>
          </a:prstGeom>
          <a:solidFill>
            <a:srgbClr val="003366"/>
          </a:solidFill>
          <a:ln w="9525">
            <a:solidFill>
              <a:schemeClr val="bg1"/>
            </a:solidFill>
            <a:miter lim="800000"/>
            <a:headEnd/>
            <a:tailEnd/>
          </a:ln>
          <a:effectLst/>
        </p:spPr>
        <p:txBody>
          <a:bodyPr>
            <a:spAutoFit/>
          </a:bodyPr>
          <a:lstStyle/>
          <a:p>
            <a:pPr algn="ctr"/>
            <a:r>
              <a:rPr lang="ja-JP" altLang="en-US" sz="1800" dirty="0">
                <a:solidFill>
                  <a:srgbClr val="FFFF00"/>
                </a:solidFill>
                <a:latin typeface="HGP創英角ﾎﾟｯﾌﾟ体" pitchFamily="50" charset="-128"/>
                <a:ea typeface="HGP創英角ﾎﾟｯﾌﾟ体" pitchFamily="50" charset="-128"/>
              </a:rPr>
              <a:t>小さな個体（ポリプ）が集まって群体（コロニー）をつくる</a:t>
            </a:r>
          </a:p>
        </p:txBody>
      </p:sp>
      <p:sp>
        <p:nvSpPr>
          <p:cNvPr id="51" name="Text Box 69"/>
          <p:cNvSpPr txBox="1">
            <a:spLocks noChangeArrowheads="1"/>
          </p:cNvSpPr>
          <p:nvPr/>
        </p:nvSpPr>
        <p:spPr bwMode="auto">
          <a:xfrm>
            <a:off x="6917697" y="1052736"/>
            <a:ext cx="3311847" cy="396652"/>
          </a:xfrm>
          <a:prstGeom prst="rect">
            <a:avLst/>
          </a:prstGeom>
          <a:noFill/>
          <a:ln w="9525">
            <a:noFill/>
            <a:miter lim="800000"/>
            <a:headEnd/>
            <a:tailEnd/>
          </a:ln>
          <a:effectLst/>
        </p:spPr>
        <p:txBody>
          <a:bodyPr wrap="square">
            <a:spAutoFit/>
          </a:bodyPr>
          <a:lstStyle/>
          <a:p>
            <a:r>
              <a:rPr lang="ja-JP" altLang="en-US" sz="2000" dirty="0">
                <a:solidFill>
                  <a:srgbClr val="FFFF00"/>
                </a:solidFill>
                <a:latin typeface="HGP創英角ﾎﾟｯﾌﾟ体" pitchFamily="50" charset="-128"/>
                <a:ea typeface="HGP創英角ﾎﾟｯﾌﾟ体" pitchFamily="50" charset="-128"/>
              </a:rPr>
              <a:t>４　石灰質の骨格をつくる</a:t>
            </a:r>
          </a:p>
        </p:txBody>
      </p:sp>
      <p:sp>
        <p:nvSpPr>
          <p:cNvPr id="52" name="Text Box 73"/>
          <p:cNvSpPr txBox="1">
            <a:spLocks noChangeArrowheads="1"/>
          </p:cNvSpPr>
          <p:nvPr/>
        </p:nvSpPr>
        <p:spPr bwMode="auto">
          <a:xfrm>
            <a:off x="8141314" y="3029310"/>
            <a:ext cx="1943448" cy="923330"/>
          </a:xfrm>
          <a:prstGeom prst="rect">
            <a:avLst/>
          </a:prstGeom>
          <a:noFill/>
          <a:ln w="9525">
            <a:noFill/>
            <a:miter lim="800000"/>
            <a:headEnd/>
            <a:tailEnd/>
          </a:ln>
          <a:effectLst/>
        </p:spPr>
        <p:txBody>
          <a:bodyPr wrap="square">
            <a:spAutoFit/>
          </a:bodyPr>
          <a:lstStyle/>
          <a:p>
            <a:r>
              <a:rPr lang="ja-JP" altLang="en-US" dirty="0">
                <a:latin typeface="HGP創英角ﾎﾟｯﾌﾟ体" pitchFamily="50" charset="-128"/>
                <a:ea typeface="HGP創英角ﾎﾟｯﾌﾟ体" pitchFamily="50" charset="-128"/>
              </a:rPr>
              <a:t>サンゴの骨格・・・炭酸カルシウムで</a:t>
            </a:r>
            <a:endParaRPr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できています</a:t>
            </a:r>
          </a:p>
        </p:txBody>
      </p:sp>
      <p:sp>
        <p:nvSpPr>
          <p:cNvPr id="53" name="Rectangle 76"/>
          <p:cNvSpPr>
            <a:spLocks noChangeArrowheads="1"/>
          </p:cNvSpPr>
          <p:nvPr/>
        </p:nvSpPr>
        <p:spPr bwMode="auto">
          <a:xfrm>
            <a:off x="7276473" y="980728"/>
            <a:ext cx="2953072" cy="503585"/>
          </a:xfrm>
          <a:prstGeom prst="rect">
            <a:avLst/>
          </a:prstGeom>
          <a:noFill/>
          <a:ln w="9525">
            <a:solidFill>
              <a:schemeClr val="bg1"/>
            </a:solidFill>
            <a:miter lim="800000"/>
            <a:headEnd/>
            <a:tailEnd/>
          </a:ln>
          <a:effectLst/>
        </p:spPr>
        <p:txBody>
          <a:bodyPr wrap="none" anchor="ctr"/>
          <a:lstStyle/>
          <a:p>
            <a:endParaRPr lang="ja-JP" altLang="en-US">
              <a:solidFill>
                <a:srgbClr val="FFFF00"/>
              </a:solidFill>
              <a:latin typeface="HGP創英角ﾎﾟｯﾌﾟ体" pitchFamily="50" charset="-128"/>
              <a:ea typeface="HGP創英角ﾎﾟｯﾌﾟ体" pitchFamily="50" charset="-128"/>
            </a:endParaRPr>
          </a:p>
        </p:txBody>
      </p:sp>
      <p:sp>
        <p:nvSpPr>
          <p:cNvPr id="54" name="Text Box 79"/>
          <p:cNvSpPr txBox="1">
            <a:spLocks noChangeArrowheads="1"/>
          </p:cNvSpPr>
          <p:nvPr/>
        </p:nvSpPr>
        <p:spPr bwMode="auto">
          <a:xfrm>
            <a:off x="4275190" y="1844675"/>
            <a:ext cx="2016497" cy="1077218"/>
          </a:xfrm>
          <a:prstGeom prst="rect">
            <a:avLst/>
          </a:prstGeom>
          <a:solidFill>
            <a:schemeClr val="bg1"/>
          </a:solidFill>
          <a:ln w="9525">
            <a:noFill/>
            <a:miter lim="800000"/>
            <a:headEnd/>
            <a:tailEnd/>
          </a:ln>
          <a:effectLst/>
        </p:spPr>
        <p:txBody>
          <a:bodyPr wrap="square">
            <a:spAutoFit/>
          </a:bodyPr>
          <a:lstStyle/>
          <a:p>
            <a:r>
              <a:rPr lang="ja-JP" altLang="en-US" sz="1600" dirty="0">
                <a:latin typeface="HGP創英角ﾎﾟｯﾌﾟ体" pitchFamily="50" charset="-128"/>
                <a:ea typeface="HGP創英角ﾎﾟｯﾌﾟ体" pitchFamily="50" charset="-128"/>
              </a:rPr>
              <a:t>そのため、ほとんどのサンゴは浅い海（</a:t>
            </a:r>
            <a:r>
              <a:rPr lang="ja-JP" altLang="en-US" sz="1600" dirty="0" smtClean="0">
                <a:latin typeface="HGP創英角ﾎﾟｯﾌﾟ体" pitchFamily="50" charset="-128"/>
                <a:ea typeface="HGP創英角ﾎﾟｯﾌﾟ体" pitchFamily="50" charset="-128"/>
              </a:rPr>
              <a:t>水深</a:t>
            </a:r>
            <a:r>
              <a:rPr lang="en-US" altLang="ja-JP" sz="1600" dirty="0">
                <a:latin typeface="HGP創英角ﾎﾟｯﾌﾟ体" pitchFamily="50" charset="-128"/>
                <a:ea typeface="HGP創英角ﾎﾟｯﾌﾟ体" pitchFamily="50" charset="-128"/>
              </a:rPr>
              <a:t>30</a:t>
            </a:r>
            <a:r>
              <a:rPr lang="ja-JP" altLang="en-US" sz="1600" dirty="0" err="1" smtClean="0">
                <a:latin typeface="HGP創英角ﾎﾟｯﾌﾟ体" pitchFamily="50" charset="-128"/>
                <a:ea typeface="HGP創英角ﾎﾟｯﾌﾟ体" pitchFamily="50" charset="-128"/>
              </a:rPr>
              <a:t>ｍ</a:t>
            </a:r>
            <a:r>
              <a:rPr lang="ja-JP" altLang="en-US" sz="1600" dirty="0">
                <a:latin typeface="HGP創英角ﾎﾟｯﾌﾟ体" pitchFamily="50" charset="-128"/>
                <a:ea typeface="HGP創英角ﾎﾟｯﾌﾟ体" pitchFamily="50" charset="-128"/>
              </a:rPr>
              <a:t>以下）に生息しています。</a:t>
            </a:r>
          </a:p>
        </p:txBody>
      </p:sp>
      <p:sp>
        <p:nvSpPr>
          <p:cNvPr id="55" name="Text Box 80"/>
          <p:cNvSpPr txBox="1">
            <a:spLocks noChangeArrowheads="1"/>
          </p:cNvSpPr>
          <p:nvPr/>
        </p:nvSpPr>
        <p:spPr bwMode="auto">
          <a:xfrm>
            <a:off x="6543048" y="4221089"/>
            <a:ext cx="4010025" cy="384721"/>
          </a:xfrm>
          <a:prstGeom prst="rect">
            <a:avLst/>
          </a:prstGeom>
          <a:noFill/>
          <a:ln w="9525">
            <a:noFill/>
            <a:miter lim="800000"/>
            <a:headEnd/>
            <a:tailEnd/>
          </a:ln>
          <a:effectLst/>
        </p:spPr>
        <p:txBody>
          <a:bodyPr wrap="square">
            <a:spAutoFit/>
          </a:bodyPr>
          <a:lstStyle/>
          <a:p>
            <a:r>
              <a:rPr lang="ja-JP" altLang="en-US" sz="1900" dirty="0">
                <a:solidFill>
                  <a:srgbClr val="FFFF00"/>
                </a:solidFill>
                <a:latin typeface="HGP創英角ﾎﾟｯﾌﾟ体" pitchFamily="50" charset="-128"/>
                <a:ea typeface="HGP創英角ﾎﾟｯﾌﾟ体" pitchFamily="50" charset="-128"/>
              </a:rPr>
              <a:t>５　</a:t>
            </a:r>
            <a:r>
              <a:rPr lang="ja-JP" altLang="en-US" sz="1800" dirty="0">
                <a:solidFill>
                  <a:srgbClr val="FFFF00"/>
                </a:solidFill>
                <a:latin typeface="HGP創英角ﾎﾟｯﾌﾟ体" pitchFamily="50" charset="-128"/>
                <a:ea typeface="HGP創英角ﾎﾟｯﾌﾟ体" pitchFamily="50" charset="-128"/>
              </a:rPr>
              <a:t>体の中に共生藻を住ませている</a:t>
            </a:r>
            <a:endParaRPr lang="ja-JP" altLang="en-US" sz="1900" dirty="0">
              <a:solidFill>
                <a:srgbClr val="FFFF00"/>
              </a:solidFill>
              <a:latin typeface="HGP創英角ﾎﾟｯﾌﾟ体" pitchFamily="50" charset="-128"/>
              <a:ea typeface="HGP創英角ﾎﾟｯﾌﾟ体" pitchFamily="50" charset="-128"/>
            </a:endParaRPr>
          </a:p>
        </p:txBody>
      </p:sp>
      <p:sp>
        <p:nvSpPr>
          <p:cNvPr id="56" name="Rectangle 81"/>
          <p:cNvSpPr>
            <a:spLocks noChangeArrowheads="1"/>
          </p:cNvSpPr>
          <p:nvPr/>
        </p:nvSpPr>
        <p:spPr bwMode="auto">
          <a:xfrm>
            <a:off x="6917178" y="4149080"/>
            <a:ext cx="3635896" cy="504056"/>
          </a:xfrm>
          <a:prstGeom prst="rect">
            <a:avLst/>
          </a:prstGeom>
          <a:noFill/>
          <a:ln w="9525">
            <a:solidFill>
              <a:schemeClr val="bg1"/>
            </a:solidFill>
            <a:miter lim="800000"/>
            <a:headEnd/>
            <a:tailEnd/>
          </a:ln>
          <a:effectLst/>
        </p:spPr>
        <p:txBody>
          <a:bodyPr wrap="none" anchor="ctr"/>
          <a:lstStyle/>
          <a:p>
            <a:endParaRPr lang="ja-JP" altLang="en-US">
              <a:solidFill>
                <a:srgbClr val="FFFF00"/>
              </a:solidFill>
              <a:latin typeface="HGP創英角ﾎﾟｯﾌﾟ体" pitchFamily="50" charset="-128"/>
              <a:ea typeface="HGP創英角ﾎﾟｯﾌﾟ体" pitchFamily="50" charset="-128"/>
            </a:endParaRPr>
          </a:p>
        </p:txBody>
      </p:sp>
      <p:sp>
        <p:nvSpPr>
          <p:cNvPr id="58" name="Text Box 84"/>
          <p:cNvSpPr txBox="1">
            <a:spLocks noChangeArrowheads="1"/>
          </p:cNvSpPr>
          <p:nvPr/>
        </p:nvSpPr>
        <p:spPr bwMode="auto">
          <a:xfrm>
            <a:off x="9076698" y="5373688"/>
            <a:ext cx="1152525" cy="457200"/>
          </a:xfrm>
          <a:prstGeom prst="rect">
            <a:avLst/>
          </a:prstGeom>
          <a:noFill/>
          <a:ln w="9525">
            <a:noFill/>
            <a:miter lim="800000"/>
            <a:headEnd/>
            <a:tailEnd/>
          </a:ln>
          <a:effectLst/>
        </p:spPr>
        <p:txBody>
          <a:bodyPr>
            <a:spAutoFit/>
          </a:bodyPr>
          <a:lstStyle/>
          <a:p>
            <a:r>
              <a:rPr lang="ja-JP" altLang="en-US" sz="2400">
                <a:solidFill>
                  <a:srgbClr val="FFFF00"/>
                </a:solidFill>
                <a:latin typeface="HGP創英角ﾎﾟｯﾌﾟ体" pitchFamily="50" charset="-128"/>
                <a:ea typeface="HGP創英角ﾎﾟｯﾌﾟ体" pitchFamily="50" charset="-128"/>
              </a:rPr>
              <a:t>褐虫藻</a:t>
            </a:r>
          </a:p>
        </p:txBody>
      </p:sp>
      <p:sp>
        <p:nvSpPr>
          <p:cNvPr id="59" name="Text Box 85"/>
          <p:cNvSpPr txBox="1">
            <a:spLocks noChangeArrowheads="1"/>
          </p:cNvSpPr>
          <p:nvPr/>
        </p:nvSpPr>
        <p:spPr bwMode="auto">
          <a:xfrm>
            <a:off x="9129086" y="5172075"/>
            <a:ext cx="1072730" cy="276999"/>
          </a:xfrm>
          <a:prstGeom prst="rect">
            <a:avLst/>
          </a:prstGeom>
          <a:noFill/>
          <a:ln w="9525">
            <a:noFill/>
            <a:miter lim="800000"/>
            <a:headEnd/>
            <a:tailEnd/>
          </a:ln>
          <a:effectLst/>
        </p:spPr>
        <p:txBody>
          <a:bodyPr wrap="none">
            <a:spAutoFit/>
          </a:bodyPr>
          <a:lstStyle/>
          <a:p>
            <a:r>
              <a:rPr lang="ja-JP" altLang="en-US" sz="1200">
                <a:solidFill>
                  <a:srgbClr val="FFFF00"/>
                </a:solidFill>
                <a:latin typeface="HGP創英角ﾎﾟｯﾌﾟ体" pitchFamily="50" charset="-128"/>
                <a:ea typeface="HGP創英角ﾎﾟｯﾌﾟ体" pitchFamily="50" charset="-128"/>
              </a:rPr>
              <a:t>かっちゅうそう</a:t>
            </a:r>
          </a:p>
        </p:txBody>
      </p:sp>
      <p:pic>
        <p:nvPicPr>
          <p:cNvPr id="60" name="図 59"/>
          <p:cNvPicPr>
            <a:picLocks noChangeAspect="1"/>
          </p:cNvPicPr>
          <p:nvPr/>
        </p:nvPicPr>
        <p:blipFill>
          <a:blip r:embed="rId6"/>
          <a:stretch>
            <a:fillRect/>
          </a:stretch>
        </p:blipFill>
        <p:spPr>
          <a:xfrm>
            <a:off x="8683796" y="1606074"/>
            <a:ext cx="1508760" cy="1074420"/>
          </a:xfrm>
          <a:prstGeom prst="rect">
            <a:avLst/>
          </a:prstGeom>
        </p:spPr>
      </p:pic>
      <p:pic>
        <p:nvPicPr>
          <p:cNvPr id="62" name="図 61"/>
          <p:cNvPicPr>
            <a:picLocks noChangeAspect="1"/>
          </p:cNvPicPr>
          <p:nvPr/>
        </p:nvPicPr>
        <p:blipFill>
          <a:blip r:embed="rId7"/>
          <a:stretch>
            <a:fillRect/>
          </a:stretch>
        </p:blipFill>
        <p:spPr>
          <a:xfrm>
            <a:off x="7287109" y="4783554"/>
            <a:ext cx="1607820" cy="1897380"/>
          </a:xfrm>
          <a:prstGeom prst="rect">
            <a:avLst/>
          </a:prstGeom>
        </p:spPr>
      </p:pic>
      <p:pic>
        <p:nvPicPr>
          <p:cNvPr id="63" name="図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6493" y="5281832"/>
            <a:ext cx="1988015" cy="1358744"/>
          </a:xfrm>
          <a:prstGeom prst="rect">
            <a:avLst/>
          </a:prstGeom>
        </p:spPr>
      </p:pic>
      <p:pic>
        <p:nvPicPr>
          <p:cNvPr id="64" name="図 6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9007" y="1793265"/>
            <a:ext cx="1444056" cy="1184293"/>
          </a:xfrm>
          <a:prstGeom prst="rect">
            <a:avLst/>
          </a:prstGeom>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23956747"/>
      </p:ext>
    </p:extLst>
  </p:cSld>
  <p:clrMapOvr>
    <a:masterClrMapping/>
  </p:clrMapOvr>
  <mc:AlternateContent xmlns:mc="http://schemas.openxmlformats.org/markup-compatibility/2006" xmlns:p14="http://schemas.microsoft.com/office/powerpoint/2010/main">
    <mc:Choice Requires="p14">
      <p:transition spd="slow" p14:dur="2000" advTm="79317"/>
    </mc:Choice>
    <mc:Fallback xmlns="">
      <p:transition spd="slow" advTm="79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622743" y="260351"/>
            <a:ext cx="4753322" cy="523220"/>
          </a:xfrm>
          <a:prstGeom prst="rect">
            <a:avLst/>
          </a:prstGeom>
          <a:solidFill>
            <a:schemeClr val="bg1"/>
          </a:solidFill>
          <a:ln w="9525">
            <a:noFill/>
            <a:miter lim="800000"/>
            <a:headEnd/>
            <a:tailEnd/>
          </a:ln>
          <a:effectLst/>
        </p:spPr>
        <p:txBody>
          <a:bodyPr wrap="square">
            <a:spAutoFit/>
          </a:bodyPr>
          <a:lstStyle/>
          <a:p>
            <a:r>
              <a:rPr lang="ja-JP" altLang="en-US" sz="2800" dirty="0">
                <a:solidFill>
                  <a:schemeClr val="tx1"/>
                </a:solidFill>
                <a:latin typeface="HG創英角ﾎﾟｯﾌﾟ体" pitchFamily="49" charset="-128"/>
                <a:ea typeface="HG創英角ﾎﾟｯﾌﾟ体" pitchFamily="49" charset="-128"/>
              </a:rPr>
              <a:t>サンゴの食事　</a:t>
            </a:r>
            <a:r>
              <a:rPr lang="en-US" altLang="ja-JP" sz="2800" dirty="0">
                <a:solidFill>
                  <a:schemeClr val="tx1"/>
                </a:solidFill>
                <a:latin typeface="HG創英角ﾎﾟｯﾌﾟ体" pitchFamily="49" charset="-128"/>
                <a:ea typeface="HG創英角ﾎﾟｯﾌﾟ体" pitchFamily="49" charset="-128"/>
              </a:rPr>
              <a:t>2</a:t>
            </a:r>
            <a:r>
              <a:rPr lang="ja-JP" altLang="en-US" sz="2800" dirty="0" err="1">
                <a:solidFill>
                  <a:schemeClr val="tx1"/>
                </a:solidFill>
                <a:latin typeface="HG創英角ﾎﾟｯﾌﾟ体" pitchFamily="49" charset="-128"/>
                <a:ea typeface="HG創英角ﾎﾟｯﾌﾟ体" pitchFamily="49" charset="-128"/>
              </a:rPr>
              <a:t>つの</a:t>
            </a:r>
            <a:r>
              <a:rPr lang="ja-JP" altLang="en-US" sz="2800" dirty="0">
                <a:solidFill>
                  <a:schemeClr val="tx1"/>
                </a:solidFill>
                <a:latin typeface="HG創英角ﾎﾟｯﾌﾟ体" pitchFamily="49" charset="-128"/>
                <a:ea typeface="HG創英角ﾎﾟｯﾌﾟ体" pitchFamily="49" charset="-128"/>
              </a:rPr>
              <a:t>方法</a:t>
            </a:r>
          </a:p>
        </p:txBody>
      </p:sp>
      <p:sp>
        <p:nvSpPr>
          <p:cNvPr id="3" name="Rectangle 90"/>
          <p:cNvSpPr>
            <a:spLocks noChangeArrowheads="1"/>
          </p:cNvSpPr>
          <p:nvPr/>
        </p:nvSpPr>
        <p:spPr bwMode="auto">
          <a:xfrm>
            <a:off x="1499014" y="1052513"/>
            <a:ext cx="4356100" cy="5805487"/>
          </a:xfrm>
          <a:prstGeom prst="rect">
            <a:avLst/>
          </a:prstGeom>
          <a:solidFill>
            <a:srgbClr val="0066FF"/>
          </a:solidFill>
          <a:ln w="9525">
            <a:noFill/>
            <a:miter lim="800000"/>
            <a:headEnd/>
            <a:tailEnd/>
          </a:ln>
          <a:effectLst/>
        </p:spPr>
        <p:txBody>
          <a:bodyPr wrap="none" anchor="ctr"/>
          <a:lstStyle/>
          <a:p>
            <a:endParaRPr lang="ja-JP" altLang="en-US">
              <a:latin typeface="HG創英角ﾎﾟｯﾌﾟ体" pitchFamily="49" charset="-128"/>
              <a:ea typeface="HG創英角ﾎﾟｯﾌﾟ体" pitchFamily="49" charset="-128"/>
            </a:endParaRPr>
          </a:p>
        </p:txBody>
      </p:sp>
      <p:sp>
        <p:nvSpPr>
          <p:cNvPr id="5" name="Text Box 86"/>
          <p:cNvSpPr txBox="1">
            <a:spLocks noChangeArrowheads="1"/>
          </p:cNvSpPr>
          <p:nvPr/>
        </p:nvSpPr>
        <p:spPr bwMode="auto">
          <a:xfrm>
            <a:off x="2042326" y="1700213"/>
            <a:ext cx="3005952" cy="538609"/>
          </a:xfrm>
          <a:prstGeom prst="rect">
            <a:avLst/>
          </a:prstGeom>
          <a:noFill/>
          <a:ln w="9525">
            <a:noFill/>
            <a:miter lim="800000"/>
            <a:headEnd/>
            <a:tailEnd/>
          </a:ln>
          <a:effectLst/>
        </p:spPr>
        <p:txBody>
          <a:bodyPr wrap="none">
            <a:spAutoFit/>
          </a:bodyPr>
          <a:lstStyle/>
          <a:p>
            <a:pPr algn="ctr"/>
            <a:endParaRPr lang="en-US" altLang="ja-JP" sz="900">
              <a:latin typeface="HG創英角ﾎﾟｯﾌﾟ体" pitchFamily="49" charset="-128"/>
              <a:ea typeface="HG創英角ﾎﾟｯﾌﾟ体" pitchFamily="49" charset="-128"/>
            </a:endParaRPr>
          </a:p>
          <a:p>
            <a:pPr algn="ctr"/>
            <a:r>
              <a:rPr lang="ja-JP" altLang="en-US" sz="2000">
                <a:latin typeface="HG創英角ﾎﾟｯﾌﾟ体" pitchFamily="49" charset="-128"/>
                <a:ea typeface="HG創英角ﾎﾟｯﾌﾟ体" pitchFamily="49" charset="-128"/>
              </a:rPr>
              <a:t>太陽の光で光合成をする</a:t>
            </a:r>
          </a:p>
        </p:txBody>
      </p:sp>
      <p:sp>
        <p:nvSpPr>
          <p:cNvPr id="6" name="Text Box 91"/>
          <p:cNvSpPr txBox="1">
            <a:spLocks noChangeArrowheads="1"/>
          </p:cNvSpPr>
          <p:nvPr/>
        </p:nvSpPr>
        <p:spPr bwMode="auto">
          <a:xfrm>
            <a:off x="2870505" y="1196975"/>
            <a:ext cx="1467068" cy="400110"/>
          </a:xfrm>
          <a:prstGeom prst="rect">
            <a:avLst/>
          </a:prstGeom>
          <a:noFill/>
          <a:ln w="9525">
            <a:solidFill>
              <a:schemeClr val="bg1"/>
            </a:solidFill>
            <a:miter lim="800000"/>
            <a:headEnd/>
            <a:tailEnd/>
          </a:ln>
          <a:effectLst/>
        </p:spPr>
        <p:txBody>
          <a:bodyPr wrap="none">
            <a:spAutoFit/>
          </a:bodyPr>
          <a:lstStyle/>
          <a:p>
            <a:pPr algn="ctr"/>
            <a:r>
              <a:rPr lang="ja-JP" altLang="en-US" sz="2000">
                <a:latin typeface="HG創英角ﾎﾟｯﾌﾟ体" pitchFamily="49" charset="-128"/>
                <a:ea typeface="HG創英角ﾎﾟｯﾌﾟ体" pitchFamily="49" charset="-128"/>
              </a:rPr>
              <a:t>昼のサンゴ</a:t>
            </a:r>
          </a:p>
        </p:txBody>
      </p:sp>
      <p:sp>
        <p:nvSpPr>
          <p:cNvPr id="7" name="AutoShape 92"/>
          <p:cNvSpPr>
            <a:spLocks noChangeArrowheads="1"/>
          </p:cNvSpPr>
          <p:nvPr/>
        </p:nvSpPr>
        <p:spPr bwMode="auto">
          <a:xfrm>
            <a:off x="1678402" y="2276475"/>
            <a:ext cx="1439862" cy="1368425"/>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ja-JP" altLang="en-US">
              <a:latin typeface="HG創英角ﾎﾟｯﾌﾟ体" pitchFamily="49" charset="-128"/>
              <a:ea typeface="HG創英角ﾎﾟｯﾌﾟ体" pitchFamily="49" charset="-128"/>
            </a:endParaRPr>
          </a:p>
        </p:txBody>
      </p:sp>
      <p:sp>
        <p:nvSpPr>
          <p:cNvPr id="10" name="Rectangle 89"/>
          <p:cNvSpPr>
            <a:spLocks noChangeArrowheads="1"/>
          </p:cNvSpPr>
          <p:nvPr/>
        </p:nvSpPr>
        <p:spPr bwMode="auto">
          <a:xfrm>
            <a:off x="6142452" y="1052513"/>
            <a:ext cx="4642458" cy="5805487"/>
          </a:xfrm>
          <a:prstGeom prst="rect">
            <a:avLst/>
          </a:prstGeom>
          <a:solidFill>
            <a:schemeClr val="tx1"/>
          </a:solidFill>
          <a:ln w="9525">
            <a:solidFill>
              <a:schemeClr val="tx1"/>
            </a:solidFill>
            <a:miter lim="800000"/>
            <a:headEnd/>
            <a:tailEnd/>
          </a:ln>
          <a:effectLst/>
        </p:spPr>
        <p:txBody>
          <a:bodyPr wrap="none" anchor="ctr"/>
          <a:lstStyle/>
          <a:p>
            <a:endParaRPr lang="ja-JP" altLang="en-US">
              <a:latin typeface="HG創英角ﾎﾟｯﾌﾟ体" pitchFamily="49" charset="-128"/>
              <a:ea typeface="HG創英角ﾎﾟｯﾌﾟ体" pitchFamily="49" charset="-128"/>
            </a:endParaRPr>
          </a:p>
        </p:txBody>
      </p:sp>
      <p:grpSp>
        <p:nvGrpSpPr>
          <p:cNvPr id="13" name="Group 79"/>
          <p:cNvGrpSpPr>
            <a:grpSpLocks/>
          </p:cNvGrpSpPr>
          <p:nvPr/>
        </p:nvGrpSpPr>
        <p:grpSpPr bwMode="auto">
          <a:xfrm>
            <a:off x="6502814" y="4076700"/>
            <a:ext cx="2306638" cy="3057525"/>
            <a:chOff x="476" y="2432"/>
            <a:chExt cx="1453" cy="1926"/>
          </a:xfrm>
        </p:grpSpPr>
        <p:grpSp>
          <p:nvGrpSpPr>
            <p:cNvPr id="14" name="Group 10"/>
            <p:cNvGrpSpPr>
              <a:grpSpLocks/>
            </p:cNvGrpSpPr>
            <p:nvPr/>
          </p:nvGrpSpPr>
          <p:grpSpPr bwMode="auto">
            <a:xfrm>
              <a:off x="476" y="2886"/>
              <a:ext cx="1453" cy="1472"/>
              <a:chOff x="476" y="2865"/>
              <a:chExt cx="1453" cy="1472"/>
            </a:xfrm>
          </p:grpSpPr>
          <p:sp>
            <p:nvSpPr>
              <p:cNvPr id="23" name="Freeform 11"/>
              <p:cNvSpPr>
                <a:spLocks/>
              </p:cNvSpPr>
              <p:nvPr/>
            </p:nvSpPr>
            <p:spPr bwMode="auto">
              <a:xfrm rot="-2403080">
                <a:off x="748" y="2956"/>
                <a:ext cx="1037" cy="1381"/>
              </a:xfrm>
              <a:custGeom>
                <a:avLst/>
                <a:gdLst/>
                <a:ahLst/>
                <a:cxnLst>
                  <a:cxn ang="0">
                    <a:pos x="674" y="1338"/>
                  </a:cxn>
                  <a:cxn ang="0">
                    <a:pos x="641" y="1109"/>
                  </a:cxn>
                  <a:cxn ang="0">
                    <a:pos x="614" y="1044"/>
                  </a:cxn>
                  <a:cxn ang="0">
                    <a:pos x="592" y="1012"/>
                  </a:cxn>
                  <a:cxn ang="0">
                    <a:pos x="549" y="952"/>
                  </a:cxn>
                  <a:cxn ang="0">
                    <a:pos x="516" y="903"/>
                  </a:cxn>
                  <a:cxn ang="0">
                    <a:pos x="294" y="718"/>
                  </a:cxn>
                  <a:cxn ang="0">
                    <a:pos x="196" y="626"/>
                  </a:cxn>
                  <a:cxn ang="0">
                    <a:pos x="163" y="593"/>
                  </a:cxn>
                  <a:cxn ang="0">
                    <a:pos x="93" y="490"/>
                  </a:cxn>
                  <a:cxn ang="0">
                    <a:pos x="82" y="468"/>
                  </a:cxn>
                  <a:cxn ang="0">
                    <a:pos x="60" y="436"/>
                  </a:cxn>
                  <a:cxn ang="0">
                    <a:pos x="33" y="381"/>
                  </a:cxn>
                  <a:cxn ang="0">
                    <a:pos x="0" y="256"/>
                  </a:cxn>
                  <a:cxn ang="0">
                    <a:pos x="27" y="61"/>
                  </a:cxn>
                  <a:cxn ang="0">
                    <a:pos x="38" y="17"/>
                  </a:cxn>
                  <a:cxn ang="0">
                    <a:pos x="109" y="6"/>
                  </a:cxn>
                  <a:cxn ang="0">
                    <a:pos x="169" y="23"/>
                  </a:cxn>
                  <a:cxn ang="0">
                    <a:pos x="201" y="44"/>
                  </a:cxn>
                  <a:cxn ang="0">
                    <a:pos x="207" y="61"/>
                  </a:cxn>
                  <a:cxn ang="0">
                    <a:pos x="223" y="71"/>
                  </a:cxn>
                  <a:cxn ang="0">
                    <a:pos x="321" y="142"/>
                  </a:cxn>
                  <a:cxn ang="0">
                    <a:pos x="495" y="234"/>
                  </a:cxn>
                  <a:cxn ang="0">
                    <a:pos x="587" y="283"/>
                  </a:cxn>
                  <a:cxn ang="0">
                    <a:pos x="674" y="327"/>
                  </a:cxn>
                  <a:cxn ang="0">
                    <a:pos x="772" y="403"/>
                  </a:cxn>
                  <a:cxn ang="0">
                    <a:pos x="804" y="425"/>
                  </a:cxn>
                  <a:cxn ang="0">
                    <a:pos x="859" y="484"/>
                  </a:cxn>
                  <a:cxn ang="0">
                    <a:pos x="929" y="533"/>
                  </a:cxn>
                  <a:cxn ang="0">
                    <a:pos x="962" y="555"/>
                  </a:cxn>
                  <a:cxn ang="0">
                    <a:pos x="978" y="566"/>
                  </a:cxn>
                  <a:cxn ang="0">
                    <a:pos x="1103" y="267"/>
                  </a:cxn>
                  <a:cxn ang="0">
                    <a:pos x="1125" y="213"/>
                  </a:cxn>
                  <a:cxn ang="0">
                    <a:pos x="1152" y="164"/>
                  </a:cxn>
                  <a:cxn ang="0">
                    <a:pos x="1163" y="148"/>
                  </a:cxn>
                  <a:cxn ang="0">
                    <a:pos x="1283" y="44"/>
                  </a:cxn>
                  <a:cxn ang="0">
                    <a:pos x="1364" y="82"/>
                  </a:cxn>
                  <a:cxn ang="0">
                    <a:pos x="1402" y="131"/>
                  </a:cxn>
                  <a:cxn ang="0">
                    <a:pos x="1402" y="332"/>
                  </a:cxn>
                  <a:cxn ang="0">
                    <a:pos x="1353" y="555"/>
                  </a:cxn>
                  <a:cxn ang="0">
                    <a:pos x="1326" y="604"/>
                  </a:cxn>
                  <a:cxn ang="0">
                    <a:pos x="1272" y="734"/>
                  </a:cxn>
                  <a:cxn ang="0">
                    <a:pos x="1239" y="789"/>
                  </a:cxn>
                  <a:cxn ang="0">
                    <a:pos x="1212" y="838"/>
                  </a:cxn>
                  <a:cxn ang="0">
                    <a:pos x="1163" y="919"/>
                  </a:cxn>
                  <a:cxn ang="0">
                    <a:pos x="1141" y="968"/>
                  </a:cxn>
                  <a:cxn ang="0">
                    <a:pos x="1158" y="1022"/>
                  </a:cxn>
                  <a:cxn ang="0">
                    <a:pos x="1168" y="1055"/>
                  </a:cxn>
                  <a:cxn ang="0">
                    <a:pos x="1158" y="1381"/>
                  </a:cxn>
                  <a:cxn ang="0">
                    <a:pos x="766" y="1359"/>
                  </a:cxn>
                  <a:cxn ang="0">
                    <a:pos x="674" y="1338"/>
                  </a:cxn>
                </a:cxnLst>
                <a:rect l="0" t="0" r="r" b="b"/>
                <a:pathLst>
                  <a:path w="1428" h="1381">
                    <a:moveTo>
                      <a:pt x="674" y="1338"/>
                    </a:moveTo>
                    <a:cubicBezTo>
                      <a:pt x="679" y="1258"/>
                      <a:pt x="676" y="1182"/>
                      <a:pt x="641" y="1109"/>
                    </a:cubicBezTo>
                    <a:cubicBezTo>
                      <a:pt x="631" y="1089"/>
                      <a:pt x="625" y="1063"/>
                      <a:pt x="614" y="1044"/>
                    </a:cubicBezTo>
                    <a:cubicBezTo>
                      <a:pt x="607" y="1033"/>
                      <a:pt x="592" y="1012"/>
                      <a:pt x="592" y="1012"/>
                    </a:cubicBezTo>
                    <a:cubicBezTo>
                      <a:pt x="585" y="989"/>
                      <a:pt x="568" y="965"/>
                      <a:pt x="549" y="952"/>
                    </a:cubicBezTo>
                    <a:cubicBezTo>
                      <a:pt x="542" y="929"/>
                      <a:pt x="533" y="919"/>
                      <a:pt x="516" y="903"/>
                    </a:cubicBezTo>
                    <a:cubicBezTo>
                      <a:pt x="488" y="814"/>
                      <a:pt x="361" y="773"/>
                      <a:pt x="294" y="718"/>
                    </a:cubicBezTo>
                    <a:cubicBezTo>
                      <a:pt x="259" y="690"/>
                      <a:pt x="228" y="658"/>
                      <a:pt x="196" y="626"/>
                    </a:cubicBezTo>
                    <a:cubicBezTo>
                      <a:pt x="155" y="585"/>
                      <a:pt x="203" y="619"/>
                      <a:pt x="163" y="593"/>
                    </a:cubicBezTo>
                    <a:cubicBezTo>
                      <a:pt x="155" y="567"/>
                      <a:pt x="111" y="514"/>
                      <a:pt x="93" y="490"/>
                    </a:cubicBezTo>
                    <a:cubicBezTo>
                      <a:pt x="88" y="483"/>
                      <a:pt x="86" y="475"/>
                      <a:pt x="82" y="468"/>
                    </a:cubicBezTo>
                    <a:cubicBezTo>
                      <a:pt x="75" y="457"/>
                      <a:pt x="60" y="436"/>
                      <a:pt x="60" y="436"/>
                    </a:cubicBezTo>
                    <a:cubicBezTo>
                      <a:pt x="54" y="415"/>
                      <a:pt x="42" y="401"/>
                      <a:pt x="33" y="381"/>
                    </a:cubicBezTo>
                    <a:cubicBezTo>
                      <a:pt x="16" y="343"/>
                      <a:pt x="7" y="297"/>
                      <a:pt x="0" y="256"/>
                    </a:cubicBezTo>
                    <a:cubicBezTo>
                      <a:pt x="5" y="189"/>
                      <a:pt x="11" y="126"/>
                      <a:pt x="27" y="61"/>
                    </a:cubicBezTo>
                    <a:cubicBezTo>
                      <a:pt x="31" y="46"/>
                      <a:pt x="27" y="27"/>
                      <a:pt x="38" y="17"/>
                    </a:cubicBezTo>
                    <a:cubicBezTo>
                      <a:pt x="55" y="0"/>
                      <a:pt x="85" y="9"/>
                      <a:pt x="109" y="6"/>
                    </a:cubicBezTo>
                    <a:cubicBezTo>
                      <a:pt x="129" y="13"/>
                      <a:pt x="149" y="17"/>
                      <a:pt x="169" y="23"/>
                    </a:cubicBezTo>
                    <a:cubicBezTo>
                      <a:pt x="180" y="30"/>
                      <a:pt x="190" y="37"/>
                      <a:pt x="201" y="44"/>
                    </a:cubicBezTo>
                    <a:cubicBezTo>
                      <a:pt x="206" y="47"/>
                      <a:pt x="203" y="56"/>
                      <a:pt x="207" y="61"/>
                    </a:cubicBezTo>
                    <a:cubicBezTo>
                      <a:pt x="211" y="66"/>
                      <a:pt x="218" y="68"/>
                      <a:pt x="223" y="71"/>
                    </a:cubicBezTo>
                    <a:cubicBezTo>
                      <a:pt x="249" y="111"/>
                      <a:pt x="277" y="129"/>
                      <a:pt x="321" y="142"/>
                    </a:cubicBezTo>
                    <a:cubicBezTo>
                      <a:pt x="375" y="179"/>
                      <a:pt x="435" y="209"/>
                      <a:pt x="495" y="234"/>
                    </a:cubicBezTo>
                    <a:cubicBezTo>
                      <a:pt x="528" y="248"/>
                      <a:pt x="552" y="272"/>
                      <a:pt x="587" y="283"/>
                    </a:cubicBezTo>
                    <a:cubicBezTo>
                      <a:pt x="614" y="302"/>
                      <a:pt x="648" y="308"/>
                      <a:pt x="674" y="327"/>
                    </a:cubicBezTo>
                    <a:cubicBezTo>
                      <a:pt x="708" y="351"/>
                      <a:pt x="740" y="377"/>
                      <a:pt x="772" y="403"/>
                    </a:cubicBezTo>
                    <a:cubicBezTo>
                      <a:pt x="782" y="411"/>
                      <a:pt x="796" y="415"/>
                      <a:pt x="804" y="425"/>
                    </a:cubicBezTo>
                    <a:cubicBezTo>
                      <a:pt x="820" y="445"/>
                      <a:pt x="840" y="467"/>
                      <a:pt x="859" y="484"/>
                    </a:cubicBezTo>
                    <a:cubicBezTo>
                      <a:pt x="879" y="501"/>
                      <a:pt x="907" y="518"/>
                      <a:pt x="929" y="533"/>
                    </a:cubicBezTo>
                    <a:cubicBezTo>
                      <a:pt x="940" y="541"/>
                      <a:pt x="951" y="548"/>
                      <a:pt x="962" y="555"/>
                    </a:cubicBezTo>
                    <a:cubicBezTo>
                      <a:pt x="967" y="559"/>
                      <a:pt x="978" y="566"/>
                      <a:pt x="978" y="566"/>
                    </a:cubicBezTo>
                    <a:cubicBezTo>
                      <a:pt x="1039" y="474"/>
                      <a:pt x="1042" y="356"/>
                      <a:pt x="1103" y="267"/>
                    </a:cubicBezTo>
                    <a:cubicBezTo>
                      <a:pt x="1109" y="246"/>
                      <a:pt x="1112" y="231"/>
                      <a:pt x="1125" y="213"/>
                    </a:cubicBezTo>
                    <a:cubicBezTo>
                      <a:pt x="1134" y="184"/>
                      <a:pt x="1127" y="201"/>
                      <a:pt x="1152" y="164"/>
                    </a:cubicBezTo>
                    <a:cubicBezTo>
                      <a:pt x="1156" y="159"/>
                      <a:pt x="1163" y="148"/>
                      <a:pt x="1163" y="148"/>
                    </a:cubicBezTo>
                    <a:cubicBezTo>
                      <a:pt x="1183" y="80"/>
                      <a:pt x="1219" y="61"/>
                      <a:pt x="1283" y="44"/>
                    </a:cubicBezTo>
                    <a:cubicBezTo>
                      <a:pt x="1329" y="53"/>
                      <a:pt x="1328" y="57"/>
                      <a:pt x="1364" y="82"/>
                    </a:cubicBezTo>
                    <a:cubicBezTo>
                      <a:pt x="1390" y="121"/>
                      <a:pt x="1377" y="106"/>
                      <a:pt x="1402" y="131"/>
                    </a:cubicBezTo>
                    <a:cubicBezTo>
                      <a:pt x="1426" y="199"/>
                      <a:pt x="1428" y="262"/>
                      <a:pt x="1402" y="332"/>
                    </a:cubicBezTo>
                    <a:cubicBezTo>
                      <a:pt x="1397" y="403"/>
                      <a:pt x="1395" y="494"/>
                      <a:pt x="1353" y="555"/>
                    </a:cubicBezTo>
                    <a:cubicBezTo>
                      <a:pt x="1347" y="573"/>
                      <a:pt x="1326" y="604"/>
                      <a:pt x="1326" y="604"/>
                    </a:cubicBezTo>
                    <a:cubicBezTo>
                      <a:pt x="1312" y="649"/>
                      <a:pt x="1290" y="690"/>
                      <a:pt x="1272" y="734"/>
                    </a:cubicBezTo>
                    <a:cubicBezTo>
                      <a:pt x="1264" y="754"/>
                      <a:pt x="1239" y="789"/>
                      <a:pt x="1239" y="789"/>
                    </a:cubicBezTo>
                    <a:cubicBezTo>
                      <a:pt x="1233" y="807"/>
                      <a:pt x="1212" y="838"/>
                      <a:pt x="1212" y="838"/>
                    </a:cubicBezTo>
                    <a:cubicBezTo>
                      <a:pt x="1204" y="864"/>
                      <a:pt x="1183" y="899"/>
                      <a:pt x="1163" y="919"/>
                    </a:cubicBezTo>
                    <a:cubicBezTo>
                      <a:pt x="1157" y="937"/>
                      <a:pt x="1148" y="951"/>
                      <a:pt x="1141" y="968"/>
                    </a:cubicBezTo>
                    <a:cubicBezTo>
                      <a:pt x="1146" y="986"/>
                      <a:pt x="1152" y="1004"/>
                      <a:pt x="1158" y="1022"/>
                    </a:cubicBezTo>
                    <a:cubicBezTo>
                      <a:pt x="1162" y="1033"/>
                      <a:pt x="1168" y="1055"/>
                      <a:pt x="1168" y="1055"/>
                    </a:cubicBezTo>
                    <a:cubicBezTo>
                      <a:pt x="1181" y="1146"/>
                      <a:pt x="1228" y="1333"/>
                      <a:pt x="1158" y="1381"/>
                    </a:cubicBezTo>
                    <a:cubicBezTo>
                      <a:pt x="1034" y="1353"/>
                      <a:pt x="884" y="1362"/>
                      <a:pt x="766" y="1359"/>
                    </a:cubicBezTo>
                    <a:cubicBezTo>
                      <a:pt x="721" y="1348"/>
                      <a:pt x="752" y="1356"/>
                      <a:pt x="674" y="1338"/>
                    </a:cubicBezTo>
                    <a:close/>
                  </a:path>
                </a:pathLst>
              </a:custGeom>
              <a:solidFill>
                <a:srgbClr val="CCCC00"/>
              </a:solidFill>
              <a:ln w="9525">
                <a:noFill/>
                <a:round/>
                <a:headEnd/>
                <a:tailEnd/>
              </a:ln>
              <a:effectLst/>
            </p:spPr>
            <p:txBody>
              <a:bodyPr/>
              <a:lstStyle/>
              <a:p>
                <a:endParaRPr lang="ja-JP" altLang="en-US"/>
              </a:p>
            </p:txBody>
          </p:sp>
          <p:sp>
            <p:nvSpPr>
              <p:cNvPr id="24" name="Freeform 12"/>
              <p:cNvSpPr>
                <a:spLocks/>
              </p:cNvSpPr>
              <p:nvPr/>
            </p:nvSpPr>
            <p:spPr bwMode="auto">
              <a:xfrm>
                <a:off x="1111" y="3001"/>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25" name="Freeform 13"/>
              <p:cNvSpPr>
                <a:spLocks/>
              </p:cNvSpPr>
              <p:nvPr/>
            </p:nvSpPr>
            <p:spPr bwMode="auto">
              <a:xfrm>
                <a:off x="1202" y="3137"/>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26" name="Freeform 14"/>
              <p:cNvSpPr>
                <a:spLocks/>
              </p:cNvSpPr>
              <p:nvPr/>
            </p:nvSpPr>
            <p:spPr bwMode="auto">
              <a:xfrm>
                <a:off x="1247" y="327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27" name="Freeform 15"/>
              <p:cNvSpPr>
                <a:spLocks/>
              </p:cNvSpPr>
              <p:nvPr/>
            </p:nvSpPr>
            <p:spPr bwMode="auto">
              <a:xfrm>
                <a:off x="1429" y="3228"/>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28" name="Freeform 16"/>
              <p:cNvSpPr>
                <a:spLocks/>
              </p:cNvSpPr>
              <p:nvPr/>
            </p:nvSpPr>
            <p:spPr bwMode="auto">
              <a:xfrm>
                <a:off x="1383" y="3092"/>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29" name="Freeform 17"/>
              <p:cNvSpPr>
                <a:spLocks/>
              </p:cNvSpPr>
              <p:nvPr/>
            </p:nvSpPr>
            <p:spPr bwMode="auto">
              <a:xfrm>
                <a:off x="1293" y="295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0" name="Freeform 18"/>
              <p:cNvSpPr>
                <a:spLocks/>
              </p:cNvSpPr>
              <p:nvPr/>
            </p:nvSpPr>
            <p:spPr bwMode="auto">
              <a:xfrm>
                <a:off x="1156" y="2865"/>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1" name="Freeform 19"/>
              <p:cNvSpPr>
                <a:spLocks/>
              </p:cNvSpPr>
              <p:nvPr/>
            </p:nvSpPr>
            <p:spPr bwMode="auto">
              <a:xfrm>
                <a:off x="703" y="336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2" name="Freeform 20"/>
              <p:cNvSpPr>
                <a:spLocks/>
              </p:cNvSpPr>
              <p:nvPr/>
            </p:nvSpPr>
            <p:spPr bwMode="auto">
              <a:xfrm>
                <a:off x="612" y="35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3" name="Freeform 21"/>
              <p:cNvSpPr>
                <a:spLocks/>
              </p:cNvSpPr>
              <p:nvPr/>
            </p:nvSpPr>
            <p:spPr bwMode="auto">
              <a:xfrm>
                <a:off x="794" y="35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4" name="Freeform 22"/>
              <p:cNvSpPr>
                <a:spLocks/>
              </p:cNvSpPr>
              <p:nvPr/>
            </p:nvSpPr>
            <p:spPr bwMode="auto">
              <a:xfrm>
                <a:off x="975" y="363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5" name="Freeform 23"/>
              <p:cNvSpPr>
                <a:spLocks/>
              </p:cNvSpPr>
              <p:nvPr/>
            </p:nvSpPr>
            <p:spPr bwMode="auto">
              <a:xfrm>
                <a:off x="748" y="363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6" name="Freeform 24"/>
              <p:cNvSpPr>
                <a:spLocks/>
              </p:cNvSpPr>
              <p:nvPr/>
            </p:nvSpPr>
            <p:spPr bwMode="auto">
              <a:xfrm>
                <a:off x="930" y="336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7" name="Freeform 25"/>
              <p:cNvSpPr>
                <a:spLocks/>
              </p:cNvSpPr>
              <p:nvPr/>
            </p:nvSpPr>
            <p:spPr bwMode="auto">
              <a:xfrm>
                <a:off x="476" y="336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8" name="Freeform 26"/>
              <p:cNvSpPr>
                <a:spLocks/>
              </p:cNvSpPr>
              <p:nvPr/>
            </p:nvSpPr>
            <p:spPr bwMode="auto">
              <a:xfrm>
                <a:off x="1020" y="35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39" name="Freeform 27"/>
              <p:cNvSpPr>
                <a:spLocks/>
              </p:cNvSpPr>
              <p:nvPr/>
            </p:nvSpPr>
            <p:spPr bwMode="auto">
              <a:xfrm>
                <a:off x="1247" y="354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0" name="Freeform 28"/>
              <p:cNvSpPr>
                <a:spLocks/>
              </p:cNvSpPr>
              <p:nvPr/>
            </p:nvSpPr>
            <p:spPr bwMode="auto">
              <a:xfrm>
                <a:off x="1156" y="3727"/>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1" name="Freeform 29"/>
              <p:cNvSpPr>
                <a:spLocks/>
              </p:cNvSpPr>
              <p:nvPr/>
            </p:nvSpPr>
            <p:spPr bwMode="auto">
              <a:xfrm>
                <a:off x="1293" y="3818"/>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2" name="Freeform 30"/>
              <p:cNvSpPr>
                <a:spLocks/>
              </p:cNvSpPr>
              <p:nvPr/>
            </p:nvSpPr>
            <p:spPr bwMode="auto">
              <a:xfrm>
                <a:off x="1474" y="3636"/>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3" name="Freeform 31"/>
              <p:cNvSpPr>
                <a:spLocks/>
              </p:cNvSpPr>
              <p:nvPr/>
            </p:nvSpPr>
            <p:spPr bwMode="auto">
              <a:xfrm>
                <a:off x="1383" y="341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4" name="Freeform 32"/>
              <p:cNvSpPr>
                <a:spLocks/>
              </p:cNvSpPr>
              <p:nvPr/>
            </p:nvSpPr>
            <p:spPr bwMode="auto">
              <a:xfrm>
                <a:off x="1156" y="341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5" name="Freeform 33"/>
              <p:cNvSpPr>
                <a:spLocks/>
              </p:cNvSpPr>
              <p:nvPr/>
            </p:nvSpPr>
            <p:spPr bwMode="auto">
              <a:xfrm>
                <a:off x="1429" y="3727"/>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6" name="Freeform 34"/>
              <p:cNvSpPr>
                <a:spLocks/>
              </p:cNvSpPr>
              <p:nvPr/>
            </p:nvSpPr>
            <p:spPr bwMode="auto">
              <a:xfrm>
                <a:off x="1520" y="3863"/>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7" name="Freeform 35"/>
              <p:cNvSpPr>
                <a:spLocks/>
              </p:cNvSpPr>
              <p:nvPr/>
            </p:nvSpPr>
            <p:spPr bwMode="auto">
              <a:xfrm>
                <a:off x="1565" y="40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8" name="Freeform 36"/>
              <p:cNvSpPr>
                <a:spLocks/>
              </p:cNvSpPr>
              <p:nvPr/>
            </p:nvSpPr>
            <p:spPr bwMode="auto">
              <a:xfrm>
                <a:off x="1747" y="3954"/>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49" name="Freeform 37"/>
              <p:cNvSpPr>
                <a:spLocks/>
              </p:cNvSpPr>
              <p:nvPr/>
            </p:nvSpPr>
            <p:spPr bwMode="auto">
              <a:xfrm>
                <a:off x="1701" y="3818"/>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50" name="Freeform 38"/>
              <p:cNvSpPr>
                <a:spLocks/>
              </p:cNvSpPr>
              <p:nvPr/>
            </p:nvSpPr>
            <p:spPr bwMode="auto">
              <a:xfrm>
                <a:off x="1611" y="3682"/>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sp>
            <p:nvSpPr>
              <p:cNvPr id="51" name="Freeform 39"/>
              <p:cNvSpPr>
                <a:spLocks/>
              </p:cNvSpPr>
              <p:nvPr/>
            </p:nvSpPr>
            <p:spPr bwMode="auto">
              <a:xfrm>
                <a:off x="1429" y="3500"/>
                <a:ext cx="182" cy="120"/>
              </a:xfrm>
              <a:custGeom>
                <a:avLst/>
                <a:gdLst/>
                <a:ahLst/>
                <a:cxnLst>
                  <a:cxn ang="0">
                    <a:pos x="272" y="424"/>
                  </a:cxn>
                  <a:cxn ang="0">
                    <a:pos x="212" y="305"/>
                  </a:cxn>
                  <a:cxn ang="0">
                    <a:pos x="38" y="239"/>
                  </a:cxn>
                  <a:cxn ang="0">
                    <a:pos x="28" y="223"/>
                  </a:cxn>
                  <a:cxn ang="0">
                    <a:pos x="11" y="212"/>
                  </a:cxn>
                  <a:cxn ang="0">
                    <a:pos x="0" y="180"/>
                  </a:cxn>
                  <a:cxn ang="0">
                    <a:pos x="66" y="120"/>
                  </a:cxn>
                  <a:cxn ang="0">
                    <a:pos x="147" y="142"/>
                  </a:cxn>
                  <a:cxn ang="0">
                    <a:pos x="180" y="152"/>
                  </a:cxn>
                  <a:cxn ang="0">
                    <a:pos x="201" y="158"/>
                  </a:cxn>
                  <a:cxn ang="0">
                    <a:pos x="223" y="125"/>
                  </a:cxn>
                  <a:cxn ang="0">
                    <a:pos x="185" y="82"/>
                  </a:cxn>
                  <a:cxn ang="0">
                    <a:pos x="239" y="17"/>
                  </a:cxn>
                  <a:cxn ang="0">
                    <a:pos x="321" y="33"/>
                  </a:cxn>
                  <a:cxn ang="0">
                    <a:pos x="370" y="120"/>
                  </a:cxn>
                  <a:cxn ang="0">
                    <a:pos x="402" y="60"/>
                  </a:cxn>
                  <a:cxn ang="0">
                    <a:pos x="451" y="0"/>
                  </a:cxn>
                  <a:cxn ang="0">
                    <a:pos x="506" y="44"/>
                  </a:cxn>
                  <a:cxn ang="0">
                    <a:pos x="544" y="131"/>
                  </a:cxn>
                  <a:cxn ang="0">
                    <a:pos x="604" y="98"/>
                  </a:cxn>
                  <a:cxn ang="0">
                    <a:pos x="609" y="33"/>
                  </a:cxn>
                  <a:cxn ang="0">
                    <a:pos x="642" y="11"/>
                  </a:cxn>
                  <a:cxn ang="0">
                    <a:pos x="685" y="27"/>
                  </a:cxn>
                  <a:cxn ang="0">
                    <a:pos x="707" y="60"/>
                  </a:cxn>
                  <a:cxn ang="0">
                    <a:pos x="696" y="104"/>
                  </a:cxn>
                  <a:cxn ang="0">
                    <a:pos x="674" y="136"/>
                  </a:cxn>
                  <a:cxn ang="0">
                    <a:pos x="767" y="142"/>
                  </a:cxn>
                  <a:cxn ang="0">
                    <a:pos x="799" y="55"/>
                  </a:cxn>
                  <a:cxn ang="0">
                    <a:pos x="897" y="104"/>
                  </a:cxn>
                  <a:cxn ang="0">
                    <a:pos x="886" y="169"/>
                  </a:cxn>
                  <a:cxn ang="0">
                    <a:pos x="728" y="267"/>
                  </a:cxn>
                  <a:cxn ang="0">
                    <a:pos x="690" y="305"/>
                  </a:cxn>
                  <a:cxn ang="0">
                    <a:pos x="701" y="364"/>
                  </a:cxn>
                  <a:cxn ang="0">
                    <a:pos x="604" y="343"/>
                  </a:cxn>
                  <a:cxn ang="0">
                    <a:pos x="500" y="359"/>
                  </a:cxn>
                  <a:cxn ang="0">
                    <a:pos x="413" y="354"/>
                  </a:cxn>
                  <a:cxn ang="0">
                    <a:pos x="359" y="343"/>
                  </a:cxn>
                  <a:cxn ang="0">
                    <a:pos x="337" y="402"/>
                  </a:cxn>
                  <a:cxn ang="0">
                    <a:pos x="272" y="424"/>
                  </a:cxn>
                </a:cxnLst>
                <a:rect l="0" t="0" r="r" b="b"/>
                <a:pathLst>
                  <a:path w="897" h="424">
                    <a:moveTo>
                      <a:pt x="272" y="424"/>
                    </a:moveTo>
                    <a:cubicBezTo>
                      <a:pt x="265" y="388"/>
                      <a:pt x="251" y="316"/>
                      <a:pt x="212" y="305"/>
                    </a:cubicBezTo>
                    <a:cubicBezTo>
                      <a:pt x="161" y="270"/>
                      <a:pt x="97" y="260"/>
                      <a:pt x="38" y="239"/>
                    </a:cubicBezTo>
                    <a:cubicBezTo>
                      <a:pt x="35" y="234"/>
                      <a:pt x="32" y="227"/>
                      <a:pt x="28" y="223"/>
                    </a:cubicBezTo>
                    <a:cubicBezTo>
                      <a:pt x="23" y="218"/>
                      <a:pt x="15" y="217"/>
                      <a:pt x="11" y="212"/>
                    </a:cubicBezTo>
                    <a:cubicBezTo>
                      <a:pt x="4" y="203"/>
                      <a:pt x="4" y="191"/>
                      <a:pt x="0" y="180"/>
                    </a:cubicBezTo>
                    <a:cubicBezTo>
                      <a:pt x="11" y="141"/>
                      <a:pt x="29" y="131"/>
                      <a:pt x="66" y="120"/>
                    </a:cubicBezTo>
                    <a:cubicBezTo>
                      <a:pt x="95" y="125"/>
                      <a:pt x="119" y="133"/>
                      <a:pt x="147" y="142"/>
                    </a:cubicBezTo>
                    <a:cubicBezTo>
                      <a:pt x="158" y="146"/>
                      <a:pt x="169" y="149"/>
                      <a:pt x="180" y="152"/>
                    </a:cubicBezTo>
                    <a:cubicBezTo>
                      <a:pt x="187" y="154"/>
                      <a:pt x="201" y="158"/>
                      <a:pt x="201" y="158"/>
                    </a:cubicBezTo>
                    <a:cubicBezTo>
                      <a:pt x="247" y="152"/>
                      <a:pt x="267" y="155"/>
                      <a:pt x="223" y="125"/>
                    </a:cubicBezTo>
                    <a:cubicBezTo>
                      <a:pt x="211" y="108"/>
                      <a:pt x="197" y="99"/>
                      <a:pt x="185" y="82"/>
                    </a:cubicBezTo>
                    <a:cubicBezTo>
                      <a:pt x="169" y="29"/>
                      <a:pt x="194" y="23"/>
                      <a:pt x="239" y="17"/>
                    </a:cubicBezTo>
                    <a:cubicBezTo>
                      <a:pt x="272" y="8"/>
                      <a:pt x="296" y="8"/>
                      <a:pt x="321" y="33"/>
                    </a:cubicBezTo>
                    <a:cubicBezTo>
                      <a:pt x="331" y="65"/>
                      <a:pt x="336" y="107"/>
                      <a:pt x="370" y="120"/>
                    </a:cubicBezTo>
                    <a:cubicBezTo>
                      <a:pt x="413" y="110"/>
                      <a:pt x="409" y="104"/>
                      <a:pt x="402" y="60"/>
                    </a:cubicBezTo>
                    <a:cubicBezTo>
                      <a:pt x="410" y="26"/>
                      <a:pt x="418" y="12"/>
                      <a:pt x="451" y="0"/>
                    </a:cubicBezTo>
                    <a:cubicBezTo>
                      <a:pt x="494" y="12"/>
                      <a:pt x="483" y="9"/>
                      <a:pt x="506" y="44"/>
                    </a:cubicBezTo>
                    <a:cubicBezTo>
                      <a:pt x="520" y="88"/>
                      <a:pt x="484" y="110"/>
                      <a:pt x="544" y="131"/>
                    </a:cubicBezTo>
                    <a:cubicBezTo>
                      <a:pt x="577" y="126"/>
                      <a:pt x="592" y="129"/>
                      <a:pt x="604" y="98"/>
                    </a:cubicBezTo>
                    <a:cubicBezTo>
                      <a:pt x="606" y="76"/>
                      <a:pt x="600" y="53"/>
                      <a:pt x="609" y="33"/>
                    </a:cubicBezTo>
                    <a:cubicBezTo>
                      <a:pt x="614" y="21"/>
                      <a:pt x="642" y="11"/>
                      <a:pt x="642" y="11"/>
                    </a:cubicBezTo>
                    <a:cubicBezTo>
                      <a:pt x="656" y="14"/>
                      <a:pt x="674" y="15"/>
                      <a:pt x="685" y="27"/>
                    </a:cubicBezTo>
                    <a:cubicBezTo>
                      <a:pt x="694" y="37"/>
                      <a:pt x="707" y="60"/>
                      <a:pt x="707" y="60"/>
                    </a:cubicBezTo>
                    <a:cubicBezTo>
                      <a:pt x="707" y="61"/>
                      <a:pt x="699" y="98"/>
                      <a:pt x="696" y="104"/>
                    </a:cubicBezTo>
                    <a:cubicBezTo>
                      <a:pt x="690" y="115"/>
                      <a:pt x="674" y="136"/>
                      <a:pt x="674" y="136"/>
                    </a:cubicBezTo>
                    <a:cubicBezTo>
                      <a:pt x="702" y="164"/>
                      <a:pt x="732" y="152"/>
                      <a:pt x="767" y="142"/>
                    </a:cubicBezTo>
                    <a:cubicBezTo>
                      <a:pt x="777" y="108"/>
                      <a:pt x="768" y="76"/>
                      <a:pt x="799" y="55"/>
                    </a:cubicBezTo>
                    <a:cubicBezTo>
                      <a:pt x="885" y="62"/>
                      <a:pt x="862" y="50"/>
                      <a:pt x="897" y="104"/>
                    </a:cubicBezTo>
                    <a:cubicBezTo>
                      <a:pt x="896" y="110"/>
                      <a:pt x="895" y="155"/>
                      <a:pt x="886" y="169"/>
                    </a:cubicBezTo>
                    <a:cubicBezTo>
                      <a:pt x="851" y="222"/>
                      <a:pt x="785" y="247"/>
                      <a:pt x="728" y="267"/>
                    </a:cubicBezTo>
                    <a:cubicBezTo>
                      <a:pt x="715" y="288"/>
                      <a:pt x="703" y="284"/>
                      <a:pt x="690" y="305"/>
                    </a:cubicBezTo>
                    <a:cubicBezTo>
                      <a:pt x="683" y="329"/>
                      <a:pt x="687" y="344"/>
                      <a:pt x="701" y="364"/>
                    </a:cubicBezTo>
                    <a:cubicBezTo>
                      <a:pt x="671" y="375"/>
                      <a:pt x="634" y="353"/>
                      <a:pt x="604" y="343"/>
                    </a:cubicBezTo>
                    <a:cubicBezTo>
                      <a:pt x="568" y="346"/>
                      <a:pt x="535" y="349"/>
                      <a:pt x="500" y="359"/>
                    </a:cubicBezTo>
                    <a:cubicBezTo>
                      <a:pt x="487" y="402"/>
                      <a:pt x="441" y="362"/>
                      <a:pt x="413" y="354"/>
                    </a:cubicBezTo>
                    <a:cubicBezTo>
                      <a:pt x="391" y="339"/>
                      <a:pt x="386" y="336"/>
                      <a:pt x="359" y="343"/>
                    </a:cubicBezTo>
                    <a:cubicBezTo>
                      <a:pt x="349" y="374"/>
                      <a:pt x="373" y="381"/>
                      <a:pt x="337" y="402"/>
                    </a:cubicBezTo>
                    <a:cubicBezTo>
                      <a:pt x="286" y="395"/>
                      <a:pt x="308" y="388"/>
                      <a:pt x="272" y="424"/>
                    </a:cubicBezTo>
                    <a:close/>
                  </a:path>
                </a:pathLst>
              </a:custGeom>
              <a:solidFill>
                <a:srgbClr val="FFCC66"/>
              </a:solidFill>
              <a:ln w="9525">
                <a:solidFill>
                  <a:srgbClr val="003366"/>
                </a:solidFill>
                <a:round/>
                <a:headEnd/>
                <a:tailEnd/>
              </a:ln>
              <a:effectLst/>
            </p:spPr>
            <p:txBody>
              <a:bodyPr/>
              <a:lstStyle/>
              <a:p>
                <a:endParaRPr lang="ja-JP" altLang="en-US"/>
              </a:p>
            </p:txBody>
          </p:sp>
        </p:grpSp>
        <p:grpSp>
          <p:nvGrpSpPr>
            <p:cNvPr id="15" name="Group 76"/>
            <p:cNvGrpSpPr>
              <a:grpSpLocks/>
            </p:cNvGrpSpPr>
            <p:nvPr/>
          </p:nvGrpSpPr>
          <p:grpSpPr bwMode="auto">
            <a:xfrm rot="7149615">
              <a:off x="1406" y="2364"/>
              <a:ext cx="136" cy="272"/>
              <a:chOff x="2789" y="3339"/>
              <a:chExt cx="318" cy="545"/>
            </a:xfrm>
          </p:grpSpPr>
          <p:grpSp>
            <p:nvGrpSpPr>
              <p:cNvPr id="17" name="Group 73"/>
              <p:cNvGrpSpPr>
                <a:grpSpLocks/>
              </p:cNvGrpSpPr>
              <p:nvPr/>
            </p:nvGrpSpPr>
            <p:grpSpPr bwMode="auto">
              <a:xfrm>
                <a:off x="2789" y="3339"/>
                <a:ext cx="318" cy="545"/>
                <a:chOff x="2789" y="3385"/>
                <a:chExt cx="242" cy="495"/>
              </a:xfrm>
            </p:grpSpPr>
            <p:sp>
              <p:nvSpPr>
                <p:cNvPr id="20" name="Freeform 40"/>
                <p:cNvSpPr>
                  <a:spLocks/>
                </p:cNvSpPr>
                <p:nvPr/>
              </p:nvSpPr>
              <p:spPr bwMode="auto">
                <a:xfrm>
                  <a:off x="2820" y="3575"/>
                  <a:ext cx="165" cy="305"/>
                </a:xfrm>
                <a:custGeom>
                  <a:avLst/>
                  <a:gdLst/>
                  <a:ahLst/>
                  <a:cxnLst>
                    <a:cxn ang="0">
                      <a:pos x="27" y="299"/>
                    </a:cxn>
                    <a:cxn ang="0">
                      <a:pos x="0" y="207"/>
                    </a:cxn>
                    <a:cxn ang="0">
                      <a:pos x="60" y="28"/>
                    </a:cxn>
                    <a:cxn ang="0">
                      <a:pos x="120" y="11"/>
                    </a:cxn>
                    <a:cxn ang="0">
                      <a:pos x="158" y="93"/>
                    </a:cxn>
                    <a:cxn ang="0">
                      <a:pos x="136" y="229"/>
                    </a:cxn>
                    <a:cxn ang="0">
                      <a:pos x="93" y="294"/>
                    </a:cxn>
                    <a:cxn ang="0">
                      <a:pos x="60" y="305"/>
                    </a:cxn>
                    <a:cxn ang="0">
                      <a:pos x="27" y="299"/>
                    </a:cxn>
                  </a:cxnLst>
                  <a:rect l="0" t="0" r="r" b="b"/>
                  <a:pathLst>
                    <a:path w="165" h="305">
                      <a:moveTo>
                        <a:pt x="27" y="299"/>
                      </a:moveTo>
                      <a:cubicBezTo>
                        <a:pt x="17" y="268"/>
                        <a:pt x="11" y="237"/>
                        <a:pt x="0" y="207"/>
                      </a:cubicBezTo>
                      <a:cubicBezTo>
                        <a:pt x="4" y="148"/>
                        <a:pt x="5" y="66"/>
                        <a:pt x="60" y="28"/>
                      </a:cubicBezTo>
                      <a:cubicBezTo>
                        <a:pt x="78" y="0"/>
                        <a:pt x="86" y="6"/>
                        <a:pt x="120" y="11"/>
                      </a:cubicBezTo>
                      <a:cubicBezTo>
                        <a:pt x="139" y="39"/>
                        <a:pt x="146" y="62"/>
                        <a:pt x="158" y="93"/>
                      </a:cubicBezTo>
                      <a:cubicBezTo>
                        <a:pt x="154" y="159"/>
                        <a:pt x="165" y="184"/>
                        <a:pt x="136" y="229"/>
                      </a:cubicBezTo>
                      <a:cubicBezTo>
                        <a:pt x="130" y="247"/>
                        <a:pt x="107" y="283"/>
                        <a:pt x="93" y="294"/>
                      </a:cubicBezTo>
                      <a:cubicBezTo>
                        <a:pt x="84" y="301"/>
                        <a:pt x="71" y="301"/>
                        <a:pt x="60" y="305"/>
                      </a:cubicBezTo>
                      <a:cubicBezTo>
                        <a:pt x="34" y="298"/>
                        <a:pt x="46" y="299"/>
                        <a:pt x="27" y="299"/>
                      </a:cubicBezTo>
                      <a:close/>
                    </a:path>
                  </a:pathLst>
                </a:custGeom>
                <a:solidFill>
                  <a:srgbClr val="FFCC66"/>
                </a:solidFill>
                <a:ln w="9525">
                  <a:noFill/>
                  <a:round/>
                  <a:headEnd/>
                  <a:tailEnd/>
                </a:ln>
                <a:effectLst/>
              </p:spPr>
              <p:txBody>
                <a:bodyPr/>
                <a:lstStyle/>
                <a:p>
                  <a:endParaRPr lang="ja-JP" altLang="en-US"/>
                </a:p>
              </p:txBody>
            </p:sp>
            <p:sp>
              <p:nvSpPr>
                <p:cNvPr id="21" name="Freeform 41"/>
                <p:cNvSpPr>
                  <a:spLocks/>
                </p:cNvSpPr>
                <p:nvPr/>
              </p:nvSpPr>
              <p:spPr bwMode="auto">
                <a:xfrm>
                  <a:off x="2789" y="3385"/>
                  <a:ext cx="106" cy="227"/>
                </a:xfrm>
                <a:custGeom>
                  <a:avLst/>
                  <a:gdLst/>
                  <a:ahLst/>
                  <a:cxnLst>
                    <a:cxn ang="0">
                      <a:pos x="91" y="227"/>
                    </a:cxn>
                    <a:cxn ang="0">
                      <a:pos x="91" y="136"/>
                    </a:cxn>
                    <a:cxn ang="0">
                      <a:pos x="0" y="0"/>
                    </a:cxn>
                  </a:cxnLst>
                  <a:rect l="0" t="0" r="r" b="b"/>
                  <a:pathLst>
                    <a:path w="106" h="227">
                      <a:moveTo>
                        <a:pt x="91" y="227"/>
                      </a:moveTo>
                      <a:cubicBezTo>
                        <a:pt x="98" y="200"/>
                        <a:pt x="106" y="174"/>
                        <a:pt x="91" y="136"/>
                      </a:cubicBezTo>
                      <a:cubicBezTo>
                        <a:pt x="76" y="98"/>
                        <a:pt x="38" y="49"/>
                        <a:pt x="0" y="0"/>
                      </a:cubicBezTo>
                    </a:path>
                  </a:pathLst>
                </a:custGeom>
                <a:solidFill>
                  <a:srgbClr val="FFCC66"/>
                </a:solidFill>
                <a:ln w="9525">
                  <a:noFill/>
                  <a:round/>
                  <a:headEnd/>
                  <a:tailEnd/>
                </a:ln>
                <a:effectLst/>
              </p:spPr>
              <p:txBody>
                <a:bodyPr/>
                <a:lstStyle/>
                <a:p>
                  <a:endParaRPr lang="ja-JP" altLang="en-US"/>
                </a:p>
              </p:txBody>
            </p:sp>
            <p:sp>
              <p:nvSpPr>
                <p:cNvPr id="22" name="Freeform 72"/>
                <p:cNvSpPr>
                  <a:spLocks/>
                </p:cNvSpPr>
                <p:nvPr/>
              </p:nvSpPr>
              <p:spPr bwMode="auto">
                <a:xfrm flipH="1">
                  <a:off x="2925" y="3385"/>
                  <a:ext cx="106" cy="227"/>
                </a:xfrm>
                <a:custGeom>
                  <a:avLst/>
                  <a:gdLst/>
                  <a:ahLst/>
                  <a:cxnLst>
                    <a:cxn ang="0">
                      <a:pos x="91" y="227"/>
                    </a:cxn>
                    <a:cxn ang="0">
                      <a:pos x="91" y="136"/>
                    </a:cxn>
                    <a:cxn ang="0">
                      <a:pos x="0" y="0"/>
                    </a:cxn>
                  </a:cxnLst>
                  <a:rect l="0" t="0" r="r" b="b"/>
                  <a:pathLst>
                    <a:path w="106" h="227">
                      <a:moveTo>
                        <a:pt x="91" y="227"/>
                      </a:moveTo>
                      <a:cubicBezTo>
                        <a:pt x="98" y="200"/>
                        <a:pt x="106" y="174"/>
                        <a:pt x="91" y="136"/>
                      </a:cubicBezTo>
                      <a:cubicBezTo>
                        <a:pt x="76" y="98"/>
                        <a:pt x="38" y="49"/>
                        <a:pt x="0" y="0"/>
                      </a:cubicBezTo>
                    </a:path>
                  </a:pathLst>
                </a:custGeom>
                <a:solidFill>
                  <a:srgbClr val="FFCC66"/>
                </a:solidFill>
                <a:ln w="9525">
                  <a:noFill/>
                  <a:round/>
                  <a:headEnd/>
                  <a:tailEnd/>
                </a:ln>
                <a:effectLst/>
              </p:spPr>
              <p:txBody>
                <a:bodyPr/>
                <a:lstStyle/>
                <a:p>
                  <a:endParaRPr lang="ja-JP" altLang="en-US"/>
                </a:p>
              </p:txBody>
            </p:sp>
          </p:grpSp>
          <p:sp>
            <p:nvSpPr>
              <p:cNvPr id="18" name="Oval 74"/>
              <p:cNvSpPr>
                <a:spLocks noChangeArrowheads="1"/>
              </p:cNvSpPr>
              <p:nvPr/>
            </p:nvSpPr>
            <p:spPr bwMode="auto">
              <a:xfrm>
                <a:off x="2880" y="3612"/>
                <a:ext cx="45" cy="45"/>
              </a:xfrm>
              <a:prstGeom prst="ellipse">
                <a:avLst/>
              </a:prstGeom>
              <a:solidFill>
                <a:srgbClr val="FF0000"/>
              </a:solidFill>
              <a:ln w="9525">
                <a:noFill/>
                <a:round/>
                <a:headEnd/>
                <a:tailEnd/>
              </a:ln>
              <a:effectLst/>
            </p:spPr>
            <p:txBody>
              <a:bodyPr wrap="none" anchor="ctr"/>
              <a:lstStyle/>
              <a:p>
                <a:endParaRPr lang="ja-JP" altLang="en-US"/>
              </a:p>
            </p:txBody>
          </p:sp>
          <p:sp>
            <p:nvSpPr>
              <p:cNvPr id="19" name="Oval 75"/>
              <p:cNvSpPr>
                <a:spLocks noChangeArrowheads="1"/>
              </p:cNvSpPr>
              <p:nvPr/>
            </p:nvSpPr>
            <p:spPr bwMode="auto">
              <a:xfrm>
                <a:off x="2971" y="3612"/>
                <a:ext cx="45" cy="45"/>
              </a:xfrm>
              <a:prstGeom prst="ellipse">
                <a:avLst/>
              </a:prstGeom>
              <a:solidFill>
                <a:srgbClr val="FF0000"/>
              </a:solidFill>
              <a:ln w="9525">
                <a:noFill/>
                <a:round/>
                <a:headEnd/>
                <a:tailEnd/>
              </a:ln>
              <a:effectLst/>
            </p:spPr>
            <p:txBody>
              <a:bodyPr wrap="none" anchor="ctr"/>
              <a:lstStyle/>
              <a:p>
                <a:endParaRPr lang="ja-JP" altLang="en-US"/>
              </a:p>
            </p:txBody>
          </p:sp>
        </p:grpSp>
        <p:sp>
          <p:nvSpPr>
            <p:cNvPr id="16" name="Freeform 77"/>
            <p:cNvSpPr>
              <a:spLocks/>
            </p:cNvSpPr>
            <p:nvPr/>
          </p:nvSpPr>
          <p:spPr bwMode="auto">
            <a:xfrm>
              <a:off x="1247" y="2568"/>
              <a:ext cx="279" cy="318"/>
            </a:xfrm>
            <a:custGeom>
              <a:avLst/>
              <a:gdLst/>
              <a:ahLst/>
              <a:cxnLst>
                <a:cxn ang="0">
                  <a:pos x="227" y="0"/>
                </a:cxn>
                <a:cxn ang="0">
                  <a:pos x="272" y="136"/>
                </a:cxn>
                <a:cxn ang="0">
                  <a:pos x="182" y="181"/>
                </a:cxn>
                <a:cxn ang="0">
                  <a:pos x="45" y="181"/>
                </a:cxn>
                <a:cxn ang="0">
                  <a:pos x="0" y="272"/>
                </a:cxn>
              </a:cxnLst>
              <a:rect l="0" t="0" r="r" b="b"/>
              <a:pathLst>
                <a:path w="279" h="272">
                  <a:moveTo>
                    <a:pt x="227" y="0"/>
                  </a:moveTo>
                  <a:cubicBezTo>
                    <a:pt x="253" y="53"/>
                    <a:pt x="279" y="106"/>
                    <a:pt x="272" y="136"/>
                  </a:cubicBezTo>
                  <a:cubicBezTo>
                    <a:pt x="265" y="166"/>
                    <a:pt x="220" y="174"/>
                    <a:pt x="182" y="181"/>
                  </a:cubicBezTo>
                  <a:cubicBezTo>
                    <a:pt x="144" y="188"/>
                    <a:pt x="75" y="166"/>
                    <a:pt x="45" y="181"/>
                  </a:cubicBezTo>
                  <a:cubicBezTo>
                    <a:pt x="15" y="196"/>
                    <a:pt x="7" y="234"/>
                    <a:pt x="0" y="272"/>
                  </a:cubicBezTo>
                </a:path>
              </a:pathLst>
            </a:custGeom>
            <a:noFill/>
            <a:ln w="19050" cmpd="sng">
              <a:solidFill>
                <a:schemeClr val="bg1"/>
              </a:solidFill>
              <a:round/>
              <a:headEnd type="none" w="med" len="med"/>
              <a:tailEnd type="triangle" w="med" len="med"/>
            </a:ln>
            <a:effectLst/>
          </p:spPr>
          <p:txBody>
            <a:bodyPr/>
            <a:lstStyle/>
            <a:p>
              <a:endParaRPr lang="ja-JP" altLang="en-US"/>
            </a:p>
          </p:txBody>
        </p:sp>
      </p:grpSp>
      <p:sp>
        <p:nvSpPr>
          <p:cNvPr id="53" name="Text Box 85"/>
          <p:cNvSpPr txBox="1">
            <a:spLocks noChangeArrowheads="1"/>
          </p:cNvSpPr>
          <p:nvPr/>
        </p:nvSpPr>
        <p:spPr bwMode="auto">
          <a:xfrm>
            <a:off x="6575839" y="1773238"/>
            <a:ext cx="3816350" cy="707886"/>
          </a:xfrm>
          <a:prstGeom prst="rect">
            <a:avLst/>
          </a:prstGeom>
          <a:noFill/>
          <a:ln w="9525">
            <a:noFill/>
            <a:miter lim="800000"/>
            <a:headEnd/>
            <a:tailEnd/>
          </a:ln>
          <a:effectLst/>
        </p:spPr>
        <p:txBody>
          <a:bodyPr>
            <a:spAutoFit/>
          </a:bodyPr>
          <a:lstStyle/>
          <a:p>
            <a:pPr algn="ctr"/>
            <a:r>
              <a:rPr lang="ja-JP" altLang="en-US" sz="2000">
                <a:latin typeface="HG創英角ﾎﾟｯﾌﾟ体" pitchFamily="49" charset="-128"/>
                <a:ea typeface="HG創英角ﾎﾟｯﾌﾟ体" pitchFamily="49" charset="-128"/>
              </a:rPr>
              <a:t>ポリプからプランクトンをたべる</a:t>
            </a:r>
          </a:p>
        </p:txBody>
      </p:sp>
      <p:sp>
        <p:nvSpPr>
          <p:cNvPr id="54" name="Text Box 88"/>
          <p:cNvSpPr txBox="1">
            <a:spLocks noChangeArrowheads="1"/>
          </p:cNvSpPr>
          <p:nvPr/>
        </p:nvSpPr>
        <p:spPr bwMode="auto">
          <a:xfrm>
            <a:off x="7535622" y="1362184"/>
            <a:ext cx="1467068" cy="400110"/>
          </a:xfrm>
          <a:prstGeom prst="rect">
            <a:avLst/>
          </a:prstGeom>
          <a:noFill/>
          <a:ln w="9525">
            <a:solidFill>
              <a:schemeClr val="bg1"/>
            </a:solidFill>
            <a:miter lim="800000"/>
            <a:headEnd/>
            <a:tailEnd/>
          </a:ln>
          <a:effectLst/>
        </p:spPr>
        <p:txBody>
          <a:bodyPr wrap="none">
            <a:spAutoFit/>
          </a:bodyPr>
          <a:lstStyle/>
          <a:p>
            <a:pPr algn="ctr"/>
            <a:r>
              <a:rPr lang="ja-JP" altLang="en-US" sz="2000" dirty="0">
                <a:solidFill>
                  <a:schemeClr val="bg1"/>
                </a:solidFill>
                <a:latin typeface="HG創英角ﾎﾟｯﾌﾟ体" pitchFamily="49" charset="-128"/>
                <a:ea typeface="HG創英角ﾎﾟｯﾌﾟ体" pitchFamily="49" charset="-128"/>
              </a:rPr>
              <a:t>夜のサンゴ</a:t>
            </a:r>
          </a:p>
        </p:txBody>
      </p:sp>
      <p:sp>
        <p:nvSpPr>
          <p:cNvPr id="55" name="Text Box 103"/>
          <p:cNvSpPr txBox="1">
            <a:spLocks noChangeArrowheads="1"/>
          </p:cNvSpPr>
          <p:nvPr/>
        </p:nvSpPr>
        <p:spPr bwMode="auto">
          <a:xfrm>
            <a:off x="9239664" y="765175"/>
            <a:ext cx="1008063" cy="528638"/>
          </a:xfrm>
          <a:prstGeom prst="rect">
            <a:avLst/>
          </a:prstGeom>
          <a:solidFill>
            <a:schemeClr val="tx1"/>
          </a:solidFill>
          <a:ln w="9525">
            <a:solidFill>
              <a:srgbClr val="FFFF00"/>
            </a:solidFill>
            <a:miter lim="800000"/>
            <a:headEnd/>
            <a:tailEnd/>
          </a:ln>
          <a:effectLst/>
        </p:spPr>
        <p:txBody>
          <a:bodyPr>
            <a:spAutoFit/>
          </a:bodyPr>
          <a:lstStyle/>
          <a:p>
            <a:r>
              <a:rPr lang="ja-JP" altLang="en-US" sz="2800">
                <a:solidFill>
                  <a:srgbClr val="FFFF66"/>
                </a:solidFill>
                <a:latin typeface="HG創英角ﾎﾟｯﾌﾟ体" pitchFamily="49" charset="-128"/>
                <a:ea typeface="HG創英角ﾎﾟｯﾌﾟ体" pitchFamily="49" charset="-128"/>
              </a:rPr>
              <a:t>動物</a:t>
            </a:r>
          </a:p>
        </p:txBody>
      </p:sp>
      <p:sp>
        <p:nvSpPr>
          <p:cNvPr id="56" name="Text Box 104"/>
          <p:cNvSpPr txBox="1">
            <a:spLocks noChangeArrowheads="1"/>
          </p:cNvSpPr>
          <p:nvPr/>
        </p:nvSpPr>
        <p:spPr bwMode="auto">
          <a:xfrm>
            <a:off x="4558127" y="836613"/>
            <a:ext cx="1008062" cy="528637"/>
          </a:xfrm>
          <a:prstGeom prst="rect">
            <a:avLst/>
          </a:prstGeom>
          <a:solidFill>
            <a:srgbClr val="0066FF"/>
          </a:solidFill>
          <a:ln w="9525">
            <a:solidFill>
              <a:srgbClr val="FFFF00"/>
            </a:solidFill>
            <a:miter lim="800000"/>
            <a:headEnd/>
            <a:tailEnd/>
          </a:ln>
          <a:effectLst/>
        </p:spPr>
        <p:txBody>
          <a:bodyPr>
            <a:spAutoFit/>
          </a:bodyPr>
          <a:lstStyle/>
          <a:p>
            <a:r>
              <a:rPr lang="ja-JP" altLang="en-US" sz="2800">
                <a:solidFill>
                  <a:srgbClr val="FFFF66"/>
                </a:solidFill>
                <a:latin typeface="HG創英角ﾎﾟｯﾌﾟ体" pitchFamily="49" charset="-128"/>
                <a:ea typeface="HG創英角ﾎﾟｯﾌﾟ体" pitchFamily="49" charset="-128"/>
              </a:rPr>
              <a:t>植物</a:t>
            </a:r>
          </a:p>
        </p:txBody>
      </p:sp>
      <p:sp>
        <p:nvSpPr>
          <p:cNvPr id="57" name="Text Box 105"/>
          <p:cNvSpPr txBox="1">
            <a:spLocks noChangeArrowheads="1"/>
          </p:cNvSpPr>
          <p:nvPr/>
        </p:nvSpPr>
        <p:spPr bwMode="auto">
          <a:xfrm>
            <a:off x="4126327" y="4508500"/>
            <a:ext cx="1152525" cy="457200"/>
          </a:xfrm>
          <a:prstGeom prst="rect">
            <a:avLst/>
          </a:prstGeom>
          <a:noFill/>
          <a:ln w="9525">
            <a:noFill/>
            <a:miter lim="800000"/>
            <a:headEnd/>
            <a:tailEnd/>
          </a:ln>
          <a:effectLst/>
        </p:spPr>
        <p:txBody>
          <a:bodyPr>
            <a:spAutoFit/>
          </a:bodyPr>
          <a:lstStyle/>
          <a:p>
            <a:r>
              <a:rPr lang="ja-JP" altLang="en-US" sz="2400">
                <a:solidFill>
                  <a:srgbClr val="CCCC00"/>
                </a:solidFill>
                <a:latin typeface="HG創英角ﾎﾟｯﾌﾟ体" pitchFamily="49" charset="-128"/>
                <a:ea typeface="HG創英角ﾎﾟｯﾌﾟ体" pitchFamily="49" charset="-128"/>
              </a:rPr>
              <a:t>褐虫藻</a:t>
            </a:r>
          </a:p>
        </p:txBody>
      </p:sp>
      <p:sp>
        <p:nvSpPr>
          <p:cNvPr id="58" name="Rectangle 106"/>
          <p:cNvSpPr>
            <a:spLocks noChangeArrowheads="1"/>
          </p:cNvSpPr>
          <p:nvPr/>
        </p:nvSpPr>
        <p:spPr bwMode="auto">
          <a:xfrm>
            <a:off x="4126327" y="4508500"/>
            <a:ext cx="1081087" cy="504825"/>
          </a:xfrm>
          <a:prstGeom prst="rect">
            <a:avLst/>
          </a:prstGeom>
          <a:noFill/>
          <a:ln w="28575">
            <a:solidFill>
              <a:srgbClr val="FFFF00"/>
            </a:solidFill>
            <a:miter lim="800000"/>
            <a:headEnd/>
            <a:tailEnd/>
          </a:ln>
          <a:effectLst/>
        </p:spPr>
        <p:txBody>
          <a:bodyPr wrap="none" anchor="ctr"/>
          <a:lstStyle/>
          <a:p>
            <a:endParaRPr lang="ja-JP" altLang="en-US">
              <a:latin typeface="HG創英角ﾎﾟｯﾌﾟ体" pitchFamily="49" charset="-128"/>
              <a:ea typeface="HG創英角ﾎﾟｯﾌﾟ体" pitchFamily="49" charset="-128"/>
            </a:endParaRPr>
          </a:p>
        </p:txBody>
      </p:sp>
      <p:pic>
        <p:nvPicPr>
          <p:cNvPr id="59" name="図 58"/>
          <p:cNvPicPr>
            <a:picLocks noChangeAspect="1"/>
          </p:cNvPicPr>
          <p:nvPr/>
        </p:nvPicPr>
        <p:blipFill>
          <a:blip r:embed="rId5"/>
          <a:stretch>
            <a:fillRect/>
          </a:stretch>
        </p:blipFill>
        <p:spPr>
          <a:xfrm>
            <a:off x="3869078" y="2324995"/>
            <a:ext cx="1717749" cy="2027107"/>
          </a:xfrm>
          <a:prstGeom prst="rect">
            <a:avLst/>
          </a:prstGeom>
        </p:spPr>
      </p:pic>
      <p:pic>
        <p:nvPicPr>
          <p:cNvPr id="60" name="図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856" y="4072427"/>
            <a:ext cx="2173020" cy="2093423"/>
          </a:xfrm>
          <a:prstGeom prst="rect">
            <a:avLst/>
          </a:prstGeom>
        </p:spPr>
      </p:pic>
      <p:sp>
        <p:nvSpPr>
          <p:cNvPr id="61" name="Line 99"/>
          <p:cNvSpPr>
            <a:spLocks noChangeShapeType="1"/>
          </p:cNvSpPr>
          <p:nvPr/>
        </p:nvSpPr>
        <p:spPr bwMode="auto">
          <a:xfrm flipV="1">
            <a:off x="3118264" y="3716338"/>
            <a:ext cx="720725" cy="635764"/>
          </a:xfrm>
          <a:prstGeom prst="line">
            <a:avLst/>
          </a:prstGeom>
          <a:noFill/>
          <a:ln w="38100">
            <a:solidFill>
              <a:schemeClr val="bg1"/>
            </a:solidFill>
            <a:round/>
            <a:headEnd/>
            <a:tailEnd type="triangle" w="med" len="med"/>
          </a:ln>
          <a:effectLst/>
        </p:spPr>
        <p:txBody>
          <a:bodyPr/>
          <a:lstStyle/>
          <a:p>
            <a:endParaRPr lang="ja-JP" altLang="en-US">
              <a:latin typeface="HG創英角ﾎﾟｯﾌﾟ体" pitchFamily="49" charset="-128"/>
              <a:ea typeface="HG創英角ﾎﾟｯﾌﾟ体" pitchFamily="49" charset="-128"/>
            </a:endParaRPr>
          </a:p>
        </p:txBody>
      </p:sp>
      <p:pic>
        <p:nvPicPr>
          <p:cNvPr id="62" name="図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5667" y="2552561"/>
            <a:ext cx="1710774" cy="1380242"/>
          </a:xfrm>
          <a:prstGeom prst="rect">
            <a:avLst/>
          </a:prstGeom>
        </p:spPr>
      </p:pic>
      <p:pic>
        <p:nvPicPr>
          <p:cNvPr id="64" name="図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1392" y="2273292"/>
            <a:ext cx="1904954" cy="3031541"/>
          </a:xfrm>
          <a:prstGeom prst="rect">
            <a:avLst/>
          </a:prstGeom>
        </p:spPr>
      </p:pic>
      <p:sp>
        <p:nvSpPr>
          <p:cNvPr id="65" name="Line 84"/>
          <p:cNvSpPr>
            <a:spLocks noChangeShapeType="1"/>
          </p:cNvSpPr>
          <p:nvPr/>
        </p:nvSpPr>
        <p:spPr bwMode="auto">
          <a:xfrm flipV="1">
            <a:off x="7844252" y="3502025"/>
            <a:ext cx="1298575" cy="0"/>
          </a:xfrm>
          <a:prstGeom prst="line">
            <a:avLst/>
          </a:prstGeom>
          <a:noFill/>
          <a:ln w="38100">
            <a:solidFill>
              <a:schemeClr val="bg1"/>
            </a:solidFill>
            <a:round/>
            <a:headEnd/>
            <a:tailEnd type="triangle" w="med" len="med"/>
          </a:ln>
          <a:effectLst/>
        </p:spPr>
        <p:txBody>
          <a:bodyPr/>
          <a:lstStyle/>
          <a:p>
            <a:endParaRPr lang="ja-JP" altLang="en-US">
              <a:latin typeface="HG創英角ﾎﾟｯﾌﾟ体" pitchFamily="49" charset="-128"/>
              <a:ea typeface="HG創英角ﾎﾟｯﾌﾟ体" pitchFamily="49"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14055166"/>
      </p:ext>
    </p:extLst>
  </p:cSld>
  <p:clrMapOvr>
    <a:masterClrMapping/>
  </p:clrMapOvr>
  <mc:AlternateContent xmlns:mc="http://schemas.openxmlformats.org/markup-compatibility/2006" xmlns:p14="http://schemas.microsoft.com/office/powerpoint/2010/main">
    <mc:Choice Requires="p14">
      <p:transition spd="slow" p14:dur="2000" advTm="16273"/>
    </mc:Choice>
    <mc:Fallback xmlns="">
      <p:transition spd="slow" advTm="1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69306" y="626574"/>
            <a:ext cx="8218488" cy="178593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smtClean="0">
                <a:solidFill>
                  <a:schemeClr val="bg1"/>
                </a:solidFill>
                <a:ea typeface="HG創英角ﾎﾟｯﾌﾟ体" pitchFamily="49" charset="-128"/>
              </a:rPr>
              <a:t>第２問：沖縄の海には全部で</a:t>
            </a:r>
            <a:br>
              <a:rPr lang="ja-JP" altLang="en-US" sz="4800" smtClean="0">
                <a:solidFill>
                  <a:schemeClr val="bg1"/>
                </a:solidFill>
                <a:ea typeface="HG創英角ﾎﾟｯﾌﾟ体" pitchFamily="49" charset="-128"/>
              </a:rPr>
            </a:br>
            <a:r>
              <a:rPr lang="ja-JP" altLang="en-US" sz="4800" smtClean="0">
                <a:solidFill>
                  <a:schemeClr val="bg1"/>
                </a:solidFill>
                <a:ea typeface="HG創英角ﾎﾟｯﾌﾟ体" pitchFamily="49" charset="-128"/>
              </a:rPr>
              <a:t>何種類のサンゴがいる？</a:t>
            </a:r>
            <a:endParaRPr lang="ja-JP" altLang="en-US" sz="4800" dirty="0">
              <a:solidFill>
                <a:schemeClr val="bg1"/>
              </a:solidFill>
              <a:ea typeface="HG創英角ﾎﾟｯﾌﾟ体" pitchFamily="49" charset="-128"/>
            </a:endParaRPr>
          </a:p>
        </p:txBody>
      </p:sp>
      <p:sp>
        <p:nvSpPr>
          <p:cNvPr id="3" name="Rectangle 6"/>
          <p:cNvSpPr txBox="1">
            <a:spLocks noChangeArrowheads="1"/>
          </p:cNvSpPr>
          <p:nvPr/>
        </p:nvSpPr>
        <p:spPr>
          <a:xfrm>
            <a:off x="2968053" y="2970134"/>
            <a:ext cx="8229600" cy="4525963"/>
          </a:xfrm>
          <a:prstGeom prst="rect">
            <a:avLst/>
          </a:prstGeom>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Tx/>
              <a:buNone/>
            </a:pPr>
            <a:r>
              <a:rPr lang="ja-JP" altLang="en-US" sz="4400" smtClean="0">
                <a:solidFill>
                  <a:schemeClr val="bg1"/>
                </a:solidFill>
                <a:ea typeface="HG創英角ﾎﾟｯﾌﾟ体" pitchFamily="49" charset="-128"/>
              </a:rPr>
              <a:t>　①　５０種類</a:t>
            </a:r>
          </a:p>
          <a:p>
            <a:pPr>
              <a:buFontTx/>
              <a:buNone/>
            </a:pPr>
            <a:r>
              <a:rPr lang="ja-JP" altLang="en-US" sz="4400" smtClean="0">
                <a:solidFill>
                  <a:schemeClr val="bg1"/>
                </a:solidFill>
                <a:ea typeface="HG創英角ﾎﾟｯﾌﾟ体" pitchFamily="49" charset="-128"/>
              </a:rPr>
              <a:t>　②　１５０種類</a:t>
            </a:r>
          </a:p>
          <a:p>
            <a:pPr>
              <a:buFontTx/>
              <a:buNone/>
            </a:pPr>
            <a:r>
              <a:rPr lang="ja-JP" altLang="en-US" sz="4400" smtClean="0">
                <a:solidFill>
                  <a:schemeClr val="bg1"/>
                </a:solidFill>
                <a:ea typeface="HG創英角ﾎﾟｯﾌﾟ体" pitchFamily="49" charset="-128"/>
              </a:rPr>
              <a:t>　③　３５０種類</a:t>
            </a:r>
            <a:endParaRPr lang="ja-JP" altLang="en-US" sz="4400" dirty="0">
              <a:solidFill>
                <a:schemeClr val="bg1"/>
              </a:solidFill>
              <a:ea typeface="HG創英角ﾎﾟｯﾌﾟ体" pitchFamily="49"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05160856"/>
      </p:ext>
    </p:extLst>
  </p:cSld>
  <p:clrMapOvr>
    <a:masterClrMapping/>
  </p:clrMapOvr>
  <mc:AlternateContent xmlns:mc="http://schemas.openxmlformats.org/markup-compatibility/2006" xmlns:p14="http://schemas.microsoft.com/office/powerpoint/2010/main">
    <mc:Choice Requires="p14">
      <p:transition spd="slow" p14:dur="2000" advTm="18645"/>
    </mc:Choice>
    <mc:Fallback xmlns="">
      <p:transition spd="slow" advTm="1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506758" y="2832060"/>
            <a:ext cx="6955750" cy="830997"/>
          </a:xfrm>
          <a:prstGeom prst="rect">
            <a:avLst/>
          </a:prstGeom>
          <a:noFill/>
          <a:ln w="9525">
            <a:noFill/>
            <a:miter lim="800000"/>
            <a:headEnd/>
            <a:tailEnd/>
          </a:ln>
          <a:effectLst/>
        </p:spPr>
        <p:txBody>
          <a:bodyPr wrap="none">
            <a:spAutoFit/>
          </a:bodyPr>
          <a:lstStyle/>
          <a:p>
            <a:r>
              <a:rPr lang="ja-JP" altLang="en-US" sz="4800" dirty="0">
                <a:solidFill>
                  <a:srgbClr val="FFFF00"/>
                </a:solidFill>
                <a:ea typeface="HG創英角ﾎﾟｯﾌﾟ体" pitchFamily="49" charset="-128"/>
              </a:rPr>
              <a:t>こたえ：③　３５０種類</a:t>
            </a: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71441817"/>
      </p:ext>
    </p:extLst>
  </p:cSld>
  <p:clrMapOvr>
    <a:masterClrMapping/>
  </p:clrMapOvr>
  <mc:AlternateContent xmlns:mc="http://schemas.openxmlformats.org/markup-compatibility/2006" xmlns:p14="http://schemas.microsoft.com/office/powerpoint/2010/main">
    <mc:Choice Requires="p14">
      <p:transition spd="slow" p14:dur="2000" advTm="9955"/>
    </mc:Choice>
    <mc:Fallback xmlns="">
      <p:transition spd="slow" advTm="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3515" y="3905426"/>
            <a:ext cx="2568332" cy="1932055"/>
          </a:xfrm>
          <a:prstGeom prst="rect">
            <a:avLst/>
          </a:prstGeom>
        </p:spPr>
      </p:pic>
      <p:sp>
        <p:nvSpPr>
          <p:cNvPr id="6" name="Text Box 4"/>
          <p:cNvSpPr txBox="1">
            <a:spLocks noChangeArrowheads="1"/>
          </p:cNvSpPr>
          <p:nvPr/>
        </p:nvSpPr>
        <p:spPr bwMode="auto">
          <a:xfrm>
            <a:off x="2878843" y="260350"/>
            <a:ext cx="5256583" cy="523220"/>
          </a:xfrm>
          <a:prstGeom prst="rect">
            <a:avLst/>
          </a:prstGeom>
          <a:solidFill>
            <a:schemeClr val="bg1"/>
          </a:solidFill>
          <a:ln w="9525">
            <a:noFill/>
            <a:miter lim="800000"/>
            <a:headEnd/>
            <a:tailEnd/>
          </a:ln>
          <a:effectLst/>
        </p:spPr>
        <p:txBody>
          <a:bodyPr wrap="square">
            <a:spAutoFit/>
          </a:bodyPr>
          <a:lstStyle/>
          <a:p>
            <a:pPr algn="ctr"/>
            <a:r>
              <a:rPr lang="ja-JP" altLang="en-US" sz="2800" dirty="0">
                <a:solidFill>
                  <a:schemeClr val="tx1"/>
                </a:solidFill>
                <a:latin typeface="HGP創英角ﾎﾟｯﾌﾟ体" pitchFamily="50" charset="-128"/>
                <a:ea typeface="HGP創英角ﾎﾟｯﾌﾟ体" pitchFamily="50" charset="-128"/>
              </a:rPr>
              <a:t>さまざまな造礁サンゴの形</a:t>
            </a:r>
          </a:p>
        </p:txBody>
      </p:sp>
      <p:sp>
        <p:nvSpPr>
          <p:cNvPr id="8" name="Text Box 53"/>
          <p:cNvSpPr txBox="1">
            <a:spLocks noChangeArrowheads="1"/>
          </p:cNvSpPr>
          <p:nvPr/>
        </p:nvSpPr>
        <p:spPr bwMode="auto">
          <a:xfrm>
            <a:off x="3167346" y="6092825"/>
            <a:ext cx="1090363" cy="400110"/>
          </a:xfrm>
          <a:prstGeom prst="rect">
            <a:avLst/>
          </a:prstGeom>
          <a:solidFill>
            <a:schemeClr val="bg1"/>
          </a:solidFill>
          <a:ln w="9525">
            <a:solidFill>
              <a:schemeClr val="bg1"/>
            </a:solidFill>
            <a:miter lim="800000"/>
            <a:headEnd/>
            <a:tailEnd/>
          </a:ln>
          <a:effectLst/>
        </p:spPr>
        <p:txBody>
          <a:bodyPr wrap="none">
            <a:spAutoFit/>
          </a:bodyPr>
          <a:lstStyle/>
          <a:p>
            <a:pPr algn="ctr"/>
            <a:r>
              <a:rPr lang="ja-JP" altLang="en-US" sz="2000" dirty="0">
                <a:latin typeface="HGP創英角ﾎﾟｯﾌﾟ体" pitchFamily="50" charset="-128"/>
                <a:ea typeface="HGP創英角ﾎﾟｯﾌﾟ体" pitchFamily="50" charset="-128"/>
              </a:rPr>
              <a:t>ドーム状</a:t>
            </a:r>
          </a:p>
        </p:txBody>
      </p:sp>
      <p:sp>
        <p:nvSpPr>
          <p:cNvPr id="9" name="Text Box 54"/>
          <p:cNvSpPr txBox="1">
            <a:spLocks noChangeArrowheads="1"/>
          </p:cNvSpPr>
          <p:nvPr/>
        </p:nvSpPr>
        <p:spPr bwMode="auto">
          <a:xfrm>
            <a:off x="7918734" y="5300663"/>
            <a:ext cx="1778051" cy="400110"/>
          </a:xfrm>
          <a:prstGeom prst="rect">
            <a:avLst/>
          </a:prstGeom>
          <a:solidFill>
            <a:schemeClr val="bg1"/>
          </a:solidFill>
          <a:ln w="9525">
            <a:solidFill>
              <a:schemeClr val="bg1"/>
            </a:solidFill>
            <a:miter lim="800000"/>
            <a:headEnd/>
            <a:tailEnd/>
          </a:ln>
          <a:effectLst/>
        </p:spPr>
        <p:txBody>
          <a:bodyPr wrap="none">
            <a:spAutoFit/>
          </a:bodyPr>
          <a:lstStyle/>
          <a:p>
            <a:pPr algn="ctr"/>
            <a:r>
              <a:rPr lang="ja-JP" altLang="en-US" sz="2000" dirty="0">
                <a:latin typeface="HGP創英角ﾎﾟｯﾌﾟ体" pitchFamily="50" charset="-128"/>
                <a:ea typeface="HGP創英角ﾎﾟｯﾌﾟ体" pitchFamily="50" charset="-128"/>
              </a:rPr>
              <a:t>カリフラワー状</a:t>
            </a:r>
          </a:p>
        </p:txBody>
      </p:sp>
      <p:sp>
        <p:nvSpPr>
          <p:cNvPr id="10" name="Text Box 55"/>
          <p:cNvSpPr txBox="1">
            <a:spLocks noChangeArrowheads="1"/>
          </p:cNvSpPr>
          <p:nvPr/>
        </p:nvSpPr>
        <p:spPr bwMode="auto">
          <a:xfrm>
            <a:off x="8855359" y="1557338"/>
            <a:ext cx="1384300" cy="406400"/>
          </a:xfrm>
          <a:prstGeom prst="rect">
            <a:avLst/>
          </a:prstGeom>
          <a:solidFill>
            <a:schemeClr val="bg1"/>
          </a:solidFill>
          <a:ln w="9525">
            <a:solidFill>
              <a:schemeClr val="bg1"/>
            </a:solidFill>
            <a:miter lim="800000"/>
            <a:headEnd/>
            <a:tailEnd/>
          </a:ln>
          <a:effectLst/>
        </p:spPr>
        <p:txBody>
          <a:bodyPr wrap="none">
            <a:spAutoFit/>
          </a:bodyPr>
          <a:lstStyle/>
          <a:p>
            <a:pPr algn="ctr"/>
            <a:r>
              <a:rPr lang="ja-JP" altLang="en-US" sz="2000" dirty="0">
                <a:latin typeface="HGP創英角ﾎﾟｯﾌﾟ体" pitchFamily="50" charset="-128"/>
                <a:ea typeface="HGP創英角ﾎﾟｯﾌﾟ体" pitchFamily="50" charset="-128"/>
              </a:rPr>
              <a:t>テーブル状</a:t>
            </a:r>
          </a:p>
        </p:txBody>
      </p:sp>
      <p:sp>
        <p:nvSpPr>
          <p:cNvPr id="11" name="Text Box 56"/>
          <p:cNvSpPr txBox="1">
            <a:spLocks noChangeArrowheads="1"/>
          </p:cNvSpPr>
          <p:nvPr/>
        </p:nvSpPr>
        <p:spPr bwMode="auto">
          <a:xfrm>
            <a:off x="4823109" y="6021388"/>
            <a:ext cx="701675" cy="406400"/>
          </a:xfrm>
          <a:prstGeom prst="rect">
            <a:avLst/>
          </a:prstGeom>
          <a:solidFill>
            <a:schemeClr val="bg1"/>
          </a:solidFill>
          <a:ln w="9525">
            <a:solidFill>
              <a:schemeClr val="bg1"/>
            </a:solidFill>
            <a:miter lim="800000"/>
            <a:headEnd/>
            <a:tailEnd/>
          </a:ln>
          <a:effectLst/>
        </p:spPr>
        <p:txBody>
          <a:bodyPr>
            <a:spAutoFit/>
          </a:bodyPr>
          <a:lstStyle/>
          <a:p>
            <a:pPr algn="ctr"/>
            <a:r>
              <a:rPr lang="ja-JP" altLang="en-US" sz="2000" dirty="0">
                <a:latin typeface="HGP創英角ﾎﾟｯﾌﾟ体" pitchFamily="50" charset="-128"/>
                <a:ea typeface="HGP創英角ﾎﾟｯﾌﾟ体" pitchFamily="50" charset="-128"/>
              </a:rPr>
              <a:t>枝状</a:t>
            </a:r>
          </a:p>
        </p:txBody>
      </p:sp>
      <p:sp>
        <p:nvSpPr>
          <p:cNvPr id="12" name="Text Box 57"/>
          <p:cNvSpPr txBox="1">
            <a:spLocks noChangeArrowheads="1"/>
          </p:cNvSpPr>
          <p:nvPr/>
        </p:nvSpPr>
        <p:spPr bwMode="auto">
          <a:xfrm>
            <a:off x="1583021" y="1412875"/>
            <a:ext cx="1119217" cy="400110"/>
          </a:xfrm>
          <a:prstGeom prst="rect">
            <a:avLst/>
          </a:prstGeom>
          <a:solidFill>
            <a:schemeClr val="bg1"/>
          </a:solidFill>
          <a:ln w="9525">
            <a:solidFill>
              <a:schemeClr val="bg1"/>
            </a:solidFill>
            <a:miter lim="800000"/>
            <a:headEnd/>
            <a:tailEnd/>
          </a:ln>
          <a:effectLst/>
        </p:spPr>
        <p:txBody>
          <a:bodyPr wrap="none">
            <a:spAutoFit/>
          </a:bodyPr>
          <a:lstStyle/>
          <a:p>
            <a:pPr algn="ctr"/>
            <a:r>
              <a:rPr lang="ja-JP" altLang="en-US" sz="2000" dirty="0">
                <a:latin typeface="HGP創英角ﾎﾟｯﾌﾟ体" pitchFamily="50" charset="-128"/>
                <a:ea typeface="HGP創英角ﾎﾟｯﾌﾟ体" pitchFamily="50" charset="-128"/>
              </a:rPr>
              <a:t>レタス状</a:t>
            </a:r>
          </a:p>
        </p:txBody>
      </p:sp>
      <p:pic>
        <p:nvPicPr>
          <p:cNvPr id="16" name="Picture 76" descr="MCj02153620000[1]"/>
          <p:cNvPicPr>
            <a:picLocks noChangeAspect="1" noChangeArrowheads="1"/>
          </p:cNvPicPr>
          <p:nvPr/>
        </p:nvPicPr>
        <p:blipFill>
          <a:blip r:embed="rId7" cstate="print"/>
          <a:srcRect/>
          <a:stretch>
            <a:fillRect/>
          </a:stretch>
        </p:blipFill>
        <p:spPr bwMode="auto">
          <a:xfrm>
            <a:off x="1583021" y="1916113"/>
            <a:ext cx="1392238" cy="1525587"/>
          </a:xfrm>
          <a:prstGeom prst="rect">
            <a:avLst/>
          </a:prstGeom>
          <a:noFill/>
        </p:spPr>
      </p:pic>
      <p:pic>
        <p:nvPicPr>
          <p:cNvPr id="17" name="Picture 79" descr="MCj02150470000[1]"/>
          <p:cNvPicPr>
            <a:picLocks noChangeAspect="1" noChangeArrowheads="1"/>
          </p:cNvPicPr>
          <p:nvPr/>
        </p:nvPicPr>
        <p:blipFill>
          <a:blip r:embed="rId8" cstate="print"/>
          <a:srcRect/>
          <a:stretch>
            <a:fillRect/>
          </a:stretch>
        </p:blipFill>
        <p:spPr bwMode="auto">
          <a:xfrm>
            <a:off x="1475071" y="5473700"/>
            <a:ext cx="1619250" cy="1268413"/>
          </a:xfrm>
          <a:prstGeom prst="rect">
            <a:avLst/>
          </a:prstGeom>
          <a:noFill/>
        </p:spPr>
      </p:pic>
      <p:pic>
        <p:nvPicPr>
          <p:cNvPr id="18" name="Picture 80" descr="MCj03513660000[1]"/>
          <p:cNvPicPr>
            <a:picLocks noChangeAspect="1" noChangeArrowheads="1"/>
          </p:cNvPicPr>
          <p:nvPr/>
        </p:nvPicPr>
        <p:blipFill>
          <a:blip r:embed="rId9" cstate="print"/>
          <a:srcRect/>
          <a:stretch>
            <a:fillRect/>
          </a:stretch>
        </p:blipFill>
        <p:spPr bwMode="auto">
          <a:xfrm>
            <a:off x="5831171" y="5445125"/>
            <a:ext cx="1093788" cy="1412875"/>
          </a:xfrm>
          <a:prstGeom prst="rect">
            <a:avLst/>
          </a:prstGeom>
          <a:noFill/>
        </p:spPr>
      </p:pic>
      <p:pic>
        <p:nvPicPr>
          <p:cNvPr id="19" name="Picture 81" descr="MCj02153670000[1]"/>
          <p:cNvPicPr>
            <a:picLocks noChangeAspect="1" noChangeArrowheads="1"/>
          </p:cNvPicPr>
          <p:nvPr/>
        </p:nvPicPr>
        <p:blipFill>
          <a:blip r:embed="rId10" cstate="print"/>
          <a:srcRect/>
          <a:stretch>
            <a:fillRect/>
          </a:stretch>
        </p:blipFill>
        <p:spPr bwMode="auto">
          <a:xfrm>
            <a:off x="8063196" y="5646738"/>
            <a:ext cx="1476375" cy="1211262"/>
          </a:xfrm>
          <a:prstGeom prst="rect">
            <a:avLst/>
          </a:prstGeom>
          <a:noFill/>
        </p:spPr>
      </p:pic>
      <p:pic>
        <p:nvPicPr>
          <p:cNvPr id="20" name="Picture 82" descr="MCHH01755_0000[1]"/>
          <p:cNvPicPr>
            <a:picLocks noChangeAspect="1" noChangeArrowheads="1"/>
          </p:cNvPicPr>
          <p:nvPr/>
        </p:nvPicPr>
        <p:blipFill>
          <a:blip r:embed="rId11" cstate="print"/>
          <a:srcRect/>
          <a:stretch>
            <a:fillRect/>
          </a:stretch>
        </p:blipFill>
        <p:spPr bwMode="auto">
          <a:xfrm>
            <a:off x="8783921" y="2060575"/>
            <a:ext cx="1476375" cy="1422400"/>
          </a:xfrm>
          <a:prstGeom prst="rect">
            <a:avLst/>
          </a:prstGeom>
          <a:noFill/>
        </p:spPr>
      </p:pic>
      <p:pic>
        <p:nvPicPr>
          <p:cNvPr id="21" name="図 20"/>
          <p:cNvPicPr>
            <a:picLocks noChangeAspect="1"/>
          </p:cNvPicPr>
          <p:nvPr/>
        </p:nvPicPr>
        <p:blipFill>
          <a:blip r:embed="rId12"/>
          <a:stretch>
            <a:fillRect/>
          </a:stretch>
        </p:blipFill>
        <p:spPr>
          <a:xfrm>
            <a:off x="6001351" y="1229554"/>
            <a:ext cx="2682240" cy="2019300"/>
          </a:xfrm>
          <a:prstGeom prst="rect">
            <a:avLst/>
          </a:prstGeom>
        </p:spPr>
      </p:pic>
      <p:pic>
        <p:nvPicPr>
          <p:cNvPr id="22" name="図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15245" y="3579812"/>
            <a:ext cx="2137351" cy="1623244"/>
          </a:xfrm>
          <a:prstGeom prst="rect">
            <a:avLst/>
          </a:prstGeom>
        </p:spPr>
      </p:pic>
      <p:pic>
        <p:nvPicPr>
          <p:cNvPr id="24" name="図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74290" y="3521790"/>
            <a:ext cx="2489282" cy="1923335"/>
          </a:xfrm>
          <a:prstGeom prst="rect">
            <a:avLst/>
          </a:prstGeom>
        </p:spPr>
      </p:pic>
      <p:pic>
        <p:nvPicPr>
          <p:cNvPr id="25" name="図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16864" y="1173047"/>
            <a:ext cx="2143652" cy="1608643"/>
          </a:xfrm>
          <a:prstGeom prst="rect">
            <a:avLst/>
          </a:prstGeom>
        </p:spPr>
      </p:pic>
      <p:grpSp>
        <p:nvGrpSpPr>
          <p:cNvPr id="13" name="Group 72"/>
          <p:cNvGrpSpPr>
            <a:grpSpLocks/>
          </p:cNvGrpSpPr>
          <p:nvPr/>
        </p:nvGrpSpPr>
        <p:grpSpPr bwMode="auto">
          <a:xfrm>
            <a:off x="4030946" y="2492375"/>
            <a:ext cx="3529013" cy="1298575"/>
            <a:chOff x="1746" y="1570"/>
            <a:chExt cx="2132" cy="818"/>
          </a:xfrm>
        </p:grpSpPr>
        <p:sp>
          <p:nvSpPr>
            <p:cNvPr id="14" name="Oval 71"/>
            <p:cNvSpPr>
              <a:spLocks noChangeArrowheads="1"/>
            </p:cNvSpPr>
            <p:nvPr/>
          </p:nvSpPr>
          <p:spPr bwMode="auto">
            <a:xfrm>
              <a:off x="1746" y="1570"/>
              <a:ext cx="2132" cy="818"/>
            </a:xfrm>
            <a:prstGeom prst="ellipse">
              <a:avLst/>
            </a:prstGeom>
            <a:solidFill>
              <a:srgbClr val="FFFF00"/>
            </a:solidFill>
            <a:ln w="9525">
              <a:noFill/>
              <a:round/>
              <a:headEnd/>
              <a:tailEnd/>
            </a:ln>
            <a:effectLst/>
          </p:spPr>
          <p:txBody>
            <a:bodyPr wrap="none" anchor="ctr"/>
            <a:lstStyle/>
            <a:p>
              <a:pPr algn="ctr"/>
              <a:endParaRPr lang="ja-JP" altLang="en-US">
                <a:latin typeface="HGP創英角ﾎﾟｯﾌﾟ体" pitchFamily="50" charset="-128"/>
                <a:ea typeface="HGP創英角ﾎﾟｯﾌﾟ体" pitchFamily="50" charset="-128"/>
              </a:endParaRPr>
            </a:p>
          </p:txBody>
        </p:sp>
        <p:sp>
          <p:nvSpPr>
            <p:cNvPr id="15" name="Text Box 70"/>
            <p:cNvSpPr txBox="1">
              <a:spLocks noChangeArrowheads="1"/>
            </p:cNvSpPr>
            <p:nvPr/>
          </p:nvSpPr>
          <p:spPr bwMode="auto">
            <a:xfrm>
              <a:off x="1765" y="1706"/>
              <a:ext cx="2113" cy="442"/>
            </a:xfrm>
            <a:prstGeom prst="rect">
              <a:avLst/>
            </a:prstGeom>
            <a:noFill/>
            <a:ln w="9525">
              <a:noFill/>
              <a:miter lim="800000"/>
              <a:headEnd/>
              <a:tailEnd/>
            </a:ln>
            <a:effectLst/>
          </p:spPr>
          <p:txBody>
            <a:bodyPr>
              <a:spAutoFit/>
            </a:bodyPr>
            <a:lstStyle/>
            <a:p>
              <a:pPr algn="ctr"/>
              <a:r>
                <a:rPr lang="ja-JP" altLang="en-US" sz="2000" dirty="0">
                  <a:solidFill>
                    <a:schemeClr val="tx2"/>
                  </a:solidFill>
                  <a:latin typeface="HGP創英角ﾎﾟｯﾌﾟ体" pitchFamily="50" charset="-128"/>
                  <a:ea typeface="HGP創英角ﾎﾟｯﾌﾟ体" pitchFamily="50" charset="-128"/>
                </a:rPr>
                <a:t>造礁サンゴ・・・約８００種</a:t>
              </a:r>
            </a:p>
            <a:p>
              <a:pPr algn="ctr"/>
              <a:r>
                <a:rPr lang="ja-JP" altLang="en-US" sz="2000" dirty="0">
                  <a:solidFill>
                    <a:schemeClr val="tx2"/>
                  </a:solidFill>
                  <a:latin typeface="HGP創英角ﾎﾟｯﾌﾟ体" pitchFamily="50" charset="-128"/>
                  <a:ea typeface="HGP創英角ﾎﾟｯﾌﾟ体" pitchFamily="50" charset="-128"/>
                </a:rPr>
                <a:t>そのうち３５０種が沖縄に分布</a:t>
              </a:r>
            </a:p>
          </p:txBody>
        </p:sp>
      </p:gr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8218018"/>
      </p:ext>
    </p:extLst>
  </p:cSld>
  <p:clrMapOvr>
    <a:masterClrMapping/>
  </p:clrMapOvr>
  <mc:AlternateContent xmlns:mc="http://schemas.openxmlformats.org/markup-compatibility/2006" xmlns:p14="http://schemas.microsoft.com/office/powerpoint/2010/main">
    <mc:Choice Requires="p14">
      <p:transition spd="slow" p14:dur="2000" advTm="33031"/>
    </mc:Choice>
    <mc:Fallback xmlns="">
      <p:transition spd="slow" advTm="3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strVal val="#ppt_w*0.70"/>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Effect transition="in" filter="fade">
                                      <p:cBhvr>
                                        <p:cTn id="13" dur="1000"/>
                                        <p:tgtEl>
                                          <p:spTgt spid="10"/>
                                        </p:tgtEl>
                                      </p:cBhvr>
                                    </p:animEffect>
                                  </p:childTnLst>
                                </p:cTn>
                              </p:par>
                              <p:par>
                                <p:cTn id="14" presetID="55"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strVal val="#ppt_w*0.70"/>
                                          </p:val>
                                        </p:tav>
                                        <p:tav tm="100000">
                                          <p:val>
                                            <p:strVal val="#ppt_w"/>
                                          </p:val>
                                        </p:tav>
                                      </p:tavLst>
                                    </p:anim>
                                    <p:anim calcmode="lin" valueType="num">
                                      <p:cBhvr>
                                        <p:cTn id="17" dur="1000" fill="hold"/>
                                        <p:tgtEl>
                                          <p:spTgt spid="20"/>
                                        </p:tgtEl>
                                        <p:attrNameLst>
                                          <p:attrName>ppt_h</p:attrName>
                                        </p:attrNameLst>
                                      </p:cBhvr>
                                      <p:tavLst>
                                        <p:tav tm="0">
                                          <p:val>
                                            <p:strVal val="#ppt_h"/>
                                          </p:val>
                                        </p:tav>
                                        <p:tav tm="100000">
                                          <p:val>
                                            <p:strVal val="#ppt_h"/>
                                          </p:val>
                                        </p:tav>
                                      </p:tavLst>
                                    </p:anim>
                                    <p:animEffect transition="in" filter="fade">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0.70"/>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par>
                                <p:cTn id="26" presetID="55"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par>
                                <p:cTn id="38" presetID="55"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strVal val="#ppt_w*0.70"/>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Effect transition="in" filter="fade">
                                      <p:cBhvr>
                                        <p:cTn id="42" dur="1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strVal val="#ppt_w*0.70"/>
                                          </p:val>
                                        </p:tav>
                                        <p:tav tm="100000">
                                          <p:val>
                                            <p:strVal val="#ppt_w"/>
                                          </p:val>
                                        </p:tav>
                                      </p:tavLst>
                                    </p:anim>
                                    <p:anim calcmode="lin" valueType="num">
                                      <p:cBhvr>
                                        <p:cTn id="48" dur="1000" fill="hold"/>
                                        <p:tgtEl>
                                          <p:spTgt spid="11"/>
                                        </p:tgtEl>
                                        <p:attrNameLst>
                                          <p:attrName>ppt_h</p:attrName>
                                        </p:attrNameLst>
                                      </p:cBhvr>
                                      <p:tavLst>
                                        <p:tav tm="0">
                                          <p:val>
                                            <p:strVal val="#ppt_h"/>
                                          </p:val>
                                        </p:tav>
                                        <p:tav tm="100000">
                                          <p:val>
                                            <p:strVal val="#ppt_h"/>
                                          </p:val>
                                        </p:tav>
                                      </p:tavLst>
                                    </p:anim>
                                    <p:animEffect transition="in" filter="fade">
                                      <p:cBhvr>
                                        <p:cTn id="49" dur="1000"/>
                                        <p:tgtEl>
                                          <p:spTgt spid="11"/>
                                        </p:tgtEl>
                                      </p:cBhvr>
                                    </p:animEffect>
                                  </p:childTnLst>
                                </p:cTn>
                              </p:par>
                              <p:par>
                                <p:cTn id="50" presetID="55"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strVal val="#ppt_w*0.70"/>
                                          </p:val>
                                        </p:tav>
                                        <p:tav tm="100000">
                                          <p:val>
                                            <p:strVal val="#ppt_w"/>
                                          </p:val>
                                        </p:tav>
                                      </p:tavLst>
                                    </p:anim>
                                    <p:anim calcmode="lin" valueType="num">
                                      <p:cBhvr>
                                        <p:cTn id="53" dur="1000" fill="hold"/>
                                        <p:tgtEl>
                                          <p:spTgt spid="18"/>
                                        </p:tgtEl>
                                        <p:attrNameLst>
                                          <p:attrName>ppt_h</p:attrName>
                                        </p:attrNameLst>
                                      </p:cBhvr>
                                      <p:tavLst>
                                        <p:tav tm="0">
                                          <p:val>
                                            <p:strVal val="#ppt_h"/>
                                          </p:val>
                                        </p:tav>
                                        <p:tav tm="100000">
                                          <p:val>
                                            <p:strVal val="#ppt_h"/>
                                          </p:val>
                                        </p:tav>
                                      </p:tavLst>
                                    </p:anim>
                                    <p:animEffect transition="in" filter="fade">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strVal val="#ppt_w*0.70"/>
                                          </p:val>
                                        </p:tav>
                                        <p:tav tm="100000">
                                          <p:val>
                                            <p:strVal val="#ppt_w"/>
                                          </p:val>
                                        </p:tav>
                                      </p:tavLst>
                                    </p:anim>
                                    <p:anim calcmode="lin" valueType="num">
                                      <p:cBhvr>
                                        <p:cTn id="60" dur="1000" fill="hold"/>
                                        <p:tgtEl>
                                          <p:spTgt spid="9"/>
                                        </p:tgtEl>
                                        <p:attrNameLst>
                                          <p:attrName>ppt_h</p:attrName>
                                        </p:attrNameLst>
                                      </p:cBhvr>
                                      <p:tavLst>
                                        <p:tav tm="0">
                                          <p:val>
                                            <p:strVal val="#ppt_h"/>
                                          </p:val>
                                        </p:tav>
                                        <p:tav tm="100000">
                                          <p:val>
                                            <p:strVal val="#ppt_h"/>
                                          </p:val>
                                        </p:tav>
                                      </p:tavLst>
                                    </p:anim>
                                    <p:animEffect transition="in" filter="fade">
                                      <p:cBhvr>
                                        <p:cTn id="61" dur="1000"/>
                                        <p:tgtEl>
                                          <p:spTgt spid="9"/>
                                        </p:tgtEl>
                                      </p:cBhvr>
                                    </p:animEffect>
                                  </p:childTnLst>
                                </p:cTn>
                              </p:par>
                              <p:par>
                                <p:cTn id="62" presetID="55"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1000" fill="hold"/>
                                        <p:tgtEl>
                                          <p:spTgt spid="19"/>
                                        </p:tgtEl>
                                        <p:attrNameLst>
                                          <p:attrName>ppt_w</p:attrName>
                                        </p:attrNameLst>
                                      </p:cBhvr>
                                      <p:tavLst>
                                        <p:tav tm="0">
                                          <p:val>
                                            <p:strVal val="#ppt_w*0.70"/>
                                          </p:val>
                                        </p:tav>
                                        <p:tav tm="100000">
                                          <p:val>
                                            <p:strVal val="#ppt_w"/>
                                          </p:val>
                                        </p:tav>
                                      </p:tavLst>
                                    </p:anim>
                                    <p:anim calcmode="lin" valueType="num">
                                      <p:cBhvr>
                                        <p:cTn id="65" dur="1000" fill="hold"/>
                                        <p:tgtEl>
                                          <p:spTgt spid="19"/>
                                        </p:tgtEl>
                                        <p:attrNameLst>
                                          <p:attrName>ppt_h</p:attrName>
                                        </p:attrNameLst>
                                      </p:cBhvr>
                                      <p:tavLst>
                                        <p:tav tm="0">
                                          <p:val>
                                            <p:strVal val="#ppt_h"/>
                                          </p:val>
                                        </p:tav>
                                        <p:tav tm="100000">
                                          <p:val>
                                            <p:strVal val="#ppt_h"/>
                                          </p:val>
                                        </p:tav>
                                      </p:tavLst>
                                    </p:anim>
                                    <p:animEffect transition="in" filter="fade">
                                      <p:cBhvr>
                                        <p:cTn id="6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
                </p:tgtEl>
              </p:cMediaNode>
            </p:audio>
          </p:childTnLst>
        </p:cTn>
      </p:par>
    </p:tnLst>
    <p:bldLst>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bwMode="auto">
          <a:xfrm>
            <a:off x="2320952" y="1196752"/>
            <a:ext cx="8640960" cy="5328592"/>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chemeClr val="bg1"/>
              </a:solidFill>
              <a:effectLst/>
              <a:latin typeface="Arial" charset="0"/>
              <a:ea typeface="ＭＳ Ｐゴシック" pitchFamily="50" charset="-128"/>
            </a:endParaRPr>
          </a:p>
        </p:txBody>
      </p:sp>
      <p:sp>
        <p:nvSpPr>
          <p:cNvPr id="3" name="Rectangle 1026"/>
          <p:cNvSpPr>
            <a:spLocks noChangeArrowheads="1"/>
          </p:cNvSpPr>
          <p:nvPr/>
        </p:nvSpPr>
        <p:spPr bwMode="auto">
          <a:xfrm>
            <a:off x="2320952" y="1459037"/>
            <a:ext cx="8568952" cy="4850283"/>
          </a:xfrm>
          <a:prstGeom prst="rect">
            <a:avLst/>
          </a:prstGeom>
          <a:noFill/>
          <a:ln w="9525">
            <a:noFill/>
            <a:miter lim="800000"/>
            <a:headEnd/>
            <a:tailEnd/>
          </a:ln>
          <a:effectLst/>
        </p:spPr>
        <p:txBody>
          <a:bodyPr wrap="none" anchor="ctr"/>
          <a:lstStyle/>
          <a:p>
            <a:pPr algn="ctr"/>
            <a:endParaRPr lang="ja-JP" altLang="ja-JP" sz="3600" dirty="0">
              <a:solidFill>
                <a:srgbClr val="FFEFFF"/>
              </a:solidFill>
              <a:effectLst/>
              <a:latin typeface="HG創英角ﾎﾟｯﾌﾟ体" pitchFamily="49" charset="-128"/>
              <a:ea typeface="HG創英角ﾎﾟｯﾌﾟ体" pitchFamily="49" charset="-128"/>
            </a:endParaRPr>
          </a:p>
        </p:txBody>
      </p:sp>
      <p:sp>
        <p:nvSpPr>
          <p:cNvPr id="4" name="Rectangle 1027"/>
          <p:cNvSpPr txBox="1">
            <a:spLocks noChangeArrowheads="1"/>
          </p:cNvSpPr>
          <p:nvPr/>
        </p:nvSpPr>
        <p:spPr>
          <a:xfrm>
            <a:off x="4769224" y="260648"/>
            <a:ext cx="3528392" cy="792088"/>
          </a:xfrm>
          <a:prstGeom prst="rect">
            <a:avLst/>
          </a:prstGeom>
          <a:solidFill>
            <a:schemeClr val="bg1"/>
          </a:solidFill>
          <a:ln/>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400" b="1" dirty="0" smtClean="0">
                <a:solidFill>
                  <a:srgbClr val="000000"/>
                </a:solidFill>
                <a:latin typeface="HG創英角ﾎﾟｯﾌﾟ体" pitchFamily="49" charset="-128"/>
                <a:ea typeface="HG創英角ﾎﾟｯﾌﾟ体" pitchFamily="49" charset="-128"/>
              </a:rPr>
              <a:t>サンゴの一生</a:t>
            </a:r>
            <a:endParaRPr lang="ja-JP" altLang="en-US" sz="3400" b="1" dirty="0">
              <a:solidFill>
                <a:srgbClr val="000000"/>
              </a:solidFill>
              <a:latin typeface="HG創英角ﾎﾟｯﾌﾟ体" pitchFamily="49" charset="-128"/>
              <a:ea typeface="HG創英角ﾎﾟｯﾌﾟ体" pitchFamily="49" charset="-128"/>
            </a:endParaRPr>
          </a:p>
        </p:txBody>
      </p:sp>
      <p:grpSp>
        <p:nvGrpSpPr>
          <p:cNvPr id="5" name="Group 1028"/>
          <p:cNvGrpSpPr>
            <a:grpSpLocks/>
          </p:cNvGrpSpPr>
          <p:nvPr/>
        </p:nvGrpSpPr>
        <p:grpSpPr bwMode="auto">
          <a:xfrm>
            <a:off x="2473352" y="4140548"/>
            <a:ext cx="2756967" cy="1905693"/>
            <a:chOff x="144" y="1296"/>
            <a:chExt cx="2208" cy="1536"/>
          </a:xfrm>
        </p:grpSpPr>
        <p:sp>
          <p:nvSpPr>
            <p:cNvPr id="6" name="Freeform 1029"/>
            <p:cNvSpPr>
              <a:spLocks/>
            </p:cNvSpPr>
            <p:nvPr/>
          </p:nvSpPr>
          <p:spPr bwMode="auto">
            <a:xfrm>
              <a:off x="144" y="2371"/>
              <a:ext cx="2187" cy="461"/>
            </a:xfrm>
            <a:custGeom>
              <a:avLst/>
              <a:gdLst/>
              <a:ahLst/>
              <a:cxnLst>
                <a:cxn ang="0">
                  <a:pos x="39" y="4"/>
                </a:cxn>
                <a:cxn ang="0">
                  <a:pos x="1869" y="16"/>
                </a:cxn>
                <a:cxn ang="0">
                  <a:pos x="2475" y="28"/>
                </a:cxn>
                <a:cxn ang="0">
                  <a:pos x="2487" y="89"/>
                </a:cxn>
                <a:cxn ang="0">
                  <a:pos x="2427" y="235"/>
                </a:cxn>
                <a:cxn ang="0">
                  <a:pos x="2136" y="331"/>
                </a:cxn>
                <a:cxn ang="0">
                  <a:pos x="2027" y="380"/>
                </a:cxn>
                <a:cxn ang="0">
                  <a:pos x="1845" y="428"/>
                </a:cxn>
                <a:cxn ang="0">
                  <a:pos x="1675" y="453"/>
                </a:cxn>
                <a:cxn ang="0">
                  <a:pos x="1397" y="513"/>
                </a:cxn>
                <a:cxn ang="0">
                  <a:pos x="657" y="477"/>
                </a:cxn>
                <a:cxn ang="0">
                  <a:pos x="548" y="416"/>
                </a:cxn>
                <a:cxn ang="0">
                  <a:pos x="476" y="368"/>
                </a:cxn>
                <a:cxn ang="0">
                  <a:pos x="451" y="344"/>
                </a:cxn>
                <a:cxn ang="0">
                  <a:pos x="318" y="295"/>
                </a:cxn>
                <a:cxn ang="0">
                  <a:pos x="221" y="259"/>
                </a:cxn>
                <a:cxn ang="0">
                  <a:pos x="15" y="113"/>
                </a:cxn>
                <a:cxn ang="0">
                  <a:pos x="3" y="77"/>
                </a:cxn>
                <a:cxn ang="0">
                  <a:pos x="39" y="4"/>
                </a:cxn>
              </a:cxnLst>
              <a:rect l="0" t="0" r="r" b="b"/>
              <a:pathLst>
                <a:path w="2520" h="556">
                  <a:moveTo>
                    <a:pt x="39" y="4"/>
                  </a:moveTo>
                  <a:cubicBezTo>
                    <a:pt x="696" y="166"/>
                    <a:pt x="102" y="28"/>
                    <a:pt x="1869" y="16"/>
                  </a:cubicBezTo>
                  <a:cubicBezTo>
                    <a:pt x="2071" y="20"/>
                    <a:pt x="2273" y="16"/>
                    <a:pt x="2475" y="28"/>
                  </a:cubicBezTo>
                  <a:cubicBezTo>
                    <a:pt x="2520" y="30"/>
                    <a:pt x="2491" y="75"/>
                    <a:pt x="2487" y="89"/>
                  </a:cubicBezTo>
                  <a:cubicBezTo>
                    <a:pt x="2504" y="153"/>
                    <a:pt x="2492" y="201"/>
                    <a:pt x="2427" y="235"/>
                  </a:cubicBezTo>
                  <a:cubicBezTo>
                    <a:pt x="2334" y="281"/>
                    <a:pt x="2234" y="305"/>
                    <a:pt x="2136" y="331"/>
                  </a:cubicBezTo>
                  <a:cubicBezTo>
                    <a:pt x="2098" y="340"/>
                    <a:pt x="2060" y="365"/>
                    <a:pt x="2027" y="380"/>
                  </a:cubicBezTo>
                  <a:cubicBezTo>
                    <a:pt x="1966" y="407"/>
                    <a:pt x="1910" y="417"/>
                    <a:pt x="1845" y="428"/>
                  </a:cubicBezTo>
                  <a:cubicBezTo>
                    <a:pt x="1760" y="458"/>
                    <a:pt x="1842" y="432"/>
                    <a:pt x="1675" y="453"/>
                  </a:cubicBezTo>
                  <a:cubicBezTo>
                    <a:pt x="1580" y="464"/>
                    <a:pt x="1489" y="494"/>
                    <a:pt x="1397" y="513"/>
                  </a:cubicBezTo>
                  <a:cubicBezTo>
                    <a:pt x="1070" y="507"/>
                    <a:pt x="903" y="556"/>
                    <a:pt x="657" y="477"/>
                  </a:cubicBezTo>
                  <a:cubicBezTo>
                    <a:pt x="607" y="444"/>
                    <a:pt x="608" y="430"/>
                    <a:pt x="548" y="416"/>
                  </a:cubicBezTo>
                  <a:cubicBezTo>
                    <a:pt x="501" y="346"/>
                    <a:pt x="552" y="405"/>
                    <a:pt x="476" y="368"/>
                  </a:cubicBezTo>
                  <a:cubicBezTo>
                    <a:pt x="465" y="362"/>
                    <a:pt x="460" y="350"/>
                    <a:pt x="451" y="344"/>
                  </a:cubicBezTo>
                  <a:cubicBezTo>
                    <a:pt x="410" y="316"/>
                    <a:pt x="364" y="306"/>
                    <a:pt x="318" y="295"/>
                  </a:cubicBezTo>
                  <a:cubicBezTo>
                    <a:pt x="233" y="238"/>
                    <a:pt x="340" y="303"/>
                    <a:pt x="221" y="259"/>
                  </a:cubicBezTo>
                  <a:cubicBezTo>
                    <a:pt x="160" y="236"/>
                    <a:pt x="60" y="160"/>
                    <a:pt x="15" y="113"/>
                  </a:cubicBezTo>
                  <a:cubicBezTo>
                    <a:pt x="11" y="101"/>
                    <a:pt x="0" y="89"/>
                    <a:pt x="3" y="77"/>
                  </a:cubicBezTo>
                  <a:cubicBezTo>
                    <a:pt x="15" y="0"/>
                    <a:pt x="130" y="63"/>
                    <a:pt x="39" y="4"/>
                  </a:cubicBezTo>
                  <a:close/>
                </a:path>
              </a:pathLst>
            </a:custGeom>
            <a:solidFill>
              <a:srgbClr val="B06A31">
                <a:alpha val="82001"/>
              </a:srgbClr>
            </a:solidFill>
            <a:ln w="9525">
              <a:noFill/>
              <a:round/>
              <a:headEnd/>
              <a:tailEnd/>
            </a:ln>
          </p:spPr>
          <p:txBody>
            <a:bodyPr wrap="none" anchor="ctr"/>
            <a:lstStyle/>
            <a:p>
              <a:endParaRPr lang="ja-JP" altLang="en-US"/>
            </a:p>
          </p:txBody>
        </p:sp>
        <p:sp>
          <p:nvSpPr>
            <p:cNvPr id="7" name="Freeform 1030"/>
            <p:cNvSpPr>
              <a:spLocks/>
            </p:cNvSpPr>
            <p:nvPr/>
          </p:nvSpPr>
          <p:spPr bwMode="auto">
            <a:xfrm>
              <a:off x="727" y="1296"/>
              <a:ext cx="1625" cy="1433"/>
            </a:xfrm>
            <a:custGeom>
              <a:avLst/>
              <a:gdLst/>
              <a:ahLst/>
              <a:cxnLst>
                <a:cxn ang="0">
                  <a:pos x="507" y="509"/>
                </a:cxn>
                <a:cxn ang="0">
                  <a:pos x="265" y="375"/>
                </a:cxn>
                <a:cxn ang="0">
                  <a:pos x="228" y="351"/>
                </a:cxn>
                <a:cxn ang="0">
                  <a:pos x="83" y="327"/>
                </a:cxn>
                <a:cxn ang="0">
                  <a:pos x="22" y="291"/>
                </a:cxn>
                <a:cxn ang="0">
                  <a:pos x="10" y="254"/>
                </a:cxn>
                <a:cxn ang="0">
                  <a:pos x="47" y="266"/>
                </a:cxn>
                <a:cxn ang="0">
                  <a:pos x="71" y="230"/>
                </a:cxn>
                <a:cxn ang="0">
                  <a:pos x="107" y="182"/>
                </a:cxn>
                <a:cxn ang="0">
                  <a:pos x="192" y="230"/>
                </a:cxn>
                <a:cxn ang="0">
                  <a:pos x="119" y="97"/>
                </a:cxn>
                <a:cxn ang="0">
                  <a:pos x="119" y="12"/>
                </a:cxn>
                <a:cxn ang="0">
                  <a:pos x="156" y="24"/>
                </a:cxn>
                <a:cxn ang="0">
                  <a:pos x="240" y="48"/>
                </a:cxn>
                <a:cxn ang="0">
                  <a:pos x="265" y="72"/>
                </a:cxn>
                <a:cxn ang="0">
                  <a:pos x="240" y="121"/>
                </a:cxn>
                <a:cxn ang="0">
                  <a:pos x="228" y="157"/>
                </a:cxn>
                <a:cxn ang="0">
                  <a:pos x="289" y="266"/>
                </a:cxn>
                <a:cxn ang="0">
                  <a:pos x="313" y="194"/>
                </a:cxn>
                <a:cxn ang="0">
                  <a:pos x="362" y="145"/>
                </a:cxn>
                <a:cxn ang="0">
                  <a:pos x="362" y="12"/>
                </a:cxn>
                <a:cxn ang="0">
                  <a:pos x="434" y="24"/>
                </a:cxn>
                <a:cxn ang="0">
                  <a:pos x="398" y="182"/>
                </a:cxn>
                <a:cxn ang="0">
                  <a:pos x="374" y="218"/>
                </a:cxn>
                <a:cxn ang="0">
                  <a:pos x="471" y="182"/>
                </a:cxn>
                <a:cxn ang="0">
                  <a:pos x="483" y="218"/>
                </a:cxn>
                <a:cxn ang="0">
                  <a:pos x="410" y="266"/>
                </a:cxn>
                <a:cxn ang="0">
                  <a:pos x="398" y="375"/>
                </a:cxn>
                <a:cxn ang="0">
                  <a:pos x="556" y="218"/>
                </a:cxn>
                <a:cxn ang="0">
                  <a:pos x="556" y="133"/>
                </a:cxn>
                <a:cxn ang="0">
                  <a:pos x="592" y="145"/>
                </a:cxn>
                <a:cxn ang="0">
                  <a:pos x="604" y="182"/>
                </a:cxn>
                <a:cxn ang="0">
                  <a:pos x="640" y="157"/>
                </a:cxn>
                <a:cxn ang="0">
                  <a:pos x="750" y="36"/>
                </a:cxn>
                <a:cxn ang="0">
                  <a:pos x="689" y="145"/>
                </a:cxn>
                <a:cxn ang="0">
                  <a:pos x="701" y="254"/>
                </a:cxn>
                <a:cxn ang="0">
                  <a:pos x="665" y="278"/>
                </a:cxn>
                <a:cxn ang="0">
                  <a:pos x="592" y="291"/>
                </a:cxn>
                <a:cxn ang="0">
                  <a:pos x="580" y="327"/>
                </a:cxn>
                <a:cxn ang="0">
                  <a:pos x="677" y="375"/>
                </a:cxn>
                <a:cxn ang="0">
                  <a:pos x="653" y="400"/>
                </a:cxn>
                <a:cxn ang="0">
                  <a:pos x="459" y="448"/>
                </a:cxn>
                <a:cxn ang="0">
                  <a:pos x="483" y="485"/>
                </a:cxn>
                <a:cxn ang="0">
                  <a:pos x="507" y="509"/>
                </a:cxn>
              </a:cxnLst>
              <a:rect l="0" t="0" r="r" b="b"/>
              <a:pathLst>
                <a:path w="771" h="567">
                  <a:moveTo>
                    <a:pt x="507" y="509"/>
                  </a:moveTo>
                  <a:cubicBezTo>
                    <a:pt x="182" y="496"/>
                    <a:pt x="202" y="567"/>
                    <a:pt x="265" y="375"/>
                  </a:cubicBezTo>
                  <a:cubicBezTo>
                    <a:pt x="252" y="367"/>
                    <a:pt x="242" y="355"/>
                    <a:pt x="228" y="351"/>
                  </a:cubicBezTo>
                  <a:cubicBezTo>
                    <a:pt x="180" y="339"/>
                    <a:pt x="83" y="327"/>
                    <a:pt x="83" y="327"/>
                  </a:cubicBezTo>
                  <a:cubicBezTo>
                    <a:pt x="55" y="318"/>
                    <a:pt x="38" y="318"/>
                    <a:pt x="22" y="291"/>
                  </a:cubicBezTo>
                  <a:cubicBezTo>
                    <a:pt x="15" y="280"/>
                    <a:pt x="0" y="264"/>
                    <a:pt x="10" y="254"/>
                  </a:cubicBezTo>
                  <a:cubicBezTo>
                    <a:pt x="19" y="245"/>
                    <a:pt x="34" y="262"/>
                    <a:pt x="47" y="266"/>
                  </a:cubicBezTo>
                  <a:cubicBezTo>
                    <a:pt x="55" y="254"/>
                    <a:pt x="66" y="244"/>
                    <a:pt x="71" y="230"/>
                  </a:cubicBezTo>
                  <a:cubicBezTo>
                    <a:pt x="95" y="157"/>
                    <a:pt x="61" y="135"/>
                    <a:pt x="107" y="182"/>
                  </a:cubicBezTo>
                  <a:cubicBezTo>
                    <a:pt x="109" y="193"/>
                    <a:pt x="116" y="335"/>
                    <a:pt x="192" y="230"/>
                  </a:cubicBezTo>
                  <a:cubicBezTo>
                    <a:pt x="221" y="189"/>
                    <a:pt x="119" y="97"/>
                    <a:pt x="119" y="97"/>
                  </a:cubicBezTo>
                  <a:cubicBezTo>
                    <a:pt x="112" y="76"/>
                    <a:pt x="90" y="33"/>
                    <a:pt x="119" y="12"/>
                  </a:cubicBezTo>
                  <a:cubicBezTo>
                    <a:pt x="129" y="5"/>
                    <a:pt x="143" y="20"/>
                    <a:pt x="156" y="24"/>
                  </a:cubicBezTo>
                  <a:cubicBezTo>
                    <a:pt x="176" y="87"/>
                    <a:pt x="188" y="83"/>
                    <a:pt x="240" y="48"/>
                  </a:cubicBezTo>
                  <a:cubicBezTo>
                    <a:pt x="248" y="56"/>
                    <a:pt x="265" y="61"/>
                    <a:pt x="265" y="72"/>
                  </a:cubicBezTo>
                  <a:cubicBezTo>
                    <a:pt x="265" y="91"/>
                    <a:pt x="247" y="105"/>
                    <a:pt x="240" y="121"/>
                  </a:cubicBezTo>
                  <a:cubicBezTo>
                    <a:pt x="234" y="133"/>
                    <a:pt x="232" y="145"/>
                    <a:pt x="228" y="157"/>
                  </a:cubicBezTo>
                  <a:cubicBezTo>
                    <a:pt x="240" y="220"/>
                    <a:pt x="227" y="246"/>
                    <a:pt x="289" y="266"/>
                  </a:cubicBezTo>
                  <a:cubicBezTo>
                    <a:pt x="297" y="242"/>
                    <a:pt x="295" y="212"/>
                    <a:pt x="313" y="194"/>
                  </a:cubicBezTo>
                  <a:cubicBezTo>
                    <a:pt x="329" y="178"/>
                    <a:pt x="362" y="145"/>
                    <a:pt x="362" y="145"/>
                  </a:cubicBezTo>
                  <a:cubicBezTo>
                    <a:pt x="360" y="135"/>
                    <a:pt x="333" y="29"/>
                    <a:pt x="362" y="12"/>
                  </a:cubicBezTo>
                  <a:cubicBezTo>
                    <a:pt x="383" y="0"/>
                    <a:pt x="410" y="20"/>
                    <a:pt x="434" y="24"/>
                  </a:cubicBezTo>
                  <a:cubicBezTo>
                    <a:pt x="428" y="63"/>
                    <a:pt x="421" y="147"/>
                    <a:pt x="398" y="182"/>
                  </a:cubicBezTo>
                  <a:cubicBezTo>
                    <a:pt x="390" y="194"/>
                    <a:pt x="363" y="208"/>
                    <a:pt x="374" y="218"/>
                  </a:cubicBezTo>
                  <a:cubicBezTo>
                    <a:pt x="384" y="229"/>
                    <a:pt x="467" y="184"/>
                    <a:pt x="471" y="182"/>
                  </a:cubicBezTo>
                  <a:cubicBezTo>
                    <a:pt x="475" y="194"/>
                    <a:pt x="487" y="206"/>
                    <a:pt x="483" y="218"/>
                  </a:cubicBezTo>
                  <a:cubicBezTo>
                    <a:pt x="471" y="253"/>
                    <a:pt x="437" y="258"/>
                    <a:pt x="410" y="266"/>
                  </a:cubicBezTo>
                  <a:cubicBezTo>
                    <a:pt x="382" y="352"/>
                    <a:pt x="377" y="315"/>
                    <a:pt x="398" y="375"/>
                  </a:cubicBezTo>
                  <a:cubicBezTo>
                    <a:pt x="475" y="350"/>
                    <a:pt x="528" y="295"/>
                    <a:pt x="556" y="218"/>
                  </a:cubicBezTo>
                  <a:cubicBezTo>
                    <a:pt x="553" y="207"/>
                    <a:pt x="527" y="148"/>
                    <a:pt x="556" y="133"/>
                  </a:cubicBezTo>
                  <a:cubicBezTo>
                    <a:pt x="567" y="128"/>
                    <a:pt x="580" y="141"/>
                    <a:pt x="592" y="145"/>
                  </a:cubicBezTo>
                  <a:cubicBezTo>
                    <a:pt x="596" y="158"/>
                    <a:pt x="591" y="179"/>
                    <a:pt x="604" y="182"/>
                  </a:cubicBezTo>
                  <a:cubicBezTo>
                    <a:pt x="618" y="186"/>
                    <a:pt x="629" y="168"/>
                    <a:pt x="640" y="157"/>
                  </a:cubicBezTo>
                  <a:cubicBezTo>
                    <a:pt x="684" y="113"/>
                    <a:pt x="698" y="70"/>
                    <a:pt x="750" y="36"/>
                  </a:cubicBezTo>
                  <a:cubicBezTo>
                    <a:pt x="771" y="102"/>
                    <a:pt x="740" y="107"/>
                    <a:pt x="689" y="145"/>
                  </a:cubicBezTo>
                  <a:cubicBezTo>
                    <a:pt x="652" y="201"/>
                    <a:pt x="665" y="201"/>
                    <a:pt x="701" y="254"/>
                  </a:cubicBezTo>
                  <a:cubicBezTo>
                    <a:pt x="689" y="262"/>
                    <a:pt x="678" y="274"/>
                    <a:pt x="665" y="278"/>
                  </a:cubicBezTo>
                  <a:cubicBezTo>
                    <a:pt x="641" y="286"/>
                    <a:pt x="613" y="279"/>
                    <a:pt x="592" y="291"/>
                  </a:cubicBezTo>
                  <a:cubicBezTo>
                    <a:pt x="581" y="298"/>
                    <a:pt x="584" y="315"/>
                    <a:pt x="580" y="327"/>
                  </a:cubicBezTo>
                  <a:cubicBezTo>
                    <a:pt x="658" y="445"/>
                    <a:pt x="520" y="257"/>
                    <a:pt x="677" y="375"/>
                  </a:cubicBezTo>
                  <a:cubicBezTo>
                    <a:pt x="686" y="382"/>
                    <a:pt x="663" y="396"/>
                    <a:pt x="653" y="400"/>
                  </a:cubicBezTo>
                  <a:cubicBezTo>
                    <a:pt x="591" y="425"/>
                    <a:pt x="521" y="428"/>
                    <a:pt x="459" y="448"/>
                  </a:cubicBezTo>
                  <a:cubicBezTo>
                    <a:pt x="467" y="461"/>
                    <a:pt x="471" y="476"/>
                    <a:pt x="483" y="485"/>
                  </a:cubicBezTo>
                  <a:cubicBezTo>
                    <a:pt x="513" y="510"/>
                    <a:pt x="532" y="484"/>
                    <a:pt x="507" y="509"/>
                  </a:cubicBezTo>
                  <a:close/>
                </a:path>
              </a:pathLst>
            </a:custGeom>
            <a:solidFill>
              <a:srgbClr val="C1C174"/>
            </a:solidFill>
            <a:ln w="9525">
              <a:noFill/>
              <a:round/>
              <a:headEnd/>
              <a:tailEnd/>
            </a:ln>
          </p:spPr>
          <p:txBody>
            <a:bodyPr wrap="none" anchor="ctr"/>
            <a:lstStyle/>
            <a:p>
              <a:endParaRPr lang="ja-JP" altLang="en-US"/>
            </a:p>
          </p:txBody>
        </p:sp>
        <p:sp>
          <p:nvSpPr>
            <p:cNvPr id="8" name="Freeform 1031"/>
            <p:cNvSpPr>
              <a:spLocks/>
            </p:cNvSpPr>
            <p:nvPr/>
          </p:nvSpPr>
          <p:spPr bwMode="auto">
            <a:xfrm>
              <a:off x="519" y="2172"/>
              <a:ext cx="632" cy="497"/>
            </a:xfrm>
            <a:custGeom>
              <a:avLst/>
              <a:gdLst/>
              <a:ahLst/>
              <a:cxnLst>
                <a:cxn ang="0">
                  <a:pos x="56" y="448"/>
                </a:cxn>
                <a:cxn ang="0">
                  <a:pos x="56" y="169"/>
                </a:cxn>
                <a:cxn ang="0">
                  <a:pos x="129" y="145"/>
                </a:cxn>
                <a:cxn ang="0">
                  <a:pos x="250" y="0"/>
                </a:cxn>
                <a:cxn ang="0">
                  <a:pos x="529" y="12"/>
                </a:cxn>
                <a:cxn ang="0">
                  <a:pos x="650" y="145"/>
                </a:cxn>
                <a:cxn ang="0">
                  <a:pos x="662" y="181"/>
                </a:cxn>
                <a:cxn ang="0">
                  <a:pos x="711" y="230"/>
                </a:cxn>
                <a:cxn ang="0">
                  <a:pos x="711" y="327"/>
                </a:cxn>
                <a:cxn ang="0">
                  <a:pos x="56" y="448"/>
                </a:cxn>
              </a:cxnLst>
              <a:rect l="0" t="0" r="r" b="b"/>
              <a:pathLst>
                <a:path w="728" h="599">
                  <a:moveTo>
                    <a:pt x="56" y="448"/>
                  </a:moveTo>
                  <a:cubicBezTo>
                    <a:pt x="26" y="344"/>
                    <a:pt x="0" y="293"/>
                    <a:pt x="56" y="169"/>
                  </a:cubicBezTo>
                  <a:cubicBezTo>
                    <a:pt x="66" y="145"/>
                    <a:pt x="129" y="145"/>
                    <a:pt x="129" y="145"/>
                  </a:cubicBezTo>
                  <a:cubicBezTo>
                    <a:pt x="168" y="91"/>
                    <a:pt x="194" y="36"/>
                    <a:pt x="250" y="0"/>
                  </a:cubicBezTo>
                  <a:cubicBezTo>
                    <a:pt x="343" y="4"/>
                    <a:pt x="436" y="4"/>
                    <a:pt x="529" y="12"/>
                  </a:cubicBezTo>
                  <a:cubicBezTo>
                    <a:pt x="598" y="17"/>
                    <a:pt x="590" y="105"/>
                    <a:pt x="650" y="145"/>
                  </a:cubicBezTo>
                  <a:cubicBezTo>
                    <a:pt x="654" y="157"/>
                    <a:pt x="654" y="170"/>
                    <a:pt x="662" y="181"/>
                  </a:cubicBezTo>
                  <a:cubicBezTo>
                    <a:pt x="675" y="199"/>
                    <a:pt x="711" y="230"/>
                    <a:pt x="711" y="230"/>
                  </a:cubicBezTo>
                  <a:cubicBezTo>
                    <a:pt x="728" y="281"/>
                    <a:pt x="727" y="261"/>
                    <a:pt x="711" y="327"/>
                  </a:cubicBezTo>
                  <a:cubicBezTo>
                    <a:pt x="640" y="599"/>
                    <a:pt x="306" y="448"/>
                    <a:pt x="56" y="448"/>
                  </a:cubicBezTo>
                  <a:close/>
                </a:path>
              </a:pathLst>
            </a:custGeom>
            <a:solidFill>
              <a:srgbClr val="B89C72"/>
            </a:solidFill>
            <a:ln w="9525">
              <a:noFill/>
              <a:round/>
              <a:headEnd/>
              <a:tailEnd/>
            </a:ln>
            <a:effectLst/>
          </p:spPr>
          <p:txBody>
            <a:bodyPr wrap="none" anchor="ctr"/>
            <a:lstStyle/>
            <a:p>
              <a:endParaRPr lang="ja-JP" altLang="en-US"/>
            </a:p>
          </p:txBody>
        </p:sp>
      </p:grpSp>
      <p:grpSp>
        <p:nvGrpSpPr>
          <p:cNvPr id="9" name="Group 1134"/>
          <p:cNvGrpSpPr>
            <a:grpSpLocks/>
          </p:cNvGrpSpPr>
          <p:nvPr/>
        </p:nvGrpSpPr>
        <p:grpSpPr bwMode="auto">
          <a:xfrm>
            <a:off x="2710726" y="1773024"/>
            <a:ext cx="2593971" cy="3697708"/>
            <a:chOff x="490" y="833"/>
            <a:chExt cx="1671" cy="2342"/>
          </a:xfrm>
        </p:grpSpPr>
        <p:pic>
          <p:nvPicPr>
            <p:cNvPr id="10" name="Picture 1033" descr="060623-Su-n-サンゴ産卵２"/>
            <p:cNvPicPr>
              <a:picLocks noChangeAspect="1" noChangeArrowheads="1"/>
            </p:cNvPicPr>
            <p:nvPr/>
          </p:nvPicPr>
          <p:blipFill>
            <a:blip r:embed="rId5" cstate="print"/>
            <a:srcRect/>
            <a:stretch>
              <a:fillRect/>
            </a:stretch>
          </p:blipFill>
          <p:spPr bwMode="auto">
            <a:xfrm>
              <a:off x="517" y="833"/>
              <a:ext cx="1644" cy="1233"/>
            </a:xfrm>
            <a:prstGeom prst="rect">
              <a:avLst/>
            </a:prstGeom>
            <a:noFill/>
          </p:spPr>
        </p:pic>
        <p:grpSp>
          <p:nvGrpSpPr>
            <p:cNvPr id="11" name="Group 1034"/>
            <p:cNvGrpSpPr>
              <a:grpSpLocks/>
            </p:cNvGrpSpPr>
            <p:nvPr/>
          </p:nvGrpSpPr>
          <p:grpSpPr bwMode="auto">
            <a:xfrm>
              <a:off x="490" y="1968"/>
              <a:ext cx="1545" cy="1207"/>
              <a:chOff x="490" y="2016"/>
              <a:chExt cx="1545" cy="1207"/>
            </a:xfrm>
          </p:grpSpPr>
          <p:sp>
            <p:nvSpPr>
              <p:cNvPr id="12" name="Oval 1035"/>
              <p:cNvSpPr>
                <a:spLocks noChangeArrowheads="1"/>
              </p:cNvSpPr>
              <p:nvPr/>
            </p:nvSpPr>
            <p:spPr bwMode="auto">
              <a:xfrm rot="374069">
                <a:off x="722" y="2619"/>
                <a:ext cx="39" cy="76"/>
              </a:xfrm>
              <a:prstGeom prst="ellipse">
                <a:avLst/>
              </a:prstGeom>
              <a:solidFill>
                <a:srgbClr val="F28767"/>
              </a:solidFill>
              <a:ln w="9525">
                <a:noFill/>
                <a:round/>
                <a:headEnd/>
                <a:tailEnd/>
              </a:ln>
              <a:effectLst/>
            </p:spPr>
            <p:txBody>
              <a:bodyPr wrap="none" anchor="ctr"/>
              <a:lstStyle/>
              <a:p>
                <a:endParaRPr lang="ja-JP" altLang="en-US"/>
              </a:p>
            </p:txBody>
          </p:sp>
          <p:sp>
            <p:nvSpPr>
              <p:cNvPr id="13" name="Oval 1036"/>
              <p:cNvSpPr>
                <a:spLocks noChangeArrowheads="1"/>
              </p:cNvSpPr>
              <p:nvPr/>
            </p:nvSpPr>
            <p:spPr bwMode="auto">
              <a:xfrm>
                <a:off x="1185" y="2016"/>
                <a:ext cx="78" cy="75"/>
              </a:xfrm>
              <a:prstGeom prst="ellipse">
                <a:avLst/>
              </a:prstGeom>
              <a:solidFill>
                <a:srgbClr val="F28767"/>
              </a:solidFill>
              <a:ln w="9525">
                <a:noFill/>
                <a:round/>
                <a:headEnd/>
                <a:tailEnd/>
              </a:ln>
              <a:effectLst/>
            </p:spPr>
            <p:txBody>
              <a:bodyPr wrap="none" anchor="ctr"/>
              <a:lstStyle/>
              <a:p>
                <a:endParaRPr lang="ja-JP" altLang="en-US"/>
              </a:p>
            </p:txBody>
          </p:sp>
          <p:sp>
            <p:nvSpPr>
              <p:cNvPr id="14" name="Oval 1037"/>
              <p:cNvSpPr>
                <a:spLocks noChangeArrowheads="1"/>
              </p:cNvSpPr>
              <p:nvPr/>
            </p:nvSpPr>
            <p:spPr bwMode="auto">
              <a:xfrm>
                <a:off x="1533" y="2318"/>
                <a:ext cx="77" cy="75"/>
              </a:xfrm>
              <a:prstGeom prst="ellipse">
                <a:avLst/>
              </a:prstGeom>
              <a:solidFill>
                <a:srgbClr val="F28767"/>
              </a:solidFill>
              <a:ln w="9525">
                <a:noFill/>
                <a:round/>
                <a:headEnd/>
                <a:tailEnd/>
              </a:ln>
              <a:effectLst/>
            </p:spPr>
            <p:txBody>
              <a:bodyPr wrap="none" anchor="ctr"/>
              <a:lstStyle/>
              <a:p>
                <a:endParaRPr lang="ja-JP" altLang="en-US"/>
              </a:p>
            </p:txBody>
          </p:sp>
          <p:sp>
            <p:nvSpPr>
              <p:cNvPr id="15" name="Oval 1038"/>
              <p:cNvSpPr>
                <a:spLocks noChangeArrowheads="1"/>
              </p:cNvSpPr>
              <p:nvPr/>
            </p:nvSpPr>
            <p:spPr bwMode="auto">
              <a:xfrm>
                <a:off x="1031" y="2808"/>
                <a:ext cx="77" cy="75"/>
              </a:xfrm>
              <a:prstGeom prst="ellipse">
                <a:avLst/>
              </a:prstGeom>
              <a:solidFill>
                <a:srgbClr val="F28767"/>
              </a:solidFill>
              <a:ln w="9525">
                <a:noFill/>
                <a:round/>
                <a:headEnd/>
                <a:tailEnd/>
              </a:ln>
              <a:effectLst/>
            </p:spPr>
            <p:txBody>
              <a:bodyPr wrap="none" anchor="ctr"/>
              <a:lstStyle/>
              <a:p>
                <a:endParaRPr lang="ja-JP" altLang="en-US"/>
              </a:p>
            </p:txBody>
          </p:sp>
          <p:sp>
            <p:nvSpPr>
              <p:cNvPr id="16" name="Oval 1039"/>
              <p:cNvSpPr>
                <a:spLocks noChangeArrowheads="1"/>
              </p:cNvSpPr>
              <p:nvPr/>
            </p:nvSpPr>
            <p:spPr bwMode="auto">
              <a:xfrm>
                <a:off x="1880" y="2129"/>
                <a:ext cx="78" cy="76"/>
              </a:xfrm>
              <a:prstGeom prst="ellipse">
                <a:avLst/>
              </a:prstGeom>
              <a:solidFill>
                <a:srgbClr val="F28767"/>
              </a:solidFill>
              <a:ln w="9525">
                <a:noFill/>
                <a:round/>
                <a:headEnd/>
                <a:tailEnd/>
              </a:ln>
              <a:effectLst/>
            </p:spPr>
            <p:txBody>
              <a:bodyPr wrap="none" anchor="ctr"/>
              <a:lstStyle/>
              <a:p>
                <a:endParaRPr lang="ja-JP" altLang="en-US"/>
              </a:p>
            </p:txBody>
          </p:sp>
          <p:sp>
            <p:nvSpPr>
              <p:cNvPr id="17" name="Oval 1040"/>
              <p:cNvSpPr>
                <a:spLocks noChangeArrowheads="1"/>
              </p:cNvSpPr>
              <p:nvPr/>
            </p:nvSpPr>
            <p:spPr bwMode="auto">
              <a:xfrm>
                <a:off x="799" y="2469"/>
                <a:ext cx="78" cy="75"/>
              </a:xfrm>
              <a:prstGeom prst="ellipse">
                <a:avLst/>
              </a:prstGeom>
              <a:solidFill>
                <a:srgbClr val="F28767"/>
              </a:solidFill>
              <a:ln w="9525">
                <a:noFill/>
                <a:round/>
                <a:headEnd/>
                <a:tailEnd/>
              </a:ln>
              <a:effectLst/>
            </p:spPr>
            <p:txBody>
              <a:bodyPr wrap="none" anchor="ctr"/>
              <a:lstStyle/>
              <a:p>
                <a:endParaRPr lang="ja-JP" altLang="en-US"/>
              </a:p>
            </p:txBody>
          </p:sp>
          <p:sp>
            <p:nvSpPr>
              <p:cNvPr id="18" name="Oval 1041"/>
              <p:cNvSpPr>
                <a:spLocks noChangeArrowheads="1"/>
              </p:cNvSpPr>
              <p:nvPr/>
            </p:nvSpPr>
            <p:spPr bwMode="auto">
              <a:xfrm rot="-2487869">
                <a:off x="910" y="2117"/>
                <a:ext cx="77" cy="75"/>
              </a:xfrm>
              <a:prstGeom prst="ellipse">
                <a:avLst/>
              </a:prstGeom>
              <a:solidFill>
                <a:srgbClr val="F28767"/>
              </a:solidFill>
              <a:ln w="9525">
                <a:noFill/>
                <a:round/>
                <a:headEnd/>
                <a:tailEnd/>
              </a:ln>
              <a:effectLst/>
            </p:spPr>
            <p:txBody>
              <a:bodyPr wrap="none" anchor="ctr"/>
              <a:lstStyle/>
              <a:p>
                <a:endParaRPr lang="ja-JP" altLang="en-US"/>
              </a:p>
            </p:txBody>
          </p:sp>
          <p:sp>
            <p:nvSpPr>
              <p:cNvPr id="19" name="Oval 1042"/>
              <p:cNvSpPr>
                <a:spLocks noChangeArrowheads="1"/>
              </p:cNvSpPr>
              <p:nvPr/>
            </p:nvSpPr>
            <p:spPr bwMode="auto">
              <a:xfrm>
                <a:off x="683" y="2619"/>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20" name="Oval 1043"/>
              <p:cNvSpPr>
                <a:spLocks noChangeArrowheads="1"/>
              </p:cNvSpPr>
              <p:nvPr/>
            </p:nvSpPr>
            <p:spPr bwMode="auto">
              <a:xfrm>
                <a:off x="1456" y="2167"/>
                <a:ext cx="77" cy="75"/>
              </a:xfrm>
              <a:prstGeom prst="ellipse">
                <a:avLst/>
              </a:prstGeom>
              <a:solidFill>
                <a:srgbClr val="F28767"/>
              </a:solidFill>
              <a:ln w="9525">
                <a:noFill/>
                <a:round/>
                <a:headEnd/>
                <a:tailEnd/>
              </a:ln>
              <a:effectLst/>
            </p:spPr>
            <p:txBody>
              <a:bodyPr wrap="none" anchor="ctr"/>
              <a:lstStyle/>
              <a:p>
                <a:endParaRPr lang="ja-JP" altLang="en-US"/>
              </a:p>
            </p:txBody>
          </p:sp>
          <p:sp>
            <p:nvSpPr>
              <p:cNvPr id="21" name="Oval 1044"/>
              <p:cNvSpPr>
                <a:spLocks noChangeArrowheads="1"/>
              </p:cNvSpPr>
              <p:nvPr/>
            </p:nvSpPr>
            <p:spPr bwMode="auto">
              <a:xfrm>
                <a:off x="606" y="2393"/>
                <a:ext cx="77" cy="76"/>
              </a:xfrm>
              <a:prstGeom prst="ellipse">
                <a:avLst/>
              </a:prstGeom>
              <a:solidFill>
                <a:srgbClr val="F28767"/>
              </a:solidFill>
              <a:ln w="9525">
                <a:noFill/>
                <a:round/>
                <a:headEnd/>
                <a:tailEnd/>
              </a:ln>
              <a:effectLst/>
            </p:spPr>
            <p:txBody>
              <a:bodyPr wrap="none" anchor="ctr"/>
              <a:lstStyle/>
              <a:p>
                <a:endParaRPr lang="ja-JP" altLang="en-US"/>
              </a:p>
            </p:txBody>
          </p:sp>
          <p:sp>
            <p:nvSpPr>
              <p:cNvPr id="22" name="Oval 1045"/>
              <p:cNvSpPr>
                <a:spLocks noChangeArrowheads="1"/>
              </p:cNvSpPr>
              <p:nvPr/>
            </p:nvSpPr>
            <p:spPr bwMode="auto">
              <a:xfrm>
                <a:off x="1301" y="2733"/>
                <a:ext cx="77" cy="75"/>
              </a:xfrm>
              <a:prstGeom prst="ellipse">
                <a:avLst/>
              </a:prstGeom>
              <a:solidFill>
                <a:srgbClr val="F28767"/>
              </a:solidFill>
              <a:ln w="9525">
                <a:noFill/>
                <a:round/>
                <a:headEnd/>
                <a:tailEnd/>
              </a:ln>
              <a:effectLst/>
            </p:spPr>
            <p:txBody>
              <a:bodyPr wrap="none" anchor="ctr"/>
              <a:lstStyle/>
              <a:p>
                <a:endParaRPr lang="ja-JP" altLang="en-US"/>
              </a:p>
            </p:txBody>
          </p:sp>
          <p:sp>
            <p:nvSpPr>
              <p:cNvPr id="23" name="Oval 1046"/>
              <p:cNvSpPr>
                <a:spLocks noChangeArrowheads="1"/>
              </p:cNvSpPr>
              <p:nvPr/>
            </p:nvSpPr>
            <p:spPr bwMode="auto">
              <a:xfrm>
                <a:off x="1687" y="2883"/>
                <a:ext cx="78" cy="76"/>
              </a:xfrm>
              <a:prstGeom prst="ellipse">
                <a:avLst/>
              </a:prstGeom>
              <a:solidFill>
                <a:srgbClr val="F28767"/>
              </a:solidFill>
              <a:ln w="9525">
                <a:noFill/>
                <a:round/>
                <a:headEnd/>
                <a:tailEnd/>
              </a:ln>
              <a:effectLst/>
            </p:spPr>
            <p:txBody>
              <a:bodyPr wrap="none" anchor="ctr"/>
              <a:lstStyle/>
              <a:p>
                <a:endParaRPr lang="ja-JP" altLang="en-US"/>
              </a:p>
            </p:txBody>
          </p:sp>
          <p:sp>
            <p:nvSpPr>
              <p:cNvPr id="24" name="Oval 1047"/>
              <p:cNvSpPr>
                <a:spLocks noChangeArrowheads="1"/>
              </p:cNvSpPr>
              <p:nvPr/>
            </p:nvSpPr>
            <p:spPr bwMode="auto">
              <a:xfrm>
                <a:off x="1765" y="2506"/>
                <a:ext cx="77" cy="76"/>
              </a:xfrm>
              <a:prstGeom prst="ellipse">
                <a:avLst/>
              </a:prstGeom>
              <a:solidFill>
                <a:srgbClr val="F28767"/>
              </a:solidFill>
              <a:ln w="9525">
                <a:noFill/>
                <a:round/>
                <a:headEnd/>
                <a:tailEnd/>
              </a:ln>
              <a:effectLst/>
            </p:spPr>
            <p:txBody>
              <a:bodyPr wrap="none" anchor="ctr"/>
              <a:lstStyle/>
              <a:p>
                <a:endParaRPr lang="ja-JP" altLang="en-US"/>
              </a:p>
            </p:txBody>
          </p:sp>
          <p:sp>
            <p:nvSpPr>
              <p:cNvPr id="25" name="Oval 1048"/>
              <p:cNvSpPr>
                <a:spLocks noChangeArrowheads="1"/>
              </p:cNvSpPr>
              <p:nvPr/>
            </p:nvSpPr>
            <p:spPr bwMode="auto">
              <a:xfrm>
                <a:off x="529" y="2733"/>
                <a:ext cx="77" cy="75"/>
              </a:xfrm>
              <a:prstGeom prst="ellipse">
                <a:avLst/>
              </a:prstGeom>
              <a:solidFill>
                <a:srgbClr val="F28767"/>
              </a:solidFill>
              <a:ln w="9525">
                <a:noFill/>
                <a:round/>
                <a:headEnd/>
                <a:tailEnd/>
              </a:ln>
              <a:effectLst/>
            </p:spPr>
            <p:txBody>
              <a:bodyPr wrap="none" anchor="ctr"/>
              <a:lstStyle/>
              <a:p>
                <a:endParaRPr lang="ja-JP" altLang="en-US"/>
              </a:p>
            </p:txBody>
          </p:sp>
          <p:sp>
            <p:nvSpPr>
              <p:cNvPr id="26" name="Oval 1049"/>
              <p:cNvSpPr>
                <a:spLocks noChangeArrowheads="1"/>
              </p:cNvSpPr>
              <p:nvPr/>
            </p:nvSpPr>
            <p:spPr bwMode="auto">
              <a:xfrm>
                <a:off x="1378" y="2619"/>
                <a:ext cx="78" cy="76"/>
              </a:xfrm>
              <a:prstGeom prst="ellipse">
                <a:avLst/>
              </a:prstGeom>
              <a:solidFill>
                <a:srgbClr val="F28767"/>
              </a:solidFill>
              <a:ln w="9525">
                <a:noFill/>
                <a:round/>
                <a:headEnd/>
                <a:tailEnd/>
              </a:ln>
              <a:effectLst/>
            </p:spPr>
            <p:txBody>
              <a:bodyPr wrap="none" anchor="ctr"/>
              <a:lstStyle/>
              <a:p>
                <a:endParaRPr lang="ja-JP" altLang="en-US"/>
              </a:p>
            </p:txBody>
          </p:sp>
          <p:sp>
            <p:nvSpPr>
              <p:cNvPr id="27" name="Oval 1050"/>
              <p:cNvSpPr>
                <a:spLocks noChangeArrowheads="1"/>
              </p:cNvSpPr>
              <p:nvPr/>
            </p:nvSpPr>
            <p:spPr bwMode="auto">
              <a:xfrm rot="-745556">
                <a:off x="721" y="3067"/>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28" name="Oval 1051"/>
              <p:cNvSpPr>
                <a:spLocks noChangeArrowheads="1"/>
              </p:cNvSpPr>
              <p:nvPr/>
            </p:nvSpPr>
            <p:spPr bwMode="auto">
              <a:xfrm rot="-3506574">
                <a:off x="977" y="2380"/>
                <a:ext cx="56" cy="58"/>
              </a:xfrm>
              <a:prstGeom prst="ellipse">
                <a:avLst/>
              </a:prstGeom>
              <a:solidFill>
                <a:srgbClr val="F28767"/>
              </a:solidFill>
              <a:ln w="9525">
                <a:noFill/>
                <a:round/>
                <a:headEnd/>
                <a:tailEnd/>
              </a:ln>
              <a:effectLst/>
            </p:spPr>
            <p:txBody>
              <a:bodyPr wrap="none" anchor="ctr"/>
              <a:lstStyle/>
              <a:p>
                <a:endParaRPr lang="ja-JP" altLang="en-US"/>
              </a:p>
            </p:txBody>
          </p:sp>
          <p:sp>
            <p:nvSpPr>
              <p:cNvPr id="29" name="Oval 1052"/>
              <p:cNvSpPr>
                <a:spLocks noChangeArrowheads="1"/>
              </p:cNvSpPr>
              <p:nvPr/>
            </p:nvSpPr>
            <p:spPr bwMode="auto">
              <a:xfrm rot="-745556">
                <a:off x="1185" y="2275"/>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30" name="Oval 1053"/>
              <p:cNvSpPr>
                <a:spLocks noChangeArrowheads="1"/>
              </p:cNvSpPr>
              <p:nvPr/>
            </p:nvSpPr>
            <p:spPr bwMode="auto">
              <a:xfrm rot="-745556">
                <a:off x="1648" y="2464"/>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31" name="Oval 1054"/>
              <p:cNvSpPr>
                <a:spLocks noChangeArrowheads="1"/>
              </p:cNvSpPr>
              <p:nvPr/>
            </p:nvSpPr>
            <p:spPr bwMode="auto">
              <a:xfrm rot="-745556">
                <a:off x="799" y="3143"/>
                <a:ext cx="38" cy="37"/>
              </a:xfrm>
              <a:prstGeom prst="ellipse">
                <a:avLst/>
              </a:prstGeom>
              <a:solidFill>
                <a:srgbClr val="F28767"/>
              </a:solidFill>
              <a:ln w="9525">
                <a:noFill/>
                <a:round/>
                <a:headEnd/>
                <a:tailEnd/>
              </a:ln>
              <a:effectLst/>
            </p:spPr>
            <p:txBody>
              <a:bodyPr wrap="none" anchor="ctr"/>
              <a:lstStyle/>
              <a:p>
                <a:endParaRPr lang="ja-JP" altLang="en-US"/>
              </a:p>
            </p:txBody>
          </p:sp>
          <p:sp>
            <p:nvSpPr>
              <p:cNvPr id="32" name="Oval 1055"/>
              <p:cNvSpPr>
                <a:spLocks noChangeArrowheads="1"/>
              </p:cNvSpPr>
              <p:nvPr/>
            </p:nvSpPr>
            <p:spPr bwMode="auto">
              <a:xfrm rot="-745556">
                <a:off x="761" y="2959"/>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33" name="Oval 1056"/>
              <p:cNvSpPr>
                <a:spLocks noChangeArrowheads="1"/>
              </p:cNvSpPr>
              <p:nvPr/>
            </p:nvSpPr>
            <p:spPr bwMode="auto">
              <a:xfrm rot="-745556">
                <a:off x="606" y="3034"/>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34" name="Oval 1057"/>
              <p:cNvSpPr>
                <a:spLocks noChangeArrowheads="1"/>
              </p:cNvSpPr>
              <p:nvPr/>
            </p:nvSpPr>
            <p:spPr bwMode="auto">
              <a:xfrm rot="-745556">
                <a:off x="761" y="3072"/>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35" name="Oval 1058"/>
              <p:cNvSpPr>
                <a:spLocks noChangeArrowheads="1"/>
              </p:cNvSpPr>
              <p:nvPr/>
            </p:nvSpPr>
            <p:spPr bwMode="auto">
              <a:xfrm rot="-745556">
                <a:off x="761" y="3185"/>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36" name="Oval 1059"/>
              <p:cNvSpPr>
                <a:spLocks noChangeArrowheads="1"/>
              </p:cNvSpPr>
              <p:nvPr/>
            </p:nvSpPr>
            <p:spPr bwMode="auto">
              <a:xfrm rot="-745556">
                <a:off x="1494" y="2506"/>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37" name="Oval 1060"/>
              <p:cNvSpPr>
                <a:spLocks noChangeArrowheads="1"/>
              </p:cNvSpPr>
              <p:nvPr/>
            </p:nvSpPr>
            <p:spPr bwMode="auto">
              <a:xfrm rot="-745556">
                <a:off x="683" y="2846"/>
                <a:ext cx="39" cy="37"/>
              </a:xfrm>
              <a:prstGeom prst="ellipse">
                <a:avLst/>
              </a:prstGeom>
              <a:solidFill>
                <a:srgbClr val="F28767"/>
              </a:solidFill>
              <a:ln w="9525">
                <a:noFill/>
                <a:round/>
                <a:headEnd/>
                <a:tailEnd/>
              </a:ln>
              <a:effectLst/>
            </p:spPr>
            <p:txBody>
              <a:bodyPr wrap="none" anchor="ctr"/>
              <a:lstStyle/>
              <a:p>
                <a:endParaRPr lang="ja-JP" altLang="en-US"/>
              </a:p>
            </p:txBody>
          </p:sp>
          <p:sp>
            <p:nvSpPr>
              <p:cNvPr id="38" name="Oval 1061"/>
              <p:cNvSpPr>
                <a:spLocks noChangeArrowheads="1"/>
              </p:cNvSpPr>
              <p:nvPr/>
            </p:nvSpPr>
            <p:spPr bwMode="auto">
              <a:xfrm rot="-745556">
                <a:off x="954" y="2619"/>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39" name="Oval 1062"/>
              <p:cNvSpPr>
                <a:spLocks noChangeArrowheads="1"/>
              </p:cNvSpPr>
              <p:nvPr/>
            </p:nvSpPr>
            <p:spPr bwMode="auto">
              <a:xfrm>
                <a:off x="799" y="2770"/>
                <a:ext cx="39" cy="38"/>
              </a:xfrm>
              <a:prstGeom prst="ellipse">
                <a:avLst/>
              </a:prstGeom>
              <a:solidFill>
                <a:srgbClr val="F28767"/>
              </a:solidFill>
              <a:ln w="9525">
                <a:solidFill>
                  <a:srgbClr val="F28767"/>
                </a:solidFill>
                <a:round/>
                <a:headEnd/>
                <a:tailEnd/>
              </a:ln>
              <a:effectLst/>
            </p:spPr>
            <p:txBody>
              <a:bodyPr wrap="none" anchor="ctr"/>
              <a:lstStyle/>
              <a:p>
                <a:endParaRPr lang="ja-JP" altLang="en-US"/>
              </a:p>
            </p:txBody>
          </p:sp>
          <p:sp>
            <p:nvSpPr>
              <p:cNvPr id="40" name="Oval 1063"/>
              <p:cNvSpPr>
                <a:spLocks noChangeArrowheads="1"/>
              </p:cNvSpPr>
              <p:nvPr/>
            </p:nvSpPr>
            <p:spPr bwMode="auto">
              <a:xfrm>
                <a:off x="877" y="2846"/>
                <a:ext cx="38" cy="37"/>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41" name="Oval 1064"/>
              <p:cNvSpPr>
                <a:spLocks noChangeArrowheads="1"/>
              </p:cNvSpPr>
              <p:nvPr/>
            </p:nvSpPr>
            <p:spPr bwMode="auto">
              <a:xfrm>
                <a:off x="954" y="2921"/>
                <a:ext cx="38"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42" name="Oval 1065"/>
              <p:cNvSpPr>
                <a:spLocks noChangeArrowheads="1"/>
              </p:cNvSpPr>
              <p:nvPr/>
            </p:nvSpPr>
            <p:spPr bwMode="auto">
              <a:xfrm>
                <a:off x="838" y="2393"/>
                <a:ext cx="39"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43" name="Oval 1066"/>
              <p:cNvSpPr>
                <a:spLocks noChangeArrowheads="1"/>
              </p:cNvSpPr>
              <p:nvPr/>
            </p:nvSpPr>
            <p:spPr bwMode="auto">
              <a:xfrm>
                <a:off x="1301" y="2355"/>
                <a:ext cx="39"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44" name="Oval 1067"/>
              <p:cNvSpPr>
                <a:spLocks noChangeArrowheads="1"/>
              </p:cNvSpPr>
              <p:nvPr/>
            </p:nvSpPr>
            <p:spPr bwMode="auto">
              <a:xfrm>
                <a:off x="1726" y="2619"/>
                <a:ext cx="39"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45" name="Oval 1068"/>
              <p:cNvSpPr>
                <a:spLocks noChangeArrowheads="1"/>
              </p:cNvSpPr>
              <p:nvPr/>
            </p:nvSpPr>
            <p:spPr bwMode="auto">
              <a:xfrm>
                <a:off x="1185" y="2506"/>
                <a:ext cx="39"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46" name="Oval 1069"/>
              <p:cNvSpPr>
                <a:spLocks noChangeArrowheads="1"/>
              </p:cNvSpPr>
              <p:nvPr/>
            </p:nvSpPr>
            <p:spPr bwMode="auto">
              <a:xfrm>
                <a:off x="1263" y="2921"/>
                <a:ext cx="38"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47" name="Oval 1070"/>
              <p:cNvSpPr>
                <a:spLocks noChangeArrowheads="1"/>
              </p:cNvSpPr>
              <p:nvPr/>
            </p:nvSpPr>
            <p:spPr bwMode="auto">
              <a:xfrm>
                <a:off x="1494" y="2770"/>
                <a:ext cx="39"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48" name="Oval 1071"/>
              <p:cNvSpPr>
                <a:spLocks noChangeArrowheads="1"/>
              </p:cNvSpPr>
              <p:nvPr/>
            </p:nvSpPr>
            <p:spPr bwMode="auto">
              <a:xfrm rot="-745556">
                <a:off x="1571" y="2582"/>
                <a:ext cx="39" cy="37"/>
              </a:xfrm>
              <a:prstGeom prst="ellipse">
                <a:avLst/>
              </a:prstGeom>
              <a:solidFill>
                <a:srgbClr val="F28767"/>
              </a:solidFill>
              <a:ln w="9525">
                <a:noFill/>
                <a:round/>
                <a:headEnd/>
                <a:tailEnd/>
              </a:ln>
              <a:effectLst/>
            </p:spPr>
            <p:txBody>
              <a:bodyPr wrap="none" anchor="ctr"/>
              <a:lstStyle/>
              <a:p>
                <a:endParaRPr lang="ja-JP" altLang="en-US"/>
              </a:p>
            </p:txBody>
          </p:sp>
          <p:sp>
            <p:nvSpPr>
              <p:cNvPr id="49" name="Oval 1072"/>
              <p:cNvSpPr>
                <a:spLocks noChangeArrowheads="1"/>
              </p:cNvSpPr>
              <p:nvPr/>
            </p:nvSpPr>
            <p:spPr bwMode="auto">
              <a:xfrm rot="-745556">
                <a:off x="1649" y="2657"/>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50" name="Oval 1073"/>
              <p:cNvSpPr>
                <a:spLocks noChangeArrowheads="1"/>
              </p:cNvSpPr>
              <p:nvPr/>
            </p:nvSpPr>
            <p:spPr bwMode="auto">
              <a:xfrm rot="-745556">
                <a:off x="1726" y="2733"/>
                <a:ext cx="39" cy="37"/>
              </a:xfrm>
              <a:prstGeom prst="ellipse">
                <a:avLst/>
              </a:prstGeom>
              <a:solidFill>
                <a:srgbClr val="F28767"/>
              </a:solidFill>
              <a:ln w="9525">
                <a:noFill/>
                <a:round/>
                <a:headEnd/>
                <a:tailEnd/>
              </a:ln>
              <a:effectLst/>
            </p:spPr>
            <p:txBody>
              <a:bodyPr wrap="none" anchor="ctr"/>
              <a:lstStyle/>
              <a:p>
                <a:endParaRPr lang="ja-JP" altLang="en-US"/>
              </a:p>
            </p:txBody>
          </p:sp>
          <p:sp>
            <p:nvSpPr>
              <p:cNvPr id="51" name="Oval 1074"/>
              <p:cNvSpPr>
                <a:spLocks noChangeArrowheads="1"/>
              </p:cNvSpPr>
              <p:nvPr/>
            </p:nvSpPr>
            <p:spPr bwMode="auto">
              <a:xfrm rot="-745556">
                <a:off x="1996" y="2733"/>
                <a:ext cx="39" cy="37"/>
              </a:xfrm>
              <a:prstGeom prst="ellipse">
                <a:avLst/>
              </a:prstGeom>
              <a:solidFill>
                <a:srgbClr val="F28767"/>
              </a:solidFill>
              <a:ln w="9525">
                <a:noFill/>
                <a:round/>
                <a:headEnd/>
                <a:tailEnd/>
              </a:ln>
              <a:effectLst/>
            </p:spPr>
            <p:txBody>
              <a:bodyPr wrap="none" anchor="ctr"/>
              <a:lstStyle/>
              <a:p>
                <a:endParaRPr lang="ja-JP" altLang="en-US"/>
              </a:p>
            </p:txBody>
          </p:sp>
          <p:sp>
            <p:nvSpPr>
              <p:cNvPr id="52" name="Oval 1075"/>
              <p:cNvSpPr>
                <a:spLocks noChangeArrowheads="1"/>
              </p:cNvSpPr>
              <p:nvPr/>
            </p:nvSpPr>
            <p:spPr bwMode="auto">
              <a:xfrm rot="-745556">
                <a:off x="1996" y="2431"/>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53" name="Oval 1076"/>
              <p:cNvSpPr>
                <a:spLocks noChangeArrowheads="1"/>
              </p:cNvSpPr>
              <p:nvPr/>
            </p:nvSpPr>
            <p:spPr bwMode="auto">
              <a:xfrm rot="-745556">
                <a:off x="1301" y="2582"/>
                <a:ext cx="39" cy="37"/>
              </a:xfrm>
              <a:prstGeom prst="ellipse">
                <a:avLst/>
              </a:prstGeom>
              <a:solidFill>
                <a:srgbClr val="F28767"/>
              </a:solidFill>
              <a:ln w="9525">
                <a:noFill/>
                <a:round/>
                <a:headEnd/>
                <a:tailEnd/>
              </a:ln>
              <a:effectLst/>
            </p:spPr>
            <p:txBody>
              <a:bodyPr wrap="none" anchor="ctr"/>
              <a:lstStyle/>
              <a:p>
                <a:endParaRPr lang="ja-JP" altLang="en-US"/>
              </a:p>
            </p:txBody>
          </p:sp>
          <p:sp>
            <p:nvSpPr>
              <p:cNvPr id="54" name="Oval 1077"/>
              <p:cNvSpPr>
                <a:spLocks noChangeArrowheads="1"/>
              </p:cNvSpPr>
              <p:nvPr/>
            </p:nvSpPr>
            <p:spPr bwMode="auto">
              <a:xfrm rot="-745556">
                <a:off x="1456" y="2921"/>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55" name="Oval 1078"/>
              <p:cNvSpPr>
                <a:spLocks noChangeArrowheads="1"/>
              </p:cNvSpPr>
              <p:nvPr/>
            </p:nvSpPr>
            <p:spPr bwMode="auto">
              <a:xfrm rot="-745556">
                <a:off x="1919" y="2657"/>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56" name="Oval 1079"/>
              <p:cNvSpPr>
                <a:spLocks noChangeArrowheads="1"/>
              </p:cNvSpPr>
              <p:nvPr/>
            </p:nvSpPr>
            <p:spPr bwMode="auto">
              <a:xfrm rot="-745556">
                <a:off x="490" y="2959"/>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57" name="Oval 1080"/>
              <p:cNvSpPr>
                <a:spLocks noChangeArrowheads="1"/>
              </p:cNvSpPr>
              <p:nvPr/>
            </p:nvSpPr>
            <p:spPr bwMode="auto">
              <a:xfrm rot="-745556">
                <a:off x="1031" y="2091"/>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58" name="Oval 1081"/>
              <p:cNvSpPr>
                <a:spLocks noChangeArrowheads="1"/>
              </p:cNvSpPr>
              <p:nvPr/>
            </p:nvSpPr>
            <p:spPr bwMode="auto">
              <a:xfrm rot="-745556">
                <a:off x="992" y="2205"/>
                <a:ext cx="39" cy="37"/>
              </a:xfrm>
              <a:prstGeom prst="ellipse">
                <a:avLst/>
              </a:prstGeom>
              <a:solidFill>
                <a:srgbClr val="F28767"/>
              </a:solidFill>
              <a:ln w="9525">
                <a:noFill/>
                <a:round/>
                <a:headEnd/>
                <a:tailEnd/>
              </a:ln>
              <a:effectLst/>
            </p:spPr>
            <p:txBody>
              <a:bodyPr wrap="none" anchor="ctr"/>
              <a:lstStyle/>
              <a:p>
                <a:endParaRPr lang="ja-JP" altLang="en-US"/>
              </a:p>
            </p:txBody>
          </p:sp>
          <p:sp>
            <p:nvSpPr>
              <p:cNvPr id="59" name="Oval 1082"/>
              <p:cNvSpPr>
                <a:spLocks noChangeArrowheads="1"/>
              </p:cNvSpPr>
              <p:nvPr/>
            </p:nvSpPr>
            <p:spPr bwMode="auto">
              <a:xfrm rot="-745556">
                <a:off x="1803" y="2355"/>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60" name="Oval 1083"/>
              <p:cNvSpPr>
                <a:spLocks noChangeArrowheads="1"/>
              </p:cNvSpPr>
              <p:nvPr/>
            </p:nvSpPr>
            <p:spPr bwMode="auto">
              <a:xfrm rot="-745556">
                <a:off x="1533" y="2695"/>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61" name="Oval 1084"/>
              <p:cNvSpPr>
                <a:spLocks noChangeArrowheads="1"/>
              </p:cNvSpPr>
              <p:nvPr/>
            </p:nvSpPr>
            <p:spPr bwMode="auto">
              <a:xfrm rot="-745556">
                <a:off x="1571" y="2959"/>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62" name="Oval 1085"/>
              <p:cNvSpPr>
                <a:spLocks noChangeArrowheads="1"/>
              </p:cNvSpPr>
              <p:nvPr/>
            </p:nvSpPr>
            <p:spPr bwMode="auto">
              <a:xfrm rot="-745556">
                <a:off x="1070" y="2921"/>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63" name="Oval 1086"/>
              <p:cNvSpPr>
                <a:spLocks noChangeArrowheads="1"/>
              </p:cNvSpPr>
              <p:nvPr/>
            </p:nvSpPr>
            <p:spPr bwMode="auto">
              <a:xfrm rot="-745556">
                <a:off x="877" y="2657"/>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64" name="Oval 1087"/>
              <p:cNvSpPr>
                <a:spLocks noChangeArrowheads="1"/>
              </p:cNvSpPr>
              <p:nvPr/>
            </p:nvSpPr>
            <p:spPr bwMode="auto">
              <a:xfrm rot="-745556">
                <a:off x="606" y="2883"/>
                <a:ext cx="39" cy="38"/>
              </a:xfrm>
              <a:prstGeom prst="ellipse">
                <a:avLst/>
              </a:prstGeom>
              <a:solidFill>
                <a:srgbClr val="F28767"/>
              </a:solidFill>
              <a:ln w="9525">
                <a:noFill/>
                <a:round/>
                <a:headEnd/>
                <a:tailEnd/>
              </a:ln>
              <a:effectLst/>
            </p:spPr>
            <p:txBody>
              <a:bodyPr wrap="none" anchor="ctr"/>
              <a:lstStyle/>
              <a:p>
                <a:endParaRPr lang="ja-JP" altLang="en-US"/>
              </a:p>
            </p:txBody>
          </p:sp>
          <p:sp>
            <p:nvSpPr>
              <p:cNvPr id="65" name="Oval 1088"/>
              <p:cNvSpPr>
                <a:spLocks noChangeArrowheads="1"/>
              </p:cNvSpPr>
              <p:nvPr/>
            </p:nvSpPr>
            <p:spPr bwMode="auto">
              <a:xfrm rot="-745556">
                <a:off x="568" y="3185"/>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66" name="Oval 1089"/>
              <p:cNvSpPr>
                <a:spLocks noChangeArrowheads="1"/>
              </p:cNvSpPr>
              <p:nvPr/>
            </p:nvSpPr>
            <p:spPr bwMode="auto">
              <a:xfrm rot="-745556">
                <a:off x="722" y="3110"/>
                <a:ext cx="39" cy="37"/>
              </a:xfrm>
              <a:prstGeom prst="ellipse">
                <a:avLst/>
              </a:prstGeom>
              <a:solidFill>
                <a:srgbClr val="F28767"/>
              </a:solidFill>
              <a:ln w="9525">
                <a:noFill/>
                <a:round/>
                <a:headEnd/>
                <a:tailEnd/>
              </a:ln>
              <a:effectLst/>
            </p:spPr>
            <p:txBody>
              <a:bodyPr wrap="none" anchor="ctr"/>
              <a:lstStyle/>
              <a:p>
                <a:endParaRPr lang="ja-JP" altLang="en-US"/>
              </a:p>
            </p:txBody>
          </p:sp>
          <p:sp>
            <p:nvSpPr>
              <p:cNvPr id="67" name="Oval 1090"/>
              <p:cNvSpPr>
                <a:spLocks noChangeArrowheads="1"/>
              </p:cNvSpPr>
              <p:nvPr/>
            </p:nvSpPr>
            <p:spPr bwMode="auto">
              <a:xfrm rot="-745556">
                <a:off x="877" y="3072"/>
                <a:ext cx="38" cy="38"/>
              </a:xfrm>
              <a:prstGeom prst="ellipse">
                <a:avLst/>
              </a:prstGeom>
              <a:solidFill>
                <a:srgbClr val="F28767"/>
              </a:solidFill>
              <a:ln w="9525">
                <a:noFill/>
                <a:round/>
                <a:headEnd/>
                <a:tailEnd/>
              </a:ln>
              <a:effectLst/>
            </p:spPr>
            <p:txBody>
              <a:bodyPr wrap="none" anchor="ctr"/>
              <a:lstStyle/>
              <a:p>
                <a:endParaRPr lang="ja-JP" altLang="en-US"/>
              </a:p>
            </p:txBody>
          </p:sp>
          <p:sp>
            <p:nvSpPr>
              <p:cNvPr id="68" name="Oval 1091"/>
              <p:cNvSpPr>
                <a:spLocks noChangeArrowheads="1"/>
              </p:cNvSpPr>
              <p:nvPr/>
            </p:nvSpPr>
            <p:spPr bwMode="auto">
              <a:xfrm>
                <a:off x="915" y="2469"/>
                <a:ext cx="39" cy="37"/>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69" name="Oval 1092"/>
              <p:cNvSpPr>
                <a:spLocks noChangeArrowheads="1"/>
              </p:cNvSpPr>
              <p:nvPr/>
            </p:nvSpPr>
            <p:spPr bwMode="auto">
              <a:xfrm>
                <a:off x="992" y="2544"/>
                <a:ext cx="39"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70" name="Oval 1093"/>
              <p:cNvSpPr>
                <a:spLocks noChangeArrowheads="1"/>
              </p:cNvSpPr>
              <p:nvPr/>
            </p:nvSpPr>
            <p:spPr bwMode="auto">
              <a:xfrm>
                <a:off x="1070" y="2355"/>
                <a:ext cx="38"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71" name="Oval 1094"/>
              <p:cNvSpPr>
                <a:spLocks noChangeArrowheads="1"/>
              </p:cNvSpPr>
              <p:nvPr/>
            </p:nvSpPr>
            <p:spPr bwMode="auto">
              <a:xfrm>
                <a:off x="1147" y="2695"/>
                <a:ext cx="38"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72" name="Oval 1095"/>
              <p:cNvSpPr>
                <a:spLocks noChangeArrowheads="1"/>
              </p:cNvSpPr>
              <p:nvPr/>
            </p:nvSpPr>
            <p:spPr bwMode="auto">
              <a:xfrm>
                <a:off x="1224" y="2770"/>
                <a:ext cx="39"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sp>
            <p:nvSpPr>
              <p:cNvPr id="73" name="Oval 1096"/>
              <p:cNvSpPr>
                <a:spLocks noChangeArrowheads="1"/>
              </p:cNvSpPr>
              <p:nvPr/>
            </p:nvSpPr>
            <p:spPr bwMode="auto">
              <a:xfrm>
                <a:off x="722" y="2770"/>
                <a:ext cx="39" cy="38"/>
              </a:xfrm>
              <a:prstGeom prst="ellipse">
                <a:avLst/>
              </a:prstGeom>
              <a:solidFill>
                <a:srgbClr val="F28767"/>
              </a:solidFill>
              <a:ln w="38100">
                <a:solidFill>
                  <a:srgbClr val="F28767"/>
                </a:solidFill>
                <a:round/>
                <a:headEnd/>
                <a:tailEnd/>
              </a:ln>
              <a:effectLst/>
            </p:spPr>
            <p:txBody>
              <a:bodyPr wrap="none" anchor="ctr"/>
              <a:lstStyle/>
              <a:p>
                <a:endParaRPr lang="ja-JP" altLang="en-US"/>
              </a:p>
            </p:txBody>
          </p:sp>
        </p:grpSp>
      </p:grpSp>
      <p:sp>
        <p:nvSpPr>
          <p:cNvPr id="74" name="Text Box 1097"/>
          <p:cNvSpPr txBox="1">
            <a:spLocks noChangeArrowheads="1"/>
          </p:cNvSpPr>
          <p:nvPr/>
        </p:nvSpPr>
        <p:spPr bwMode="auto">
          <a:xfrm>
            <a:off x="3113040" y="1268760"/>
            <a:ext cx="2810470" cy="400110"/>
          </a:xfrm>
          <a:prstGeom prst="rect">
            <a:avLst/>
          </a:prstGeom>
          <a:solidFill>
            <a:schemeClr val="accent1"/>
          </a:solidFill>
          <a:ln w="9525">
            <a:noFill/>
            <a:miter lim="800000"/>
            <a:headEnd/>
            <a:tailEnd/>
          </a:ln>
          <a:effectLst/>
        </p:spPr>
        <p:txBody>
          <a:bodyPr wrap="square">
            <a:spAutoFit/>
          </a:bodyPr>
          <a:lstStyle/>
          <a:p>
            <a:r>
              <a:rPr lang="ja-JP" altLang="en-US" sz="2000" b="0" dirty="0">
                <a:solidFill>
                  <a:srgbClr val="C00000"/>
                </a:solidFill>
                <a:latin typeface="HG創英角ﾎﾟｯﾌﾟ体" pitchFamily="49" charset="-128"/>
                <a:ea typeface="HG創英角ﾎﾟｯﾌﾟ体" pitchFamily="49" charset="-128"/>
              </a:rPr>
              <a:t>卵を生む</a:t>
            </a:r>
          </a:p>
        </p:txBody>
      </p:sp>
      <p:grpSp>
        <p:nvGrpSpPr>
          <p:cNvPr id="75" name="Group 1139"/>
          <p:cNvGrpSpPr>
            <a:grpSpLocks/>
          </p:cNvGrpSpPr>
          <p:nvPr/>
        </p:nvGrpSpPr>
        <p:grpSpPr bwMode="auto">
          <a:xfrm>
            <a:off x="8842093" y="2467323"/>
            <a:ext cx="1758809" cy="1747807"/>
            <a:chOff x="4464" y="1389"/>
            <a:chExt cx="1133" cy="1107"/>
          </a:xfrm>
        </p:grpSpPr>
        <p:pic>
          <p:nvPicPr>
            <p:cNvPr id="76" name="Picture 1116" descr="Ａｃｒｏｐｏｒａ　ｌａｒｇｅ　ｃｕｌｔｕｒｅ　４ｄ　ａｆｔｅｒ　ｓｅｔｔｌｅｄ　１００Ｘ３"/>
            <p:cNvPicPr>
              <a:picLocks noChangeAspect="1" noChangeArrowheads="1"/>
            </p:cNvPicPr>
            <p:nvPr/>
          </p:nvPicPr>
          <p:blipFill>
            <a:blip r:embed="rId6" cstate="print"/>
            <a:srcRect/>
            <a:stretch>
              <a:fillRect/>
            </a:stretch>
          </p:blipFill>
          <p:spPr bwMode="auto">
            <a:xfrm>
              <a:off x="4560" y="1584"/>
              <a:ext cx="960" cy="720"/>
            </a:xfrm>
            <a:prstGeom prst="rect">
              <a:avLst/>
            </a:prstGeom>
            <a:noFill/>
          </p:spPr>
        </p:pic>
        <p:sp>
          <p:nvSpPr>
            <p:cNvPr id="77" name="Text Box 1117"/>
            <p:cNvSpPr txBox="1">
              <a:spLocks noChangeArrowheads="1"/>
            </p:cNvSpPr>
            <p:nvPr/>
          </p:nvSpPr>
          <p:spPr bwMode="auto">
            <a:xfrm>
              <a:off x="4473" y="1389"/>
              <a:ext cx="1124" cy="192"/>
            </a:xfrm>
            <a:prstGeom prst="rect">
              <a:avLst/>
            </a:prstGeom>
            <a:noFill/>
            <a:ln w="9525">
              <a:noFill/>
              <a:miter lim="800000"/>
              <a:headEnd/>
              <a:tailEnd/>
            </a:ln>
            <a:effectLst/>
          </p:spPr>
          <p:txBody>
            <a:bodyPr wrap="none">
              <a:spAutoFit/>
            </a:bodyPr>
            <a:lstStyle/>
            <a:p>
              <a:r>
                <a:rPr lang="ja-JP" altLang="en-US" sz="1400" b="0" dirty="0">
                  <a:solidFill>
                    <a:schemeClr val="tx1"/>
                  </a:solidFill>
                  <a:effectLst/>
                  <a:latin typeface="HG創英角ﾎﾟｯﾌﾟ体" pitchFamily="49" charset="-128"/>
                  <a:ea typeface="HG創英角ﾎﾟｯﾌﾟ体" pitchFamily="49" charset="-128"/>
                </a:rPr>
                <a:t>定着したてのポリプ</a:t>
              </a:r>
            </a:p>
          </p:txBody>
        </p:sp>
        <p:grpSp>
          <p:nvGrpSpPr>
            <p:cNvPr id="78" name="Group 1118"/>
            <p:cNvGrpSpPr>
              <a:grpSpLocks/>
            </p:cNvGrpSpPr>
            <p:nvPr/>
          </p:nvGrpSpPr>
          <p:grpSpPr bwMode="auto">
            <a:xfrm>
              <a:off x="4464" y="2356"/>
              <a:ext cx="480" cy="140"/>
              <a:chOff x="3696" y="1252"/>
              <a:chExt cx="480" cy="140"/>
            </a:xfrm>
          </p:grpSpPr>
          <p:sp>
            <p:nvSpPr>
              <p:cNvPr id="79" name="Freeform 1119"/>
              <p:cNvSpPr>
                <a:spLocks/>
              </p:cNvSpPr>
              <p:nvPr/>
            </p:nvSpPr>
            <p:spPr bwMode="auto">
              <a:xfrm>
                <a:off x="3696" y="1296"/>
                <a:ext cx="480" cy="96"/>
              </a:xfrm>
              <a:custGeom>
                <a:avLst/>
                <a:gdLst/>
                <a:ahLst/>
                <a:cxnLst>
                  <a:cxn ang="0">
                    <a:pos x="39" y="4"/>
                  </a:cxn>
                  <a:cxn ang="0">
                    <a:pos x="1869" y="16"/>
                  </a:cxn>
                  <a:cxn ang="0">
                    <a:pos x="2475" y="28"/>
                  </a:cxn>
                  <a:cxn ang="0">
                    <a:pos x="2487" y="89"/>
                  </a:cxn>
                  <a:cxn ang="0">
                    <a:pos x="2427" y="235"/>
                  </a:cxn>
                  <a:cxn ang="0">
                    <a:pos x="2136" y="331"/>
                  </a:cxn>
                  <a:cxn ang="0">
                    <a:pos x="2027" y="380"/>
                  </a:cxn>
                  <a:cxn ang="0">
                    <a:pos x="1845" y="428"/>
                  </a:cxn>
                  <a:cxn ang="0">
                    <a:pos x="1675" y="453"/>
                  </a:cxn>
                  <a:cxn ang="0">
                    <a:pos x="1397" y="513"/>
                  </a:cxn>
                  <a:cxn ang="0">
                    <a:pos x="657" y="477"/>
                  </a:cxn>
                  <a:cxn ang="0">
                    <a:pos x="548" y="416"/>
                  </a:cxn>
                  <a:cxn ang="0">
                    <a:pos x="476" y="368"/>
                  </a:cxn>
                  <a:cxn ang="0">
                    <a:pos x="451" y="344"/>
                  </a:cxn>
                  <a:cxn ang="0">
                    <a:pos x="318" y="295"/>
                  </a:cxn>
                  <a:cxn ang="0">
                    <a:pos x="221" y="259"/>
                  </a:cxn>
                  <a:cxn ang="0">
                    <a:pos x="15" y="113"/>
                  </a:cxn>
                  <a:cxn ang="0">
                    <a:pos x="3" y="77"/>
                  </a:cxn>
                  <a:cxn ang="0">
                    <a:pos x="39" y="4"/>
                  </a:cxn>
                </a:cxnLst>
                <a:rect l="0" t="0" r="r" b="b"/>
                <a:pathLst>
                  <a:path w="2520" h="556">
                    <a:moveTo>
                      <a:pt x="39" y="4"/>
                    </a:moveTo>
                    <a:cubicBezTo>
                      <a:pt x="696" y="166"/>
                      <a:pt x="102" y="28"/>
                      <a:pt x="1869" y="16"/>
                    </a:cubicBezTo>
                    <a:cubicBezTo>
                      <a:pt x="2071" y="20"/>
                      <a:pt x="2273" y="16"/>
                      <a:pt x="2475" y="28"/>
                    </a:cubicBezTo>
                    <a:cubicBezTo>
                      <a:pt x="2520" y="30"/>
                      <a:pt x="2491" y="75"/>
                      <a:pt x="2487" y="89"/>
                    </a:cubicBezTo>
                    <a:cubicBezTo>
                      <a:pt x="2504" y="153"/>
                      <a:pt x="2492" y="201"/>
                      <a:pt x="2427" y="235"/>
                    </a:cubicBezTo>
                    <a:cubicBezTo>
                      <a:pt x="2334" y="281"/>
                      <a:pt x="2234" y="305"/>
                      <a:pt x="2136" y="331"/>
                    </a:cubicBezTo>
                    <a:cubicBezTo>
                      <a:pt x="2098" y="340"/>
                      <a:pt x="2060" y="365"/>
                      <a:pt x="2027" y="380"/>
                    </a:cubicBezTo>
                    <a:cubicBezTo>
                      <a:pt x="1966" y="407"/>
                      <a:pt x="1910" y="417"/>
                      <a:pt x="1845" y="428"/>
                    </a:cubicBezTo>
                    <a:cubicBezTo>
                      <a:pt x="1760" y="458"/>
                      <a:pt x="1842" y="432"/>
                      <a:pt x="1675" y="453"/>
                    </a:cubicBezTo>
                    <a:cubicBezTo>
                      <a:pt x="1580" y="464"/>
                      <a:pt x="1489" y="494"/>
                      <a:pt x="1397" y="513"/>
                    </a:cubicBezTo>
                    <a:cubicBezTo>
                      <a:pt x="1070" y="507"/>
                      <a:pt x="903" y="556"/>
                      <a:pt x="657" y="477"/>
                    </a:cubicBezTo>
                    <a:cubicBezTo>
                      <a:pt x="607" y="444"/>
                      <a:pt x="608" y="430"/>
                      <a:pt x="548" y="416"/>
                    </a:cubicBezTo>
                    <a:cubicBezTo>
                      <a:pt x="501" y="346"/>
                      <a:pt x="552" y="405"/>
                      <a:pt x="476" y="368"/>
                    </a:cubicBezTo>
                    <a:cubicBezTo>
                      <a:pt x="465" y="362"/>
                      <a:pt x="460" y="350"/>
                      <a:pt x="451" y="344"/>
                    </a:cubicBezTo>
                    <a:cubicBezTo>
                      <a:pt x="410" y="316"/>
                      <a:pt x="364" y="306"/>
                      <a:pt x="318" y="295"/>
                    </a:cubicBezTo>
                    <a:cubicBezTo>
                      <a:pt x="233" y="238"/>
                      <a:pt x="340" y="303"/>
                      <a:pt x="221" y="259"/>
                    </a:cubicBezTo>
                    <a:cubicBezTo>
                      <a:pt x="160" y="236"/>
                      <a:pt x="60" y="160"/>
                      <a:pt x="15" y="113"/>
                    </a:cubicBezTo>
                    <a:cubicBezTo>
                      <a:pt x="11" y="101"/>
                      <a:pt x="0" y="89"/>
                      <a:pt x="3" y="77"/>
                    </a:cubicBezTo>
                    <a:cubicBezTo>
                      <a:pt x="15" y="0"/>
                      <a:pt x="130" y="63"/>
                      <a:pt x="39" y="4"/>
                    </a:cubicBezTo>
                    <a:close/>
                  </a:path>
                </a:pathLst>
              </a:custGeom>
              <a:solidFill>
                <a:srgbClr val="B06A31">
                  <a:alpha val="60001"/>
                </a:srgbClr>
              </a:solidFill>
              <a:ln w="9525">
                <a:noFill/>
                <a:round/>
                <a:headEnd/>
                <a:tailEnd/>
              </a:ln>
            </p:spPr>
            <p:txBody>
              <a:bodyPr wrap="none" anchor="ctr"/>
              <a:lstStyle/>
              <a:p>
                <a:endParaRPr lang="ja-JP" altLang="en-US"/>
              </a:p>
            </p:txBody>
          </p:sp>
          <p:sp>
            <p:nvSpPr>
              <p:cNvPr id="80" name="Freeform 1120"/>
              <p:cNvSpPr>
                <a:spLocks/>
              </p:cNvSpPr>
              <p:nvPr/>
            </p:nvSpPr>
            <p:spPr bwMode="auto">
              <a:xfrm>
                <a:off x="3816" y="1252"/>
                <a:ext cx="72" cy="92"/>
              </a:xfrm>
              <a:custGeom>
                <a:avLst/>
                <a:gdLst/>
                <a:ahLst/>
                <a:cxnLst>
                  <a:cxn ang="0">
                    <a:pos x="0" y="92"/>
                  </a:cxn>
                  <a:cxn ang="0">
                    <a:pos x="72" y="44"/>
                  </a:cxn>
                  <a:cxn ang="0">
                    <a:pos x="0" y="92"/>
                  </a:cxn>
                </a:cxnLst>
                <a:rect l="0" t="0" r="r" b="b"/>
                <a:pathLst>
                  <a:path w="72" h="92">
                    <a:moveTo>
                      <a:pt x="0" y="92"/>
                    </a:moveTo>
                    <a:cubicBezTo>
                      <a:pt x="8" y="32"/>
                      <a:pt x="7" y="0"/>
                      <a:pt x="72" y="44"/>
                    </a:cubicBezTo>
                    <a:cubicBezTo>
                      <a:pt x="60" y="91"/>
                      <a:pt x="48" y="92"/>
                      <a:pt x="0" y="92"/>
                    </a:cubicBezTo>
                    <a:close/>
                  </a:path>
                </a:pathLst>
              </a:custGeom>
              <a:solidFill>
                <a:srgbClr val="F2AD44"/>
              </a:solidFill>
              <a:ln w="9525">
                <a:noFill/>
                <a:round/>
                <a:headEnd/>
                <a:tailEnd/>
              </a:ln>
              <a:effectLst/>
            </p:spPr>
            <p:txBody>
              <a:bodyPr wrap="none" anchor="ctr"/>
              <a:lstStyle/>
              <a:p>
                <a:endParaRPr lang="ja-JP" altLang="en-US"/>
              </a:p>
            </p:txBody>
          </p:sp>
          <p:sp>
            <p:nvSpPr>
              <p:cNvPr id="81" name="Freeform 1121"/>
              <p:cNvSpPr>
                <a:spLocks/>
              </p:cNvSpPr>
              <p:nvPr/>
            </p:nvSpPr>
            <p:spPr bwMode="auto">
              <a:xfrm>
                <a:off x="4004" y="1268"/>
                <a:ext cx="98" cy="76"/>
              </a:xfrm>
              <a:custGeom>
                <a:avLst/>
                <a:gdLst/>
                <a:ahLst/>
                <a:cxnLst>
                  <a:cxn ang="0">
                    <a:pos x="12" y="60"/>
                  </a:cxn>
                  <a:cxn ang="0">
                    <a:pos x="60" y="20"/>
                  </a:cxn>
                  <a:cxn ang="0">
                    <a:pos x="84" y="12"/>
                  </a:cxn>
                  <a:cxn ang="0">
                    <a:pos x="84" y="60"/>
                  </a:cxn>
                  <a:cxn ang="0">
                    <a:pos x="12" y="60"/>
                  </a:cxn>
                </a:cxnLst>
                <a:rect l="0" t="0" r="r" b="b"/>
                <a:pathLst>
                  <a:path w="98" h="76">
                    <a:moveTo>
                      <a:pt x="12" y="60"/>
                    </a:moveTo>
                    <a:cubicBezTo>
                      <a:pt x="0" y="0"/>
                      <a:pt x="5" y="6"/>
                      <a:pt x="60" y="20"/>
                    </a:cubicBezTo>
                    <a:cubicBezTo>
                      <a:pt x="68" y="17"/>
                      <a:pt x="76" y="8"/>
                      <a:pt x="84" y="12"/>
                    </a:cubicBezTo>
                    <a:cubicBezTo>
                      <a:pt x="98" y="19"/>
                      <a:pt x="91" y="52"/>
                      <a:pt x="84" y="60"/>
                    </a:cubicBezTo>
                    <a:cubicBezTo>
                      <a:pt x="67" y="76"/>
                      <a:pt x="25" y="62"/>
                      <a:pt x="12" y="60"/>
                    </a:cubicBezTo>
                    <a:close/>
                  </a:path>
                </a:pathLst>
              </a:custGeom>
              <a:solidFill>
                <a:srgbClr val="F2AD44"/>
              </a:solidFill>
              <a:ln w="9525">
                <a:noFill/>
                <a:round/>
                <a:headEnd/>
                <a:tailEnd/>
              </a:ln>
              <a:effectLst/>
            </p:spPr>
            <p:txBody>
              <a:bodyPr wrap="none" anchor="ctr"/>
              <a:lstStyle/>
              <a:p>
                <a:endParaRPr lang="ja-JP" altLang="en-US"/>
              </a:p>
            </p:txBody>
          </p:sp>
        </p:grpSp>
      </p:grpSp>
      <p:grpSp>
        <p:nvGrpSpPr>
          <p:cNvPr id="82" name="Group 1137"/>
          <p:cNvGrpSpPr>
            <a:grpSpLocks/>
          </p:cNvGrpSpPr>
          <p:nvPr/>
        </p:nvGrpSpPr>
        <p:grpSpPr bwMode="auto">
          <a:xfrm>
            <a:off x="6283352" y="1862485"/>
            <a:ext cx="1415740" cy="1820435"/>
            <a:chOff x="2736" y="851"/>
            <a:chExt cx="912" cy="1153"/>
          </a:xfrm>
        </p:grpSpPr>
        <p:sp>
          <p:nvSpPr>
            <p:cNvPr id="83" name="Freeform 1099"/>
            <p:cNvSpPr>
              <a:spLocks/>
            </p:cNvSpPr>
            <p:nvPr/>
          </p:nvSpPr>
          <p:spPr bwMode="auto">
            <a:xfrm>
              <a:off x="3024" y="1728"/>
              <a:ext cx="287" cy="276"/>
            </a:xfrm>
            <a:custGeom>
              <a:avLst/>
              <a:gdLst/>
              <a:ahLst/>
              <a:cxnLst>
                <a:cxn ang="0">
                  <a:pos x="31" y="244"/>
                </a:cxn>
                <a:cxn ang="0">
                  <a:pos x="63" y="140"/>
                </a:cxn>
                <a:cxn ang="0">
                  <a:pos x="215" y="4"/>
                </a:cxn>
                <a:cxn ang="0">
                  <a:pos x="271" y="12"/>
                </a:cxn>
                <a:cxn ang="0">
                  <a:pos x="287" y="60"/>
                </a:cxn>
                <a:cxn ang="0">
                  <a:pos x="207" y="212"/>
                </a:cxn>
                <a:cxn ang="0">
                  <a:pos x="183" y="228"/>
                </a:cxn>
                <a:cxn ang="0">
                  <a:pos x="87" y="268"/>
                </a:cxn>
                <a:cxn ang="0">
                  <a:pos x="63" y="276"/>
                </a:cxn>
                <a:cxn ang="0">
                  <a:pos x="31" y="268"/>
                </a:cxn>
                <a:cxn ang="0">
                  <a:pos x="31" y="244"/>
                </a:cxn>
              </a:cxnLst>
              <a:rect l="0" t="0" r="r" b="b"/>
              <a:pathLst>
                <a:path w="287" h="276">
                  <a:moveTo>
                    <a:pt x="31" y="244"/>
                  </a:moveTo>
                  <a:cubicBezTo>
                    <a:pt x="81" y="159"/>
                    <a:pt x="31" y="255"/>
                    <a:pt x="63" y="140"/>
                  </a:cubicBezTo>
                  <a:cubicBezTo>
                    <a:pt x="77" y="85"/>
                    <a:pt x="163" y="21"/>
                    <a:pt x="215" y="4"/>
                  </a:cubicBezTo>
                  <a:cubicBezTo>
                    <a:pt x="233" y="6"/>
                    <a:pt x="256" y="0"/>
                    <a:pt x="271" y="12"/>
                  </a:cubicBezTo>
                  <a:cubicBezTo>
                    <a:pt x="284" y="22"/>
                    <a:pt x="287" y="60"/>
                    <a:pt x="287" y="60"/>
                  </a:cubicBezTo>
                  <a:cubicBezTo>
                    <a:pt x="276" y="153"/>
                    <a:pt x="284" y="160"/>
                    <a:pt x="207" y="212"/>
                  </a:cubicBezTo>
                  <a:cubicBezTo>
                    <a:pt x="199" y="217"/>
                    <a:pt x="192" y="224"/>
                    <a:pt x="183" y="228"/>
                  </a:cubicBezTo>
                  <a:cubicBezTo>
                    <a:pt x="148" y="239"/>
                    <a:pt x="122" y="256"/>
                    <a:pt x="87" y="268"/>
                  </a:cubicBezTo>
                  <a:cubicBezTo>
                    <a:pt x="79" y="270"/>
                    <a:pt x="63" y="276"/>
                    <a:pt x="63" y="276"/>
                  </a:cubicBezTo>
                  <a:cubicBezTo>
                    <a:pt x="52" y="273"/>
                    <a:pt x="39" y="274"/>
                    <a:pt x="31" y="268"/>
                  </a:cubicBezTo>
                  <a:cubicBezTo>
                    <a:pt x="0" y="243"/>
                    <a:pt x="71" y="203"/>
                    <a:pt x="31" y="244"/>
                  </a:cubicBezTo>
                  <a:close/>
                </a:path>
              </a:pathLst>
            </a:custGeom>
            <a:solidFill>
              <a:srgbClr val="F2AD44"/>
            </a:solidFill>
            <a:ln w="9525">
              <a:solidFill>
                <a:srgbClr val="B89C72"/>
              </a:solidFill>
              <a:round/>
              <a:headEnd/>
              <a:tailEnd/>
            </a:ln>
            <a:effectLst/>
          </p:spPr>
          <p:txBody>
            <a:bodyPr wrap="none" anchor="ctr"/>
            <a:lstStyle/>
            <a:p>
              <a:endParaRPr lang="ja-JP" altLang="en-US"/>
            </a:p>
          </p:txBody>
        </p:sp>
        <p:pic>
          <p:nvPicPr>
            <p:cNvPr id="84" name="Picture 1100" descr="5days (1)"/>
            <p:cNvPicPr>
              <a:picLocks noChangeAspect="1" noChangeArrowheads="1"/>
            </p:cNvPicPr>
            <p:nvPr/>
          </p:nvPicPr>
          <p:blipFill>
            <a:blip r:embed="rId7" cstate="print"/>
            <a:srcRect/>
            <a:stretch>
              <a:fillRect/>
            </a:stretch>
          </p:blipFill>
          <p:spPr bwMode="auto">
            <a:xfrm>
              <a:off x="2736" y="1008"/>
              <a:ext cx="912" cy="684"/>
            </a:xfrm>
            <a:prstGeom prst="rect">
              <a:avLst/>
            </a:prstGeom>
            <a:noFill/>
          </p:spPr>
        </p:pic>
        <p:sp>
          <p:nvSpPr>
            <p:cNvPr id="85" name="Text Box 1135"/>
            <p:cNvSpPr txBox="1">
              <a:spLocks noChangeArrowheads="1"/>
            </p:cNvSpPr>
            <p:nvPr/>
          </p:nvSpPr>
          <p:spPr bwMode="auto">
            <a:xfrm>
              <a:off x="2736" y="851"/>
              <a:ext cx="788" cy="192"/>
            </a:xfrm>
            <a:prstGeom prst="rect">
              <a:avLst/>
            </a:prstGeom>
            <a:noFill/>
            <a:ln w="9525">
              <a:noFill/>
              <a:miter lim="800000"/>
              <a:headEnd/>
              <a:tailEnd/>
            </a:ln>
            <a:effectLst/>
          </p:spPr>
          <p:txBody>
            <a:bodyPr wrap="none">
              <a:spAutoFit/>
            </a:bodyPr>
            <a:lstStyle/>
            <a:p>
              <a:r>
                <a:rPr lang="ja-JP" altLang="en-US" sz="1400" b="0" dirty="0">
                  <a:solidFill>
                    <a:schemeClr val="tx1"/>
                  </a:solidFill>
                  <a:effectLst/>
                  <a:latin typeface="HG創英角ﾎﾟｯﾌﾟ体" pitchFamily="49" charset="-128"/>
                  <a:ea typeface="HG創英角ﾎﾟｯﾌﾟ体" pitchFamily="49" charset="-128"/>
                </a:rPr>
                <a:t>プラヌラ幼生</a:t>
              </a:r>
              <a:endParaRPr lang="ja-JP" altLang="en-US" sz="1600" b="0" dirty="0">
                <a:solidFill>
                  <a:schemeClr val="tx1"/>
                </a:solidFill>
                <a:effectLst/>
                <a:latin typeface="HG創英角ﾎﾟｯﾌﾟ体" pitchFamily="49" charset="-128"/>
                <a:ea typeface="HG創英角ﾎﾟｯﾌﾟ体" pitchFamily="49" charset="-128"/>
              </a:endParaRPr>
            </a:p>
          </p:txBody>
        </p:sp>
      </p:grpSp>
      <p:sp>
        <p:nvSpPr>
          <p:cNvPr id="86" name="Text Box 1101"/>
          <p:cNvSpPr txBox="1">
            <a:spLocks noChangeArrowheads="1"/>
          </p:cNvSpPr>
          <p:nvPr/>
        </p:nvSpPr>
        <p:spPr bwMode="auto">
          <a:xfrm>
            <a:off x="5897590" y="1305273"/>
            <a:ext cx="2756967" cy="406140"/>
          </a:xfrm>
          <a:prstGeom prst="rect">
            <a:avLst/>
          </a:prstGeom>
          <a:solidFill>
            <a:schemeClr val="accent1"/>
          </a:solidFill>
          <a:ln w="9525">
            <a:noFill/>
            <a:miter lim="800000"/>
            <a:headEnd/>
            <a:tailEnd/>
          </a:ln>
          <a:effectLst/>
        </p:spPr>
        <p:txBody>
          <a:bodyPr wrap="square">
            <a:spAutoFit/>
          </a:bodyPr>
          <a:lstStyle/>
          <a:p>
            <a:r>
              <a:rPr lang="ja-JP" altLang="en-US" sz="2000" b="0" dirty="0">
                <a:solidFill>
                  <a:srgbClr val="C00000"/>
                </a:solidFill>
                <a:latin typeface="HG創英角ﾎﾟｯﾌﾟ体" pitchFamily="49" charset="-128"/>
                <a:ea typeface="HG創英角ﾎﾟｯﾌﾟ体" pitchFamily="49" charset="-128"/>
              </a:rPr>
              <a:t>水面近くをただよう</a:t>
            </a:r>
          </a:p>
        </p:txBody>
      </p:sp>
      <p:sp>
        <p:nvSpPr>
          <p:cNvPr id="87" name="Text Box 1140"/>
          <p:cNvSpPr txBox="1">
            <a:spLocks noChangeArrowheads="1"/>
          </p:cNvSpPr>
          <p:nvPr/>
        </p:nvSpPr>
        <p:spPr bwMode="auto">
          <a:xfrm>
            <a:off x="8945688" y="4300885"/>
            <a:ext cx="1827388" cy="707886"/>
          </a:xfrm>
          <a:prstGeom prst="rect">
            <a:avLst/>
          </a:prstGeom>
          <a:solidFill>
            <a:schemeClr val="accent1"/>
          </a:solidFill>
          <a:ln w="9525">
            <a:noFill/>
            <a:miter lim="800000"/>
            <a:headEnd/>
            <a:tailEnd/>
          </a:ln>
          <a:effectLst/>
        </p:spPr>
        <p:txBody>
          <a:bodyPr wrap="square">
            <a:spAutoFit/>
          </a:bodyPr>
          <a:lstStyle/>
          <a:p>
            <a:r>
              <a:rPr lang="ja-JP" altLang="en-US" sz="2000" b="0" dirty="0">
                <a:solidFill>
                  <a:srgbClr val="C00000"/>
                </a:solidFill>
                <a:latin typeface="HGS創英角ﾎﾟｯﾌﾟ体" pitchFamily="50" charset="-128"/>
                <a:ea typeface="HGS創英角ﾎﾟｯﾌﾟ体" pitchFamily="50" charset="-128"/>
              </a:rPr>
              <a:t>海底で暮らす</a:t>
            </a:r>
          </a:p>
          <a:p>
            <a:r>
              <a:rPr lang="ja-JP" altLang="en-US" sz="2000" b="0" dirty="0">
                <a:solidFill>
                  <a:srgbClr val="C00000"/>
                </a:solidFill>
                <a:latin typeface="HGS創英角ﾎﾟｯﾌﾟ体" pitchFamily="50" charset="-128"/>
                <a:ea typeface="HGS創英角ﾎﾟｯﾌﾟ体" pitchFamily="50" charset="-128"/>
              </a:rPr>
              <a:t>ようになる</a:t>
            </a:r>
          </a:p>
        </p:txBody>
      </p:sp>
      <p:grpSp>
        <p:nvGrpSpPr>
          <p:cNvPr id="88" name="Group 1144"/>
          <p:cNvGrpSpPr>
            <a:grpSpLocks/>
          </p:cNvGrpSpPr>
          <p:nvPr/>
        </p:nvGrpSpPr>
        <p:grpSpPr bwMode="auto">
          <a:xfrm>
            <a:off x="5299101" y="4300886"/>
            <a:ext cx="3644909" cy="1714652"/>
            <a:chOff x="2116" y="2544"/>
            <a:chExt cx="2348" cy="1086"/>
          </a:xfrm>
        </p:grpSpPr>
        <p:grpSp>
          <p:nvGrpSpPr>
            <p:cNvPr id="89" name="Group 1103"/>
            <p:cNvGrpSpPr>
              <a:grpSpLocks/>
            </p:cNvGrpSpPr>
            <p:nvPr/>
          </p:nvGrpSpPr>
          <p:grpSpPr bwMode="auto">
            <a:xfrm>
              <a:off x="3600" y="2784"/>
              <a:ext cx="864" cy="432"/>
              <a:chOff x="3216" y="2496"/>
              <a:chExt cx="864" cy="432"/>
            </a:xfrm>
          </p:grpSpPr>
          <p:sp>
            <p:nvSpPr>
              <p:cNvPr id="98" name="Freeform 1104"/>
              <p:cNvSpPr>
                <a:spLocks/>
              </p:cNvSpPr>
              <p:nvPr/>
            </p:nvSpPr>
            <p:spPr bwMode="auto">
              <a:xfrm>
                <a:off x="3216" y="2736"/>
                <a:ext cx="864" cy="192"/>
              </a:xfrm>
              <a:custGeom>
                <a:avLst/>
                <a:gdLst/>
                <a:ahLst/>
                <a:cxnLst>
                  <a:cxn ang="0">
                    <a:pos x="39" y="4"/>
                  </a:cxn>
                  <a:cxn ang="0">
                    <a:pos x="1869" y="16"/>
                  </a:cxn>
                  <a:cxn ang="0">
                    <a:pos x="2475" y="28"/>
                  </a:cxn>
                  <a:cxn ang="0">
                    <a:pos x="2487" y="89"/>
                  </a:cxn>
                  <a:cxn ang="0">
                    <a:pos x="2427" y="235"/>
                  </a:cxn>
                  <a:cxn ang="0">
                    <a:pos x="2136" y="331"/>
                  </a:cxn>
                  <a:cxn ang="0">
                    <a:pos x="2027" y="380"/>
                  </a:cxn>
                  <a:cxn ang="0">
                    <a:pos x="1845" y="428"/>
                  </a:cxn>
                  <a:cxn ang="0">
                    <a:pos x="1675" y="453"/>
                  </a:cxn>
                  <a:cxn ang="0">
                    <a:pos x="1397" y="513"/>
                  </a:cxn>
                  <a:cxn ang="0">
                    <a:pos x="657" y="477"/>
                  </a:cxn>
                  <a:cxn ang="0">
                    <a:pos x="548" y="416"/>
                  </a:cxn>
                  <a:cxn ang="0">
                    <a:pos x="476" y="368"/>
                  </a:cxn>
                  <a:cxn ang="0">
                    <a:pos x="451" y="344"/>
                  </a:cxn>
                  <a:cxn ang="0">
                    <a:pos x="318" y="295"/>
                  </a:cxn>
                  <a:cxn ang="0">
                    <a:pos x="221" y="259"/>
                  </a:cxn>
                  <a:cxn ang="0">
                    <a:pos x="15" y="113"/>
                  </a:cxn>
                  <a:cxn ang="0">
                    <a:pos x="3" y="77"/>
                  </a:cxn>
                  <a:cxn ang="0">
                    <a:pos x="39" y="4"/>
                  </a:cxn>
                </a:cxnLst>
                <a:rect l="0" t="0" r="r" b="b"/>
                <a:pathLst>
                  <a:path w="2520" h="556">
                    <a:moveTo>
                      <a:pt x="39" y="4"/>
                    </a:moveTo>
                    <a:cubicBezTo>
                      <a:pt x="696" y="166"/>
                      <a:pt x="102" y="28"/>
                      <a:pt x="1869" y="16"/>
                    </a:cubicBezTo>
                    <a:cubicBezTo>
                      <a:pt x="2071" y="20"/>
                      <a:pt x="2273" y="16"/>
                      <a:pt x="2475" y="28"/>
                    </a:cubicBezTo>
                    <a:cubicBezTo>
                      <a:pt x="2520" y="30"/>
                      <a:pt x="2491" y="75"/>
                      <a:pt x="2487" y="89"/>
                    </a:cubicBezTo>
                    <a:cubicBezTo>
                      <a:pt x="2504" y="153"/>
                      <a:pt x="2492" y="201"/>
                      <a:pt x="2427" y="235"/>
                    </a:cubicBezTo>
                    <a:cubicBezTo>
                      <a:pt x="2334" y="281"/>
                      <a:pt x="2234" y="305"/>
                      <a:pt x="2136" y="331"/>
                    </a:cubicBezTo>
                    <a:cubicBezTo>
                      <a:pt x="2098" y="340"/>
                      <a:pt x="2060" y="365"/>
                      <a:pt x="2027" y="380"/>
                    </a:cubicBezTo>
                    <a:cubicBezTo>
                      <a:pt x="1966" y="407"/>
                      <a:pt x="1910" y="417"/>
                      <a:pt x="1845" y="428"/>
                    </a:cubicBezTo>
                    <a:cubicBezTo>
                      <a:pt x="1760" y="458"/>
                      <a:pt x="1842" y="432"/>
                      <a:pt x="1675" y="453"/>
                    </a:cubicBezTo>
                    <a:cubicBezTo>
                      <a:pt x="1580" y="464"/>
                      <a:pt x="1489" y="494"/>
                      <a:pt x="1397" y="513"/>
                    </a:cubicBezTo>
                    <a:cubicBezTo>
                      <a:pt x="1070" y="507"/>
                      <a:pt x="903" y="556"/>
                      <a:pt x="657" y="477"/>
                    </a:cubicBezTo>
                    <a:cubicBezTo>
                      <a:pt x="607" y="444"/>
                      <a:pt x="608" y="430"/>
                      <a:pt x="548" y="416"/>
                    </a:cubicBezTo>
                    <a:cubicBezTo>
                      <a:pt x="501" y="346"/>
                      <a:pt x="552" y="405"/>
                      <a:pt x="476" y="368"/>
                    </a:cubicBezTo>
                    <a:cubicBezTo>
                      <a:pt x="465" y="362"/>
                      <a:pt x="460" y="350"/>
                      <a:pt x="451" y="344"/>
                    </a:cubicBezTo>
                    <a:cubicBezTo>
                      <a:pt x="410" y="316"/>
                      <a:pt x="364" y="306"/>
                      <a:pt x="318" y="295"/>
                    </a:cubicBezTo>
                    <a:cubicBezTo>
                      <a:pt x="233" y="238"/>
                      <a:pt x="340" y="303"/>
                      <a:pt x="221" y="259"/>
                    </a:cubicBezTo>
                    <a:cubicBezTo>
                      <a:pt x="160" y="236"/>
                      <a:pt x="60" y="160"/>
                      <a:pt x="15" y="113"/>
                    </a:cubicBezTo>
                    <a:cubicBezTo>
                      <a:pt x="11" y="101"/>
                      <a:pt x="0" y="89"/>
                      <a:pt x="3" y="77"/>
                    </a:cubicBezTo>
                    <a:cubicBezTo>
                      <a:pt x="15" y="0"/>
                      <a:pt x="130" y="63"/>
                      <a:pt x="39" y="4"/>
                    </a:cubicBezTo>
                    <a:close/>
                  </a:path>
                </a:pathLst>
              </a:custGeom>
              <a:solidFill>
                <a:srgbClr val="B06A31">
                  <a:alpha val="60001"/>
                </a:srgbClr>
              </a:solidFill>
              <a:ln w="9525">
                <a:noFill/>
                <a:round/>
                <a:headEnd/>
                <a:tailEnd/>
              </a:ln>
            </p:spPr>
            <p:txBody>
              <a:bodyPr wrap="none" anchor="ctr"/>
              <a:lstStyle/>
              <a:p>
                <a:endParaRPr lang="ja-JP" altLang="en-US"/>
              </a:p>
            </p:txBody>
          </p:sp>
          <p:sp>
            <p:nvSpPr>
              <p:cNvPr id="99" name="Freeform 1105"/>
              <p:cNvSpPr>
                <a:spLocks/>
              </p:cNvSpPr>
              <p:nvPr/>
            </p:nvSpPr>
            <p:spPr bwMode="auto">
              <a:xfrm>
                <a:off x="3408" y="2688"/>
                <a:ext cx="143" cy="173"/>
              </a:xfrm>
              <a:custGeom>
                <a:avLst/>
                <a:gdLst/>
                <a:ahLst/>
                <a:cxnLst>
                  <a:cxn ang="0">
                    <a:pos x="56" y="448"/>
                  </a:cxn>
                  <a:cxn ang="0">
                    <a:pos x="56" y="169"/>
                  </a:cxn>
                  <a:cxn ang="0">
                    <a:pos x="129" y="145"/>
                  </a:cxn>
                  <a:cxn ang="0">
                    <a:pos x="250" y="0"/>
                  </a:cxn>
                  <a:cxn ang="0">
                    <a:pos x="529" y="12"/>
                  </a:cxn>
                  <a:cxn ang="0">
                    <a:pos x="650" y="145"/>
                  </a:cxn>
                  <a:cxn ang="0">
                    <a:pos x="662" y="181"/>
                  </a:cxn>
                  <a:cxn ang="0">
                    <a:pos x="711" y="230"/>
                  </a:cxn>
                  <a:cxn ang="0">
                    <a:pos x="711" y="327"/>
                  </a:cxn>
                  <a:cxn ang="0">
                    <a:pos x="56" y="448"/>
                  </a:cxn>
                </a:cxnLst>
                <a:rect l="0" t="0" r="r" b="b"/>
                <a:pathLst>
                  <a:path w="728" h="599">
                    <a:moveTo>
                      <a:pt x="56" y="448"/>
                    </a:moveTo>
                    <a:cubicBezTo>
                      <a:pt x="26" y="344"/>
                      <a:pt x="0" y="293"/>
                      <a:pt x="56" y="169"/>
                    </a:cubicBezTo>
                    <a:cubicBezTo>
                      <a:pt x="66" y="145"/>
                      <a:pt x="129" y="145"/>
                      <a:pt x="129" y="145"/>
                    </a:cubicBezTo>
                    <a:cubicBezTo>
                      <a:pt x="168" y="91"/>
                      <a:pt x="194" y="36"/>
                      <a:pt x="250" y="0"/>
                    </a:cubicBezTo>
                    <a:cubicBezTo>
                      <a:pt x="343" y="4"/>
                      <a:pt x="436" y="4"/>
                      <a:pt x="529" y="12"/>
                    </a:cubicBezTo>
                    <a:cubicBezTo>
                      <a:pt x="598" y="17"/>
                      <a:pt x="590" y="105"/>
                      <a:pt x="650" y="145"/>
                    </a:cubicBezTo>
                    <a:cubicBezTo>
                      <a:pt x="654" y="157"/>
                      <a:pt x="654" y="170"/>
                      <a:pt x="662" y="181"/>
                    </a:cubicBezTo>
                    <a:cubicBezTo>
                      <a:pt x="675" y="199"/>
                      <a:pt x="711" y="230"/>
                      <a:pt x="711" y="230"/>
                    </a:cubicBezTo>
                    <a:cubicBezTo>
                      <a:pt x="728" y="281"/>
                      <a:pt x="727" y="261"/>
                      <a:pt x="711" y="327"/>
                    </a:cubicBezTo>
                    <a:cubicBezTo>
                      <a:pt x="640" y="599"/>
                      <a:pt x="306" y="448"/>
                      <a:pt x="56" y="448"/>
                    </a:cubicBezTo>
                    <a:close/>
                  </a:path>
                </a:pathLst>
              </a:custGeom>
              <a:solidFill>
                <a:srgbClr val="B89C72"/>
              </a:solidFill>
              <a:ln w="9525">
                <a:noFill/>
                <a:round/>
                <a:headEnd/>
                <a:tailEnd/>
              </a:ln>
              <a:effectLst/>
            </p:spPr>
            <p:txBody>
              <a:bodyPr wrap="none" anchor="ctr"/>
              <a:lstStyle/>
              <a:p>
                <a:endParaRPr lang="ja-JP" altLang="en-US"/>
              </a:p>
            </p:txBody>
          </p:sp>
          <p:sp>
            <p:nvSpPr>
              <p:cNvPr id="100" name="Freeform 1106"/>
              <p:cNvSpPr>
                <a:spLocks/>
              </p:cNvSpPr>
              <p:nvPr/>
            </p:nvSpPr>
            <p:spPr bwMode="auto">
              <a:xfrm>
                <a:off x="3648" y="2496"/>
                <a:ext cx="272" cy="344"/>
              </a:xfrm>
              <a:custGeom>
                <a:avLst/>
                <a:gdLst/>
                <a:ahLst/>
                <a:cxnLst>
                  <a:cxn ang="0">
                    <a:pos x="65" y="320"/>
                  </a:cxn>
                  <a:cxn ang="0">
                    <a:pos x="169" y="240"/>
                  </a:cxn>
                  <a:cxn ang="0">
                    <a:pos x="217" y="208"/>
                  </a:cxn>
                  <a:cxn ang="0">
                    <a:pos x="241" y="192"/>
                  </a:cxn>
                  <a:cxn ang="0">
                    <a:pos x="257" y="168"/>
                  </a:cxn>
                  <a:cxn ang="0">
                    <a:pos x="265" y="144"/>
                  </a:cxn>
                  <a:cxn ang="0">
                    <a:pos x="233" y="152"/>
                  </a:cxn>
                  <a:cxn ang="0">
                    <a:pos x="193" y="112"/>
                  </a:cxn>
                  <a:cxn ang="0">
                    <a:pos x="153" y="136"/>
                  </a:cxn>
                  <a:cxn ang="0">
                    <a:pos x="145" y="24"/>
                  </a:cxn>
                  <a:cxn ang="0">
                    <a:pos x="121" y="32"/>
                  </a:cxn>
                  <a:cxn ang="0">
                    <a:pos x="89" y="72"/>
                  </a:cxn>
                  <a:cxn ang="0">
                    <a:pos x="105" y="136"/>
                  </a:cxn>
                  <a:cxn ang="0">
                    <a:pos x="49" y="176"/>
                  </a:cxn>
                  <a:cxn ang="0">
                    <a:pos x="57" y="224"/>
                  </a:cxn>
                  <a:cxn ang="0">
                    <a:pos x="65" y="320"/>
                  </a:cxn>
                </a:cxnLst>
                <a:rect l="0" t="0" r="r" b="b"/>
                <a:pathLst>
                  <a:path w="272" h="344">
                    <a:moveTo>
                      <a:pt x="65" y="320"/>
                    </a:moveTo>
                    <a:cubicBezTo>
                      <a:pt x="199" y="311"/>
                      <a:pt x="203" y="344"/>
                      <a:pt x="169" y="240"/>
                    </a:cubicBezTo>
                    <a:cubicBezTo>
                      <a:pt x="185" y="229"/>
                      <a:pt x="201" y="218"/>
                      <a:pt x="217" y="208"/>
                    </a:cubicBezTo>
                    <a:cubicBezTo>
                      <a:pt x="225" y="202"/>
                      <a:pt x="241" y="192"/>
                      <a:pt x="241" y="192"/>
                    </a:cubicBezTo>
                    <a:cubicBezTo>
                      <a:pt x="246" y="184"/>
                      <a:pt x="252" y="176"/>
                      <a:pt x="257" y="168"/>
                    </a:cubicBezTo>
                    <a:cubicBezTo>
                      <a:pt x="260" y="160"/>
                      <a:pt x="272" y="148"/>
                      <a:pt x="265" y="144"/>
                    </a:cubicBezTo>
                    <a:cubicBezTo>
                      <a:pt x="255" y="137"/>
                      <a:pt x="243" y="149"/>
                      <a:pt x="233" y="152"/>
                    </a:cubicBezTo>
                    <a:cubicBezTo>
                      <a:pt x="214" y="95"/>
                      <a:pt x="233" y="98"/>
                      <a:pt x="193" y="112"/>
                    </a:cubicBezTo>
                    <a:cubicBezTo>
                      <a:pt x="188" y="135"/>
                      <a:pt x="175" y="204"/>
                      <a:pt x="153" y="136"/>
                    </a:cubicBezTo>
                    <a:cubicBezTo>
                      <a:pt x="150" y="98"/>
                      <a:pt x="156" y="59"/>
                      <a:pt x="145" y="24"/>
                    </a:cubicBezTo>
                    <a:cubicBezTo>
                      <a:pt x="142" y="15"/>
                      <a:pt x="126" y="26"/>
                      <a:pt x="121" y="32"/>
                    </a:cubicBezTo>
                    <a:cubicBezTo>
                      <a:pt x="43" y="109"/>
                      <a:pt x="195" y="0"/>
                      <a:pt x="89" y="72"/>
                    </a:cubicBezTo>
                    <a:cubicBezTo>
                      <a:pt x="56" y="120"/>
                      <a:pt x="86" y="81"/>
                      <a:pt x="105" y="136"/>
                    </a:cubicBezTo>
                    <a:cubicBezTo>
                      <a:pt x="93" y="231"/>
                      <a:pt x="112" y="197"/>
                      <a:pt x="49" y="176"/>
                    </a:cubicBezTo>
                    <a:cubicBezTo>
                      <a:pt x="0" y="192"/>
                      <a:pt x="29" y="205"/>
                      <a:pt x="57" y="224"/>
                    </a:cubicBezTo>
                    <a:cubicBezTo>
                      <a:pt x="78" y="287"/>
                      <a:pt x="75" y="255"/>
                      <a:pt x="65" y="320"/>
                    </a:cubicBezTo>
                    <a:close/>
                  </a:path>
                </a:pathLst>
              </a:custGeom>
              <a:solidFill>
                <a:srgbClr val="C1C174"/>
              </a:solidFill>
              <a:ln w="9525">
                <a:noFill/>
                <a:round/>
                <a:headEnd/>
                <a:tailEnd/>
              </a:ln>
              <a:effectLst/>
            </p:spPr>
            <p:txBody>
              <a:bodyPr wrap="none" anchor="ctr"/>
              <a:lstStyle/>
              <a:p>
                <a:endParaRPr lang="ja-JP" altLang="en-US"/>
              </a:p>
            </p:txBody>
          </p:sp>
        </p:grpSp>
        <p:grpSp>
          <p:nvGrpSpPr>
            <p:cNvPr id="90" name="Group 1107"/>
            <p:cNvGrpSpPr>
              <a:grpSpLocks/>
            </p:cNvGrpSpPr>
            <p:nvPr/>
          </p:nvGrpSpPr>
          <p:grpSpPr bwMode="auto">
            <a:xfrm>
              <a:off x="2208" y="2880"/>
              <a:ext cx="1152" cy="720"/>
              <a:chOff x="2688" y="1920"/>
              <a:chExt cx="960" cy="605"/>
            </a:xfrm>
          </p:grpSpPr>
          <p:sp>
            <p:nvSpPr>
              <p:cNvPr id="95" name="Freeform 1108"/>
              <p:cNvSpPr>
                <a:spLocks/>
              </p:cNvSpPr>
              <p:nvPr/>
            </p:nvSpPr>
            <p:spPr bwMode="auto">
              <a:xfrm>
                <a:off x="2688" y="2304"/>
                <a:ext cx="960" cy="221"/>
              </a:xfrm>
              <a:custGeom>
                <a:avLst/>
                <a:gdLst/>
                <a:ahLst/>
                <a:cxnLst>
                  <a:cxn ang="0">
                    <a:pos x="39" y="4"/>
                  </a:cxn>
                  <a:cxn ang="0">
                    <a:pos x="1869" y="16"/>
                  </a:cxn>
                  <a:cxn ang="0">
                    <a:pos x="2475" y="28"/>
                  </a:cxn>
                  <a:cxn ang="0">
                    <a:pos x="2487" y="89"/>
                  </a:cxn>
                  <a:cxn ang="0">
                    <a:pos x="2427" y="235"/>
                  </a:cxn>
                  <a:cxn ang="0">
                    <a:pos x="2136" y="331"/>
                  </a:cxn>
                  <a:cxn ang="0">
                    <a:pos x="2027" y="380"/>
                  </a:cxn>
                  <a:cxn ang="0">
                    <a:pos x="1845" y="428"/>
                  </a:cxn>
                  <a:cxn ang="0">
                    <a:pos x="1675" y="453"/>
                  </a:cxn>
                  <a:cxn ang="0">
                    <a:pos x="1397" y="513"/>
                  </a:cxn>
                  <a:cxn ang="0">
                    <a:pos x="657" y="477"/>
                  </a:cxn>
                  <a:cxn ang="0">
                    <a:pos x="548" y="416"/>
                  </a:cxn>
                  <a:cxn ang="0">
                    <a:pos x="476" y="368"/>
                  </a:cxn>
                  <a:cxn ang="0">
                    <a:pos x="451" y="344"/>
                  </a:cxn>
                  <a:cxn ang="0">
                    <a:pos x="318" y="295"/>
                  </a:cxn>
                  <a:cxn ang="0">
                    <a:pos x="221" y="259"/>
                  </a:cxn>
                  <a:cxn ang="0">
                    <a:pos x="15" y="113"/>
                  </a:cxn>
                  <a:cxn ang="0">
                    <a:pos x="3" y="77"/>
                  </a:cxn>
                  <a:cxn ang="0">
                    <a:pos x="39" y="4"/>
                  </a:cxn>
                </a:cxnLst>
                <a:rect l="0" t="0" r="r" b="b"/>
                <a:pathLst>
                  <a:path w="2520" h="556">
                    <a:moveTo>
                      <a:pt x="39" y="4"/>
                    </a:moveTo>
                    <a:cubicBezTo>
                      <a:pt x="696" y="166"/>
                      <a:pt x="102" y="28"/>
                      <a:pt x="1869" y="16"/>
                    </a:cubicBezTo>
                    <a:cubicBezTo>
                      <a:pt x="2071" y="20"/>
                      <a:pt x="2273" y="16"/>
                      <a:pt x="2475" y="28"/>
                    </a:cubicBezTo>
                    <a:cubicBezTo>
                      <a:pt x="2520" y="30"/>
                      <a:pt x="2491" y="75"/>
                      <a:pt x="2487" y="89"/>
                    </a:cubicBezTo>
                    <a:cubicBezTo>
                      <a:pt x="2504" y="153"/>
                      <a:pt x="2492" y="201"/>
                      <a:pt x="2427" y="235"/>
                    </a:cubicBezTo>
                    <a:cubicBezTo>
                      <a:pt x="2334" y="281"/>
                      <a:pt x="2234" y="305"/>
                      <a:pt x="2136" y="331"/>
                    </a:cubicBezTo>
                    <a:cubicBezTo>
                      <a:pt x="2098" y="340"/>
                      <a:pt x="2060" y="365"/>
                      <a:pt x="2027" y="380"/>
                    </a:cubicBezTo>
                    <a:cubicBezTo>
                      <a:pt x="1966" y="407"/>
                      <a:pt x="1910" y="417"/>
                      <a:pt x="1845" y="428"/>
                    </a:cubicBezTo>
                    <a:cubicBezTo>
                      <a:pt x="1760" y="458"/>
                      <a:pt x="1842" y="432"/>
                      <a:pt x="1675" y="453"/>
                    </a:cubicBezTo>
                    <a:cubicBezTo>
                      <a:pt x="1580" y="464"/>
                      <a:pt x="1489" y="494"/>
                      <a:pt x="1397" y="513"/>
                    </a:cubicBezTo>
                    <a:cubicBezTo>
                      <a:pt x="1070" y="507"/>
                      <a:pt x="903" y="556"/>
                      <a:pt x="657" y="477"/>
                    </a:cubicBezTo>
                    <a:cubicBezTo>
                      <a:pt x="607" y="444"/>
                      <a:pt x="608" y="430"/>
                      <a:pt x="548" y="416"/>
                    </a:cubicBezTo>
                    <a:cubicBezTo>
                      <a:pt x="501" y="346"/>
                      <a:pt x="552" y="405"/>
                      <a:pt x="476" y="368"/>
                    </a:cubicBezTo>
                    <a:cubicBezTo>
                      <a:pt x="465" y="362"/>
                      <a:pt x="460" y="350"/>
                      <a:pt x="451" y="344"/>
                    </a:cubicBezTo>
                    <a:cubicBezTo>
                      <a:pt x="410" y="316"/>
                      <a:pt x="364" y="306"/>
                      <a:pt x="318" y="295"/>
                    </a:cubicBezTo>
                    <a:cubicBezTo>
                      <a:pt x="233" y="238"/>
                      <a:pt x="340" y="303"/>
                      <a:pt x="221" y="259"/>
                    </a:cubicBezTo>
                    <a:cubicBezTo>
                      <a:pt x="160" y="236"/>
                      <a:pt x="60" y="160"/>
                      <a:pt x="15" y="113"/>
                    </a:cubicBezTo>
                    <a:cubicBezTo>
                      <a:pt x="11" y="101"/>
                      <a:pt x="0" y="89"/>
                      <a:pt x="3" y="77"/>
                    </a:cubicBezTo>
                    <a:cubicBezTo>
                      <a:pt x="15" y="0"/>
                      <a:pt x="130" y="63"/>
                      <a:pt x="39" y="4"/>
                    </a:cubicBezTo>
                    <a:close/>
                  </a:path>
                </a:pathLst>
              </a:custGeom>
              <a:solidFill>
                <a:srgbClr val="B06A31">
                  <a:alpha val="60001"/>
                </a:srgbClr>
              </a:solidFill>
              <a:ln w="9525">
                <a:noFill/>
                <a:round/>
                <a:headEnd/>
                <a:tailEnd/>
              </a:ln>
            </p:spPr>
            <p:txBody>
              <a:bodyPr wrap="none" anchor="ctr"/>
              <a:lstStyle/>
              <a:p>
                <a:endParaRPr lang="ja-JP" altLang="en-US"/>
              </a:p>
            </p:txBody>
          </p:sp>
          <p:sp>
            <p:nvSpPr>
              <p:cNvPr id="96" name="Freeform 1109"/>
              <p:cNvSpPr>
                <a:spLocks/>
              </p:cNvSpPr>
              <p:nvPr/>
            </p:nvSpPr>
            <p:spPr bwMode="auto">
              <a:xfrm>
                <a:off x="2976" y="1920"/>
                <a:ext cx="607" cy="478"/>
              </a:xfrm>
              <a:custGeom>
                <a:avLst/>
                <a:gdLst/>
                <a:ahLst/>
                <a:cxnLst>
                  <a:cxn ang="0">
                    <a:pos x="254" y="376"/>
                  </a:cxn>
                  <a:cxn ang="0">
                    <a:pos x="198" y="304"/>
                  </a:cxn>
                  <a:cxn ang="0">
                    <a:pos x="182" y="280"/>
                  </a:cxn>
                  <a:cxn ang="0">
                    <a:pos x="182" y="192"/>
                  </a:cxn>
                  <a:cxn ang="0">
                    <a:pos x="126" y="184"/>
                  </a:cxn>
                  <a:cxn ang="0">
                    <a:pos x="22" y="144"/>
                  </a:cxn>
                  <a:cxn ang="0">
                    <a:pos x="46" y="104"/>
                  </a:cxn>
                  <a:cxn ang="0">
                    <a:pos x="62" y="128"/>
                  </a:cxn>
                  <a:cxn ang="0">
                    <a:pos x="102" y="64"/>
                  </a:cxn>
                  <a:cxn ang="0">
                    <a:pos x="118" y="88"/>
                  </a:cxn>
                  <a:cxn ang="0">
                    <a:pos x="126" y="112"/>
                  </a:cxn>
                  <a:cxn ang="0">
                    <a:pos x="174" y="128"/>
                  </a:cxn>
                  <a:cxn ang="0">
                    <a:pos x="238" y="152"/>
                  </a:cxn>
                  <a:cxn ang="0">
                    <a:pos x="254" y="0"/>
                  </a:cxn>
                  <a:cxn ang="0">
                    <a:pos x="278" y="48"/>
                  </a:cxn>
                  <a:cxn ang="0">
                    <a:pos x="350" y="64"/>
                  </a:cxn>
                  <a:cxn ang="0">
                    <a:pos x="342" y="96"/>
                  </a:cxn>
                  <a:cxn ang="0">
                    <a:pos x="310" y="144"/>
                  </a:cxn>
                  <a:cxn ang="0">
                    <a:pos x="366" y="192"/>
                  </a:cxn>
                  <a:cxn ang="0">
                    <a:pos x="414" y="144"/>
                  </a:cxn>
                  <a:cxn ang="0">
                    <a:pos x="430" y="168"/>
                  </a:cxn>
                  <a:cxn ang="0">
                    <a:pos x="414" y="192"/>
                  </a:cxn>
                  <a:cxn ang="0">
                    <a:pos x="438" y="200"/>
                  </a:cxn>
                  <a:cxn ang="0">
                    <a:pos x="470" y="208"/>
                  </a:cxn>
                  <a:cxn ang="0">
                    <a:pos x="390" y="256"/>
                  </a:cxn>
                  <a:cxn ang="0">
                    <a:pos x="454" y="288"/>
                  </a:cxn>
                  <a:cxn ang="0">
                    <a:pos x="534" y="216"/>
                  </a:cxn>
                  <a:cxn ang="0">
                    <a:pos x="558" y="248"/>
                  </a:cxn>
                  <a:cxn ang="0">
                    <a:pos x="566" y="272"/>
                  </a:cxn>
                  <a:cxn ang="0">
                    <a:pos x="510" y="320"/>
                  </a:cxn>
                  <a:cxn ang="0">
                    <a:pos x="462" y="336"/>
                  </a:cxn>
                  <a:cxn ang="0">
                    <a:pos x="438" y="344"/>
                  </a:cxn>
                  <a:cxn ang="0">
                    <a:pos x="470" y="440"/>
                  </a:cxn>
                  <a:cxn ang="0">
                    <a:pos x="230" y="424"/>
                  </a:cxn>
                  <a:cxn ang="0">
                    <a:pos x="238" y="400"/>
                  </a:cxn>
                  <a:cxn ang="0">
                    <a:pos x="254" y="376"/>
                  </a:cxn>
                </a:cxnLst>
                <a:rect l="0" t="0" r="r" b="b"/>
                <a:pathLst>
                  <a:path w="607" h="478">
                    <a:moveTo>
                      <a:pt x="254" y="376"/>
                    </a:moveTo>
                    <a:cubicBezTo>
                      <a:pt x="244" y="337"/>
                      <a:pt x="230" y="325"/>
                      <a:pt x="198" y="304"/>
                    </a:cubicBezTo>
                    <a:cubicBezTo>
                      <a:pt x="192" y="296"/>
                      <a:pt x="183" y="289"/>
                      <a:pt x="182" y="280"/>
                    </a:cubicBezTo>
                    <a:cubicBezTo>
                      <a:pt x="180" y="266"/>
                      <a:pt x="203" y="207"/>
                      <a:pt x="182" y="192"/>
                    </a:cubicBezTo>
                    <a:cubicBezTo>
                      <a:pt x="166" y="180"/>
                      <a:pt x="144" y="186"/>
                      <a:pt x="126" y="184"/>
                    </a:cubicBezTo>
                    <a:cubicBezTo>
                      <a:pt x="90" y="172"/>
                      <a:pt x="57" y="155"/>
                      <a:pt x="22" y="144"/>
                    </a:cubicBezTo>
                    <a:cubicBezTo>
                      <a:pt x="11" y="111"/>
                      <a:pt x="0" y="88"/>
                      <a:pt x="46" y="104"/>
                    </a:cubicBezTo>
                    <a:cubicBezTo>
                      <a:pt x="51" y="112"/>
                      <a:pt x="53" y="124"/>
                      <a:pt x="62" y="128"/>
                    </a:cubicBezTo>
                    <a:cubicBezTo>
                      <a:pt x="93" y="140"/>
                      <a:pt x="96" y="79"/>
                      <a:pt x="102" y="64"/>
                    </a:cubicBezTo>
                    <a:cubicBezTo>
                      <a:pt x="107" y="72"/>
                      <a:pt x="113" y="79"/>
                      <a:pt x="118" y="88"/>
                    </a:cubicBezTo>
                    <a:cubicBezTo>
                      <a:pt x="121" y="95"/>
                      <a:pt x="119" y="107"/>
                      <a:pt x="126" y="112"/>
                    </a:cubicBezTo>
                    <a:cubicBezTo>
                      <a:pt x="139" y="121"/>
                      <a:pt x="174" y="128"/>
                      <a:pt x="174" y="128"/>
                    </a:cubicBezTo>
                    <a:cubicBezTo>
                      <a:pt x="188" y="170"/>
                      <a:pt x="198" y="161"/>
                      <a:pt x="238" y="152"/>
                    </a:cubicBezTo>
                    <a:cubicBezTo>
                      <a:pt x="262" y="102"/>
                      <a:pt x="244" y="54"/>
                      <a:pt x="254" y="0"/>
                    </a:cubicBezTo>
                    <a:cubicBezTo>
                      <a:pt x="263" y="14"/>
                      <a:pt x="265" y="35"/>
                      <a:pt x="278" y="48"/>
                    </a:cubicBezTo>
                    <a:cubicBezTo>
                      <a:pt x="295" y="65"/>
                      <a:pt x="325" y="59"/>
                      <a:pt x="350" y="64"/>
                    </a:cubicBezTo>
                    <a:cubicBezTo>
                      <a:pt x="347" y="74"/>
                      <a:pt x="346" y="86"/>
                      <a:pt x="342" y="96"/>
                    </a:cubicBezTo>
                    <a:cubicBezTo>
                      <a:pt x="333" y="113"/>
                      <a:pt x="310" y="144"/>
                      <a:pt x="310" y="144"/>
                    </a:cubicBezTo>
                    <a:cubicBezTo>
                      <a:pt x="293" y="211"/>
                      <a:pt x="297" y="201"/>
                      <a:pt x="366" y="192"/>
                    </a:cubicBezTo>
                    <a:cubicBezTo>
                      <a:pt x="368" y="188"/>
                      <a:pt x="398" y="140"/>
                      <a:pt x="414" y="144"/>
                    </a:cubicBezTo>
                    <a:cubicBezTo>
                      <a:pt x="423" y="145"/>
                      <a:pt x="424" y="160"/>
                      <a:pt x="430" y="168"/>
                    </a:cubicBezTo>
                    <a:cubicBezTo>
                      <a:pt x="424" y="176"/>
                      <a:pt x="411" y="182"/>
                      <a:pt x="414" y="192"/>
                    </a:cubicBezTo>
                    <a:cubicBezTo>
                      <a:pt x="416" y="200"/>
                      <a:pt x="429" y="197"/>
                      <a:pt x="438" y="200"/>
                    </a:cubicBezTo>
                    <a:cubicBezTo>
                      <a:pt x="448" y="203"/>
                      <a:pt x="459" y="205"/>
                      <a:pt x="470" y="208"/>
                    </a:cubicBezTo>
                    <a:cubicBezTo>
                      <a:pt x="456" y="260"/>
                      <a:pt x="440" y="245"/>
                      <a:pt x="390" y="256"/>
                    </a:cubicBezTo>
                    <a:cubicBezTo>
                      <a:pt x="370" y="313"/>
                      <a:pt x="419" y="294"/>
                      <a:pt x="454" y="288"/>
                    </a:cubicBezTo>
                    <a:cubicBezTo>
                      <a:pt x="484" y="263"/>
                      <a:pt x="512" y="247"/>
                      <a:pt x="534" y="216"/>
                    </a:cubicBezTo>
                    <a:cubicBezTo>
                      <a:pt x="607" y="230"/>
                      <a:pt x="564" y="209"/>
                      <a:pt x="558" y="248"/>
                    </a:cubicBezTo>
                    <a:cubicBezTo>
                      <a:pt x="556" y="256"/>
                      <a:pt x="563" y="264"/>
                      <a:pt x="566" y="272"/>
                    </a:cubicBezTo>
                    <a:cubicBezTo>
                      <a:pt x="556" y="300"/>
                      <a:pt x="537" y="307"/>
                      <a:pt x="510" y="320"/>
                    </a:cubicBezTo>
                    <a:cubicBezTo>
                      <a:pt x="494" y="326"/>
                      <a:pt x="478" y="330"/>
                      <a:pt x="462" y="336"/>
                    </a:cubicBezTo>
                    <a:cubicBezTo>
                      <a:pt x="454" y="338"/>
                      <a:pt x="438" y="344"/>
                      <a:pt x="438" y="344"/>
                    </a:cubicBezTo>
                    <a:cubicBezTo>
                      <a:pt x="424" y="384"/>
                      <a:pt x="425" y="425"/>
                      <a:pt x="470" y="440"/>
                    </a:cubicBezTo>
                    <a:cubicBezTo>
                      <a:pt x="412" y="478"/>
                      <a:pt x="296" y="446"/>
                      <a:pt x="230" y="424"/>
                    </a:cubicBezTo>
                    <a:cubicBezTo>
                      <a:pt x="232" y="416"/>
                      <a:pt x="234" y="407"/>
                      <a:pt x="238" y="400"/>
                    </a:cubicBezTo>
                    <a:cubicBezTo>
                      <a:pt x="242" y="391"/>
                      <a:pt x="254" y="376"/>
                      <a:pt x="254" y="376"/>
                    </a:cubicBezTo>
                    <a:close/>
                  </a:path>
                </a:pathLst>
              </a:custGeom>
              <a:solidFill>
                <a:srgbClr val="C1C174"/>
              </a:solidFill>
              <a:ln w="9525">
                <a:noFill/>
                <a:round/>
                <a:headEnd/>
                <a:tailEnd/>
              </a:ln>
              <a:effectLst/>
            </p:spPr>
            <p:txBody>
              <a:bodyPr wrap="none" anchor="ctr"/>
              <a:lstStyle/>
              <a:p>
                <a:endParaRPr lang="ja-JP" altLang="en-US"/>
              </a:p>
            </p:txBody>
          </p:sp>
          <p:sp>
            <p:nvSpPr>
              <p:cNvPr id="97" name="Freeform 1110"/>
              <p:cNvSpPr>
                <a:spLocks/>
              </p:cNvSpPr>
              <p:nvPr/>
            </p:nvSpPr>
            <p:spPr bwMode="auto">
              <a:xfrm>
                <a:off x="2832" y="2208"/>
                <a:ext cx="240" cy="240"/>
              </a:xfrm>
              <a:custGeom>
                <a:avLst/>
                <a:gdLst/>
                <a:ahLst/>
                <a:cxnLst>
                  <a:cxn ang="0">
                    <a:pos x="56" y="448"/>
                  </a:cxn>
                  <a:cxn ang="0">
                    <a:pos x="56" y="169"/>
                  </a:cxn>
                  <a:cxn ang="0">
                    <a:pos x="129" y="145"/>
                  </a:cxn>
                  <a:cxn ang="0">
                    <a:pos x="250" y="0"/>
                  </a:cxn>
                  <a:cxn ang="0">
                    <a:pos x="529" y="12"/>
                  </a:cxn>
                  <a:cxn ang="0">
                    <a:pos x="650" y="145"/>
                  </a:cxn>
                  <a:cxn ang="0">
                    <a:pos x="662" y="181"/>
                  </a:cxn>
                  <a:cxn ang="0">
                    <a:pos x="711" y="230"/>
                  </a:cxn>
                  <a:cxn ang="0">
                    <a:pos x="711" y="327"/>
                  </a:cxn>
                  <a:cxn ang="0">
                    <a:pos x="56" y="448"/>
                  </a:cxn>
                </a:cxnLst>
                <a:rect l="0" t="0" r="r" b="b"/>
                <a:pathLst>
                  <a:path w="728" h="599">
                    <a:moveTo>
                      <a:pt x="56" y="448"/>
                    </a:moveTo>
                    <a:cubicBezTo>
                      <a:pt x="26" y="344"/>
                      <a:pt x="0" y="293"/>
                      <a:pt x="56" y="169"/>
                    </a:cubicBezTo>
                    <a:cubicBezTo>
                      <a:pt x="66" y="145"/>
                      <a:pt x="129" y="145"/>
                      <a:pt x="129" y="145"/>
                    </a:cubicBezTo>
                    <a:cubicBezTo>
                      <a:pt x="168" y="91"/>
                      <a:pt x="194" y="36"/>
                      <a:pt x="250" y="0"/>
                    </a:cubicBezTo>
                    <a:cubicBezTo>
                      <a:pt x="343" y="4"/>
                      <a:pt x="436" y="4"/>
                      <a:pt x="529" y="12"/>
                    </a:cubicBezTo>
                    <a:cubicBezTo>
                      <a:pt x="598" y="17"/>
                      <a:pt x="590" y="105"/>
                      <a:pt x="650" y="145"/>
                    </a:cubicBezTo>
                    <a:cubicBezTo>
                      <a:pt x="654" y="157"/>
                      <a:pt x="654" y="170"/>
                      <a:pt x="662" y="181"/>
                    </a:cubicBezTo>
                    <a:cubicBezTo>
                      <a:pt x="675" y="199"/>
                      <a:pt x="711" y="230"/>
                      <a:pt x="711" y="230"/>
                    </a:cubicBezTo>
                    <a:cubicBezTo>
                      <a:pt x="728" y="281"/>
                      <a:pt x="727" y="261"/>
                      <a:pt x="711" y="327"/>
                    </a:cubicBezTo>
                    <a:cubicBezTo>
                      <a:pt x="640" y="599"/>
                      <a:pt x="306" y="448"/>
                      <a:pt x="56" y="448"/>
                    </a:cubicBezTo>
                    <a:close/>
                  </a:path>
                </a:pathLst>
              </a:custGeom>
              <a:solidFill>
                <a:srgbClr val="B89C72"/>
              </a:solidFill>
              <a:ln w="9525">
                <a:noFill/>
                <a:round/>
                <a:headEnd/>
                <a:tailEnd/>
              </a:ln>
              <a:effectLst/>
            </p:spPr>
            <p:txBody>
              <a:bodyPr wrap="none" anchor="ctr"/>
              <a:lstStyle/>
              <a:p>
                <a:endParaRPr lang="ja-JP" altLang="en-US"/>
              </a:p>
            </p:txBody>
          </p:sp>
        </p:grpSp>
        <p:sp>
          <p:nvSpPr>
            <p:cNvPr id="91" name="AutoShape 1111"/>
            <p:cNvSpPr>
              <a:spLocks noChangeArrowheads="1"/>
            </p:cNvSpPr>
            <p:nvPr/>
          </p:nvSpPr>
          <p:spPr bwMode="auto">
            <a:xfrm rot="-10196809">
              <a:off x="2116" y="3020"/>
              <a:ext cx="288" cy="144"/>
            </a:xfrm>
            <a:prstGeom prst="chevron">
              <a:avLst>
                <a:gd name="adj" fmla="val 50000"/>
              </a:avLst>
            </a:prstGeom>
            <a:solidFill>
              <a:srgbClr val="3153A7"/>
            </a:solidFill>
            <a:ln w="9525">
              <a:solidFill>
                <a:schemeClr val="tx1"/>
              </a:solidFill>
              <a:miter lim="800000"/>
              <a:headEnd/>
              <a:tailEnd/>
            </a:ln>
            <a:effectLst/>
          </p:spPr>
          <p:txBody>
            <a:bodyPr wrap="none" anchor="ctr"/>
            <a:lstStyle/>
            <a:p>
              <a:endParaRPr lang="ja-JP" altLang="en-US"/>
            </a:p>
          </p:txBody>
        </p:sp>
        <p:sp>
          <p:nvSpPr>
            <p:cNvPr id="92" name="Text Box 1114"/>
            <p:cNvSpPr txBox="1">
              <a:spLocks noChangeArrowheads="1"/>
            </p:cNvSpPr>
            <p:nvPr/>
          </p:nvSpPr>
          <p:spPr bwMode="auto">
            <a:xfrm>
              <a:off x="3408" y="3377"/>
              <a:ext cx="779" cy="253"/>
            </a:xfrm>
            <a:prstGeom prst="rect">
              <a:avLst/>
            </a:prstGeom>
            <a:noFill/>
            <a:ln w="9525">
              <a:noFill/>
              <a:miter lim="800000"/>
              <a:headEnd/>
              <a:tailEnd/>
            </a:ln>
            <a:effectLst/>
          </p:spPr>
          <p:txBody>
            <a:bodyPr wrap="square">
              <a:spAutoFit/>
            </a:bodyPr>
            <a:lstStyle/>
            <a:p>
              <a:r>
                <a:rPr lang="ja-JP" altLang="en-US" sz="2000" b="0" dirty="0">
                  <a:solidFill>
                    <a:srgbClr val="C00000"/>
                  </a:solidFill>
                  <a:effectLst/>
                  <a:latin typeface="HG創英角ﾎﾟｯﾌﾟ体" pitchFamily="49" charset="-128"/>
                  <a:ea typeface="HG創英角ﾎﾟｯﾌﾟ体" pitchFamily="49" charset="-128"/>
                </a:rPr>
                <a:t>成長</a:t>
              </a:r>
              <a:r>
                <a:rPr lang="ja-JP" altLang="en-US" sz="2000" b="0" dirty="0">
                  <a:solidFill>
                    <a:srgbClr val="C00000"/>
                  </a:solidFill>
                  <a:effectLst/>
                  <a:latin typeface="HGP創英角ﾎﾟｯﾌﾟ体" pitchFamily="50" charset="-128"/>
                  <a:ea typeface="HGP創英角ﾎﾟｯﾌﾟ体" pitchFamily="50" charset="-128"/>
                </a:rPr>
                <a:t>する</a:t>
              </a:r>
            </a:p>
          </p:txBody>
        </p:sp>
        <p:sp>
          <p:nvSpPr>
            <p:cNvPr id="93" name="AutoShape 1142"/>
            <p:cNvSpPr>
              <a:spLocks noChangeArrowheads="1"/>
            </p:cNvSpPr>
            <p:nvPr/>
          </p:nvSpPr>
          <p:spPr bwMode="auto">
            <a:xfrm rot="-12456652">
              <a:off x="3312" y="3120"/>
              <a:ext cx="288" cy="144"/>
            </a:xfrm>
            <a:prstGeom prst="chevron">
              <a:avLst>
                <a:gd name="adj" fmla="val 50000"/>
              </a:avLst>
            </a:prstGeom>
            <a:solidFill>
              <a:srgbClr val="3153A7"/>
            </a:solidFill>
            <a:ln w="9525">
              <a:solidFill>
                <a:schemeClr val="tx1"/>
              </a:solidFill>
              <a:miter lim="800000"/>
              <a:headEnd/>
              <a:tailEnd/>
            </a:ln>
            <a:effectLst/>
          </p:spPr>
          <p:txBody>
            <a:bodyPr wrap="none" anchor="ctr"/>
            <a:lstStyle/>
            <a:p>
              <a:endParaRPr lang="ja-JP" altLang="en-US"/>
            </a:p>
          </p:txBody>
        </p:sp>
        <p:sp>
          <p:nvSpPr>
            <p:cNvPr id="94" name="AutoShape 1143"/>
            <p:cNvSpPr>
              <a:spLocks noChangeArrowheads="1"/>
            </p:cNvSpPr>
            <p:nvPr/>
          </p:nvSpPr>
          <p:spPr bwMode="auto">
            <a:xfrm rot="-13729206">
              <a:off x="4200" y="2616"/>
              <a:ext cx="288" cy="144"/>
            </a:xfrm>
            <a:prstGeom prst="chevron">
              <a:avLst>
                <a:gd name="adj" fmla="val 50000"/>
              </a:avLst>
            </a:prstGeom>
            <a:solidFill>
              <a:srgbClr val="3153A7"/>
            </a:solidFill>
            <a:ln w="9525">
              <a:solidFill>
                <a:schemeClr val="tx1"/>
              </a:solidFill>
              <a:miter lim="800000"/>
              <a:headEnd/>
              <a:tailEnd/>
            </a:ln>
            <a:effectLst/>
          </p:spPr>
          <p:txBody>
            <a:bodyPr wrap="none" anchor="ctr"/>
            <a:lstStyle/>
            <a:p>
              <a:endParaRPr lang="ja-JP" altLang="en-US"/>
            </a:p>
          </p:txBody>
        </p:sp>
      </p:grpSp>
      <p:sp>
        <p:nvSpPr>
          <p:cNvPr id="101" name="AutoShape 1142"/>
          <p:cNvSpPr>
            <a:spLocks noChangeArrowheads="1"/>
          </p:cNvSpPr>
          <p:nvPr/>
        </p:nvSpPr>
        <p:spPr bwMode="auto">
          <a:xfrm rot="19475879">
            <a:off x="5577353" y="3120539"/>
            <a:ext cx="447076" cy="227357"/>
          </a:xfrm>
          <a:prstGeom prst="chevron">
            <a:avLst>
              <a:gd name="adj" fmla="val 50000"/>
            </a:avLst>
          </a:prstGeom>
          <a:solidFill>
            <a:srgbClr val="3153A7"/>
          </a:solidFill>
          <a:ln w="9525">
            <a:solidFill>
              <a:schemeClr val="tx1"/>
            </a:solidFill>
            <a:miter lim="800000"/>
            <a:headEnd/>
            <a:tailEnd/>
          </a:ln>
          <a:effectLst/>
        </p:spPr>
        <p:txBody>
          <a:bodyPr wrap="none" anchor="ctr"/>
          <a:lstStyle/>
          <a:p>
            <a:endParaRPr lang="ja-JP" altLang="en-US"/>
          </a:p>
        </p:txBody>
      </p:sp>
      <p:sp>
        <p:nvSpPr>
          <p:cNvPr id="102" name="AutoShape 1142"/>
          <p:cNvSpPr>
            <a:spLocks noChangeArrowheads="1"/>
          </p:cNvSpPr>
          <p:nvPr/>
        </p:nvSpPr>
        <p:spPr bwMode="auto">
          <a:xfrm rot="1364312">
            <a:off x="8108158" y="3218536"/>
            <a:ext cx="447076" cy="227357"/>
          </a:xfrm>
          <a:prstGeom prst="chevron">
            <a:avLst>
              <a:gd name="adj" fmla="val 50000"/>
            </a:avLst>
          </a:prstGeom>
          <a:solidFill>
            <a:srgbClr val="3153A7"/>
          </a:solidFill>
          <a:ln w="9525">
            <a:solidFill>
              <a:schemeClr val="tx1"/>
            </a:solidFill>
            <a:miter lim="800000"/>
            <a:headEnd/>
            <a:tailEnd/>
          </a:ln>
          <a:effectLst/>
        </p:spPr>
        <p:txBody>
          <a:bodyPr wrap="none" anchor="ctr"/>
          <a:lstStyle/>
          <a:p>
            <a:endParaRPr lang="ja-JP" altLang="en-US"/>
          </a:p>
        </p:txBody>
      </p:sp>
      <p:pic>
        <p:nvPicPr>
          <p:cNvPr id="109" name="オーディオ 1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6644507"/>
      </p:ext>
    </p:extLst>
  </p:cSld>
  <p:clrMapOvr>
    <a:masterClrMapping/>
  </p:clrMapOvr>
  <mc:AlternateContent xmlns:mc="http://schemas.openxmlformats.org/markup-compatibility/2006" xmlns:p14="http://schemas.microsoft.com/office/powerpoint/2010/main">
    <mc:Choice Requires="p14">
      <p:transition spd="slow" p14:dur="2000" advTm="41118"/>
    </mc:Choice>
    <mc:Fallback xmlns="">
      <p:transition spd="slow" advTm="4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17561" y="1140912"/>
            <a:ext cx="8435975" cy="157003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ea typeface="HG創英角ﾎﾟｯﾌﾟ体" pitchFamily="49" charset="-128"/>
              </a:rPr>
              <a:t>第３問：サンゴ群体の成長する早さはどれくらい？</a:t>
            </a:r>
            <a:endParaRPr lang="ja-JP" altLang="en-US" dirty="0">
              <a:solidFill>
                <a:schemeClr val="bg1"/>
              </a:solidFill>
              <a:ea typeface="HG創英角ﾎﾟｯﾌﾟ体" pitchFamily="49" charset="-128"/>
            </a:endParaRPr>
          </a:p>
        </p:txBody>
      </p:sp>
      <p:sp>
        <p:nvSpPr>
          <p:cNvPr id="3" name="Rectangle 3"/>
          <p:cNvSpPr txBox="1">
            <a:spLocks noChangeArrowheads="1"/>
          </p:cNvSpPr>
          <p:nvPr/>
        </p:nvSpPr>
        <p:spPr>
          <a:xfrm>
            <a:off x="2003466" y="3172072"/>
            <a:ext cx="8229600" cy="3806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Tx/>
              <a:buNone/>
            </a:pPr>
            <a:r>
              <a:rPr lang="ja-JP" altLang="en-US" sz="4400" dirty="0" smtClean="0">
                <a:solidFill>
                  <a:schemeClr val="bg1"/>
                </a:solidFill>
                <a:ea typeface="HG創英角ﾎﾟｯﾌﾟ体" pitchFamily="49" charset="-128"/>
              </a:rPr>
              <a:t>①　一年に１センチメートル</a:t>
            </a:r>
          </a:p>
          <a:p>
            <a:pPr>
              <a:buFontTx/>
              <a:buNone/>
            </a:pPr>
            <a:r>
              <a:rPr lang="ja-JP" altLang="en-US" sz="4400" dirty="0" smtClean="0">
                <a:solidFill>
                  <a:schemeClr val="bg1"/>
                </a:solidFill>
                <a:ea typeface="HG創英角ﾎﾟｯﾌﾟ体" pitchFamily="49" charset="-128"/>
              </a:rPr>
              <a:t>②　一年に１０センチメートル</a:t>
            </a:r>
          </a:p>
          <a:p>
            <a:pPr>
              <a:buFontTx/>
              <a:buNone/>
            </a:pPr>
            <a:r>
              <a:rPr lang="ja-JP" altLang="en-US" sz="4400" dirty="0" smtClean="0">
                <a:solidFill>
                  <a:schemeClr val="bg1"/>
                </a:solidFill>
                <a:ea typeface="HG創英角ﾎﾟｯﾌﾟ体" pitchFamily="49" charset="-128"/>
              </a:rPr>
              <a:t>③　一年に１メートル</a:t>
            </a:r>
            <a:endParaRPr lang="ja-JP" altLang="en-US" sz="4400" dirty="0">
              <a:solidFill>
                <a:schemeClr val="bg1"/>
              </a:solidFill>
              <a:ea typeface="HG創英角ﾎﾟｯﾌﾟ体" pitchFamily="49"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33293907"/>
      </p:ext>
    </p:extLst>
  </p:cSld>
  <p:clrMapOvr>
    <a:masterClrMapping/>
  </p:clrMapOvr>
  <mc:AlternateContent xmlns:mc="http://schemas.openxmlformats.org/markup-compatibility/2006" xmlns:p14="http://schemas.microsoft.com/office/powerpoint/2010/main">
    <mc:Choice Requires="p14">
      <p:transition spd="slow" p14:dur="2000" advTm="22280"/>
    </mc:Choice>
    <mc:Fallback xmlns="">
      <p:transition spd="slow" advTm="2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031649" y="584384"/>
            <a:ext cx="8229600" cy="3420680"/>
          </a:xfrm>
          <a:prstGeom prst="rect">
            <a:avLst/>
          </a:prstGeom>
          <a:noFill/>
          <a:ln w="9525">
            <a:noFill/>
            <a:miter lim="800000"/>
            <a:headEnd/>
            <a:tailEnd/>
          </a:ln>
          <a:effectLst/>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5400" dirty="0" smtClean="0">
                <a:solidFill>
                  <a:srgbClr val="FFFF00"/>
                </a:solidFill>
                <a:ea typeface="HG創英角ﾎﾟｯﾌﾟ体" pitchFamily="49" charset="-128"/>
              </a:rPr>
              <a:t>こたえ：</a:t>
            </a:r>
            <a:r>
              <a:rPr lang="en-US" altLang="ja-JP" sz="5400" dirty="0" smtClean="0">
                <a:solidFill>
                  <a:srgbClr val="FFFF00"/>
                </a:solidFill>
                <a:ea typeface="HG創英角ﾎﾟｯﾌﾟ体" pitchFamily="49" charset="-128"/>
              </a:rPr>
              <a:t/>
            </a:r>
            <a:br>
              <a:rPr lang="en-US" altLang="ja-JP" sz="5400" dirty="0" smtClean="0">
                <a:solidFill>
                  <a:srgbClr val="FFFF00"/>
                </a:solidFill>
                <a:ea typeface="HG創英角ﾎﾟｯﾌﾟ体" pitchFamily="49" charset="-128"/>
              </a:rPr>
            </a:br>
            <a:r>
              <a:rPr lang="en-US" altLang="ja-JP" sz="5400" dirty="0" smtClean="0">
                <a:solidFill>
                  <a:srgbClr val="FFFF00"/>
                </a:solidFill>
                <a:ea typeface="HG創英角ﾎﾟｯﾌﾟ体" pitchFamily="49" charset="-128"/>
              </a:rPr>
              <a:t/>
            </a:r>
            <a:br>
              <a:rPr lang="en-US" altLang="ja-JP" sz="5400" dirty="0" smtClean="0">
                <a:solidFill>
                  <a:srgbClr val="FFFF00"/>
                </a:solidFill>
                <a:ea typeface="HG創英角ﾎﾟｯﾌﾟ体" pitchFamily="49" charset="-128"/>
              </a:rPr>
            </a:br>
            <a:r>
              <a:rPr lang="ja-JP" altLang="en-US" dirty="0" smtClean="0">
                <a:solidFill>
                  <a:srgbClr val="FFFF00"/>
                </a:solidFill>
                <a:ea typeface="HG創英角ﾎﾟｯﾌﾟ体" pitchFamily="49" charset="-128"/>
              </a:rPr>
              <a:t>①　一年に１センチメートル</a:t>
            </a:r>
            <a:br>
              <a:rPr lang="ja-JP" altLang="en-US" dirty="0" smtClean="0">
                <a:solidFill>
                  <a:srgbClr val="FFFF00"/>
                </a:solidFill>
                <a:ea typeface="HG創英角ﾎﾟｯﾌﾟ体" pitchFamily="49" charset="-128"/>
              </a:rPr>
            </a:br>
            <a:r>
              <a:rPr lang="ja-JP" altLang="en-US" dirty="0" smtClean="0">
                <a:solidFill>
                  <a:srgbClr val="FFFF00"/>
                </a:solidFill>
                <a:ea typeface="HG創英角ﾎﾟｯﾌﾟ体" pitchFamily="49" charset="-128"/>
              </a:rPr>
              <a:t>②　一年に１０センチメートル</a:t>
            </a:r>
            <a:r>
              <a:rPr lang="ja-JP" altLang="en-US" sz="5400" dirty="0" smtClean="0">
                <a:solidFill>
                  <a:schemeClr val="bg1"/>
                </a:solidFill>
                <a:ea typeface="HG創英角ﾎﾟｯﾌﾟ体" pitchFamily="49" charset="-128"/>
              </a:rPr>
              <a:t/>
            </a:r>
            <a:br>
              <a:rPr lang="ja-JP" altLang="en-US" sz="5400" dirty="0" smtClean="0">
                <a:solidFill>
                  <a:schemeClr val="bg1"/>
                </a:solidFill>
                <a:ea typeface="HG創英角ﾎﾟｯﾌﾟ体" pitchFamily="49" charset="-128"/>
              </a:rPr>
            </a:br>
            <a:r>
              <a:rPr lang="ja-JP" altLang="en-US" dirty="0" smtClean="0"/>
              <a:t>　</a:t>
            </a:r>
            <a:endParaRPr lang="ja-JP" altLang="en-US" dirty="0"/>
          </a:p>
        </p:txBody>
      </p:sp>
      <p:sp>
        <p:nvSpPr>
          <p:cNvPr id="3" name="Text Box 21"/>
          <p:cNvSpPr txBox="1">
            <a:spLocks noChangeArrowheads="1"/>
          </p:cNvSpPr>
          <p:nvPr/>
        </p:nvSpPr>
        <p:spPr bwMode="auto">
          <a:xfrm>
            <a:off x="2559349" y="3669473"/>
            <a:ext cx="7824728" cy="2436564"/>
          </a:xfrm>
          <a:prstGeom prst="rect">
            <a:avLst/>
          </a:prstGeom>
          <a:solidFill>
            <a:schemeClr val="bg1"/>
          </a:solidFill>
          <a:ln w="9525">
            <a:noFill/>
            <a:miter lim="800000"/>
            <a:headEnd/>
            <a:tailEnd/>
          </a:ln>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Font typeface="Arial" panose="020B0604020202020204" pitchFamily="34" charset="0"/>
              <a:buNone/>
            </a:pPr>
            <a:r>
              <a:rPr lang="ja-JP" altLang="en-US" sz="3200" dirty="0" smtClean="0">
                <a:latin typeface="HGP創英角ﾎﾟｯﾌﾟ体" pitchFamily="50" charset="-128"/>
                <a:ea typeface="HGP創英角ﾎﾟｯﾌﾟ体" pitchFamily="50" charset="-128"/>
              </a:rPr>
              <a:t>解説</a:t>
            </a:r>
            <a:endParaRPr lang="en-US" altLang="ja-JP" sz="3200" dirty="0" smtClean="0">
              <a:latin typeface="HGP創英角ﾎﾟｯﾌﾟ体" pitchFamily="50" charset="-128"/>
              <a:ea typeface="HGP創英角ﾎﾟｯﾌﾟ体" pitchFamily="50" charset="-128"/>
            </a:endParaRPr>
          </a:p>
          <a:p>
            <a:pPr>
              <a:buFont typeface="Arial" panose="020B0604020202020204" pitchFamily="34" charset="0"/>
              <a:buNone/>
            </a:pPr>
            <a:r>
              <a:rPr lang="ja-JP" altLang="en-US" dirty="0" smtClean="0">
                <a:latin typeface="HGP創英角ﾎﾟｯﾌﾟ体" pitchFamily="50" charset="-128"/>
                <a:ea typeface="HGP創英角ﾎﾟｯﾌﾟ体" pitchFamily="50" charset="-128"/>
              </a:rPr>
              <a:t>　</a:t>
            </a:r>
            <a:r>
              <a:rPr lang="ja-JP" altLang="en-US" sz="3200" dirty="0" smtClean="0">
                <a:latin typeface="HGP創英角ﾎﾟｯﾌﾟ体" pitchFamily="50" charset="-128"/>
                <a:ea typeface="HGP創英角ﾎﾟｯﾌﾟ体" pitchFamily="50" charset="-128"/>
              </a:rPr>
              <a:t>サンゴの成長する早さは、種類や環境によって違いますが、遅いものでは</a:t>
            </a:r>
            <a:r>
              <a:rPr lang="en-US" altLang="ja-JP" sz="3200" dirty="0" smtClean="0">
                <a:latin typeface="HGP創英角ﾎﾟｯﾌﾟ体" pitchFamily="50" charset="-128"/>
                <a:ea typeface="HGP創英角ﾎﾟｯﾌﾟ体" pitchFamily="50" charset="-128"/>
              </a:rPr>
              <a:t>1</a:t>
            </a:r>
            <a:r>
              <a:rPr lang="ja-JP" altLang="en-US" sz="3200" dirty="0" smtClean="0">
                <a:latin typeface="HGP創英角ﾎﾟｯﾌﾟ体" pitchFamily="50" charset="-128"/>
                <a:ea typeface="HGP創英角ﾎﾟｯﾌﾟ体" pitchFamily="50" charset="-128"/>
              </a:rPr>
              <a:t>年に１ｃｍ、早いものでも</a:t>
            </a:r>
            <a:r>
              <a:rPr lang="en-US" altLang="ja-JP" sz="3200" dirty="0" smtClean="0">
                <a:latin typeface="HGP創英角ﾎﾟｯﾌﾟ体" pitchFamily="50" charset="-128"/>
                <a:ea typeface="HGP創英角ﾎﾟｯﾌﾟ体" pitchFamily="50" charset="-128"/>
              </a:rPr>
              <a:t>1</a:t>
            </a:r>
            <a:r>
              <a:rPr lang="ja-JP" altLang="en-US" sz="3200" dirty="0" smtClean="0">
                <a:latin typeface="HGP創英角ﾎﾟｯﾌﾟ体" pitchFamily="50" charset="-128"/>
                <a:ea typeface="HGP創英角ﾎﾟｯﾌﾟ体" pitchFamily="50" charset="-128"/>
              </a:rPr>
              <a:t>年に</a:t>
            </a:r>
            <a:r>
              <a:rPr lang="en-US" altLang="ja-JP" sz="3200" dirty="0" smtClean="0">
                <a:latin typeface="HGP創英角ﾎﾟｯﾌﾟ体" pitchFamily="50" charset="-128"/>
                <a:ea typeface="HGP創英角ﾎﾟｯﾌﾟ体" pitchFamily="50" charset="-128"/>
              </a:rPr>
              <a:t>10</a:t>
            </a:r>
            <a:r>
              <a:rPr lang="ja-JP" altLang="en-US" sz="3200" dirty="0" smtClean="0">
                <a:latin typeface="HGP創英角ﾎﾟｯﾌﾟ体" pitchFamily="50" charset="-128"/>
                <a:ea typeface="HGP創英角ﾎﾟｯﾌﾟ体" pitchFamily="50" charset="-128"/>
              </a:rPr>
              <a:t>～</a:t>
            </a:r>
            <a:r>
              <a:rPr lang="en-US" altLang="ja-JP" sz="3200" dirty="0" smtClean="0">
                <a:latin typeface="HGP創英角ﾎﾟｯﾌﾟ体" pitchFamily="50" charset="-128"/>
                <a:ea typeface="HGP創英角ﾎﾟｯﾌﾟ体" pitchFamily="50" charset="-128"/>
              </a:rPr>
              <a:t>20cm</a:t>
            </a:r>
            <a:r>
              <a:rPr lang="ja-JP" altLang="en-US" sz="3200" dirty="0" smtClean="0">
                <a:latin typeface="HGP創英角ﾎﾟｯﾌﾟ体" pitchFamily="50" charset="-128"/>
                <a:ea typeface="HGP創英角ﾎﾟｯﾌﾟ体" pitchFamily="50" charset="-128"/>
              </a:rPr>
              <a:t>と言われています</a:t>
            </a:r>
            <a:r>
              <a:rPr lang="ja-JP" altLang="en-US" sz="3200" dirty="0" smtClean="0">
                <a:ea typeface="ＤＦＧ太丸ゴシック体" pitchFamily="50" charset="-128"/>
              </a:rPr>
              <a:t>。</a:t>
            </a:r>
            <a:endParaRPr lang="en-US" altLang="ja-JP" sz="3200" dirty="0">
              <a:ea typeface="ＤＦＧ太丸ゴシック体" pitchFamily="50" charset="-128"/>
            </a:endParaRPr>
          </a:p>
        </p:txBody>
      </p:sp>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30747935"/>
      </p:ext>
    </p:extLst>
  </p:cSld>
  <p:clrMapOvr>
    <a:masterClrMapping/>
  </p:clrMapOvr>
  <mc:AlternateContent xmlns:mc="http://schemas.openxmlformats.org/markup-compatibility/2006" xmlns:p14="http://schemas.microsoft.com/office/powerpoint/2010/main">
    <mc:Choice Requires="p14">
      <p:transition spd="slow" p14:dur="2000" advTm="42086"/>
    </mc:Choice>
    <mc:Fallback xmlns="">
      <p:transition spd="slow" advTm="42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7"/>
          <p:cNvSpPr txBox="1">
            <a:spLocks noChangeArrowheads="1"/>
          </p:cNvSpPr>
          <p:nvPr/>
        </p:nvSpPr>
        <p:spPr>
          <a:xfrm>
            <a:off x="2301326" y="437629"/>
            <a:ext cx="7530931" cy="614422"/>
          </a:xfrm>
          <a:prstGeom prst="rect">
            <a:avLst/>
          </a:prstGeom>
          <a:solidFill>
            <a:schemeClr val="bg1"/>
          </a:solidFill>
          <a:ln/>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400" b="1" dirty="0" smtClean="0">
                <a:solidFill>
                  <a:srgbClr val="000000"/>
                </a:solidFill>
                <a:latin typeface="HG創英角ﾎﾟｯﾌﾟ体" pitchFamily="49" charset="-128"/>
                <a:ea typeface="HG創英角ﾎﾟｯﾌﾟ体" pitchFamily="49" charset="-128"/>
              </a:rPr>
              <a:t>サンゴ礁はどうして大切なの？</a:t>
            </a:r>
            <a:endParaRPr lang="ja-JP" altLang="en-US" sz="3400" b="1" dirty="0">
              <a:solidFill>
                <a:srgbClr val="000000"/>
              </a:solidFill>
              <a:latin typeface="HG創英角ﾎﾟｯﾌﾟ体" pitchFamily="49" charset="-128"/>
              <a:ea typeface="HG創英角ﾎﾟｯﾌﾟ体" pitchFamily="49" charset="-128"/>
            </a:endParaRPr>
          </a:p>
        </p:txBody>
      </p:sp>
      <p:sp>
        <p:nvSpPr>
          <p:cNvPr id="3" name="テキスト ボックス 2"/>
          <p:cNvSpPr txBox="1"/>
          <p:nvPr/>
        </p:nvSpPr>
        <p:spPr>
          <a:xfrm>
            <a:off x="695212" y="1422780"/>
            <a:ext cx="1830950" cy="400110"/>
          </a:xfrm>
          <a:prstGeom prst="rect">
            <a:avLst/>
          </a:prstGeom>
          <a:noFill/>
        </p:spPr>
        <p:txBody>
          <a:bodyPr wrap="none" rtlCol="0">
            <a:spAutoFit/>
          </a:bodyPr>
          <a:lstStyle/>
          <a:p>
            <a:r>
              <a:rPr kumimoji="1" lang="ja-JP" altLang="en-US" sz="2000" dirty="0" smtClean="0">
                <a:solidFill>
                  <a:srgbClr val="FFFF00"/>
                </a:solidFill>
                <a:latin typeface="HGP創英角ﾎﾟｯﾌﾟ体" panose="040B0A00000000000000" pitchFamily="50" charset="-128"/>
                <a:ea typeface="HGP創英角ﾎﾟｯﾌﾟ体" panose="040B0A00000000000000" pitchFamily="50" charset="-128"/>
              </a:rPr>
              <a:t>①　美しい景観</a:t>
            </a:r>
            <a:endParaRPr kumimoji="1" lang="ja-JP" altLang="en-US" sz="2000" dirty="0">
              <a:solidFill>
                <a:srgbClr val="FFFF00"/>
              </a:solidFill>
              <a:latin typeface="HGP創英角ﾎﾟｯﾌﾟ体" panose="040B0A00000000000000" pitchFamily="50" charset="-128"/>
              <a:ea typeface="HGP創英角ﾎﾟｯﾌﾟ体" panose="040B0A00000000000000" pitchFamily="50" charset="-128"/>
            </a:endParaRPr>
          </a:p>
        </p:txBody>
      </p:sp>
      <p:pic>
        <p:nvPicPr>
          <p:cNvPr id="4" name="Picture 3" descr="C:\Users\EGAWA\Desktop\IMGP0730.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48046" y="1928789"/>
            <a:ext cx="2680929" cy="201069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8314623" y="4044728"/>
            <a:ext cx="3010761" cy="400110"/>
          </a:xfrm>
          <a:prstGeom prst="rect">
            <a:avLst/>
          </a:prstGeom>
          <a:noFill/>
        </p:spPr>
        <p:txBody>
          <a:bodyPr wrap="none" rtlCol="0">
            <a:spAutoFit/>
          </a:bodyPr>
          <a:lstStyle/>
          <a:p>
            <a:r>
              <a:rPr lang="ja-JP" altLang="en-US" sz="2000" dirty="0">
                <a:solidFill>
                  <a:srgbClr val="FFFF00"/>
                </a:solidFill>
                <a:latin typeface="HGP創英角ﾎﾟｯﾌﾟ体" panose="040B0A00000000000000" pitchFamily="50" charset="-128"/>
                <a:ea typeface="HGP創英角ﾎﾟｯﾌﾟ体" panose="040B0A00000000000000" pitchFamily="50" charset="-128"/>
              </a:rPr>
              <a:t>⑥</a:t>
            </a:r>
            <a:r>
              <a:rPr kumimoji="1" lang="ja-JP" altLang="en-US" sz="2000" dirty="0" smtClean="0">
                <a:solidFill>
                  <a:srgbClr val="FFFF00"/>
                </a:solidFill>
                <a:latin typeface="HGP創英角ﾎﾟｯﾌﾟ体" panose="040B0A00000000000000" pitchFamily="50" charset="-128"/>
                <a:ea typeface="HGP創英角ﾎﾟｯﾌﾟ体" panose="040B0A00000000000000" pitchFamily="50" charset="-128"/>
              </a:rPr>
              <a:t>　人々の暮らしを支える</a:t>
            </a:r>
            <a:endParaRPr kumimoji="1" lang="ja-JP" altLang="en-US" sz="2000" dirty="0">
              <a:solidFill>
                <a:srgbClr val="FFFF00"/>
              </a:solidFill>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452860" y="4045385"/>
            <a:ext cx="3696929" cy="707886"/>
          </a:xfrm>
          <a:prstGeom prst="rect">
            <a:avLst/>
          </a:prstGeom>
          <a:noFill/>
        </p:spPr>
        <p:txBody>
          <a:bodyPr wrap="square" rtlCol="0">
            <a:spAutoFit/>
          </a:bodyPr>
          <a:lstStyle/>
          <a:p>
            <a:r>
              <a:rPr lang="ja-JP" altLang="en-US" sz="2000" dirty="0" smtClean="0">
                <a:solidFill>
                  <a:srgbClr val="FFFF00"/>
                </a:solidFill>
                <a:latin typeface="HGP創英角ﾎﾟｯﾌﾟ体" panose="040B0A00000000000000" pitchFamily="50" charset="-128"/>
                <a:ea typeface="HGP創英角ﾎﾟｯﾌﾟ体" panose="040B0A00000000000000" pitchFamily="50" charset="-128"/>
              </a:rPr>
              <a:t>④　遊び場（ダイビング・シュノーケルなどの</a:t>
            </a:r>
            <a:r>
              <a:rPr kumimoji="1" lang="ja-JP" altLang="en-US" sz="2000" dirty="0" smtClean="0">
                <a:solidFill>
                  <a:srgbClr val="FFFF00"/>
                </a:solidFill>
                <a:latin typeface="HGP創英角ﾎﾟｯﾌﾟ体" panose="040B0A00000000000000" pitchFamily="50" charset="-128"/>
                <a:ea typeface="HGP創英角ﾎﾟｯﾌﾟ体" panose="040B0A00000000000000" pitchFamily="50" charset="-128"/>
              </a:rPr>
              <a:t>レクリエーション）</a:t>
            </a:r>
            <a:endParaRPr kumimoji="1" lang="ja-JP" altLang="en-US" sz="2000" dirty="0">
              <a:solidFill>
                <a:srgbClr val="FFFF00"/>
              </a:solidFill>
              <a:latin typeface="HGP創英角ﾎﾟｯﾌﾟ体" panose="040B0A00000000000000" pitchFamily="50" charset="-128"/>
              <a:ea typeface="HGP創英角ﾎﾟｯﾌﾟ体" panose="040B0A00000000000000" pitchFamily="50" charset="-128"/>
            </a:endParaRPr>
          </a:p>
        </p:txBody>
      </p:sp>
      <p:sp>
        <p:nvSpPr>
          <p:cNvPr id="7" name="テキスト ボックス 6"/>
          <p:cNvSpPr txBox="1"/>
          <p:nvPr/>
        </p:nvSpPr>
        <p:spPr>
          <a:xfrm>
            <a:off x="4560434" y="4109260"/>
            <a:ext cx="2127505" cy="400110"/>
          </a:xfrm>
          <a:prstGeom prst="rect">
            <a:avLst/>
          </a:prstGeom>
          <a:noFill/>
        </p:spPr>
        <p:txBody>
          <a:bodyPr wrap="none" rtlCol="0">
            <a:spAutoFit/>
          </a:bodyPr>
          <a:lstStyle/>
          <a:p>
            <a:r>
              <a:rPr lang="ja-JP" altLang="en-US" sz="2000" dirty="0">
                <a:solidFill>
                  <a:srgbClr val="FFFF00"/>
                </a:solidFill>
                <a:latin typeface="HGP創英角ﾎﾟｯﾌﾟ体" panose="040B0A00000000000000" pitchFamily="50" charset="-128"/>
                <a:ea typeface="HGP創英角ﾎﾟｯﾌﾟ体" panose="040B0A00000000000000" pitchFamily="50" charset="-128"/>
              </a:rPr>
              <a:t>⑤</a:t>
            </a:r>
            <a:r>
              <a:rPr kumimoji="1" lang="ja-JP" altLang="en-US" sz="2000" dirty="0" smtClean="0">
                <a:solidFill>
                  <a:srgbClr val="FFFF00"/>
                </a:solidFill>
                <a:latin typeface="HGP創英角ﾎﾟｯﾌﾟ体" panose="040B0A00000000000000" pitchFamily="50" charset="-128"/>
                <a:ea typeface="HGP創英角ﾎﾟｯﾌﾟ体" panose="040B0A00000000000000" pitchFamily="50" charset="-128"/>
              </a:rPr>
              <a:t>　天然の防波堤</a:t>
            </a:r>
            <a:endParaRPr kumimoji="1" lang="ja-JP" altLang="en-US" sz="2000" dirty="0">
              <a:solidFill>
                <a:srgbClr val="FFFF00"/>
              </a:solidFill>
              <a:latin typeface="HGP創英角ﾎﾟｯﾌﾟ体" panose="040B0A00000000000000" pitchFamily="50" charset="-128"/>
              <a:ea typeface="HGP創英角ﾎﾟｯﾌﾟ体" panose="040B0A00000000000000" pitchFamily="50" charset="-128"/>
            </a:endParaRPr>
          </a:p>
        </p:txBody>
      </p:sp>
      <p:sp>
        <p:nvSpPr>
          <p:cNvPr id="8" name="テキスト ボックス 7"/>
          <p:cNvSpPr txBox="1"/>
          <p:nvPr/>
        </p:nvSpPr>
        <p:spPr>
          <a:xfrm>
            <a:off x="8432610" y="1512922"/>
            <a:ext cx="2727029" cy="400110"/>
          </a:xfrm>
          <a:prstGeom prst="rect">
            <a:avLst/>
          </a:prstGeom>
          <a:noFill/>
        </p:spPr>
        <p:txBody>
          <a:bodyPr wrap="none" rtlCol="0">
            <a:spAutoFit/>
          </a:bodyPr>
          <a:lstStyle/>
          <a:p>
            <a:r>
              <a:rPr lang="ja-JP" altLang="en-US" sz="2000" dirty="0" smtClean="0">
                <a:solidFill>
                  <a:srgbClr val="FFFF00"/>
                </a:solidFill>
                <a:latin typeface="HGP創英角ﾎﾟｯﾌﾟ体" panose="040B0A00000000000000" pitchFamily="50" charset="-128"/>
                <a:ea typeface="HGP創英角ﾎﾟｯﾌﾟ体" panose="040B0A00000000000000" pitchFamily="50" charset="-128"/>
              </a:rPr>
              <a:t>③　魚・海藻などの食料</a:t>
            </a:r>
            <a:endParaRPr kumimoji="1" lang="ja-JP" altLang="en-US" sz="2000" dirty="0">
              <a:solidFill>
                <a:srgbClr val="FFFF00"/>
              </a:solidFill>
              <a:latin typeface="HGP創英角ﾎﾟｯﾌﾟ体" panose="040B0A00000000000000" pitchFamily="50" charset="-128"/>
              <a:ea typeface="HGP創英角ﾎﾟｯﾌﾟ体" panose="040B0A00000000000000" pitchFamily="50" charset="-128"/>
            </a:endParaRPr>
          </a:p>
        </p:txBody>
      </p:sp>
      <p:sp>
        <p:nvSpPr>
          <p:cNvPr id="9" name="テキスト ボックス 8"/>
          <p:cNvSpPr txBox="1"/>
          <p:nvPr/>
        </p:nvSpPr>
        <p:spPr>
          <a:xfrm>
            <a:off x="4281948" y="1425054"/>
            <a:ext cx="2823209" cy="400110"/>
          </a:xfrm>
          <a:prstGeom prst="rect">
            <a:avLst/>
          </a:prstGeom>
          <a:noFill/>
        </p:spPr>
        <p:txBody>
          <a:bodyPr wrap="none" rtlCol="0">
            <a:spAutoFit/>
          </a:bodyPr>
          <a:lstStyle/>
          <a:p>
            <a:r>
              <a:rPr lang="ja-JP" altLang="en-US" sz="2000" dirty="0">
                <a:solidFill>
                  <a:srgbClr val="FFFF00"/>
                </a:solidFill>
                <a:latin typeface="HGP創英角ﾎﾟｯﾌﾟ体" panose="040B0A00000000000000" pitchFamily="50" charset="-128"/>
                <a:ea typeface="HGP創英角ﾎﾟｯﾌﾟ体" panose="040B0A00000000000000" pitchFamily="50" charset="-128"/>
              </a:rPr>
              <a:t>②</a:t>
            </a:r>
            <a:r>
              <a:rPr kumimoji="1" lang="ja-JP" altLang="en-US" sz="2000" dirty="0" smtClean="0">
                <a:solidFill>
                  <a:srgbClr val="FFFF00"/>
                </a:solidFill>
                <a:latin typeface="HGP創英角ﾎﾟｯﾌﾟ体" panose="040B0A00000000000000" pitchFamily="50" charset="-128"/>
                <a:ea typeface="HGP創英角ﾎﾟｯﾌﾟ体" panose="040B0A00000000000000" pitchFamily="50" charset="-128"/>
              </a:rPr>
              <a:t>　様々な生物のすみか</a:t>
            </a:r>
            <a:endParaRPr kumimoji="1" lang="ja-JP" altLang="en-US" sz="2000" dirty="0">
              <a:solidFill>
                <a:srgbClr val="FFFF00"/>
              </a:solidFill>
              <a:latin typeface="HGP創英角ﾎﾟｯﾌﾟ体" panose="040B0A00000000000000" pitchFamily="50" charset="-128"/>
              <a:ea typeface="HGP創英角ﾎﾟｯﾌﾟ体" panose="040B0A00000000000000" pitchFamily="50" charset="-128"/>
            </a:endParaRPr>
          </a:p>
        </p:txBody>
      </p:sp>
      <p:pic>
        <p:nvPicPr>
          <p:cNvPr id="10" name="Picture 263" descr="DSCN0161"/>
          <p:cNvPicPr>
            <a:picLocks noChangeAspect="1" noChangeArrowheads="1"/>
          </p:cNvPicPr>
          <p:nvPr/>
        </p:nvPicPr>
        <p:blipFill>
          <a:blip r:embed="rId7" cstate="print"/>
          <a:srcRect/>
          <a:stretch>
            <a:fillRect/>
          </a:stretch>
        </p:blipFill>
        <p:spPr bwMode="auto">
          <a:xfrm>
            <a:off x="4763200" y="4590082"/>
            <a:ext cx="2690413" cy="2016937"/>
          </a:xfrm>
          <a:prstGeom prst="rect">
            <a:avLst/>
          </a:prstGeom>
          <a:noFill/>
          <a:ln>
            <a:noFill/>
          </a:ln>
          <a:effectLst/>
        </p:spPr>
      </p:pic>
      <p:pic>
        <p:nvPicPr>
          <p:cNvPr id="11" name="Picture 11" descr="市場さかな"/>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49677" y="1928789"/>
            <a:ext cx="2795071" cy="21001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www.axczsh.com/wp-content/uploads/2014/09/san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0649" y="1893124"/>
            <a:ext cx="2954847" cy="22161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okinawa.kilo.jp/wp-content/uploads/DSCN506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86058" y="4590082"/>
            <a:ext cx="2658689" cy="19940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JToyoshima\Desktop\新しいフォルダー (2)\P101019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9971" y="4833044"/>
            <a:ext cx="2382709" cy="178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オーディオ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77642909"/>
      </p:ext>
    </p:extLst>
  </p:cSld>
  <p:clrMapOvr>
    <a:masterClrMapping/>
  </p:clrMapOvr>
  <mc:AlternateContent xmlns:mc="http://schemas.openxmlformats.org/markup-compatibility/2006" xmlns:p14="http://schemas.microsoft.com/office/powerpoint/2010/main">
    <mc:Choice Requires="p14">
      <p:transition spd="slow" p14:dur="2000" advTm="71310"/>
    </mc:Choice>
    <mc:Fallback xmlns="">
      <p:transition spd="slow" advTm="7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6"/>
                </p:tgtEl>
              </p:cMediaNode>
            </p:audio>
          </p:childTnLst>
        </p:cTn>
      </p:par>
    </p:tnLst>
    <p:bldLst>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1010088"/>
          <p:cNvPicPr>
            <a:picLocks noChangeAspect="1" noChangeArrowheads="1"/>
          </p:cNvPicPr>
          <p:nvPr/>
        </p:nvPicPr>
        <p:blipFill>
          <a:blip r:embed="rId5" cstate="print"/>
          <a:srcRect/>
          <a:stretch>
            <a:fillRect/>
          </a:stretch>
        </p:blipFill>
        <p:spPr>
          <a:xfrm>
            <a:off x="7844534" y="4076700"/>
            <a:ext cx="3671888" cy="2592388"/>
          </a:xfrm>
          <a:prstGeom prst="rect">
            <a:avLst/>
          </a:prstGeom>
          <a:noFill/>
          <a:ln/>
        </p:spPr>
      </p:pic>
      <p:sp>
        <p:nvSpPr>
          <p:cNvPr id="3" name="Rectangle 3"/>
          <p:cNvSpPr txBox="1">
            <a:spLocks noChangeArrowheads="1"/>
          </p:cNvSpPr>
          <p:nvPr/>
        </p:nvSpPr>
        <p:spPr>
          <a:xfrm>
            <a:off x="4278906" y="310279"/>
            <a:ext cx="4465637" cy="792163"/>
          </a:xfrm>
          <a:prstGeom prst="rect">
            <a:avLst/>
          </a:prstGeom>
          <a:noFill/>
          <a:ln/>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smtClean="0">
                <a:solidFill>
                  <a:srgbClr val="FFFF00"/>
                </a:solidFill>
                <a:ea typeface="HG創英角ﾎﾟｯﾌﾟ体" pitchFamily="49" charset="-128"/>
              </a:rPr>
              <a:t>サンゴ礁の危機！</a:t>
            </a:r>
            <a:endParaRPr lang="ja-JP" altLang="en-US" sz="3600" dirty="0">
              <a:solidFill>
                <a:srgbClr val="FFFF00"/>
              </a:solidFill>
              <a:ea typeface="HG創英角ﾎﾟｯﾌﾟ体" pitchFamily="49" charset="-128"/>
            </a:endParaRPr>
          </a:p>
        </p:txBody>
      </p:sp>
      <p:pic>
        <p:nvPicPr>
          <p:cNvPr id="4" name="Picture 4" descr="onihitode"/>
          <p:cNvPicPr>
            <a:picLocks noChangeAspect="1" noChangeArrowheads="1"/>
          </p:cNvPicPr>
          <p:nvPr/>
        </p:nvPicPr>
        <p:blipFill>
          <a:blip r:embed="rId6" cstate="print"/>
          <a:srcRect/>
          <a:stretch>
            <a:fillRect/>
          </a:stretch>
        </p:blipFill>
        <p:spPr>
          <a:xfrm>
            <a:off x="899909" y="1074279"/>
            <a:ext cx="3608387" cy="2706687"/>
          </a:xfrm>
          <a:prstGeom prst="rect">
            <a:avLst/>
          </a:prstGeom>
          <a:noFill/>
          <a:ln/>
        </p:spPr>
      </p:pic>
      <p:pic>
        <p:nvPicPr>
          <p:cNvPr id="5" name="Picture 5" descr="赤土"/>
          <p:cNvPicPr>
            <a:picLocks noChangeAspect="1" noChangeArrowheads="1"/>
          </p:cNvPicPr>
          <p:nvPr/>
        </p:nvPicPr>
        <p:blipFill>
          <a:blip r:embed="rId7" cstate="print"/>
          <a:srcRect/>
          <a:stretch>
            <a:fillRect/>
          </a:stretch>
        </p:blipFill>
        <p:spPr>
          <a:xfrm>
            <a:off x="944586" y="4137026"/>
            <a:ext cx="3600450" cy="2555875"/>
          </a:xfrm>
          <a:prstGeom prst="rect">
            <a:avLst/>
          </a:prstGeom>
          <a:noFill/>
          <a:ln/>
        </p:spPr>
      </p:pic>
      <p:pic>
        <p:nvPicPr>
          <p:cNvPr id="6" name="Picture 6" descr="サンゴ白化"/>
          <p:cNvPicPr>
            <a:picLocks noChangeAspect="1" noChangeArrowheads="1"/>
          </p:cNvPicPr>
          <p:nvPr/>
        </p:nvPicPr>
        <p:blipFill>
          <a:blip r:embed="rId8" cstate="print"/>
          <a:srcRect/>
          <a:stretch>
            <a:fillRect/>
          </a:stretch>
        </p:blipFill>
        <p:spPr bwMode="auto">
          <a:xfrm>
            <a:off x="7850961" y="1032900"/>
            <a:ext cx="3816350" cy="2679700"/>
          </a:xfrm>
          <a:prstGeom prst="rect">
            <a:avLst/>
          </a:prstGeom>
          <a:noFill/>
        </p:spPr>
      </p:pic>
      <p:sp>
        <p:nvSpPr>
          <p:cNvPr id="7" name="Text Box 8"/>
          <p:cNvSpPr txBox="1">
            <a:spLocks noChangeArrowheads="1"/>
          </p:cNvSpPr>
          <p:nvPr/>
        </p:nvSpPr>
        <p:spPr bwMode="auto">
          <a:xfrm>
            <a:off x="1062571" y="1101266"/>
            <a:ext cx="2339102" cy="523220"/>
          </a:xfrm>
          <a:prstGeom prst="rect">
            <a:avLst/>
          </a:prstGeom>
          <a:noFill/>
          <a:ln w="9525">
            <a:noFill/>
            <a:miter lim="800000"/>
            <a:headEnd/>
            <a:tailEnd/>
          </a:ln>
          <a:effectLst/>
        </p:spPr>
        <p:txBody>
          <a:bodyPr wrap="none">
            <a:spAutoFit/>
          </a:bodyPr>
          <a:lstStyle/>
          <a:p>
            <a:r>
              <a:rPr lang="ja-JP" altLang="en-US" dirty="0">
                <a:solidFill>
                  <a:schemeClr val="tx1"/>
                </a:solidFill>
                <a:ea typeface="HG創英角ﾎﾟｯﾌﾟ体" pitchFamily="49" charset="-128"/>
              </a:rPr>
              <a:t>サンゴを食べるオニヒトデ</a:t>
            </a:r>
          </a:p>
          <a:p>
            <a:endParaRPr lang="en-US" altLang="ja-JP" dirty="0">
              <a:solidFill>
                <a:schemeClr val="tx1"/>
              </a:solidFill>
              <a:latin typeface="Comic Sans MS" pitchFamily="66" charset="0"/>
            </a:endParaRPr>
          </a:p>
        </p:txBody>
      </p:sp>
      <p:sp>
        <p:nvSpPr>
          <p:cNvPr id="8" name="Text Box 9"/>
          <p:cNvSpPr txBox="1">
            <a:spLocks noChangeArrowheads="1"/>
          </p:cNvSpPr>
          <p:nvPr/>
        </p:nvSpPr>
        <p:spPr bwMode="auto">
          <a:xfrm>
            <a:off x="8844376" y="4182500"/>
            <a:ext cx="1261884" cy="523220"/>
          </a:xfrm>
          <a:prstGeom prst="rect">
            <a:avLst/>
          </a:prstGeom>
          <a:noFill/>
          <a:ln w="9525">
            <a:noFill/>
            <a:miter lim="800000"/>
            <a:headEnd/>
            <a:tailEnd/>
          </a:ln>
          <a:effectLst/>
        </p:spPr>
        <p:txBody>
          <a:bodyPr wrap="none">
            <a:spAutoFit/>
          </a:bodyPr>
          <a:lstStyle/>
          <a:p>
            <a:r>
              <a:rPr lang="ja-JP" altLang="en-US" dirty="0">
                <a:solidFill>
                  <a:schemeClr val="tx1"/>
                </a:solidFill>
                <a:ea typeface="HG創英角ﾎﾟｯﾌﾟ体" pitchFamily="49" charset="-128"/>
              </a:rPr>
              <a:t>サンゴの病気</a:t>
            </a:r>
          </a:p>
          <a:p>
            <a:endParaRPr lang="en-US" altLang="ja-JP" dirty="0">
              <a:solidFill>
                <a:schemeClr val="tx1"/>
              </a:solidFill>
              <a:latin typeface="Comic Sans MS" pitchFamily="66" charset="0"/>
            </a:endParaRPr>
          </a:p>
        </p:txBody>
      </p:sp>
      <p:sp>
        <p:nvSpPr>
          <p:cNvPr id="9" name="Text Box 10"/>
          <p:cNvSpPr txBox="1">
            <a:spLocks noChangeArrowheads="1"/>
          </p:cNvSpPr>
          <p:nvPr/>
        </p:nvSpPr>
        <p:spPr bwMode="auto">
          <a:xfrm>
            <a:off x="1745716" y="4228004"/>
            <a:ext cx="2159566" cy="523220"/>
          </a:xfrm>
          <a:prstGeom prst="rect">
            <a:avLst/>
          </a:prstGeom>
          <a:noFill/>
          <a:ln w="9525">
            <a:noFill/>
            <a:miter lim="800000"/>
            <a:headEnd/>
            <a:tailEnd/>
          </a:ln>
          <a:effectLst/>
        </p:spPr>
        <p:txBody>
          <a:bodyPr wrap="none">
            <a:spAutoFit/>
          </a:bodyPr>
          <a:lstStyle/>
          <a:p>
            <a:pPr algn="ctr"/>
            <a:r>
              <a:rPr lang="ja-JP" altLang="en-US" dirty="0">
                <a:solidFill>
                  <a:schemeClr val="tx1"/>
                </a:solidFill>
                <a:ea typeface="HG創英角ﾎﾟｯﾌﾟ体" pitchFamily="49" charset="-128"/>
              </a:rPr>
              <a:t>赤土などによる海の汚染</a:t>
            </a:r>
          </a:p>
          <a:p>
            <a:pPr algn="ctr"/>
            <a:endParaRPr lang="en-US" altLang="ja-JP" dirty="0">
              <a:solidFill>
                <a:schemeClr val="tx1"/>
              </a:solidFill>
              <a:latin typeface="Comic Sans MS" pitchFamily="66" charset="0"/>
            </a:endParaRPr>
          </a:p>
        </p:txBody>
      </p:sp>
      <p:sp>
        <p:nvSpPr>
          <p:cNvPr id="10" name="Text Box 11"/>
          <p:cNvSpPr txBox="1">
            <a:spLocks noChangeArrowheads="1"/>
          </p:cNvSpPr>
          <p:nvPr/>
        </p:nvSpPr>
        <p:spPr bwMode="auto">
          <a:xfrm>
            <a:off x="9128194" y="1102442"/>
            <a:ext cx="1261884" cy="523220"/>
          </a:xfrm>
          <a:prstGeom prst="rect">
            <a:avLst/>
          </a:prstGeom>
          <a:noFill/>
          <a:ln w="9525">
            <a:noFill/>
            <a:miter lim="800000"/>
            <a:headEnd/>
            <a:tailEnd/>
          </a:ln>
          <a:effectLst/>
        </p:spPr>
        <p:txBody>
          <a:bodyPr wrap="none">
            <a:spAutoFit/>
          </a:bodyPr>
          <a:lstStyle/>
          <a:p>
            <a:pPr algn="ctr"/>
            <a:r>
              <a:rPr lang="ja-JP" altLang="en-US" dirty="0">
                <a:solidFill>
                  <a:schemeClr val="tx1"/>
                </a:solidFill>
                <a:ea typeface="HG創英角ﾎﾟｯﾌﾟ体" pitchFamily="49" charset="-128"/>
              </a:rPr>
              <a:t>サンゴの白化</a:t>
            </a:r>
          </a:p>
          <a:p>
            <a:pPr algn="ctr"/>
            <a:endParaRPr lang="en-US" altLang="ja-JP" dirty="0">
              <a:solidFill>
                <a:schemeClr val="tx1"/>
              </a:solidFill>
              <a:latin typeface="Comic Sans MS" pitchFamily="66" charset="0"/>
            </a:endParaRPr>
          </a:p>
        </p:txBody>
      </p:sp>
      <p:sp>
        <p:nvSpPr>
          <p:cNvPr id="11" name="楕円 10"/>
          <p:cNvSpPr/>
          <p:nvPr/>
        </p:nvSpPr>
        <p:spPr>
          <a:xfrm>
            <a:off x="4798784" y="2546555"/>
            <a:ext cx="2718522" cy="2753032"/>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人間の</a:t>
            </a:r>
            <a:endParaRPr kumimoji="1" lang="en-US" altLang="ja-JP" sz="3200" dirty="0" smtClean="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sz="3200" dirty="0" smtClean="0">
                <a:solidFill>
                  <a:schemeClr val="tx1"/>
                </a:solidFill>
                <a:latin typeface="HGP創英角ﾎﾟｯﾌﾟ体" panose="040B0A00000000000000" pitchFamily="50" charset="-128"/>
                <a:ea typeface="HGP創英角ﾎﾟｯﾌﾟ体" panose="040B0A00000000000000" pitchFamily="50" charset="-128"/>
              </a:rPr>
              <a:t>社会からの影響</a:t>
            </a:r>
            <a:endParaRPr kumimoji="1" lang="ja-JP" altLang="en-US" sz="3200"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12" name="右矢印 11"/>
          <p:cNvSpPr/>
          <p:nvPr/>
        </p:nvSpPr>
        <p:spPr>
          <a:xfrm rot="18536048">
            <a:off x="6640361" y="2134967"/>
            <a:ext cx="1210868" cy="587772"/>
          </a:xfrm>
          <a:prstGeom prs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rot="8165689">
            <a:off x="4103217" y="4822983"/>
            <a:ext cx="1210868" cy="587772"/>
          </a:xfrm>
          <a:prstGeom prs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rot="13744076">
            <a:off x="4236517" y="2218616"/>
            <a:ext cx="1210868" cy="587772"/>
          </a:xfrm>
          <a:prstGeom prs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2358541">
            <a:off x="6792761" y="4863302"/>
            <a:ext cx="1210868" cy="587772"/>
          </a:xfrm>
          <a:prstGeom prs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Text Box 11"/>
          <p:cNvSpPr txBox="1">
            <a:spLocks noChangeArrowheads="1"/>
          </p:cNvSpPr>
          <p:nvPr/>
        </p:nvSpPr>
        <p:spPr bwMode="auto">
          <a:xfrm>
            <a:off x="4114718" y="1571972"/>
            <a:ext cx="1569660" cy="369332"/>
          </a:xfrm>
          <a:prstGeom prst="rect">
            <a:avLst/>
          </a:prstGeom>
          <a:noFill/>
          <a:ln w="9525">
            <a:noFill/>
            <a:miter lim="800000"/>
            <a:headEnd/>
            <a:tailEnd/>
          </a:ln>
          <a:effectLst/>
        </p:spPr>
        <p:txBody>
          <a:bodyPr wrap="none">
            <a:spAutoFit/>
          </a:bodyPr>
          <a:lstStyle/>
          <a:p>
            <a:pPr algn="ctr"/>
            <a:r>
              <a:rPr lang="ja-JP" altLang="en-US" dirty="0" smtClean="0">
                <a:solidFill>
                  <a:srgbClr val="FFC000"/>
                </a:solidFill>
                <a:ea typeface="HG創英角ﾎﾟｯﾌﾟ体" pitchFamily="49" charset="-128"/>
              </a:rPr>
              <a:t>過剰な栄養分</a:t>
            </a:r>
            <a:endParaRPr lang="ja-JP" altLang="en-US" dirty="0">
              <a:solidFill>
                <a:srgbClr val="FFC000"/>
              </a:solidFill>
              <a:ea typeface="HG創英角ﾎﾟｯﾌﾟ体" pitchFamily="49" charset="-128"/>
            </a:endParaRPr>
          </a:p>
        </p:txBody>
      </p:sp>
      <p:sp>
        <p:nvSpPr>
          <p:cNvPr id="17" name="Text Box 11"/>
          <p:cNvSpPr txBox="1">
            <a:spLocks noChangeArrowheads="1"/>
          </p:cNvSpPr>
          <p:nvPr/>
        </p:nvSpPr>
        <p:spPr bwMode="auto">
          <a:xfrm>
            <a:off x="3856601" y="5671484"/>
            <a:ext cx="2031325" cy="369332"/>
          </a:xfrm>
          <a:prstGeom prst="rect">
            <a:avLst/>
          </a:prstGeom>
          <a:noFill/>
          <a:ln w="9525">
            <a:noFill/>
            <a:miter lim="800000"/>
            <a:headEnd/>
            <a:tailEnd/>
          </a:ln>
          <a:effectLst/>
        </p:spPr>
        <p:txBody>
          <a:bodyPr wrap="none">
            <a:spAutoFit/>
          </a:bodyPr>
          <a:lstStyle/>
          <a:p>
            <a:pPr algn="ctr"/>
            <a:r>
              <a:rPr lang="ja-JP" altLang="en-US" dirty="0" smtClean="0">
                <a:solidFill>
                  <a:srgbClr val="FFC000"/>
                </a:solidFill>
                <a:ea typeface="HG創英角ﾎﾟｯﾌﾟ体" pitchFamily="49" charset="-128"/>
              </a:rPr>
              <a:t>赤土や土砂の流入</a:t>
            </a:r>
            <a:endParaRPr lang="en-US" altLang="ja-JP" dirty="0" smtClean="0">
              <a:solidFill>
                <a:srgbClr val="FFC000"/>
              </a:solidFill>
              <a:ea typeface="HG創英角ﾎﾟｯﾌﾟ体" pitchFamily="49" charset="-128"/>
            </a:endParaRPr>
          </a:p>
        </p:txBody>
      </p:sp>
      <p:sp>
        <p:nvSpPr>
          <p:cNvPr id="18" name="Text Box 11"/>
          <p:cNvSpPr txBox="1">
            <a:spLocks noChangeArrowheads="1"/>
          </p:cNvSpPr>
          <p:nvPr/>
        </p:nvSpPr>
        <p:spPr bwMode="auto">
          <a:xfrm>
            <a:off x="6728836" y="5720172"/>
            <a:ext cx="1107996" cy="369332"/>
          </a:xfrm>
          <a:prstGeom prst="rect">
            <a:avLst/>
          </a:prstGeom>
          <a:noFill/>
          <a:ln w="9525">
            <a:noFill/>
            <a:miter lim="800000"/>
            <a:headEnd/>
            <a:tailEnd/>
          </a:ln>
          <a:effectLst/>
        </p:spPr>
        <p:txBody>
          <a:bodyPr wrap="none">
            <a:spAutoFit/>
          </a:bodyPr>
          <a:lstStyle/>
          <a:p>
            <a:pPr algn="ctr"/>
            <a:r>
              <a:rPr lang="ja-JP" altLang="en-US" dirty="0" smtClean="0">
                <a:solidFill>
                  <a:srgbClr val="FFC000"/>
                </a:solidFill>
                <a:ea typeface="HG創英角ﾎﾟｯﾌﾟ体" pitchFamily="49" charset="-128"/>
              </a:rPr>
              <a:t>水質</a:t>
            </a:r>
            <a:r>
              <a:rPr lang="ja-JP" altLang="en-US" dirty="0">
                <a:solidFill>
                  <a:srgbClr val="FFC000"/>
                </a:solidFill>
                <a:ea typeface="HG創英角ﾎﾟｯﾌﾟ体" pitchFamily="49" charset="-128"/>
              </a:rPr>
              <a:t>汚染</a:t>
            </a:r>
          </a:p>
        </p:txBody>
      </p:sp>
      <p:sp>
        <p:nvSpPr>
          <p:cNvPr id="19" name="Text Box 11"/>
          <p:cNvSpPr txBox="1">
            <a:spLocks noChangeArrowheads="1"/>
          </p:cNvSpPr>
          <p:nvPr/>
        </p:nvSpPr>
        <p:spPr bwMode="auto">
          <a:xfrm>
            <a:off x="6938274" y="1455166"/>
            <a:ext cx="1569660" cy="369332"/>
          </a:xfrm>
          <a:prstGeom prst="rect">
            <a:avLst/>
          </a:prstGeom>
          <a:noFill/>
          <a:ln w="9525">
            <a:noFill/>
            <a:miter lim="800000"/>
            <a:headEnd/>
            <a:tailEnd/>
          </a:ln>
          <a:effectLst/>
        </p:spPr>
        <p:txBody>
          <a:bodyPr wrap="none">
            <a:spAutoFit/>
          </a:bodyPr>
          <a:lstStyle/>
          <a:p>
            <a:pPr algn="ctr"/>
            <a:r>
              <a:rPr lang="ja-JP" altLang="en-US" dirty="0" smtClean="0">
                <a:solidFill>
                  <a:srgbClr val="FFC000"/>
                </a:solidFill>
                <a:ea typeface="HG創英角ﾎﾟｯﾌﾟ体" pitchFamily="49" charset="-128"/>
              </a:rPr>
              <a:t>温室効果ガス</a:t>
            </a:r>
            <a:endParaRPr lang="ja-JP" altLang="en-US" dirty="0">
              <a:solidFill>
                <a:srgbClr val="FFC000"/>
              </a:solidFill>
              <a:ea typeface="HG創英角ﾎﾟｯﾌﾟ体" pitchFamily="49" charset="-128"/>
            </a:endParaRPr>
          </a:p>
        </p:txBody>
      </p:sp>
      <p:pic>
        <p:nvPicPr>
          <p:cNvPr id="20" name="オーディオ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20311271"/>
      </p:ext>
    </p:extLst>
  </p:cSld>
  <p:clrMapOvr>
    <a:masterClrMapping/>
  </p:clrMapOvr>
  <mc:AlternateContent xmlns:mc="http://schemas.openxmlformats.org/markup-compatibility/2006" xmlns:p14="http://schemas.microsoft.com/office/powerpoint/2010/main">
    <mc:Choice Requires="p14">
      <p:transition spd="slow" p14:dur="2000" advTm="50342"/>
    </mc:Choice>
    <mc:Fallback xmlns="">
      <p:transition spd="slow" advTm="5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5"/>
          <a:stretch>
            <a:fillRect/>
          </a:stretch>
        </p:blipFill>
        <p:spPr>
          <a:xfrm>
            <a:off x="1524000" y="0"/>
            <a:ext cx="9144000" cy="6858000"/>
          </a:xfrm>
          <a:prstGeom prst="rect">
            <a:avLst/>
          </a:prstGeom>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80306665"/>
      </p:ext>
    </p:extLst>
  </p:cSld>
  <p:clrMapOvr>
    <a:masterClrMapping/>
  </p:clrMapOvr>
  <mc:AlternateContent xmlns:mc="http://schemas.openxmlformats.org/markup-compatibility/2006" xmlns:p14="http://schemas.microsoft.com/office/powerpoint/2010/main">
    <mc:Choice Requires="p14">
      <p:transition spd="slow" p14:dur="2000" advTm="18794"/>
    </mc:Choice>
    <mc:Fallback xmlns="">
      <p:transition spd="slow" advTm="1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973179" y="558794"/>
            <a:ext cx="8229600" cy="1089529"/>
          </a:xfrm>
          <a:prstGeom prst="rect">
            <a:avLst/>
          </a:prstGeom>
          <a:solidFill>
            <a:schemeClr val="bg1"/>
          </a:solidFill>
          <a:ln w="9525">
            <a:noFill/>
            <a:miter lim="800000"/>
            <a:headEnd/>
            <a:tailEnd/>
          </a:ln>
          <a:effectLst/>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smtClean="0">
                <a:latin typeface="HGP創英角ﾎﾟｯﾌﾟ体" pitchFamily="50" charset="-128"/>
                <a:ea typeface="HGP創英角ﾎﾟｯﾌﾟ体" pitchFamily="50" charset="-128"/>
              </a:rPr>
              <a:t>サンゴ礁を守るために・・・</a:t>
            </a:r>
            <a:r>
              <a:rPr lang="en-US" altLang="ja-JP" sz="3600" dirty="0" smtClean="0">
                <a:latin typeface="HGP創英角ﾎﾟｯﾌﾟ体" pitchFamily="50" charset="-128"/>
                <a:ea typeface="HGP創英角ﾎﾟｯﾌﾟ体" pitchFamily="50" charset="-128"/>
              </a:rPr>
              <a:t/>
            </a:r>
            <a:br>
              <a:rPr lang="en-US" altLang="ja-JP" sz="3600" dirty="0" smtClean="0">
                <a:latin typeface="HGP創英角ﾎﾟｯﾌﾟ体" pitchFamily="50" charset="-128"/>
                <a:ea typeface="HGP創英角ﾎﾟｯﾌﾟ体" pitchFamily="50" charset="-128"/>
              </a:rPr>
            </a:br>
            <a:r>
              <a:rPr lang="ja-JP" altLang="en-US" sz="3600" dirty="0" smtClean="0">
                <a:latin typeface="HGP創英角ﾎﾟｯﾌﾟ体" pitchFamily="50" charset="-128"/>
                <a:ea typeface="HGP創英角ﾎﾟｯﾌﾟ体" pitchFamily="50" charset="-128"/>
              </a:rPr>
              <a:t>わたしたちにできること</a:t>
            </a:r>
            <a:endParaRPr lang="ja-JP" altLang="en-US" sz="3600" dirty="0">
              <a:latin typeface="HGP創英角ﾎﾟｯﾌﾟ体" pitchFamily="50" charset="-128"/>
              <a:ea typeface="HGP創英角ﾎﾟｯﾌﾟ体" pitchFamily="50" charset="-128"/>
            </a:endParaRPr>
          </a:p>
        </p:txBody>
      </p:sp>
      <p:sp>
        <p:nvSpPr>
          <p:cNvPr id="3" name="円/楕円 8"/>
          <p:cNvSpPr/>
          <p:nvPr/>
        </p:nvSpPr>
        <p:spPr bwMode="auto">
          <a:xfrm>
            <a:off x="1533834" y="1941621"/>
            <a:ext cx="4057212" cy="2088232"/>
          </a:xfrm>
          <a:prstGeom prst="ellipse">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HGP創英角ﾎﾟｯﾌﾟ体" pitchFamily="50" charset="-128"/>
                <a:ea typeface="HGP創英角ﾎﾟｯﾌﾟ体" pitchFamily="50" charset="-128"/>
              </a:rPr>
              <a:t>海に</a:t>
            </a:r>
            <a:r>
              <a:rPr kumimoji="1" lang="ja-JP" altLang="en-US" sz="3200" b="0" i="0" u="none" strike="noStrike" cap="none" normalizeH="0" baseline="0" dirty="0">
                <a:ln>
                  <a:noFill/>
                </a:ln>
                <a:solidFill>
                  <a:srgbClr val="FF0000"/>
                </a:solidFill>
                <a:effectLst/>
                <a:latin typeface="HGP創英角ﾎﾟｯﾌﾟ体" pitchFamily="50" charset="-128"/>
                <a:ea typeface="HGP創英角ﾎﾟｯﾌﾟ体" pitchFamily="50" charset="-128"/>
              </a:rPr>
              <a:t>ゴミを捨てない</a:t>
            </a:r>
            <a:r>
              <a:rPr kumimoji="1" lang="ja-JP" altLang="en-US" sz="2800" b="0" i="0" u="none" strike="noStrike" cap="none" normalizeH="0" baseline="0" dirty="0">
                <a:ln>
                  <a:noFill/>
                </a:ln>
                <a:solidFill>
                  <a:schemeClr val="tx1"/>
                </a:solidFill>
                <a:effectLst/>
                <a:latin typeface="HGP創英角ﾎﾟｯﾌﾟ体" pitchFamily="50" charset="-128"/>
                <a:ea typeface="HGP創英角ﾎﾟｯﾌﾟ体" pitchFamily="50" charset="-128"/>
              </a:rPr>
              <a:t>ようにしましょう</a:t>
            </a:r>
            <a:r>
              <a:rPr kumimoji="1" lang="ja-JP" altLang="en-US" sz="1400" b="0" i="0" u="none" strike="noStrike" cap="none" normalizeH="0" baseline="0" dirty="0">
                <a:ln>
                  <a:noFill/>
                </a:ln>
                <a:solidFill>
                  <a:schemeClr val="tx1"/>
                </a:solidFill>
                <a:effectLst/>
                <a:latin typeface="HGP創英角ﾎﾟｯﾌﾟ体" pitchFamily="50" charset="-128"/>
                <a:ea typeface="HGP創英角ﾎﾟｯﾌﾟ体" pitchFamily="50" charset="-128"/>
              </a:rPr>
              <a:t>。</a:t>
            </a:r>
          </a:p>
        </p:txBody>
      </p:sp>
      <p:sp>
        <p:nvSpPr>
          <p:cNvPr id="4" name="円/楕円 9"/>
          <p:cNvSpPr/>
          <p:nvPr/>
        </p:nvSpPr>
        <p:spPr bwMode="auto">
          <a:xfrm>
            <a:off x="6319224" y="4416532"/>
            <a:ext cx="4483510" cy="2111571"/>
          </a:xfrm>
          <a:prstGeom prst="ellipse">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800" dirty="0">
                <a:latin typeface="HGP創英角ﾎﾟｯﾌﾟ体" pitchFamily="50" charset="-128"/>
                <a:ea typeface="HGP創英角ﾎﾟｯﾌﾟ体" pitchFamily="50" charset="-128"/>
              </a:rPr>
              <a:t>サンゴ</a:t>
            </a:r>
            <a:r>
              <a:rPr lang="ja-JP" altLang="en-US" sz="2800" dirty="0" smtClean="0">
                <a:latin typeface="HGP創英角ﾎﾟｯﾌﾟ体" pitchFamily="50" charset="-128"/>
                <a:ea typeface="HGP創英角ﾎﾟｯﾌﾟ体" pitchFamily="50" charset="-128"/>
              </a:rPr>
              <a:t>礁について興味があれば</a:t>
            </a:r>
            <a:r>
              <a:rPr lang="ja-JP" altLang="en-US" sz="2800" dirty="0" smtClean="0">
                <a:solidFill>
                  <a:srgbClr val="FF0000"/>
                </a:solidFill>
                <a:latin typeface="HGP創英角ﾎﾟｯﾌﾟ体" pitchFamily="50" charset="-128"/>
                <a:ea typeface="HGP創英角ﾎﾟｯﾌﾟ体" pitchFamily="50" charset="-128"/>
              </a:rPr>
              <a:t>もっと調べて</a:t>
            </a:r>
            <a:r>
              <a:rPr lang="ja-JP" altLang="en-US" sz="2800" dirty="0" smtClean="0">
                <a:latin typeface="HGP創英角ﾎﾟｯﾌﾟ体" pitchFamily="50" charset="-128"/>
                <a:ea typeface="HGP創英角ﾎﾟｯﾌﾟ体" pitchFamily="50" charset="-128"/>
              </a:rPr>
              <a:t>みましょう。</a:t>
            </a:r>
            <a:endParaRPr kumimoji="1" lang="ja-JP" altLang="en-US" sz="1400" b="0" i="0" u="none" strike="noStrike" cap="none" normalizeH="0" baseline="0" dirty="0">
              <a:ln>
                <a:noFill/>
              </a:ln>
              <a:solidFill>
                <a:schemeClr val="tx1"/>
              </a:solidFill>
              <a:effectLst/>
              <a:latin typeface="HGP創英角ﾎﾟｯﾌﾟ体" pitchFamily="50" charset="-128"/>
              <a:ea typeface="HGP創英角ﾎﾟｯﾌﾟ体" pitchFamily="50" charset="-128"/>
            </a:endParaRPr>
          </a:p>
        </p:txBody>
      </p:sp>
      <p:sp>
        <p:nvSpPr>
          <p:cNvPr id="5" name="円/楕円 10"/>
          <p:cNvSpPr/>
          <p:nvPr/>
        </p:nvSpPr>
        <p:spPr bwMode="auto">
          <a:xfrm>
            <a:off x="6392551" y="1941621"/>
            <a:ext cx="4157462" cy="2088232"/>
          </a:xfrm>
          <a:prstGeom prst="ellipse">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800" dirty="0">
                <a:solidFill>
                  <a:schemeClr val="tx1"/>
                </a:solidFill>
                <a:latin typeface="HGP創英角ﾎﾟｯﾌﾟ体" pitchFamily="50" charset="-128"/>
                <a:ea typeface="HGP創英角ﾎﾟｯﾌﾟ体" pitchFamily="50" charset="-128"/>
              </a:rPr>
              <a:t>普段の生活で</a:t>
            </a:r>
            <a:r>
              <a:rPr lang="ja-JP" altLang="en-US" sz="3200" dirty="0">
                <a:solidFill>
                  <a:srgbClr val="FF0000"/>
                </a:solidFill>
                <a:latin typeface="HGP創英角ﾎﾟｯﾌﾟ体" pitchFamily="50" charset="-128"/>
                <a:ea typeface="HGP創英角ﾎﾟｯﾌﾟ体" pitchFamily="50" charset="-128"/>
              </a:rPr>
              <a:t>省エネ</a:t>
            </a:r>
            <a:r>
              <a:rPr lang="ja-JP" altLang="en-US" sz="2800" dirty="0">
                <a:solidFill>
                  <a:schemeClr val="tx1"/>
                </a:solidFill>
                <a:latin typeface="HGP創英角ﾎﾟｯﾌﾟ体" pitchFamily="50" charset="-128"/>
                <a:ea typeface="HGP創英角ﾎﾟｯﾌﾟ体" pitchFamily="50" charset="-128"/>
              </a:rPr>
              <a:t>を心がけましょう。</a:t>
            </a:r>
            <a:endParaRPr kumimoji="1" lang="ja-JP" altLang="en-US" sz="1400" b="0" i="0" u="none" strike="noStrike" cap="none" normalizeH="0" baseline="0" dirty="0">
              <a:ln>
                <a:noFill/>
              </a:ln>
              <a:solidFill>
                <a:schemeClr val="tx1"/>
              </a:solidFill>
              <a:effectLst/>
              <a:latin typeface="HGP創英角ﾎﾟｯﾌﾟ体" pitchFamily="50" charset="-128"/>
              <a:ea typeface="HGP創英角ﾎﾟｯﾌﾟ体" pitchFamily="50" charset="-128"/>
            </a:endParaRPr>
          </a:p>
        </p:txBody>
      </p:sp>
      <p:sp>
        <p:nvSpPr>
          <p:cNvPr id="6" name="円/楕円 11"/>
          <p:cNvSpPr/>
          <p:nvPr/>
        </p:nvSpPr>
        <p:spPr bwMode="auto">
          <a:xfrm>
            <a:off x="1533834" y="4323152"/>
            <a:ext cx="4354499" cy="2204952"/>
          </a:xfrm>
          <a:prstGeom prst="ellipse">
            <a:avLst/>
          </a:prstGeom>
          <a:solidFill>
            <a:srgbClr val="CC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chemeClr val="tx1"/>
                </a:solidFill>
                <a:effectLst/>
                <a:latin typeface="HGP創英角ﾎﾟｯﾌﾟ体" pitchFamily="50" charset="-128"/>
                <a:ea typeface="HGP創英角ﾎﾟｯﾌﾟ体" pitchFamily="50" charset="-128"/>
              </a:rPr>
              <a:t>環境に優しい企業の製品を買いましょう。</a:t>
            </a:r>
            <a:endParaRPr kumimoji="1" lang="ja-JP" altLang="en-US" sz="2800" b="0" i="0" u="none" strike="noStrike" cap="none" normalizeH="0" baseline="0" dirty="0">
              <a:ln>
                <a:noFill/>
              </a:ln>
              <a:solidFill>
                <a:schemeClr val="tx1"/>
              </a:solidFill>
              <a:effectLst/>
              <a:latin typeface="HGP創英角ﾎﾟｯﾌﾟ体" pitchFamily="50" charset="-128"/>
              <a:ea typeface="HGP創英角ﾎﾟｯﾌﾟ体" pitchFamily="50" charset="-128"/>
            </a:endParaRPr>
          </a:p>
        </p:txBody>
      </p:sp>
      <p:pic>
        <p:nvPicPr>
          <p:cNvPr id="9" name="オーディオ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982453604"/>
      </p:ext>
    </p:extLst>
  </p:cSld>
  <p:clrMapOvr>
    <a:masterClrMapping/>
  </p:clrMapOvr>
  <mc:AlternateContent xmlns:mc="http://schemas.openxmlformats.org/markup-compatibility/2006" xmlns:p14="http://schemas.microsoft.com/office/powerpoint/2010/main">
    <mc:Choice Requires="p14">
      <p:transition spd="slow" p14:dur="2000" advTm="57143"/>
    </mc:Choice>
    <mc:Fallback xmlns="">
      <p:transition spd="slow" advTm="57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5366" showWhenStopped="0">
                <p:cTn id="23" fill="hold" display="0">
                  <p:stCondLst>
                    <p:cond delay="indefinite"/>
                  </p:stCondLst>
                  <p:endCondLst>
                    <p:cond evt="onStopAudio" delay="0">
                      <p:tgtEl>
                        <p:sldTgt/>
                      </p:tgtEl>
                    </p:cond>
                  </p:endCondLst>
                </p:cTn>
                <p:tgtEl>
                  <p:spTgt spid="9"/>
                </p:tgtEl>
              </p:cMediaNode>
            </p:audio>
          </p:childTnLst>
        </p:cTn>
      </p:par>
    </p:tnLst>
    <p:bldLst>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5"/>
          <a:stretch>
            <a:fillRect/>
          </a:stretch>
        </p:blipFill>
        <p:spPr>
          <a:xfrm>
            <a:off x="5329084" y="1308674"/>
            <a:ext cx="5852160" cy="4389120"/>
          </a:xfrm>
          <a:prstGeom prst="rect">
            <a:avLst/>
          </a:prstGeom>
        </p:spPr>
      </p:pic>
      <p:sp>
        <p:nvSpPr>
          <p:cNvPr id="2" name="テキスト ボックス 1"/>
          <p:cNvSpPr txBox="1"/>
          <p:nvPr/>
        </p:nvSpPr>
        <p:spPr>
          <a:xfrm>
            <a:off x="5112774" y="6204155"/>
            <a:ext cx="6944530" cy="369332"/>
          </a:xfrm>
          <a:prstGeom prst="rect">
            <a:avLst/>
          </a:prstGeom>
          <a:noFill/>
        </p:spPr>
        <p:txBody>
          <a:bodyPr wrap="none" rtlCol="0">
            <a:spAutoFit/>
          </a:bodyPr>
          <a:lstStyle/>
          <a:p>
            <a:r>
              <a:rPr lang="ja-JP" altLang="en-US" dirty="0">
                <a:solidFill>
                  <a:schemeClr val="bg1"/>
                </a:solidFill>
              </a:rPr>
              <a:t>作成：豊島淳子　作成協力・画像提供：沖縄美ら島財団 山本広美</a:t>
            </a:r>
            <a:endParaRPr kumimoji="1" lang="ja-JP" altLang="en-US" dirty="0">
              <a:solidFill>
                <a:schemeClr val="bg1"/>
              </a:solidFill>
            </a:endParaRPr>
          </a:p>
        </p:txBody>
      </p:sp>
      <p:sp>
        <p:nvSpPr>
          <p:cNvPr id="3" name="Text Box 4"/>
          <p:cNvSpPr txBox="1">
            <a:spLocks noChangeArrowheads="1"/>
          </p:cNvSpPr>
          <p:nvPr/>
        </p:nvSpPr>
        <p:spPr bwMode="auto">
          <a:xfrm>
            <a:off x="487984" y="476229"/>
            <a:ext cx="6964868" cy="2001500"/>
          </a:xfrm>
          <a:prstGeom prst="rect">
            <a:avLst/>
          </a:prstGeom>
          <a:noFill/>
          <a:ln w="9525">
            <a:noFill/>
            <a:miter lim="800000"/>
            <a:headEnd/>
            <a:tailEnd/>
          </a:ln>
          <a:effectLst/>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solidFill>
                  <a:srgbClr val="FFFF00"/>
                </a:solidFill>
                <a:ea typeface="HG創英角ﾎﾟｯﾌﾟ体" pitchFamily="49" charset="-128"/>
              </a:rPr>
              <a:t>最後</a:t>
            </a:r>
            <a:r>
              <a:rPr lang="ja-JP" altLang="en-US" sz="4800" dirty="0" smtClean="0">
                <a:solidFill>
                  <a:srgbClr val="FFFF00"/>
                </a:solidFill>
                <a:ea typeface="HG創英角ﾎﾟｯﾌﾟ体" pitchFamily="49" charset="-128"/>
              </a:rPr>
              <a:t>までご覧いただき</a:t>
            </a:r>
            <a:endParaRPr lang="en-US" altLang="ja-JP" sz="4800" dirty="0" smtClean="0">
              <a:solidFill>
                <a:srgbClr val="FFFF00"/>
              </a:solidFill>
              <a:ea typeface="HG創英角ﾎﾟｯﾌﾟ体" pitchFamily="49" charset="-128"/>
            </a:endParaRPr>
          </a:p>
          <a:p>
            <a:r>
              <a:rPr lang="ja-JP" altLang="en-US" sz="4800" dirty="0" smtClean="0">
                <a:solidFill>
                  <a:srgbClr val="FFFF00"/>
                </a:solidFill>
                <a:ea typeface="HG創英角ﾎﾟｯﾌﾟ体" pitchFamily="49" charset="-128"/>
              </a:rPr>
              <a:t>ありがとうございました。</a:t>
            </a:r>
            <a:r>
              <a:rPr lang="ja-JP" altLang="en-US" sz="4800" dirty="0" smtClean="0">
                <a:solidFill>
                  <a:schemeClr val="bg1"/>
                </a:solidFill>
                <a:ea typeface="HG創英角ﾎﾟｯﾌﾟ体" pitchFamily="49" charset="-128"/>
              </a:rPr>
              <a:t/>
            </a:r>
            <a:br>
              <a:rPr lang="ja-JP" altLang="en-US" sz="4800" dirty="0" smtClean="0">
                <a:solidFill>
                  <a:schemeClr val="bg1"/>
                </a:solidFill>
                <a:ea typeface="HG創英角ﾎﾟｯﾌﾟ体" pitchFamily="49" charset="-128"/>
              </a:rPr>
            </a:br>
            <a:r>
              <a:rPr lang="ja-JP" altLang="en-US" sz="4000" dirty="0" smtClean="0"/>
              <a:t>　</a:t>
            </a:r>
            <a:endParaRPr lang="ja-JP" altLang="en-US" sz="4000" dirty="0"/>
          </a:p>
        </p:txBody>
      </p:sp>
      <p:pic>
        <p:nvPicPr>
          <p:cNvPr id="7" name="図 6"/>
          <p:cNvPicPr>
            <a:picLocks noChangeAspect="1"/>
          </p:cNvPicPr>
          <p:nvPr/>
        </p:nvPicPr>
        <p:blipFill>
          <a:blip r:embed="rId6"/>
          <a:stretch>
            <a:fillRect/>
          </a:stretch>
        </p:blipFill>
        <p:spPr>
          <a:xfrm>
            <a:off x="487984" y="2063054"/>
            <a:ext cx="4838700" cy="3634740"/>
          </a:xfrm>
          <a:prstGeom prst="rect">
            <a:avLst/>
          </a:prstGeom>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85139379"/>
      </p:ext>
    </p:extLst>
  </p:cSld>
  <p:clrMapOvr>
    <a:masterClrMapping/>
  </p:clrMapOvr>
  <mc:AlternateContent xmlns:mc="http://schemas.openxmlformats.org/markup-compatibility/2006" xmlns:p14="http://schemas.microsoft.com/office/powerpoint/2010/main">
    <mc:Choice Requires="p14">
      <p:transition spd="slow" p14:dur="2000" advTm="14331"/>
    </mc:Choice>
    <mc:Fallback xmlns="">
      <p:transition spd="slow" advTm="1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15B858-EB48-4B5B-9D86-DC3C4008A79D}"/>
              </a:ext>
            </a:extLst>
          </p:cNvPr>
          <p:cNvSpPr txBox="1"/>
          <p:nvPr/>
        </p:nvSpPr>
        <p:spPr>
          <a:xfrm>
            <a:off x="606709" y="448903"/>
            <a:ext cx="3445174" cy="646331"/>
          </a:xfrm>
          <a:prstGeom prst="rect">
            <a:avLst/>
          </a:prstGeom>
          <a:solidFill>
            <a:schemeClr val="bg1">
              <a:alpha val="70000"/>
            </a:schemeClr>
          </a:solidFill>
        </p:spPr>
        <p:txBody>
          <a:bodyPr wrap="none" rtlCol="0">
            <a:spAutoFit/>
          </a:bodyPr>
          <a:lstStyle/>
          <a:p>
            <a:r>
              <a:rPr lang="ja-JP" altLang="en-US" sz="3600" dirty="0" smtClean="0">
                <a:solidFill>
                  <a:srgbClr val="002060"/>
                </a:solidFill>
                <a:latin typeface="Meiryo UI" panose="020B0604030504040204" pitchFamily="50" charset="-128"/>
                <a:ea typeface="Meiryo UI" panose="020B0604030504040204" pitchFamily="50" charset="-128"/>
              </a:rPr>
              <a:t>もっと知りたい方へ</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8C95723-CED6-4D1F-ACE1-F2AD962A57FF}"/>
              </a:ext>
            </a:extLst>
          </p:cNvPr>
          <p:cNvSpPr txBox="1"/>
          <p:nvPr/>
        </p:nvSpPr>
        <p:spPr>
          <a:xfrm>
            <a:off x="449393" y="1551948"/>
            <a:ext cx="11816789" cy="4770537"/>
          </a:xfrm>
          <a:prstGeom prst="rect">
            <a:avLst/>
          </a:prstGeom>
          <a:noFill/>
        </p:spPr>
        <p:txBody>
          <a:bodyPr wrap="square" rtlCol="0">
            <a:spAutoFit/>
          </a:bodyPr>
          <a:lstStyle/>
          <a:p>
            <a:r>
              <a:rPr lang="ja-JP" altLang="en-US" sz="1600" dirty="0" smtClean="0">
                <a:solidFill>
                  <a:schemeClr val="bg1"/>
                </a:solidFill>
                <a:latin typeface="Meiryo UI" panose="020B0604030504040204" pitchFamily="50" charset="-128"/>
                <a:ea typeface="Meiryo UI" panose="020B0604030504040204" pitchFamily="50" charset="-128"/>
              </a:rPr>
              <a:t>●日本サンゴ礁学会公式サイト　</a:t>
            </a:r>
            <a:r>
              <a:rPr lang="en-US" altLang="ja-JP" sz="1600" dirty="0">
                <a:solidFill>
                  <a:schemeClr val="bg1"/>
                </a:solidFill>
                <a:latin typeface="Meiryo UI" panose="020B0604030504040204" pitchFamily="50" charset="-128"/>
                <a:ea typeface="Meiryo UI" panose="020B0604030504040204" pitchFamily="50" charset="-128"/>
              </a:rPr>
              <a:t>http://</a:t>
            </a:r>
            <a:r>
              <a:rPr lang="en-US" altLang="ja-JP" sz="1600" dirty="0" smtClean="0">
                <a:solidFill>
                  <a:schemeClr val="bg1"/>
                </a:solidFill>
                <a:latin typeface="Meiryo UI" panose="020B0604030504040204" pitchFamily="50" charset="-128"/>
                <a:ea typeface="Meiryo UI" panose="020B0604030504040204" pitchFamily="50" charset="-128"/>
              </a:rPr>
              <a:t>www.jcrs.jp/</a:t>
            </a:r>
          </a:p>
          <a:p>
            <a:r>
              <a:rPr lang="ja-JP" altLang="en-US" sz="1600" dirty="0">
                <a:solidFill>
                  <a:schemeClr val="bg1"/>
                </a:solidFill>
                <a:latin typeface="Meiryo UI" panose="020B0604030504040204" pitchFamily="50" charset="-128"/>
                <a:ea typeface="Meiryo UI" panose="020B0604030504040204" pitchFamily="50" charset="-128"/>
              </a:rPr>
              <a:t>　</a:t>
            </a:r>
            <a:endParaRPr lang="en-US" altLang="ja-JP" sz="1600" dirty="0" smtClean="0">
              <a:solidFill>
                <a:schemeClr val="bg1"/>
              </a:solidFill>
              <a:latin typeface="Meiryo UI" panose="020B0604030504040204" pitchFamily="50" charset="-128"/>
              <a:ea typeface="Meiryo UI" panose="020B0604030504040204" pitchFamily="50" charset="-128"/>
            </a:endParaRPr>
          </a:p>
          <a:p>
            <a:r>
              <a:rPr lang="ja-JP" altLang="en-US" sz="1600" dirty="0" smtClean="0">
                <a:solidFill>
                  <a:schemeClr val="bg1"/>
                </a:solidFill>
                <a:latin typeface="Meiryo UI" panose="020B0604030504040204" pitchFamily="50" charset="-128"/>
                <a:ea typeface="Meiryo UI" panose="020B0604030504040204" pitchFamily="50" charset="-128"/>
              </a:rPr>
              <a:t>●環境省国際サンゴ礁研究・モニタリングセンター</a:t>
            </a:r>
            <a:r>
              <a:rPr lang="en-US" altLang="ja-JP" sz="1600" dirty="0" smtClean="0">
                <a:solidFill>
                  <a:schemeClr val="bg1"/>
                </a:solidFill>
                <a:latin typeface="Meiryo UI" panose="020B0604030504040204" pitchFamily="50" charset="-128"/>
                <a:ea typeface="Meiryo UI" panose="020B0604030504040204" pitchFamily="50" charset="-128"/>
              </a:rPr>
              <a:t>HP</a:t>
            </a:r>
            <a:r>
              <a:rPr lang="ja-JP" altLang="en-US" sz="1600" dirty="0" smtClean="0">
                <a:solidFill>
                  <a:schemeClr val="bg1"/>
                </a:solidFill>
                <a:latin typeface="Meiryo UI" panose="020B0604030504040204" pitchFamily="50" charset="-128"/>
                <a:ea typeface="Meiryo UI" panose="020B0604030504040204" pitchFamily="50" charset="-128"/>
              </a:rPr>
              <a:t>　</a:t>
            </a:r>
            <a:r>
              <a:rPr lang="en-US" altLang="ja-JP" sz="1600" dirty="0">
                <a:solidFill>
                  <a:schemeClr val="bg1"/>
                </a:solidFill>
                <a:latin typeface="Meiryo UI" panose="020B0604030504040204" pitchFamily="50" charset="-128"/>
                <a:ea typeface="Meiryo UI" panose="020B0604030504040204" pitchFamily="50" charset="-128"/>
              </a:rPr>
              <a:t>http://</a:t>
            </a:r>
            <a:r>
              <a:rPr lang="en-US" altLang="ja-JP" sz="1600" dirty="0" smtClean="0">
                <a:solidFill>
                  <a:schemeClr val="bg1"/>
                </a:solidFill>
                <a:latin typeface="Meiryo UI" panose="020B0604030504040204" pitchFamily="50" charset="-128"/>
                <a:ea typeface="Meiryo UI" panose="020B0604030504040204" pitchFamily="50" charset="-128"/>
              </a:rPr>
              <a:t>kyushu.env.go.jp/okinawa/coremoc/index.html</a:t>
            </a:r>
          </a:p>
          <a:p>
            <a:endParaRPr lang="en-US" altLang="ja-JP" sz="1600" dirty="0" smtClean="0">
              <a:solidFill>
                <a:schemeClr val="bg1"/>
              </a:solidFill>
              <a:latin typeface="Meiryo UI" panose="020B0604030504040204" pitchFamily="50" charset="-128"/>
              <a:ea typeface="Meiryo UI" panose="020B0604030504040204" pitchFamily="50" charset="-128"/>
            </a:endParaRPr>
          </a:p>
          <a:p>
            <a:r>
              <a:rPr lang="ja-JP" altLang="en-US" sz="1600" dirty="0">
                <a:solidFill>
                  <a:schemeClr val="bg1"/>
                </a:solidFill>
                <a:latin typeface="Meiryo UI" panose="020B0604030504040204" pitchFamily="50" charset="-128"/>
                <a:ea typeface="Meiryo UI" panose="020B0604030504040204" pitchFamily="50" charset="-128"/>
              </a:rPr>
              <a:t>●</a:t>
            </a:r>
            <a:r>
              <a:rPr lang="ja-JP" altLang="en-US" sz="1600" dirty="0" smtClean="0">
                <a:solidFill>
                  <a:schemeClr val="bg1"/>
                </a:solidFill>
                <a:latin typeface="Meiryo UI" panose="020B0604030504040204" pitchFamily="50" charset="-128"/>
                <a:ea typeface="Meiryo UI" panose="020B0604030504040204" pitchFamily="50" charset="-128"/>
              </a:rPr>
              <a:t>一般財団法人　沖縄美ら島財団</a:t>
            </a:r>
            <a:r>
              <a:rPr lang="en-US" altLang="ja-JP" sz="1600" dirty="0" smtClean="0">
                <a:solidFill>
                  <a:schemeClr val="bg1"/>
                </a:solidFill>
                <a:latin typeface="Meiryo UI" panose="020B0604030504040204" pitchFamily="50" charset="-128"/>
                <a:ea typeface="Meiryo UI" panose="020B0604030504040204" pitchFamily="50" charset="-128"/>
              </a:rPr>
              <a:t>HP</a:t>
            </a:r>
            <a:r>
              <a:rPr lang="ja-JP" altLang="en-US" sz="1600" dirty="0" smtClean="0">
                <a:solidFill>
                  <a:schemeClr val="bg1"/>
                </a:solidFill>
                <a:latin typeface="Meiryo UI" panose="020B0604030504040204" pitchFamily="50" charset="-128"/>
                <a:ea typeface="Meiryo UI" panose="020B0604030504040204" pitchFamily="50" charset="-128"/>
              </a:rPr>
              <a:t>　</a:t>
            </a:r>
            <a:r>
              <a:rPr lang="en-US" altLang="ja-JP" sz="1600" dirty="0">
                <a:solidFill>
                  <a:schemeClr val="bg1"/>
                </a:solidFill>
                <a:latin typeface="Meiryo UI" panose="020B0604030504040204" pitchFamily="50" charset="-128"/>
                <a:ea typeface="Meiryo UI" panose="020B0604030504040204" pitchFamily="50" charset="-128"/>
              </a:rPr>
              <a:t>https://churashima.okinawa</a:t>
            </a:r>
            <a:r>
              <a:rPr lang="en-US" altLang="ja-JP" sz="1600" dirty="0" smtClean="0">
                <a:solidFill>
                  <a:schemeClr val="bg1"/>
                </a:solidFill>
                <a:latin typeface="Meiryo UI" panose="020B0604030504040204" pitchFamily="50" charset="-128"/>
                <a:ea typeface="Meiryo UI" panose="020B0604030504040204" pitchFamily="50" charset="-128"/>
              </a:rPr>
              <a:t>/</a:t>
            </a:r>
          </a:p>
          <a:p>
            <a:endParaRPr lang="en-US" altLang="ja-JP" sz="1600" dirty="0">
              <a:solidFill>
                <a:schemeClr val="bg1"/>
              </a:solidFill>
              <a:latin typeface="Meiryo UI" panose="020B0604030504040204" pitchFamily="50" charset="-128"/>
              <a:ea typeface="Meiryo UI" panose="020B0604030504040204" pitchFamily="50" charset="-128"/>
            </a:endParaRPr>
          </a:p>
          <a:p>
            <a:r>
              <a:rPr lang="ja-JP" altLang="en-US" sz="1600" dirty="0" smtClean="0">
                <a:solidFill>
                  <a:schemeClr val="bg1"/>
                </a:solidFill>
                <a:latin typeface="Meiryo UI" panose="020B0604030504040204" pitchFamily="50" charset="-128"/>
                <a:ea typeface="Meiryo UI" panose="020B0604030504040204" pitchFamily="50" charset="-128"/>
              </a:rPr>
              <a:t>●日本全国みんなで作るサンゴマップ　</a:t>
            </a:r>
            <a:r>
              <a:rPr lang="en-US" altLang="ja-JP" sz="1600" dirty="0">
                <a:solidFill>
                  <a:schemeClr val="bg1"/>
                </a:solidFill>
                <a:latin typeface="Meiryo UI" panose="020B0604030504040204" pitchFamily="50" charset="-128"/>
                <a:ea typeface="Meiryo UI" panose="020B0604030504040204" pitchFamily="50" charset="-128"/>
              </a:rPr>
              <a:t>https://www.sangomap.jp/</a:t>
            </a:r>
          </a:p>
          <a:p>
            <a:endParaRPr lang="en-US" altLang="ja-JP" sz="1600" dirty="0">
              <a:solidFill>
                <a:schemeClr val="bg1"/>
              </a:solidFill>
              <a:latin typeface="Meiryo UI" panose="020B0604030504040204" pitchFamily="50" charset="-128"/>
              <a:ea typeface="Meiryo UI" panose="020B0604030504040204" pitchFamily="50" charset="-128"/>
            </a:endParaRPr>
          </a:p>
          <a:p>
            <a:r>
              <a:rPr lang="ja-JP" altLang="en-US" sz="1600" dirty="0">
                <a:solidFill>
                  <a:schemeClr val="bg1"/>
                </a:solidFill>
                <a:latin typeface="Meiryo UI" panose="020B0604030504040204" pitchFamily="50" charset="-128"/>
                <a:ea typeface="Meiryo UI" panose="020B0604030504040204" pitchFamily="50" charset="-128"/>
              </a:rPr>
              <a:t>●</a:t>
            </a:r>
            <a:r>
              <a:rPr lang="ja-JP" altLang="en-US" sz="1600" dirty="0" smtClean="0">
                <a:solidFill>
                  <a:schemeClr val="bg1"/>
                </a:solidFill>
                <a:latin typeface="Meiryo UI" panose="020B0604030504040204" pitchFamily="50" charset="-128"/>
                <a:ea typeface="Meiryo UI" panose="020B0604030504040204" pitchFamily="50" charset="-128"/>
              </a:rPr>
              <a:t>リーフチェックジャパン</a:t>
            </a:r>
            <a:r>
              <a:rPr lang="en-US" altLang="ja-JP" sz="1600" dirty="0" smtClean="0">
                <a:solidFill>
                  <a:schemeClr val="bg1"/>
                </a:solidFill>
                <a:latin typeface="Meiryo UI" panose="020B0604030504040204" pitchFamily="50" charset="-128"/>
                <a:ea typeface="Meiryo UI" panose="020B0604030504040204" pitchFamily="50" charset="-128"/>
              </a:rPr>
              <a:t>HP</a:t>
            </a:r>
            <a:r>
              <a:rPr lang="ja-JP" altLang="en-US" sz="1600" dirty="0" smtClean="0">
                <a:solidFill>
                  <a:schemeClr val="bg1"/>
                </a:solidFill>
                <a:latin typeface="Meiryo UI" panose="020B0604030504040204" pitchFamily="50" charset="-128"/>
                <a:ea typeface="Meiryo UI" panose="020B0604030504040204" pitchFamily="50" charset="-128"/>
              </a:rPr>
              <a:t>　</a:t>
            </a:r>
            <a:r>
              <a:rPr lang="en-US" altLang="ja-JP" sz="1600" dirty="0">
                <a:solidFill>
                  <a:schemeClr val="bg1"/>
                </a:solidFill>
                <a:latin typeface="Meiryo UI" panose="020B0604030504040204" pitchFamily="50" charset="-128"/>
                <a:ea typeface="Meiryo UI" panose="020B0604030504040204" pitchFamily="50" charset="-128"/>
              </a:rPr>
              <a:t>http://reefcheck.jp/</a:t>
            </a:r>
            <a:endParaRPr lang="en-US" altLang="ja-JP" sz="1600" dirty="0" smtClean="0">
              <a:solidFill>
                <a:schemeClr val="bg1"/>
              </a:solidFill>
              <a:latin typeface="Meiryo UI" panose="020B0604030504040204" pitchFamily="50" charset="-128"/>
              <a:ea typeface="Meiryo UI" panose="020B0604030504040204" pitchFamily="50" charset="-128"/>
            </a:endParaRPr>
          </a:p>
          <a:p>
            <a:endParaRPr lang="en-US" altLang="ja-JP" sz="1600" dirty="0" smtClean="0">
              <a:solidFill>
                <a:schemeClr val="bg1"/>
              </a:solidFill>
              <a:latin typeface="Meiryo UI" panose="020B0604030504040204" pitchFamily="50" charset="-128"/>
              <a:ea typeface="Meiryo UI" panose="020B0604030504040204" pitchFamily="50" charset="-128"/>
            </a:endParaRPr>
          </a:p>
          <a:p>
            <a:r>
              <a:rPr lang="ja-JP" altLang="en-US" sz="1600" dirty="0" smtClean="0">
                <a:solidFill>
                  <a:schemeClr val="bg1"/>
                </a:solidFill>
                <a:latin typeface="Meiryo UI" panose="020B0604030504040204" pitchFamily="50" charset="-128"/>
                <a:ea typeface="Meiryo UI" panose="020B0604030504040204" pitchFamily="50" charset="-128"/>
              </a:rPr>
              <a:t>●</a:t>
            </a:r>
            <a:r>
              <a:rPr lang="ja-JP" altLang="en-US" sz="1600" dirty="0">
                <a:solidFill>
                  <a:schemeClr val="bg1"/>
                </a:solidFill>
                <a:latin typeface="Meiryo UI" panose="020B0604030504040204" pitchFamily="50" charset="-128"/>
                <a:ea typeface="Meiryo UI" panose="020B0604030504040204" pitchFamily="50" charset="-128"/>
              </a:rPr>
              <a:t>日本サンゴ礁学会　編　／鈴木 款・大葉英雄・土屋 誠　責任</a:t>
            </a:r>
            <a:r>
              <a:rPr lang="ja-JP" altLang="en-US" sz="1600" dirty="0" smtClean="0">
                <a:solidFill>
                  <a:schemeClr val="bg1"/>
                </a:solidFill>
                <a:latin typeface="Meiryo UI" panose="020B0604030504040204" pitchFamily="50" charset="-128"/>
                <a:ea typeface="Meiryo UI" panose="020B0604030504040204" pitchFamily="50" charset="-128"/>
              </a:rPr>
              <a:t>編集　</a:t>
            </a:r>
            <a:r>
              <a:rPr lang="en-US" altLang="ja-JP" sz="1600" dirty="0" smtClean="0">
                <a:solidFill>
                  <a:schemeClr val="bg1"/>
                </a:solidFill>
                <a:latin typeface="Meiryo UI" panose="020B0604030504040204" pitchFamily="50" charset="-128"/>
                <a:ea typeface="Meiryo UI" panose="020B0604030504040204" pitchFamily="50" charset="-128"/>
              </a:rPr>
              <a:t>(2011</a:t>
            </a:r>
            <a:r>
              <a:rPr lang="ja-JP" altLang="en-US" sz="1600" dirty="0" smtClean="0">
                <a:solidFill>
                  <a:schemeClr val="bg1"/>
                </a:solidFill>
                <a:latin typeface="Meiryo UI" panose="020B0604030504040204" pitchFamily="50" charset="-128"/>
                <a:ea typeface="Meiryo UI" panose="020B0604030504040204" pitchFamily="50" charset="-128"/>
              </a:rPr>
              <a:t>）</a:t>
            </a:r>
            <a:r>
              <a:rPr lang="en-US" altLang="ja-JP" sz="1600" dirty="0" smtClean="0">
                <a:solidFill>
                  <a:schemeClr val="bg1"/>
                </a:solidFill>
                <a:latin typeface="Meiryo UI" panose="020B0604030504040204" pitchFamily="50" charset="-128"/>
                <a:ea typeface="Meiryo UI" panose="020B0604030504040204" pitchFamily="50" charset="-128"/>
              </a:rPr>
              <a:t>『</a:t>
            </a:r>
            <a:r>
              <a:rPr lang="ja-JP" altLang="en-US" sz="1600" dirty="0" smtClean="0">
                <a:solidFill>
                  <a:schemeClr val="bg1"/>
                </a:solidFill>
                <a:latin typeface="Meiryo UI" panose="020B0604030504040204" pitchFamily="50" charset="-128"/>
                <a:ea typeface="Meiryo UI" panose="020B0604030504040204" pitchFamily="50" charset="-128"/>
              </a:rPr>
              <a:t>サンゴ</a:t>
            </a:r>
            <a:r>
              <a:rPr lang="ja-JP" altLang="en-US" sz="1600" dirty="0">
                <a:solidFill>
                  <a:schemeClr val="bg1"/>
                </a:solidFill>
                <a:latin typeface="Meiryo UI" panose="020B0604030504040204" pitchFamily="50" charset="-128"/>
                <a:ea typeface="Meiryo UI" panose="020B0604030504040204" pitchFamily="50" charset="-128"/>
              </a:rPr>
              <a:t>礁学　未知なる世界への</a:t>
            </a:r>
            <a:r>
              <a:rPr lang="ja-JP" altLang="en-US" sz="1600" dirty="0" smtClean="0">
                <a:solidFill>
                  <a:schemeClr val="bg1"/>
                </a:solidFill>
                <a:latin typeface="Meiryo UI" panose="020B0604030504040204" pitchFamily="50" charset="-128"/>
                <a:ea typeface="Meiryo UI" panose="020B0604030504040204" pitchFamily="50" charset="-128"/>
              </a:rPr>
              <a:t>招待</a:t>
            </a:r>
            <a:r>
              <a:rPr lang="en-US" altLang="ja-JP" sz="1600" dirty="0" smtClean="0">
                <a:solidFill>
                  <a:schemeClr val="bg1"/>
                </a:solidFill>
                <a:latin typeface="Meiryo UI" panose="020B0604030504040204" pitchFamily="50" charset="-128"/>
                <a:ea typeface="Meiryo UI" panose="020B0604030504040204" pitchFamily="50" charset="-128"/>
              </a:rPr>
              <a:t>』</a:t>
            </a:r>
            <a:r>
              <a:rPr lang="ja-JP" altLang="en-US" sz="1600" dirty="0">
                <a:solidFill>
                  <a:schemeClr val="bg1"/>
                </a:solidFill>
                <a:latin typeface="Meiryo UI" panose="020B0604030504040204" pitchFamily="50" charset="-128"/>
                <a:ea typeface="Meiryo UI" panose="020B0604030504040204" pitchFamily="50" charset="-128"/>
              </a:rPr>
              <a:t>　</a:t>
            </a:r>
            <a:r>
              <a:rPr lang="ja-JP" altLang="en-US" sz="1600" dirty="0" smtClean="0">
                <a:solidFill>
                  <a:schemeClr val="bg1"/>
                </a:solidFill>
                <a:latin typeface="Meiryo UI" panose="020B0604030504040204" pitchFamily="50" charset="-128"/>
                <a:ea typeface="Meiryo UI" panose="020B0604030504040204" pitchFamily="50" charset="-128"/>
              </a:rPr>
              <a:t>東海</a:t>
            </a:r>
            <a:r>
              <a:rPr lang="ja-JP" altLang="en-US" sz="1600" dirty="0">
                <a:solidFill>
                  <a:schemeClr val="bg1"/>
                </a:solidFill>
                <a:latin typeface="Meiryo UI" panose="020B0604030504040204" pitchFamily="50" charset="-128"/>
                <a:ea typeface="Meiryo UI" panose="020B0604030504040204" pitchFamily="50" charset="-128"/>
              </a:rPr>
              <a:t>大学</a:t>
            </a:r>
            <a:r>
              <a:rPr lang="ja-JP" altLang="en-US" sz="1600" dirty="0" smtClean="0">
                <a:solidFill>
                  <a:schemeClr val="bg1"/>
                </a:solidFill>
                <a:latin typeface="Meiryo UI" panose="020B0604030504040204" pitchFamily="50" charset="-128"/>
                <a:ea typeface="Meiryo UI" panose="020B0604030504040204" pitchFamily="50" charset="-128"/>
              </a:rPr>
              <a:t>出版会</a:t>
            </a:r>
            <a:endParaRPr lang="en-US" altLang="ja-JP" sz="1600" dirty="0" smtClean="0">
              <a:solidFill>
                <a:schemeClr val="bg1"/>
              </a:solidFill>
              <a:latin typeface="Meiryo UI" panose="020B0604030504040204" pitchFamily="50" charset="-128"/>
              <a:ea typeface="Meiryo UI" panose="020B0604030504040204" pitchFamily="50" charset="-128"/>
            </a:endParaRPr>
          </a:p>
          <a:p>
            <a:endParaRPr lang="en-US" altLang="ja-JP" sz="1600" dirty="0">
              <a:solidFill>
                <a:schemeClr val="bg1"/>
              </a:solidFill>
              <a:latin typeface="Meiryo UI" panose="020B0604030504040204" pitchFamily="50" charset="-128"/>
              <a:ea typeface="Meiryo UI" panose="020B0604030504040204" pitchFamily="50" charset="-128"/>
            </a:endParaRPr>
          </a:p>
          <a:p>
            <a:r>
              <a:rPr lang="ja-JP" altLang="en-US" sz="1600" dirty="0">
                <a:solidFill>
                  <a:schemeClr val="bg1"/>
                </a:solidFill>
                <a:latin typeface="Meiryo UI" panose="020B0604030504040204" pitchFamily="50" charset="-128"/>
                <a:ea typeface="Meiryo UI" panose="020B0604030504040204" pitchFamily="50" charset="-128"/>
              </a:rPr>
              <a:t>●</a:t>
            </a:r>
            <a:r>
              <a:rPr lang="ja-JP" altLang="en-US" sz="1600" dirty="0" smtClean="0">
                <a:solidFill>
                  <a:schemeClr val="bg1"/>
                </a:solidFill>
                <a:latin typeface="Meiryo UI" panose="020B0604030504040204" pitchFamily="50" charset="-128"/>
                <a:ea typeface="Meiryo UI" panose="020B0604030504040204" pitchFamily="50" charset="-128"/>
              </a:rPr>
              <a:t>山里</a:t>
            </a:r>
            <a:r>
              <a:rPr lang="ja-JP" altLang="en-US" sz="1600" dirty="0">
                <a:solidFill>
                  <a:schemeClr val="bg1"/>
                </a:solidFill>
                <a:latin typeface="Meiryo UI" panose="020B0604030504040204" pitchFamily="50" charset="-128"/>
                <a:ea typeface="Meiryo UI" panose="020B0604030504040204" pitchFamily="50" charset="-128"/>
              </a:rPr>
              <a:t>　清（</a:t>
            </a:r>
            <a:r>
              <a:rPr lang="en-US" altLang="ja-JP" sz="1600" dirty="0">
                <a:solidFill>
                  <a:schemeClr val="bg1"/>
                </a:solidFill>
                <a:latin typeface="Meiryo UI" panose="020B0604030504040204" pitchFamily="50" charset="-128"/>
                <a:ea typeface="Meiryo UI" panose="020B0604030504040204" pitchFamily="50" charset="-128"/>
              </a:rPr>
              <a:t>1991</a:t>
            </a:r>
            <a:r>
              <a:rPr lang="ja-JP" altLang="en-US" sz="1600" dirty="0">
                <a:solidFill>
                  <a:schemeClr val="bg1"/>
                </a:solidFill>
                <a:latin typeface="Meiryo UI" panose="020B0604030504040204" pitchFamily="50" charset="-128"/>
                <a:ea typeface="Meiryo UI" panose="020B0604030504040204" pitchFamily="50" charset="-128"/>
              </a:rPr>
              <a:t>）</a:t>
            </a:r>
            <a:r>
              <a:rPr lang="en-US" altLang="ja-JP" sz="1600" dirty="0">
                <a:solidFill>
                  <a:schemeClr val="bg1"/>
                </a:solidFill>
                <a:latin typeface="Meiryo UI" panose="020B0604030504040204" pitchFamily="50" charset="-128"/>
                <a:ea typeface="Meiryo UI" panose="020B0604030504040204" pitchFamily="50" charset="-128"/>
              </a:rPr>
              <a:t>『</a:t>
            </a:r>
            <a:r>
              <a:rPr lang="ja-JP" altLang="en-US" sz="1600" dirty="0">
                <a:solidFill>
                  <a:schemeClr val="bg1"/>
                </a:solidFill>
                <a:latin typeface="Meiryo UI" panose="020B0604030504040204" pitchFamily="50" charset="-128"/>
                <a:ea typeface="Meiryo UI" panose="020B0604030504040204" pitchFamily="50" charset="-128"/>
              </a:rPr>
              <a:t>サンゴの生物学</a:t>
            </a:r>
            <a:r>
              <a:rPr lang="en-US" altLang="ja-JP" sz="1600" dirty="0">
                <a:solidFill>
                  <a:schemeClr val="bg1"/>
                </a:solidFill>
                <a:latin typeface="Meiryo UI" panose="020B0604030504040204" pitchFamily="50" charset="-128"/>
                <a:ea typeface="Meiryo UI" panose="020B0604030504040204" pitchFamily="50" charset="-128"/>
              </a:rPr>
              <a:t>』 </a:t>
            </a:r>
            <a:r>
              <a:rPr lang="ja-JP" altLang="en-US" sz="1600" dirty="0">
                <a:solidFill>
                  <a:schemeClr val="bg1"/>
                </a:solidFill>
                <a:latin typeface="Meiryo UI" panose="020B0604030504040204" pitchFamily="50" charset="-128"/>
                <a:ea typeface="Meiryo UI" panose="020B0604030504040204" pitchFamily="50" charset="-128"/>
              </a:rPr>
              <a:t>東京大学</a:t>
            </a:r>
            <a:r>
              <a:rPr lang="ja-JP" altLang="en-US" sz="1600" dirty="0" smtClean="0">
                <a:solidFill>
                  <a:schemeClr val="bg1"/>
                </a:solidFill>
                <a:latin typeface="Meiryo UI" panose="020B0604030504040204" pitchFamily="50" charset="-128"/>
                <a:ea typeface="Meiryo UI" panose="020B0604030504040204" pitchFamily="50" charset="-128"/>
              </a:rPr>
              <a:t>出版会</a:t>
            </a:r>
            <a:endParaRPr lang="en-US" altLang="ja-JP" sz="1600" dirty="0" smtClean="0">
              <a:solidFill>
                <a:schemeClr val="bg1"/>
              </a:solidFill>
              <a:latin typeface="Meiryo UI" panose="020B0604030504040204" pitchFamily="50" charset="-128"/>
              <a:ea typeface="Meiryo UI" panose="020B0604030504040204" pitchFamily="50" charset="-128"/>
            </a:endParaRPr>
          </a:p>
          <a:p>
            <a:endParaRPr lang="en-US" altLang="ja-JP" sz="1600" dirty="0">
              <a:solidFill>
                <a:schemeClr val="bg1"/>
              </a:solidFill>
              <a:latin typeface="Meiryo UI" panose="020B0604030504040204" pitchFamily="50" charset="-128"/>
              <a:ea typeface="Meiryo UI" panose="020B0604030504040204" pitchFamily="50" charset="-128"/>
            </a:endParaRPr>
          </a:p>
          <a:p>
            <a:r>
              <a:rPr lang="ja-JP" altLang="en-US" sz="1600" dirty="0">
                <a:solidFill>
                  <a:schemeClr val="bg1"/>
                </a:solidFill>
                <a:latin typeface="Meiryo UI" panose="020B0604030504040204" pitchFamily="50" charset="-128"/>
                <a:ea typeface="Meiryo UI" panose="020B0604030504040204" pitchFamily="50" charset="-128"/>
              </a:rPr>
              <a:t>●</a:t>
            </a:r>
            <a:r>
              <a:rPr lang="ja-JP" altLang="en-US" sz="1600" dirty="0" smtClean="0">
                <a:solidFill>
                  <a:schemeClr val="bg1"/>
                </a:solidFill>
                <a:latin typeface="Meiryo UI" panose="020B0604030504040204" pitchFamily="50" charset="-128"/>
                <a:ea typeface="Meiryo UI" panose="020B0604030504040204" pitchFamily="50" charset="-128"/>
              </a:rPr>
              <a:t>本川</a:t>
            </a:r>
            <a:r>
              <a:rPr lang="ja-JP" altLang="en-US" sz="1600" dirty="0">
                <a:solidFill>
                  <a:schemeClr val="bg1"/>
                </a:solidFill>
                <a:latin typeface="Meiryo UI" panose="020B0604030504040204" pitchFamily="50" charset="-128"/>
                <a:ea typeface="Meiryo UI" panose="020B0604030504040204" pitchFamily="50" charset="-128"/>
              </a:rPr>
              <a:t>達雄（</a:t>
            </a:r>
            <a:r>
              <a:rPr lang="en-US" altLang="ja-JP" sz="1600" dirty="0">
                <a:solidFill>
                  <a:schemeClr val="bg1"/>
                </a:solidFill>
                <a:latin typeface="Meiryo UI" panose="020B0604030504040204" pitchFamily="50" charset="-128"/>
                <a:ea typeface="Meiryo UI" panose="020B0604030504040204" pitchFamily="50" charset="-128"/>
              </a:rPr>
              <a:t>1985</a:t>
            </a:r>
            <a:r>
              <a:rPr lang="ja-JP" altLang="en-US" sz="1600" dirty="0">
                <a:solidFill>
                  <a:schemeClr val="bg1"/>
                </a:solidFill>
                <a:latin typeface="Meiryo UI" panose="020B0604030504040204" pitchFamily="50" charset="-128"/>
                <a:ea typeface="Meiryo UI" panose="020B0604030504040204" pitchFamily="50" charset="-128"/>
              </a:rPr>
              <a:t>）</a:t>
            </a:r>
            <a:r>
              <a:rPr lang="en-US" altLang="ja-JP" sz="1600" dirty="0">
                <a:solidFill>
                  <a:schemeClr val="bg1"/>
                </a:solidFill>
                <a:latin typeface="Meiryo UI" panose="020B0604030504040204" pitchFamily="50" charset="-128"/>
                <a:ea typeface="Meiryo UI" panose="020B0604030504040204" pitchFamily="50" charset="-128"/>
              </a:rPr>
              <a:t>『</a:t>
            </a:r>
            <a:r>
              <a:rPr lang="ja-JP" altLang="en-US" sz="1600" dirty="0">
                <a:solidFill>
                  <a:schemeClr val="bg1"/>
                </a:solidFill>
                <a:latin typeface="Meiryo UI" panose="020B0604030504040204" pitchFamily="50" charset="-128"/>
                <a:ea typeface="Meiryo UI" panose="020B0604030504040204" pitchFamily="50" charset="-128"/>
              </a:rPr>
              <a:t>サンゴ礁の生物たち</a:t>
            </a:r>
            <a:r>
              <a:rPr lang="en-US" altLang="ja-JP" sz="1600" dirty="0">
                <a:solidFill>
                  <a:schemeClr val="bg1"/>
                </a:solidFill>
                <a:latin typeface="Meiryo UI" panose="020B0604030504040204" pitchFamily="50" charset="-128"/>
                <a:ea typeface="Meiryo UI" panose="020B0604030504040204" pitchFamily="50" charset="-128"/>
              </a:rPr>
              <a:t>』 </a:t>
            </a:r>
            <a:r>
              <a:rPr lang="ja-JP" altLang="en-US" sz="1600" dirty="0">
                <a:solidFill>
                  <a:schemeClr val="bg1"/>
                </a:solidFill>
                <a:latin typeface="Meiryo UI" panose="020B0604030504040204" pitchFamily="50" charset="-128"/>
                <a:ea typeface="Meiryo UI" panose="020B0604030504040204" pitchFamily="50" charset="-128"/>
              </a:rPr>
              <a:t>中公新書</a:t>
            </a:r>
            <a:r>
              <a:rPr lang="en-US" altLang="ja-JP" sz="1600" dirty="0" smtClean="0">
                <a:solidFill>
                  <a:schemeClr val="bg1"/>
                </a:solidFill>
                <a:latin typeface="Meiryo UI" panose="020B0604030504040204" pitchFamily="50" charset="-128"/>
                <a:ea typeface="Meiryo UI" panose="020B0604030504040204" pitchFamily="50" charset="-128"/>
              </a:rPr>
              <a:t>766</a:t>
            </a:r>
          </a:p>
          <a:p>
            <a:endParaRPr lang="en-US" altLang="ja-JP" sz="1600" dirty="0" smtClean="0">
              <a:solidFill>
                <a:schemeClr val="bg1"/>
              </a:solidFill>
              <a:latin typeface="Meiryo UI" panose="020B0604030504040204" pitchFamily="50" charset="-128"/>
              <a:ea typeface="Meiryo UI" panose="020B0604030504040204" pitchFamily="50" charset="-128"/>
            </a:endParaRPr>
          </a:p>
          <a:p>
            <a:r>
              <a:rPr lang="ja-JP" altLang="en-US" sz="1600" dirty="0">
                <a:solidFill>
                  <a:schemeClr val="bg1"/>
                </a:solidFill>
                <a:latin typeface="Meiryo UI" panose="020B0604030504040204" pitchFamily="50" charset="-128"/>
                <a:ea typeface="Meiryo UI" panose="020B0604030504040204" pitchFamily="50" charset="-128"/>
              </a:rPr>
              <a:t>●</a:t>
            </a:r>
            <a:r>
              <a:rPr lang="ja-JP" altLang="en-US" sz="1600" dirty="0" smtClean="0">
                <a:solidFill>
                  <a:schemeClr val="bg1"/>
                </a:solidFill>
                <a:latin typeface="Meiryo UI" panose="020B0604030504040204" pitchFamily="50" charset="-128"/>
                <a:ea typeface="Meiryo UI" panose="020B0604030504040204" pitchFamily="50" charset="-128"/>
              </a:rPr>
              <a:t>西平</a:t>
            </a:r>
            <a:r>
              <a:rPr lang="ja-JP" altLang="en-US" sz="1600" dirty="0">
                <a:solidFill>
                  <a:schemeClr val="bg1"/>
                </a:solidFill>
                <a:latin typeface="Meiryo UI" panose="020B0604030504040204" pitchFamily="50" charset="-128"/>
                <a:ea typeface="Meiryo UI" panose="020B0604030504040204" pitchFamily="50" charset="-128"/>
              </a:rPr>
              <a:t>守孝・</a:t>
            </a:r>
            <a:r>
              <a:rPr lang="en-US" altLang="ja-JP" sz="1600" dirty="0" err="1">
                <a:solidFill>
                  <a:schemeClr val="bg1"/>
                </a:solidFill>
                <a:latin typeface="Meiryo UI" panose="020B0604030504040204" pitchFamily="50" charset="-128"/>
                <a:ea typeface="Meiryo UI" panose="020B0604030504040204" pitchFamily="50" charset="-128"/>
              </a:rPr>
              <a:t>Veron</a:t>
            </a:r>
            <a:r>
              <a:rPr lang="en-US" altLang="ja-JP" sz="1600" dirty="0">
                <a:solidFill>
                  <a:schemeClr val="bg1"/>
                </a:solidFill>
                <a:latin typeface="Meiryo UI" panose="020B0604030504040204" pitchFamily="50" charset="-128"/>
                <a:ea typeface="Meiryo UI" panose="020B0604030504040204" pitchFamily="50" charset="-128"/>
              </a:rPr>
              <a:t> JEN</a:t>
            </a:r>
            <a:r>
              <a:rPr lang="ja-JP" altLang="en-US" sz="1600" dirty="0">
                <a:solidFill>
                  <a:schemeClr val="bg1"/>
                </a:solidFill>
                <a:latin typeface="Meiryo UI" panose="020B0604030504040204" pitchFamily="50" charset="-128"/>
                <a:ea typeface="Meiryo UI" panose="020B0604030504040204" pitchFamily="50" charset="-128"/>
              </a:rPr>
              <a:t>（</a:t>
            </a:r>
            <a:r>
              <a:rPr lang="en-US" altLang="ja-JP" sz="1600" dirty="0">
                <a:solidFill>
                  <a:schemeClr val="bg1"/>
                </a:solidFill>
                <a:latin typeface="Meiryo UI" panose="020B0604030504040204" pitchFamily="50" charset="-128"/>
                <a:ea typeface="Meiryo UI" panose="020B0604030504040204" pitchFamily="50" charset="-128"/>
              </a:rPr>
              <a:t>1995</a:t>
            </a:r>
            <a:r>
              <a:rPr lang="ja-JP" altLang="en-US" sz="1600" dirty="0">
                <a:solidFill>
                  <a:schemeClr val="bg1"/>
                </a:solidFill>
                <a:latin typeface="Meiryo UI" panose="020B0604030504040204" pitchFamily="50" charset="-128"/>
                <a:ea typeface="Meiryo UI" panose="020B0604030504040204" pitchFamily="50" charset="-128"/>
              </a:rPr>
              <a:t>）</a:t>
            </a:r>
            <a:r>
              <a:rPr lang="en-US" altLang="ja-JP" sz="1600" dirty="0">
                <a:solidFill>
                  <a:schemeClr val="bg1"/>
                </a:solidFill>
                <a:latin typeface="Meiryo UI" panose="020B0604030504040204" pitchFamily="50" charset="-128"/>
                <a:ea typeface="Meiryo UI" panose="020B0604030504040204" pitchFamily="50" charset="-128"/>
              </a:rPr>
              <a:t>『</a:t>
            </a:r>
            <a:r>
              <a:rPr lang="ja-JP" altLang="en-US" sz="1600" dirty="0">
                <a:solidFill>
                  <a:schemeClr val="bg1"/>
                </a:solidFill>
                <a:latin typeface="Meiryo UI" panose="020B0604030504040204" pitchFamily="50" charset="-128"/>
                <a:ea typeface="Meiryo UI" panose="020B0604030504040204" pitchFamily="50" charset="-128"/>
              </a:rPr>
              <a:t>日本の造礁サンゴ類</a:t>
            </a:r>
            <a:r>
              <a:rPr lang="en-US" altLang="ja-JP" sz="1600" dirty="0">
                <a:solidFill>
                  <a:schemeClr val="bg1"/>
                </a:solidFill>
                <a:latin typeface="Meiryo UI" panose="020B0604030504040204" pitchFamily="50" charset="-128"/>
                <a:ea typeface="Meiryo UI" panose="020B0604030504040204" pitchFamily="50" charset="-128"/>
              </a:rPr>
              <a:t>』 </a:t>
            </a:r>
            <a:r>
              <a:rPr lang="ja-JP" altLang="en-US" sz="1600" dirty="0" smtClean="0">
                <a:solidFill>
                  <a:schemeClr val="bg1"/>
                </a:solidFill>
                <a:latin typeface="Meiryo UI" panose="020B0604030504040204" pitchFamily="50" charset="-128"/>
                <a:ea typeface="Meiryo UI" panose="020B0604030504040204" pitchFamily="50" charset="-128"/>
              </a:rPr>
              <a:t>海游舎</a:t>
            </a:r>
            <a:endParaRPr lang="en-US" altLang="ja-JP" sz="1600" dirty="0" smtClean="0">
              <a:solidFill>
                <a:schemeClr val="bg1"/>
              </a:solidFill>
              <a:latin typeface="Meiryo UI" panose="020B0604030504040204" pitchFamily="50" charset="-128"/>
              <a:ea typeface="Meiryo UI" panose="020B0604030504040204" pitchFamily="50" charset="-128"/>
            </a:endParaRPr>
          </a:p>
          <a:p>
            <a:endParaRPr lang="en-US" altLang="ja-JP" sz="1600" dirty="0" smtClean="0">
              <a:solidFill>
                <a:schemeClr val="bg1"/>
              </a:solidFill>
              <a:latin typeface="Meiryo UI" panose="020B0604030504040204" pitchFamily="50" charset="-128"/>
              <a:ea typeface="Meiryo UI" panose="020B0604030504040204" pitchFamily="50" charset="-128"/>
            </a:endParaRPr>
          </a:p>
          <a:p>
            <a:r>
              <a:rPr lang="ja-JP" altLang="en-US" sz="1600" dirty="0" smtClean="0">
                <a:solidFill>
                  <a:schemeClr val="bg1"/>
                </a:solidFill>
                <a:latin typeface="Meiryo UI" panose="020B0604030504040204" pitchFamily="50" charset="-128"/>
                <a:ea typeface="Meiryo UI" panose="020B0604030504040204" pitchFamily="50" charset="-128"/>
              </a:rPr>
              <a:t>  </a:t>
            </a:r>
            <a:endParaRPr lang="ja-JP" altLang="en-US" sz="1600" dirty="0">
              <a:solidFill>
                <a:schemeClr val="bg1"/>
              </a:solidFill>
              <a:latin typeface="Meiryo UI" panose="020B0604030504040204" pitchFamily="50" charset="-128"/>
              <a:ea typeface="Meiryo UI" panose="020B0604030504040204"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1554029"/>
      </p:ext>
    </p:extLst>
  </p:cSld>
  <p:clrMapOvr>
    <a:masterClrMapping/>
  </p:clrMapOvr>
  <mc:AlternateContent xmlns:mc="http://schemas.openxmlformats.org/markup-compatibility/2006" xmlns:p14="http://schemas.microsoft.com/office/powerpoint/2010/main">
    <mc:Choice Requires="p14">
      <p:transition spd="slow" p14:dur="2000" advTm="5561"/>
    </mc:Choice>
    <mc:Fallback xmlns="">
      <p:transition spd="slow" advTm="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31452" y="1004547"/>
            <a:ext cx="8229600" cy="1143000"/>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mtClean="0">
                <a:solidFill>
                  <a:schemeClr val="bg1"/>
                </a:solidFill>
                <a:ea typeface="HG創英角ﾎﾟｯﾌﾟ体" pitchFamily="49" charset="-128"/>
              </a:rPr>
              <a:t>第１問：　サンゴって何？</a:t>
            </a:r>
            <a:endParaRPr lang="ja-JP" altLang="en-US" dirty="0">
              <a:solidFill>
                <a:schemeClr val="bg1"/>
              </a:solidFill>
              <a:ea typeface="HG創英角ﾎﾟｯﾌﾟ体" pitchFamily="49" charset="-128"/>
            </a:endParaRPr>
          </a:p>
        </p:txBody>
      </p:sp>
      <p:sp>
        <p:nvSpPr>
          <p:cNvPr id="3" name="Rectangle 3"/>
          <p:cNvSpPr txBox="1">
            <a:spLocks noChangeArrowheads="1"/>
          </p:cNvSpPr>
          <p:nvPr/>
        </p:nvSpPr>
        <p:spPr>
          <a:xfrm>
            <a:off x="2293954" y="2571881"/>
            <a:ext cx="8229600" cy="4525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Tx/>
              <a:buNone/>
            </a:pPr>
            <a:r>
              <a:rPr lang="ja-JP" altLang="en-US" sz="5400" dirty="0" smtClean="0">
                <a:solidFill>
                  <a:schemeClr val="bg1"/>
                </a:solidFill>
                <a:ea typeface="HG創英角ﾎﾟｯﾌﾟ体" pitchFamily="49" charset="-128"/>
              </a:rPr>
              <a:t>　①　動　物</a:t>
            </a:r>
          </a:p>
          <a:p>
            <a:pPr>
              <a:buFontTx/>
              <a:buNone/>
            </a:pPr>
            <a:r>
              <a:rPr lang="ja-JP" altLang="en-US" sz="5400" dirty="0" smtClean="0">
                <a:solidFill>
                  <a:schemeClr val="bg1"/>
                </a:solidFill>
                <a:ea typeface="HG創英角ﾎﾟｯﾌﾟ体" pitchFamily="49" charset="-128"/>
              </a:rPr>
              <a:t>　②　植　物</a:t>
            </a:r>
          </a:p>
          <a:p>
            <a:pPr>
              <a:buFontTx/>
              <a:buNone/>
            </a:pPr>
            <a:r>
              <a:rPr lang="ja-JP" altLang="en-US" sz="5400" dirty="0" smtClean="0">
                <a:solidFill>
                  <a:schemeClr val="bg1"/>
                </a:solidFill>
                <a:ea typeface="HG創英角ﾎﾟｯﾌﾟ体" pitchFamily="49" charset="-128"/>
              </a:rPr>
              <a:t>　③　　石</a:t>
            </a:r>
            <a:endParaRPr lang="ja-JP" altLang="en-US" sz="5400" dirty="0">
              <a:solidFill>
                <a:schemeClr val="bg1"/>
              </a:solidFill>
              <a:ea typeface="HG創英角ﾎﾟｯﾌﾟ体" pitchFamily="49"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32008918"/>
      </p:ext>
    </p:extLst>
  </p:cSld>
  <p:clrMapOvr>
    <a:masterClrMapping/>
  </p:clrMapOvr>
  <mc:AlternateContent xmlns:mc="http://schemas.openxmlformats.org/markup-compatibility/2006" xmlns:p14="http://schemas.microsoft.com/office/powerpoint/2010/main">
    <mc:Choice Requires="p14">
      <p:transition spd="slow" p14:dur="2000" advTm="21596"/>
    </mc:Choice>
    <mc:Fallback xmlns="">
      <p:transition spd="slow" advTm="2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817346" y="815560"/>
            <a:ext cx="4339650" cy="840230"/>
          </a:xfrm>
          <a:prstGeom prst="rect">
            <a:avLst/>
          </a:prstGeom>
          <a:noFill/>
          <a:ln w="9525">
            <a:noFill/>
            <a:miter lim="800000"/>
            <a:headEnd/>
            <a:tailEnd/>
          </a:ln>
          <a:effectLst/>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Font typeface="Arial" panose="020B0604020202020204" pitchFamily="34" charset="0"/>
              <a:buNone/>
            </a:pPr>
            <a:r>
              <a:rPr lang="ja-JP" altLang="en-US" sz="5400" dirty="0" smtClean="0">
                <a:solidFill>
                  <a:srgbClr val="FFFF00"/>
                </a:solidFill>
                <a:ea typeface="HG創英角ﾎﾟｯﾌﾟ体" pitchFamily="49" charset="-128"/>
              </a:rPr>
              <a:t>こたえ：動物</a:t>
            </a:r>
            <a:endParaRPr lang="ja-JP" altLang="en-US" sz="5400" dirty="0">
              <a:solidFill>
                <a:srgbClr val="FFFF00"/>
              </a:solidFill>
              <a:ea typeface="HG創英角ﾎﾟｯﾌﾟ体" pitchFamily="49" charset="-128"/>
            </a:endParaRPr>
          </a:p>
        </p:txBody>
      </p:sp>
      <p:sp>
        <p:nvSpPr>
          <p:cNvPr id="3" name="Text Box 21"/>
          <p:cNvSpPr txBox="1">
            <a:spLocks noChangeArrowheads="1"/>
          </p:cNvSpPr>
          <p:nvPr/>
        </p:nvSpPr>
        <p:spPr bwMode="auto">
          <a:xfrm>
            <a:off x="1828706" y="2039696"/>
            <a:ext cx="8208912" cy="4031873"/>
          </a:xfrm>
          <a:prstGeom prst="rect">
            <a:avLst/>
          </a:prstGeom>
          <a:solidFill>
            <a:schemeClr val="bg1"/>
          </a:solidFill>
          <a:ln w="9525">
            <a:noFill/>
            <a:miter lim="800000"/>
            <a:headEnd/>
            <a:tailEnd/>
          </a:ln>
          <a:effectLst/>
        </p:spPr>
        <p:txBody>
          <a:bodyPr wrap="square">
            <a:spAutoFit/>
          </a:bodyPr>
          <a:lstStyle/>
          <a:p>
            <a:r>
              <a:rPr lang="ja-JP" altLang="en-US" sz="3200" dirty="0">
                <a:solidFill>
                  <a:schemeClr val="tx1"/>
                </a:solidFill>
                <a:latin typeface="HGP創英角ﾎﾟｯﾌﾟ体" pitchFamily="50" charset="-128"/>
                <a:ea typeface="HGP創英角ﾎﾟｯﾌﾟ体" pitchFamily="50" charset="-128"/>
              </a:rPr>
              <a:t>サンゴは、卵を産んで増える動物です。</a:t>
            </a:r>
            <a:endParaRPr lang="en-US" altLang="ja-JP" sz="3200" dirty="0">
              <a:solidFill>
                <a:schemeClr val="tx1"/>
              </a:solidFill>
              <a:latin typeface="HGP創英角ﾎﾟｯﾌﾟ体" pitchFamily="50" charset="-128"/>
              <a:ea typeface="HGP創英角ﾎﾟｯﾌﾟ体" pitchFamily="50" charset="-128"/>
            </a:endParaRPr>
          </a:p>
          <a:p>
            <a:r>
              <a:rPr lang="ja-JP" altLang="en-US" sz="3200" dirty="0">
                <a:solidFill>
                  <a:schemeClr val="tx1"/>
                </a:solidFill>
                <a:latin typeface="HGP創英角ﾎﾟｯﾌﾟ体" pitchFamily="50" charset="-128"/>
                <a:ea typeface="HGP創英角ﾎﾟｯﾌﾟ体" pitchFamily="50" charset="-128"/>
              </a:rPr>
              <a:t>口があって、小さいプランクトンを捕まえて食べます。クラゲやイソギンチャクと同じ仲間です。</a:t>
            </a:r>
            <a:endParaRPr lang="en-US" altLang="ja-JP" sz="3200" dirty="0">
              <a:solidFill>
                <a:schemeClr val="tx1"/>
              </a:solidFill>
              <a:latin typeface="HGP創英角ﾎﾟｯﾌﾟ体" pitchFamily="50" charset="-128"/>
              <a:ea typeface="HGP創英角ﾎﾟｯﾌﾟ体" pitchFamily="50" charset="-128"/>
            </a:endParaRPr>
          </a:p>
          <a:p>
            <a:endParaRPr lang="en-US" altLang="ja-JP" sz="3200" dirty="0">
              <a:solidFill>
                <a:schemeClr val="tx1"/>
              </a:solidFill>
              <a:latin typeface="HGP創英角ﾎﾟｯﾌﾟ体" pitchFamily="50" charset="-128"/>
              <a:ea typeface="HGP創英角ﾎﾟｯﾌﾟ体" pitchFamily="50" charset="-128"/>
            </a:endParaRPr>
          </a:p>
          <a:p>
            <a:r>
              <a:rPr lang="ja-JP" altLang="en-US" sz="3200" dirty="0">
                <a:solidFill>
                  <a:schemeClr val="tx1"/>
                </a:solidFill>
                <a:latin typeface="HGP創英角ﾎﾟｯﾌﾟ体" pitchFamily="50" charset="-128"/>
                <a:ea typeface="HGP創英角ﾎﾟｯﾌﾟ体" pitchFamily="50" charset="-128"/>
              </a:rPr>
              <a:t>・・・ただし、サンゴの体の中には、小さな植物プランクトンが共生していて、光合成をすることもできますので、植物という答えも間違いではありません！！</a:t>
            </a:r>
            <a:endParaRPr lang="en-US" altLang="ja-JP" sz="3200" dirty="0">
              <a:solidFill>
                <a:schemeClr val="tx1"/>
              </a:solidFill>
              <a:latin typeface="HGP創英角ﾎﾟｯﾌﾟ体" pitchFamily="50" charset="-128"/>
              <a:ea typeface="HGP創英角ﾎﾟｯﾌﾟ体" pitchFamily="50" charset="-128"/>
            </a:endParaRPr>
          </a:p>
        </p:txBody>
      </p:sp>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66594024"/>
      </p:ext>
    </p:extLst>
  </p:cSld>
  <p:clrMapOvr>
    <a:masterClrMapping/>
  </p:clrMapOvr>
  <mc:AlternateContent xmlns:mc="http://schemas.openxmlformats.org/markup-compatibility/2006" xmlns:p14="http://schemas.microsoft.com/office/powerpoint/2010/main">
    <mc:Choice Requires="p14">
      <p:transition spd="slow" p14:dur="2000" advTm="29871"/>
    </mc:Choice>
    <mc:Fallback xmlns="">
      <p:transition spd="slow" advTm="2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958687" y="188640"/>
            <a:ext cx="5399087" cy="641350"/>
          </a:xfrm>
          <a:prstGeom prst="rect">
            <a:avLst/>
          </a:prstGeom>
          <a:solidFill>
            <a:schemeClr val="bg1"/>
          </a:solidFill>
          <a:ln w="9525">
            <a:noFill/>
            <a:miter lim="800000"/>
            <a:headEnd/>
            <a:tailEnd/>
          </a:ln>
          <a:effectLst/>
        </p:spPr>
        <p:txBody>
          <a:bodyPr>
            <a:spAutoFit/>
          </a:bodyPr>
          <a:lstStyle/>
          <a:p>
            <a:pPr algn="ctr"/>
            <a:r>
              <a:rPr lang="ja-JP" altLang="en-US" sz="3600" dirty="0">
                <a:solidFill>
                  <a:schemeClr val="tx1"/>
                </a:solidFill>
                <a:latin typeface="HGP創英角ﾎﾟｯﾌﾟ体" pitchFamily="50" charset="-128"/>
                <a:ea typeface="HGP創英角ﾎﾟｯﾌﾟ体" pitchFamily="50" charset="-128"/>
              </a:rPr>
              <a:t>サンゴとサンゴ礁の違い</a:t>
            </a:r>
          </a:p>
        </p:txBody>
      </p:sp>
      <p:pic>
        <p:nvPicPr>
          <p:cNvPr id="3" name="Picture 258" descr="礁池模式図2"/>
          <p:cNvPicPr>
            <a:picLocks noChangeAspect="1" noChangeArrowheads="1"/>
          </p:cNvPicPr>
          <p:nvPr/>
        </p:nvPicPr>
        <p:blipFill>
          <a:blip r:embed="rId5" cstate="print"/>
          <a:srcRect/>
          <a:stretch>
            <a:fillRect/>
          </a:stretch>
        </p:blipFill>
        <p:spPr>
          <a:xfrm>
            <a:off x="1942785" y="2060575"/>
            <a:ext cx="4537075" cy="3463925"/>
          </a:xfrm>
          <a:prstGeom prst="rect">
            <a:avLst/>
          </a:prstGeom>
          <a:noFill/>
          <a:ln/>
        </p:spPr>
      </p:pic>
      <p:sp>
        <p:nvSpPr>
          <p:cNvPr id="4" name="Text Box 8"/>
          <p:cNvSpPr txBox="1">
            <a:spLocks noChangeArrowheads="1"/>
          </p:cNvSpPr>
          <p:nvPr/>
        </p:nvSpPr>
        <p:spPr bwMode="auto">
          <a:xfrm>
            <a:off x="6622984" y="1124744"/>
            <a:ext cx="3995490" cy="523220"/>
          </a:xfrm>
          <a:prstGeom prst="rect">
            <a:avLst/>
          </a:prstGeom>
          <a:solidFill>
            <a:srgbClr val="FFFF00"/>
          </a:solidFill>
          <a:ln w="9525">
            <a:noFill/>
            <a:miter lim="800000"/>
            <a:headEnd/>
            <a:tailEnd/>
          </a:ln>
          <a:effectLst/>
        </p:spPr>
        <p:txBody>
          <a:bodyPr wrap="square">
            <a:spAutoFit/>
          </a:bodyPr>
          <a:lstStyle/>
          <a:p>
            <a:pPr algn="ctr"/>
            <a:r>
              <a:rPr lang="ja-JP" altLang="en-US" sz="2800" dirty="0">
                <a:solidFill>
                  <a:srgbClr val="006699"/>
                </a:solidFill>
                <a:latin typeface="HGP創英角ﾎﾟｯﾌﾟ体" pitchFamily="50" charset="-128"/>
                <a:ea typeface="HGP創英角ﾎﾟｯﾌﾟ体" pitchFamily="50" charset="-128"/>
              </a:rPr>
              <a:t>サンゴ礁</a:t>
            </a:r>
            <a:r>
              <a:rPr lang="ja-JP" altLang="en-US" sz="2800" dirty="0">
                <a:solidFill>
                  <a:schemeClr val="tx1"/>
                </a:solidFill>
                <a:latin typeface="HGP創英角ﾎﾟｯﾌﾟ体" pitchFamily="50" charset="-128"/>
                <a:ea typeface="HGP創英角ﾎﾟｯﾌﾟ体" pitchFamily="50" charset="-128"/>
              </a:rPr>
              <a:t>　地形の名前</a:t>
            </a:r>
          </a:p>
        </p:txBody>
      </p:sp>
      <p:sp>
        <p:nvSpPr>
          <p:cNvPr id="6" name="Line 269"/>
          <p:cNvSpPr>
            <a:spLocks noChangeShapeType="1"/>
          </p:cNvSpPr>
          <p:nvPr/>
        </p:nvSpPr>
        <p:spPr bwMode="auto">
          <a:xfrm flipH="1">
            <a:off x="5702095" y="1628776"/>
            <a:ext cx="1425466" cy="1379167"/>
          </a:xfrm>
          <a:prstGeom prst="line">
            <a:avLst/>
          </a:prstGeom>
          <a:noFill/>
          <a:ln w="38100">
            <a:solidFill>
              <a:srgbClr val="FFFF00"/>
            </a:solidFill>
            <a:round/>
            <a:headEnd/>
            <a:tailEnd type="triangle" w="med" len="med"/>
          </a:ln>
          <a:effectLst/>
        </p:spPr>
        <p:txBody>
          <a:bodyPr/>
          <a:lstStyle/>
          <a:p>
            <a:endParaRPr lang="ja-JP" altLang="en-US"/>
          </a:p>
        </p:txBody>
      </p:sp>
      <p:grpSp>
        <p:nvGrpSpPr>
          <p:cNvPr id="7" name="Group 273"/>
          <p:cNvGrpSpPr>
            <a:grpSpLocks/>
          </p:cNvGrpSpPr>
          <p:nvPr/>
        </p:nvGrpSpPr>
        <p:grpSpPr bwMode="auto">
          <a:xfrm>
            <a:off x="4319273" y="4005263"/>
            <a:ext cx="6443662" cy="2654300"/>
            <a:chOff x="1701" y="2523"/>
            <a:chExt cx="4059" cy="1672"/>
          </a:xfrm>
        </p:grpSpPr>
        <p:sp>
          <p:nvSpPr>
            <p:cNvPr id="8" name="Text Box 7"/>
            <p:cNvSpPr txBox="1">
              <a:spLocks noChangeArrowheads="1"/>
            </p:cNvSpPr>
            <p:nvPr/>
          </p:nvSpPr>
          <p:spPr bwMode="auto">
            <a:xfrm>
              <a:off x="3107" y="2523"/>
              <a:ext cx="2653" cy="330"/>
            </a:xfrm>
            <a:prstGeom prst="rect">
              <a:avLst/>
            </a:prstGeom>
            <a:solidFill>
              <a:srgbClr val="FFFF00"/>
            </a:solidFill>
            <a:ln w="9525">
              <a:noFill/>
              <a:miter lim="800000"/>
              <a:headEnd/>
              <a:tailEnd/>
            </a:ln>
            <a:effectLst/>
          </p:spPr>
          <p:txBody>
            <a:bodyPr wrap="square">
              <a:spAutoFit/>
            </a:bodyPr>
            <a:lstStyle/>
            <a:p>
              <a:pPr algn="ctr"/>
              <a:r>
                <a:rPr lang="ja-JP" altLang="en-US" sz="2800" dirty="0">
                  <a:solidFill>
                    <a:srgbClr val="006699"/>
                  </a:solidFill>
                  <a:latin typeface="HGP創英角ﾎﾟｯﾌﾟ体" pitchFamily="50" charset="-128"/>
                  <a:ea typeface="HGP創英角ﾎﾟｯﾌﾟ体" pitchFamily="50" charset="-128"/>
                </a:rPr>
                <a:t>サンゴ　</a:t>
              </a:r>
              <a:r>
                <a:rPr lang="ja-JP" altLang="en-US" sz="2800" dirty="0">
                  <a:solidFill>
                    <a:schemeClr val="tx1"/>
                  </a:solidFill>
                  <a:latin typeface="HGP創英角ﾎﾟｯﾌﾟ体" pitchFamily="50" charset="-128"/>
                  <a:ea typeface="HGP創英角ﾎﾟｯﾌﾟ体" pitchFamily="50" charset="-128"/>
                </a:rPr>
                <a:t>生きものの名前</a:t>
              </a:r>
            </a:p>
          </p:txBody>
        </p:sp>
        <p:pic>
          <p:nvPicPr>
            <p:cNvPr id="9" name="Picture 260" descr="P1010221"/>
            <p:cNvPicPr>
              <a:picLocks noChangeAspect="1" noChangeArrowheads="1"/>
            </p:cNvPicPr>
            <p:nvPr/>
          </p:nvPicPr>
          <p:blipFill>
            <a:blip r:embed="rId6" cstate="print"/>
            <a:srcRect/>
            <a:stretch>
              <a:fillRect/>
            </a:stretch>
          </p:blipFill>
          <p:spPr bwMode="auto">
            <a:xfrm>
              <a:off x="3379" y="2931"/>
              <a:ext cx="1564" cy="1173"/>
            </a:xfrm>
            <a:prstGeom prst="rect">
              <a:avLst/>
            </a:prstGeom>
            <a:noFill/>
            <a:ln/>
            <a:effectLst/>
          </p:spPr>
        </p:pic>
        <p:pic>
          <p:nvPicPr>
            <p:cNvPr id="10" name="Picture 266" descr="P1010046"/>
            <p:cNvPicPr>
              <a:picLocks noChangeAspect="1" noChangeArrowheads="1"/>
            </p:cNvPicPr>
            <p:nvPr/>
          </p:nvPicPr>
          <p:blipFill>
            <a:blip r:embed="rId7" cstate="print"/>
            <a:srcRect/>
            <a:stretch>
              <a:fillRect/>
            </a:stretch>
          </p:blipFill>
          <p:spPr bwMode="auto">
            <a:xfrm>
              <a:off x="4604" y="3430"/>
              <a:ext cx="1020" cy="765"/>
            </a:xfrm>
            <a:prstGeom prst="rect">
              <a:avLst/>
            </a:prstGeom>
            <a:noFill/>
            <a:ln/>
            <a:effectLst/>
          </p:spPr>
        </p:pic>
        <p:sp>
          <p:nvSpPr>
            <p:cNvPr id="11" name="Line 270"/>
            <p:cNvSpPr>
              <a:spLocks noChangeShapeType="1"/>
            </p:cNvSpPr>
            <p:nvPr/>
          </p:nvSpPr>
          <p:spPr bwMode="auto">
            <a:xfrm flipH="1">
              <a:off x="1701" y="2704"/>
              <a:ext cx="1588" cy="363"/>
            </a:xfrm>
            <a:prstGeom prst="line">
              <a:avLst/>
            </a:prstGeom>
            <a:noFill/>
            <a:ln w="38100">
              <a:solidFill>
                <a:srgbClr val="FFFF00"/>
              </a:solidFill>
              <a:round/>
              <a:headEnd/>
              <a:tailEnd type="triangle" w="med" len="med"/>
            </a:ln>
            <a:effectLst/>
          </p:spPr>
          <p:txBody>
            <a:bodyPr/>
            <a:lstStyle/>
            <a:p>
              <a:endParaRPr lang="ja-JP" altLang="en-US"/>
            </a:p>
          </p:txBody>
        </p:sp>
        <p:sp>
          <p:nvSpPr>
            <p:cNvPr id="12" name="Line 271"/>
            <p:cNvSpPr>
              <a:spLocks noChangeShapeType="1"/>
            </p:cNvSpPr>
            <p:nvPr/>
          </p:nvSpPr>
          <p:spPr bwMode="auto">
            <a:xfrm flipH="1">
              <a:off x="2064" y="2704"/>
              <a:ext cx="1225" cy="136"/>
            </a:xfrm>
            <a:prstGeom prst="line">
              <a:avLst/>
            </a:prstGeom>
            <a:noFill/>
            <a:ln w="38100">
              <a:solidFill>
                <a:srgbClr val="FFFF00"/>
              </a:solidFill>
              <a:round/>
              <a:headEnd/>
              <a:tailEnd type="triangle" w="med" len="med"/>
            </a:ln>
            <a:effectLst/>
          </p:spPr>
          <p:txBody>
            <a:bodyPr/>
            <a:lstStyle/>
            <a:p>
              <a:endParaRPr lang="ja-JP" altLang="en-US"/>
            </a:p>
          </p:txBody>
        </p:sp>
      </p:grpSp>
      <p:pic>
        <p:nvPicPr>
          <p:cNvPr id="13" name="図 12"/>
          <p:cNvPicPr>
            <a:picLocks noChangeAspect="1"/>
          </p:cNvPicPr>
          <p:nvPr/>
        </p:nvPicPr>
        <p:blipFill>
          <a:blip r:embed="rId8"/>
          <a:stretch>
            <a:fillRect/>
          </a:stretch>
        </p:blipFill>
        <p:spPr>
          <a:xfrm>
            <a:off x="7471558" y="1827310"/>
            <a:ext cx="2689860" cy="2019300"/>
          </a:xfrm>
          <a:prstGeom prst="rect">
            <a:avLst/>
          </a:prstGeom>
        </p:spPr>
      </p:pic>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5845481"/>
      </p:ext>
    </p:extLst>
  </p:cSld>
  <p:clrMapOvr>
    <a:masterClrMapping/>
  </p:clrMapOvr>
  <mc:AlternateContent xmlns:mc="http://schemas.openxmlformats.org/markup-compatibility/2006" xmlns:p14="http://schemas.microsoft.com/office/powerpoint/2010/main">
    <mc:Choice Requires="p14">
      <p:transition spd="slow" p14:dur="2000" advTm="18637"/>
    </mc:Choice>
    <mc:Fallback xmlns="">
      <p:transition spd="slow" advTm="18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408669" y="548680"/>
            <a:ext cx="3455987" cy="641350"/>
          </a:xfrm>
          <a:prstGeom prst="rect">
            <a:avLst/>
          </a:prstGeom>
          <a:solidFill>
            <a:schemeClr val="bg1"/>
          </a:solidFill>
          <a:ln w="9525">
            <a:noFill/>
            <a:miter lim="800000"/>
            <a:headEnd/>
            <a:tailEnd/>
          </a:ln>
          <a:effectLst/>
        </p:spPr>
        <p:txBody>
          <a:bodyPr>
            <a:spAutoFit/>
          </a:bodyPr>
          <a:lstStyle/>
          <a:p>
            <a:pPr algn="ctr"/>
            <a:r>
              <a:rPr lang="ja-JP" altLang="en-US" sz="3600" dirty="0">
                <a:solidFill>
                  <a:schemeClr val="tx1"/>
                </a:solidFill>
                <a:latin typeface="HGP創英角ﾎﾟｯﾌﾟ体" pitchFamily="50" charset="-128"/>
                <a:ea typeface="HGP創英角ﾎﾟｯﾌﾟ体" pitchFamily="50" charset="-128"/>
              </a:rPr>
              <a:t>サンゴって何？</a:t>
            </a:r>
          </a:p>
        </p:txBody>
      </p:sp>
      <p:sp>
        <p:nvSpPr>
          <p:cNvPr id="3" name="Text Box 21"/>
          <p:cNvSpPr txBox="1">
            <a:spLocks noChangeArrowheads="1"/>
          </p:cNvSpPr>
          <p:nvPr/>
        </p:nvSpPr>
        <p:spPr bwMode="auto">
          <a:xfrm>
            <a:off x="3040517" y="5517232"/>
            <a:ext cx="6768752" cy="954107"/>
          </a:xfrm>
          <a:prstGeom prst="rect">
            <a:avLst/>
          </a:prstGeom>
          <a:solidFill>
            <a:schemeClr val="bg1"/>
          </a:solidFill>
          <a:ln w="9525">
            <a:noFill/>
            <a:miter lim="800000"/>
            <a:headEnd/>
            <a:tailEnd/>
          </a:ln>
          <a:effectLst/>
        </p:spPr>
        <p:txBody>
          <a:bodyPr wrap="square">
            <a:spAutoFit/>
          </a:bodyPr>
          <a:lstStyle/>
          <a:p>
            <a:pPr algn="ctr"/>
            <a:r>
              <a:rPr lang="ja-JP" altLang="en-US" sz="2400" dirty="0">
                <a:solidFill>
                  <a:schemeClr val="tx1"/>
                </a:solidFill>
                <a:latin typeface="HGP創英角ﾎﾟｯﾌﾟ体" pitchFamily="50" charset="-128"/>
                <a:ea typeface="HGP創英角ﾎﾟｯﾌﾟ体" pitchFamily="50" charset="-128"/>
              </a:rPr>
              <a:t>サンゴの中で、特に固い骨格を作る仲間を</a:t>
            </a:r>
            <a:endParaRPr lang="en-US" altLang="ja-JP" sz="2400" dirty="0">
              <a:solidFill>
                <a:schemeClr val="tx1"/>
              </a:solidFill>
              <a:latin typeface="HGP創英角ﾎﾟｯﾌﾟ体" pitchFamily="50" charset="-128"/>
              <a:ea typeface="HGP創英角ﾎﾟｯﾌﾟ体" pitchFamily="50" charset="-128"/>
            </a:endParaRPr>
          </a:p>
          <a:p>
            <a:pPr algn="ctr"/>
            <a:r>
              <a:rPr lang="ja-JP" altLang="en-US" sz="3200" dirty="0">
                <a:solidFill>
                  <a:srgbClr val="FF0000"/>
                </a:solidFill>
                <a:latin typeface="HGP創英角ﾎﾟｯﾌﾟ体" pitchFamily="50" charset="-128"/>
                <a:ea typeface="HGP創英角ﾎﾟｯﾌﾟ体" pitchFamily="50" charset="-128"/>
              </a:rPr>
              <a:t>造礁サンゴ</a:t>
            </a:r>
            <a:r>
              <a:rPr lang="ja-JP" altLang="en-US" sz="2400" dirty="0">
                <a:solidFill>
                  <a:schemeClr val="tx1"/>
                </a:solidFill>
                <a:latin typeface="HGP創英角ﾎﾟｯﾌﾟ体" pitchFamily="50" charset="-128"/>
                <a:ea typeface="HGP創英角ﾎﾟｯﾌﾟ体" pitchFamily="50" charset="-128"/>
              </a:rPr>
              <a:t>と呼びます。</a:t>
            </a:r>
          </a:p>
        </p:txBody>
      </p:sp>
      <p:pic>
        <p:nvPicPr>
          <p:cNvPr id="5" name="図 4"/>
          <p:cNvPicPr>
            <a:picLocks noChangeAspect="1"/>
          </p:cNvPicPr>
          <p:nvPr/>
        </p:nvPicPr>
        <p:blipFill>
          <a:blip r:embed="rId6"/>
          <a:stretch>
            <a:fillRect/>
          </a:stretch>
        </p:blipFill>
        <p:spPr>
          <a:xfrm>
            <a:off x="3604260" y="1562100"/>
            <a:ext cx="4983480" cy="3733800"/>
          </a:xfrm>
          <a:prstGeom prst="rect">
            <a:avLst/>
          </a:prstGeom>
        </p:spPr>
      </p:pic>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79890066"/>
      </p:ext>
    </p:extLst>
  </p:cSld>
  <p:clrMapOvr>
    <a:masterClrMapping/>
  </p:clrMapOvr>
  <mc:AlternateContent xmlns:mc="http://schemas.openxmlformats.org/markup-compatibility/2006" xmlns:p14="http://schemas.microsoft.com/office/powerpoint/2010/main">
    <mc:Choice Requires="p14">
      <p:transition spd="slow" p14:dur="2000" advTm="18806"/>
    </mc:Choice>
    <mc:Fallback xmlns="">
      <p:transition spd="slow" advTm="18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4"/>
          <p:cNvPicPr>
            <a:picLocks noChangeAspect="1" noChangeArrowheads="1"/>
          </p:cNvPicPr>
          <p:nvPr/>
        </p:nvPicPr>
        <p:blipFill>
          <a:blip r:embed="rId6" cstate="print"/>
          <a:srcRect/>
          <a:stretch>
            <a:fillRect/>
          </a:stretch>
        </p:blipFill>
        <p:spPr bwMode="auto">
          <a:xfrm>
            <a:off x="5282034" y="961040"/>
            <a:ext cx="3384550" cy="2166938"/>
          </a:xfrm>
          <a:prstGeom prst="rect">
            <a:avLst/>
          </a:prstGeom>
          <a:noFill/>
        </p:spPr>
      </p:pic>
      <p:sp>
        <p:nvSpPr>
          <p:cNvPr id="3" name="Line 56"/>
          <p:cNvSpPr>
            <a:spLocks noChangeShapeType="1"/>
          </p:cNvSpPr>
          <p:nvPr/>
        </p:nvSpPr>
        <p:spPr bwMode="auto">
          <a:xfrm flipH="1">
            <a:off x="4887910" y="1916113"/>
            <a:ext cx="936625" cy="938212"/>
          </a:xfrm>
          <a:prstGeom prst="line">
            <a:avLst/>
          </a:prstGeom>
          <a:noFill/>
          <a:ln w="222250">
            <a:solidFill>
              <a:schemeClr val="bg1"/>
            </a:solidFill>
            <a:round/>
            <a:headEnd/>
            <a:tailEnd type="triangle" w="med" len="med"/>
          </a:ln>
          <a:effectLst/>
        </p:spPr>
        <p:txBody>
          <a:bodyPr/>
          <a:lstStyle/>
          <a:p>
            <a:endParaRPr lang="ja-JP" altLang="en-US"/>
          </a:p>
        </p:txBody>
      </p:sp>
      <p:sp>
        <p:nvSpPr>
          <p:cNvPr id="4" name="Oval 57"/>
          <p:cNvSpPr>
            <a:spLocks noChangeArrowheads="1"/>
          </p:cNvSpPr>
          <p:nvPr/>
        </p:nvSpPr>
        <p:spPr bwMode="auto">
          <a:xfrm>
            <a:off x="5753097" y="1628775"/>
            <a:ext cx="360363" cy="360363"/>
          </a:xfrm>
          <a:prstGeom prst="ellipse">
            <a:avLst/>
          </a:prstGeom>
          <a:noFill/>
          <a:ln w="57150">
            <a:solidFill>
              <a:schemeClr val="bg1"/>
            </a:solidFill>
            <a:round/>
            <a:headEnd/>
            <a:tailEnd/>
          </a:ln>
          <a:effectLst/>
        </p:spPr>
        <p:txBody>
          <a:bodyPr wrap="none" anchor="ctr"/>
          <a:lstStyle/>
          <a:p>
            <a:endParaRPr lang="ja-JP" altLang="en-US"/>
          </a:p>
        </p:txBody>
      </p:sp>
      <p:grpSp>
        <p:nvGrpSpPr>
          <p:cNvPr id="5" name="Group 65"/>
          <p:cNvGrpSpPr>
            <a:grpSpLocks/>
          </p:cNvGrpSpPr>
          <p:nvPr/>
        </p:nvGrpSpPr>
        <p:grpSpPr bwMode="auto">
          <a:xfrm>
            <a:off x="6256335" y="3429000"/>
            <a:ext cx="3887787" cy="3240088"/>
            <a:chOff x="2789" y="2160"/>
            <a:chExt cx="2449" cy="2041"/>
          </a:xfrm>
        </p:grpSpPr>
        <p:pic>
          <p:nvPicPr>
            <p:cNvPr id="6" name="Picture 4" descr="無題"/>
            <p:cNvPicPr>
              <a:picLocks noChangeAspect="1" noChangeArrowheads="1"/>
            </p:cNvPicPr>
            <p:nvPr/>
          </p:nvPicPr>
          <p:blipFill>
            <a:blip r:embed="rId7" cstate="print"/>
            <a:srcRect/>
            <a:stretch>
              <a:fillRect/>
            </a:stretch>
          </p:blipFill>
          <p:spPr bwMode="auto">
            <a:xfrm>
              <a:off x="2971" y="2432"/>
              <a:ext cx="2132" cy="1647"/>
            </a:xfrm>
            <a:prstGeom prst="rect">
              <a:avLst/>
            </a:prstGeom>
            <a:noFill/>
          </p:spPr>
        </p:pic>
        <p:sp>
          <p:nvSpPr>
            <p:cNvPr id="7" name="AutoShape 58"/>
            <p:cNvSpPr>
              <a:spLocks noChangeArrowheads="1"/>
            </p:cNvSpPr>
            <p:nvPr/>
          </p:nvSpPr>
          <p:spPr bwMode="auto">
            <a:xfrm>
              <a:off x="2789" y="2341"/>
              <a:ext cx="2449" cy="1860"/>
            </a:xfrm>
            <a:prstGeom prst="roundRect">
              <a:avLst>
                <a:gd name="adj" fmla="val 16667"/>
              </a:avLst>
            </a:prstGeom>
            <a:noFill/>
            <a:ln w="53975">
              <a:solidFill>
                <a:srgbClr val="CCFFCC"/>
              </a:solidFill>
              <a:round/>
              <a:headEnd/>
              <a:tailEnd/>
            </a:ln>
            <a:effectLst/>
          </p:spPr>
          <p:txBody>
            <a:bodyPr wrap="none" anchor="ctr"/>
            <a:lstStyle/>
            <a:p>
              <a:endParaRPr lang="ja-JP" altLang="en-US"/>
            </a:p>
          </p:txBody>
        </p:sp>
        <p:sp>
          <p:nvSpPr>
            <p:cNvPr id="8" name="AutoShape 59"/>
            <p:cNvSpPr>
              <a:spLocks noChangeArrowheads="1"/>
            </p:cNvSpPr>
            <p:nvPr/>
          </p:nvSpPr>
          <p:spPr bwMode="auto">
            <a:xfrm>
              <a:off x="3379" y="2160"/>
              <a:ext cx="1315" cy="227"/>
            </a:xfrm>
            <a:prstGeom prst="roundRect">
              <a:avLst>
                <a:gd name="adj" fmla="val 16667"/>
              </a:avLst>
            </a:prstGeom>
            <a:solidFill>
              <a:srgbClr val="CCFFCC"/>
            </a:solidFill>
            <a:ln w="9525">
              <a:noFill/>
              <a:round/>
              <a:headEnd/>
              <a:tailEnd/>
            </a:ln>
            <a:effectLst/>
          </p:spPr>
          <p:txBody>
            <a:bodyPr wrap="none" anchor="ctr"/>
            <a:lstStyle/>
            <a:p>
              <a:pPr algn="ctr"/>
              <a:r>
                <a:rPr lang="ja-JP" altLang="en-US" sz="1800" dirty="0">
                  <a:solidFill>
                    <a:srgbClr val="006699"/>
                  </a:solidFill>
                  <a:latin typeface="HGP創英角ﾎﾟｯﾌﾟ体" pitchFamily="50" charset="-128"/>
                  <a:ea typeface="HGP創英角ﾎﾟｯﾌﾟ体" pitchFamily="50" charset="-128"/>
                </a:rPr>
                <a:t>サンゴの体の構造</a:t>
              </a:r>
            </a:p>
          </p:txBody>
        </p:sp>
      </p:grpSp>
      <p:sp>
        <p:nvSpPr>
          <p:cNvPr id="9" name="Text Box 63"/>
          <p:cNvSpPr txBox="1">
            <a:spLocks noChangeArrowheads="1"/>
          </p:cNvSpPr>
          <p:nvPr/>
        </p:nvSpPr>
        <p:spPr bwMode="auto">
          <a:xfrm>
            <a:off x="3735583" y="190381"/>
            <a:ext cx="5185494" cy="646331"/>
          </a:xfrm>
          <a:prstGeom prst="rect">
            <a:avLst/>
          </a:prstGeom>
          <a:solidFill>
            <a:schemeClr val="bg1"/>
          </a:solidFill>
          <a:ln w="9525">
            <a:noFill/>
            <a:miter lim="800000"/>
            <a:headEnd/>
            <a:tailEnd/>
          </a:ln>
          <a:effectLst/>
        </p:spPr>
        <p:txBody>
          <a:bodyPr wrap="square">
            <a:spAutoFit/>
          </a:bodyPr>
          <a:lstStyle/>
          <a:p>
            <a:pPr algn="ctr"/>
            <a:r>
              <a:rPr lang="ja-JP" altLang="en-US" sz="3600" dirty="0">
                <a:solidFill>
                  <a:schemeClr val="tx1"/>
                </a:solidFill>
                <a:latin typeface="HGP創英角ﾎﾟｯﾌﾟ体" pitchFamily="50" charset="-128"/>
                <a:ea typeface="HGP創英角ﾎﾟｯﾌﾟ体" pitchFamily="50" charset="-128"/>
              </a:rPr>
              <a:t>サンゴの正体は・・・</a:t>
            </a:r>
          </a:p>
        </p:txBody>
      </p:sp>
      <p:sp>
        <p:nvSpPr>
          <p:cNvPr id="10" name="Text Box 14"/>
          <p:cNvSpPr txBox="1">
            <a:spLocks noChangeArrowheads="1"/>
          </p:cNvSpPr>
          <p:nvPr/>
        </p:nvSpPr>
        <p:spPr bwMode="auto">
          <a:xfrm>
            <a:off x="1971672" y="5516563"/>
            <a:ext cx="4284663" cy="1415772"/>
          </a:xfrm>
          <a:prstGeom prst="rect">
            <a:avLst/>
          </a:prstGeom>
          <a:noFill/>
          <a:ln w="9525">
            <a:noFill/>
            <a:miter lim="800000"/>
            <a:headEnd/>
            <a:tailEnd/>
          </a:ln>
          <a:effectLst/>
        </p:spPr>
        <p:txBody>
          <a:bodyPr>
            <a:spAutoFit/>
          </a:bodyPr>
          <a:lstStyle/>
          <a:p>
            <a:r>
              <a:rPr lang="ja-JP" altLang="en-US" sz="2400" dirty="0">
                <a:latin typeface="HG創英角ﾎﾟｯﾌﾟ体" pitchFamily="49" charset="-128"/>
                <a:ea typeface="HG創英角ﾎﾟｯﾌﾟ体" pitchFamily="49" charset="-128"/>
              </a:rPr>
              <a:t>サンゴは「ポリプ」と呼ばれる小さな動物が集まってできています。</a:t>
            </a:r>
          </a:p>
          <a:p>
            <a:endParaRPr lang="en-US" altLang="ja-JP" dirty="0">
              <a:latin typeface="Comic Sans MS" pitchFamily="66" charset="0"/>
              <a:ea typeface="HG創英角ﾎﾟｯﾌﾟ体" pitchFamily="49" charset="-128"/>
            </a:endParaRPr>
          </a:p>
        </p:txBody>
      </p:sp>
      <p:pic>
        <p:nvPicPr>
          <p:cNvPr id="11" name="Picture 58" descr="C:\Users\EGAWA\Desktop\P101017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8608" y="2885880"/>
            <a:ext cx="3093522" cy="2515948"/>
          </a:xfrm>
          <a:prstGeom prst="rect">
            <a:avLst/>
          </a:prstGeom>
          <a:noFill/>
          <a:extLst>
            <a:ext uri="{909E8E84-426E-40DD-AFC4-6F175D3DCCD1}">
              <a14:hiddenFill xmlns:a14="http://schemas.microsoft.com/office/drawing/2010/main">
                <a:solidFill>
                  <a:srgbClr val="FFFFFF"/>
                </a:solidFill>
              </a14:hiddenFill>
            </a:ext>
          </a:extLst>
        </p:spPr>
      </p:pic>
      <p:pic>
        <p:nvPicPr>
          <p:cNvPr id="12" name="オーディオ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941497953"/>
      </p:ext>
    </p:extLst>
  </p:cSld>
  <p:clrMapOvr>
    <a:masterClrMapping/>
  </p:clrMapOvr>
  <mc:AlternateContent xmlns:mc="http://schemas.openxmlformats.org/markup-compatibility/2006" xmlns:p14="http://schemas.microsoft.com/office/powerpoint/2010/main">
    <mc:Choice Requires="p14">
      <p:transition spd="slow" p14:dur="2000" advTm="32190"/>
    </mc:Choice>
    <mc:Fallback xmlns="">
      <p:transition spd="slow" advTm="3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3" grpId="0" animBg="1"/>
      <p:bldP spid="4"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7"/>
          <p:cNvSpPr txBox="1">
            <a:spLocks noChangeArrowheads="1"/>
          </p:cNvSpPr>
          <p:nvPr/>
        </p:nvSpPr>
        <p:spPr bwMode="auto">
          <a:xfrm>
            <a:off x="4223294" y="123825"/>
            <a:ext cx="4103687" cy="641350"/>
          </a:xfrm>
          <a:prstGeom prst="rect">
            <a:avLst/>
          </a:prstGeom>
          <a:solidFill>
            <a:schemeClr val="bg1"/>
          </a:solidFill>
          <a:ln w="9525">
            <a:noFill/>
            <a:miter lim="800000"/>
            <a:headEnd/>
            <a:tailEnd/>
          </a:ln>
          <a:effectLst/>
        </p:spPr>
        <p:txBody>
          <a:bodyPr>
            <a:spAutoFit/>
          </a:bodyPr>
          <a:lstStyle/>
          <a:p>
            <a:pPr algn="ctr"/>
            <a:r>
              <a:rPr lang="ja-JP" altLang="en-US" sz="3600" dirty="0">
                <a:solidFill>
                  <a:schemeClr val="tx1"/>
                </a:solidFill>
                <a:latin typeface="HGP創英角ﾎﾟｯﾌﾟ体" pitchFamily="50" charset="-128"/>
                <a:ea typeface="HGP創英角ﾎﾟｯﾌﾟ体" pitchFamily="50" charset="-128"/>
              </a:rPr>
              <a:t>サンゴの仲間たち</a:t>
            </a:r>
          </a:p>
        </p:txBody>
      </p:sp>
      <p:grpSp>
        <p:nvGrpSpPr>
          <p:cNvPr id="9" name="Group 52"/>
          <p:cNvGrpSpPr>
            <a:grpSpLocks/>
          </p:cNvGrpSpPr>
          <p:nvPr/>
        </p:nvGrpSpPr>
        <p:grpSpPr bwMode="auto">
          <a:xfrm>
            <a:off x="4582069" y="5589588"/>
            <a:ext cx="3960812" cy="798512"/>
            <a:chOff x="1791" y="3612"/>
            <a:chExt cx="2358" cy="457"/>
          </a:xfrm>
        </p:grpSpPr>
        <p:sp>
          <p:nvSpPr>
            <p:cNvPr id="10" name="Text Box 50"/>
            <p:cNvSpPr txBox="1">
              <a:spLocks noChangeArrowheads="1"/>
            </p:cNvSpPr>
            <p:nvPr/>
          </p:nvSpPr>
          <p:spPr bwMode="auto">
            <a:xfrm>
              <a:off x="1791" y="3702"/>
              <a:ext cx="2358" cy="367"/>
            </a:xfrm>
            <a:prstGeom prst="rect">
              <a:avLst/>
            </a:prstGeom>
            <a:noFill/>
            <a:ln w="9525">
              <a:noFill/>
              <a:miter lim="800000"/>
              <a:headEnd/>
              <a:tailEnd/>
            </a:ln>
            <a:effectLst/>
          </p:spPr>
          <p:txBody>
            <a:bodyPr>
              <a:spAutoFit/>
            </a:bodyPr>
            <a:lstStyle/>
            <a:p>
              <a:r>
                <a:rPr lang="ja-JP" altLang="en-US" sz="1800">
                  <a:latin typeface="HGP創英角ﾎﾟｯﾌﾟ体" pitchFamily="50" charset="-128"/>
                  <a:ea typeface="HGP創英角ﾎﾟｯﾌﾟ体" pitchFamily="50" charset="-128"/>
                </a:rPr>
                <a:t>これらはみんな、</a:t>
              </a:r>
              <a:r>
                <a:rPr lang="ja-JP" altLang="en-US" sz="1800">
                  <a:solidFill>
                    <a:srgbClr val="FFFF00"/>
                  </a:solidFill>
                  <a:latin typeface="HGP創英角ﾎﾟｯﾌﾟ体" pitchFamily="50" charset="-128"/>
                  <a:ea typeface="HGP創英角ﾎﾟｯﾌﾟ体" pitchFamily="50" charset="-128"/>
                </a:rPr>
                <a:t>刺胞動物</a:t>
              </a:r>
              <a:r>
                <a:rPr lang="ja-JP" altLang="en-US" sz="1800">
                  <a:latin typeface="HGP創英角ﾎﾟｯﾌﾟ体" pitchFamily="50" charset="-128"/>
                  <a:ea typeface="HGP創英角ﾎﾟｯﾌﾟ体" pitchFamily="50" charset="-128"/>
                </a:rPr>
                <a:t>とよばれる</a:t>
              </a:r>
            </a:p>
            <a:p>
              <a:r>
                <a:rPr lang="ja-JP" altLang="en-US" sz="1800">
                  <a:latin typeface="HGP創英角ﾎﾟｯﾌﾟ体" pitchFamily="50" charset="-128"/>
                  <a:ea typeface="HGP創英角ﾎﾟｯﾌﾟ体" pitchFamily="50" charset="-128"/>
                </a:rPr>
                <a:t>仲間で、</a:t>
              </a:r>
              <a:r>
                <a:rPr lang="ja-JP" altLang="en-US" sz="1800">
                  <a:solidFill>
                    <a:srgbClr val="FFFF00"/>
                  </a:solidFill>
                  <a:latin typeface="HGP創英角ﾎﾟｯﾌﾟ体" pitchFamily="50" charset="-128"/>
                  <a:ea typeface="HGP創英角ﾎﾟｯﾌﾟ体" pitchFamily="50" charset="-128"/>
                </a:rPr>
                <a:t>刺胞細胞</a:t>
              </a:r>
              <a:r>
                <a:rPr lang="ja-JP" altLang="en-US" sz="1800">
                  <a:latin typeface="HGP創英角ﾎﾟｯﾌﾟ体" pitchFamily="50" charset="-128"/>
                  <a:ea typeface="HGP創英角ﾎﾟｯﾌﾟ体" pitchFamily="50" charset="-128"/>
                </a:rPr>
                <a:t>を持っています。</a:t>
              </a:r>
            </a:p>
          </p:txBody>
        </p:sp>
        <p:sp>
          <p:nvSpPr>
            <p:cNvPr id="11" name="Text Box 51"/>
            <p:cNvSpPr txBox="1">
              <a:spLocks noChangeArrowheads="1"/>
            </p:cNvSpPr>
            <p:nvPr/>
          </p:nvSpPr>
          <p:spPr bwMode="auto">
            <a:xfrm>
              <a:off x="2789" y="3612"/>
              <a:ext cx="691" cy="150"/>
            </a:xfrm>
            <a:prstGeom prst="rect">
              <a:avLst/>
            </a:prstGeom>
            <a:noFill/>
            <a:ln w="9525">
              <a:noFill/>
              <a:miter lim="800000"/>
              <a:headEnd/>
              <a:tailEnd/>
            </a:ln>
            <a:effectLst/>
          </p:spPr>
          <p:txBody>
            <a:bodyPr wrap="none">
              <a:spAutoFit/>
            </a:bodyPr>
            <a:lstStyle/>
            <a:p>
              <a:r>
                <a:rPr lang="ja-JP" altLang="en-US" sz="1100">
                  <a:latin typeface="HGP創英角ﾎﾟｯﾌﾟ体" pitchFamily="50" charset="-128"/>
                  <a:ea typeface="HGP創英角ﾎﾟｯﾌﾟ体" pitchFamily="50" charset="-128"/>
                </a:rPr>
                <a:t>しほう　どうぶつ</a:t>
              </a:r>
            </a:p>
          </p:txBody>
        </p:sp>
      </p:grpSp>
      <p:sp>
        <p:nvSpPr>
          <p:cNvPr id="12" name="AutoShape 59"/>
          <p:cNvSpPr>
            <a:spLocks noChangeArrowheads="1"/>
          </p:cNvSpPr>
          <p:nvPr/>
        </p:nvSpPr>
        <p:spPr bwMode="auto">
          <a:xfrm>
            <a:off x="1918244" y="3429000"/>
            <a:ext cx="3097212" cy="2160588"/>
          </a:xfrm>
          <a:prstGeom prst="roundRect">
            <a:avLst>
              <a:gd name="adj" fmla="val 16667"/>
            </a:avLst>
          </a:prstGeom>
          <a:noFill/>
          <a:ln w="38100">
            <a:solidFill>
              <a:schemeClr val="hlink"/>
            </a:solidFill>
            <a:round/>
            <a:headEnd/>
            <a:tailEnd/>
          </a:ln>
          <a:effectLst/>
        </p:spPr>
        <p:txBody>
          <a:bodyPr wrap="none" anchor="ctr"/>
          <a:lstStyle/>
          <a:p>
            <a:endParaRPr lang="ja-JP" altLang="en-US"/>
          </a:p>
        </p:txBody>
      </p:sp>
      <p:sp>
        <p:nvSpPr>
          <p:cNvPr id="13" name="AutoShape 60"/>
          <p:cNvSpPr>
            <a:spLocks noChangeArrowheads="1"/>
          </p:cNvSpPr>
          <p:nvPr/>
        </p:nvSpPr>
        <p:spPr bwMode="auto">
          <a:xfrm>
            <a:off x="7498306" y="3213100"/>
            <a:ext cx="3276600" cy="2449513"/>
          </a:xfrm>
          <a:prstGeom prst="roundRect">
            <a:avLst>
              <a:gd name="adj" fmla="val 16667"/>
            </a:avLst>
          </a:prstGeom>
          <a:noFill/>
          <a:ln w="38100">
            <a:solidFill>
              <a:schemeClr val="hlink"/>
            </a:solidFill>
            <a:round/>
            <a:headEnd/>
            <a:tailEnd/>
          </a:ln>
          <a:effectLst/>
        </p:spPr>
        <p:txBody>
          <a:bodyPr wrap="none" anchor="ctr"/>
          <a:lstStyle/>
          <a:p>
            <a:endParaRPr lang="ja-JP" altLang="en-US">
              <a:latin typeface="HGP創英角ﾎﾟｯﾌﾟ体" pitchFamily="50" charset="-128"/>
              <a:ea typeface="HGP創英角ﾎﾟｯﾌﾟ体" pitchFamily="50" charset="-128"/>
            </a:endParaRPr>
          </a:p>
        </p:txBody>
      </p:sp>
      <p:sp>
        <p:nvSpPr>
          <p:cNvPr id="14" name="AutoShape 61"/>
          <p:cNvSpPr>
            <a:spLocks noChangeArrowheads="1"/>
          </p:cNvSpPr>
          <p:nvPr/>
        </p:nvSpPr>
        <p:spPr bwMode="auto">
          <a:xfrm>
            <a:off x="6671219" y="836613"/>
            <a:ext cx="3095625" cy="2089150"/>
          </a:xfrm>
          <a:prstGeom prst="roundRect">
            <a:avLst>
              <a:gd name="adj" fmla="val 16667"/>
            </a:avLst>
          </a:prstGeom>
          <a:noFill/>
          <a:ln w="38100">
            <a:solidFill>
              <a:schemeClr val="hlink"/>
            </a:solidFill>
            <a:round/>
            <a:headEnd/>
            <a:tailEnd/>
          </a:ln>
          <a:effectLst/>
        </p:spPr>
        <p:txBody>
          <a:bodyPr wrap="none" anchor="ctr"/>
          <a:lstStyle/>
          <a:p>
            <a:endParaRPr lang="ja-JP" altLang="en-US">
              <a:latin typeface="HGP創英角ﾎﾟｯﾌﾟ体" pitchFamily="50" charset="-128"/>
              <a:ea typeface="HGP創英角ﾎﾟｯﾌﾟ体" pitchFamily="50" charset="-128"/>
            </a:endParaRPr>
          </a:p>
        </p:txBody>
      </p:sp>
      <p:sp>
        <p:nvSpPr>
          <p:cNvPr id="15" name="AutoShape 62"/>
          <p:cNvSpPr>
            <a:spLocks noChangeArrowheads="1"/>
          </p:cNvSpPr>
          <p:nvPr/>
        </p:nvSpPr>
        <p:spPr bwMode="auto">
          <a:xfrm>
            <a:off x="2423069" y="908050"/>
            <a:ext cx="3168650" cy="2162175"/>
          </a:xfrm>
          <a:prstGeom prst="roundRect">
            <a:avLst>
              <a:gd name="adj" fmla="val 16667"/>
            </a:avLst>
          </a:prstGeom>
          <a:noFill/>
          <a:ln w="38100">
            <a:solidFill>
              <a:schemeClr val="hlink"/>
            </a:solidFill>
            <a:round/>
            <a:headEnd/>
            <a:tailEnd/>
          </a:ln>
          <a:effectLst/>
        </p:spPr>
        <p:txBody>
          <a:bodyPr wrap="none" anchor="ctr"/>
          <a:lstStyle/>
          <a:p>
            <a:endParaRPr lang="ja-JP" altLang="en-US">
              <a:latin typeface="HGP創英角ﾎﾟｯﾌﾟ体" pitchFamily="50" charset="-128"/>
              <a:ea typeface="HGP創英角ﾎﾟｯﾌﾟ体" pitchFamily="50" charset="-128"/>
            </a:endParaRPr>
          </a:p>
        </p:txBody>
      </p:sp>
      <p:sp>
        <p:nvSpPr>
          <p:cNvPr id="16" name="Text Box 63"/>
          <p:cNvSpPr txBox="1">
            <a:spLocks noChangeArrowheads="1"/>
          </p:cNvSpPr>
          <p:nvPr/>
        </p:nvSpPr>
        <p:spPr bwMode="auto">
          <a:xfrm>
            <a:off x="2257969" y="3651250"/>
            <a:ext cx="1577676" cy="369332"/>
          </a:xfrm>
          <a:prstGeom prst="rect">
            <a:avLst/>
          </a:prstGeom>
          <a:noFill/>
          <a:ln w="9525">
            <a:noFill/>
            <a:miter lim="800000"/>
            <a:headEnd/>
            <a:tailEnd/>
          </a:ln>
          <a:effectLst/>
        </p:spPr>
        <p:txBody>
          <a:bodyPr wrap="none">
            <a:spAutoFit/>
          </a:bodyPr>
          <a:lstStyle/>
          <a:p>
            <a:r>
              <a:rPr lang="ja-JP" altLang="en-US" sz="1800">
                <a:latin typeface="HGP創英角ﾎﾟｯﾌﾟ体" pitchFamily="50" charset="-128"/>
                <a:ea typeface="HGP創英角ﾎﾟｯﾌﾟ体" pitchFamily="50" charset="-128"/>
              </a:rPr>
              <a:t>ソフトコーラル</a:t>
            </a:r>
          </a:p>
        </p:txBody>
      </p:sp>
      <p:sp>
        <p:nvSpPr>
          <p:cNvPr id="17" name="Text Box 64"/>
          <p:cNvSpPr txBox="1">
            <a:spLocks noChangeArrowheads="1"/>
          </p:cNvSpPr>
          <p:nvPr/>
        </p:nvSpPr>
        <p:spPr bwMode="auto">
          <a:xfrm>
            <a:off x="2565944" y="1125538"/>
            <a:ext cx="797013" cy="369332"/>
          </a:xfrm>
          <a:prstGeom prst="rect">
            <a:avLst/>
          </a:prstGeom>
          <a:noFill/>
          <a:ln w="9525">
            <a:noFill/>
            <a:miter lim="800000"/>
            <a:headEnd/>
            <a:tailEnd/>
          </a:ln>
          <a:effectLst/>
        </p:spPr>
        <p:txBody>
          <a:bodyPr wrap="none">
            <a:spAutoFit/>
          </a:bodyPr>
          <a:lstStyle/>
          <a:p>
            <a:r>
              <a:rPr lang="ja-JP" altLang="en-US" sz="1800">
                <a:latin typeface="HGP創英角ﾎﾟｯﾌﾟ体" pitchFamily="50" charset="-128"/>
                <a:ea typeface="HGP創英角ﾎﾟｯﾌﾟ体" pitchFamily="50" charset="-128"/>
              </a:rPr>
              <a:t>クラゲ</a:t>
            </a:r>
          </a:p>
        </p:txBody>
      </p:sp>
      <p:sp>
        <p:nvSpPr>
          <p:cNvPr id="18" name="Text Box 65"/>
          <p:cNvSpPr txBox="1">
            <a:spLocks noChangeArrowheads="1"/>
          </p:cNvSpPr>
          <p:nvPr/>
        </p:nvSpPr>
        <p:spPr bwMode="auto">
          <a:xfrm>
            <a:off x="7534819" y="908050"/>
            <a:ext cx="1270000" cy="366713"/>
          </a:xfrm>
          <a:prstGeom prst="rect">
            <a:avLst/>
          </a:prstGeom>
          <a:noFill/>
          <a:ln w="9525">
            <a:noFill/>
            <a:miter lim="800000"/>
            <a:headEnd/>
            <a:tailEnd/>
          </a:ln>
          <a:effectLst/>
        </p:spPr>
        <p:txBody>
          <a:bodyPr wrap="none">
            <a:spAutoFit/>
          </a:bodyPr>
          <a:lstStyle/>
          <a:p>
            <a:r>
              <a:rPr lang="ja-JP" altLang="en-US" sz="1800">
                <a:latin typeface="HGP創英角ﾎﾟｯﾌﾟ体" pitchFamily="50" charset="-128"/>
                <a:ea typeface="HGP創英角ﾎﾟｯﾌﾟ体" pitchFamily="50" charset="-128"/>
              </a:rPr>
              <a:t>宝石サンゴ</a:t>
            </a:r>
          </a:p>
        </p:txBody>
      </p:sp>
      <p:sp>
        <p:nvSpPr>
          <p:cNvPr id="19" name="Text Box 66"/>
          <p:cNvSpPr txBox="1">
            <a:spLocks noChangeArrowheads="1"/>
          </p:cNvSpPr>
          <p:nvPr/>
        </p:nvSpPr>
        <p:spPr bwMode="auto">
          <a:xfrm>
            <a:off x="9190581" y="3429000"/>
            <a:ext cx="1550988" cy="366713"/>
          </a:xfrm>
          <a:prstGeom prst="rect">
            <a:avLst/>
          </a:prstGeom>
          <a:noFill/>
          <a:ln w="9525">
            <a:noFill/>
            <a:miter lim="800000"/>
            <a:headEnd/>
            <a:tailEnd/>
          </a:ln>
          <a:effectLst/>
        </p:spPr>
        <p:txBody>
          <a:bodyPr wrap="none">
            <a:spAutoFit/>
          </a:bodyPr>
          <a:lstStyle/>
          <a:p>
            <a:r>
              <a:rPr lang="ja-JP" altLang="en-US" sz="1800">
                <a:latin typeface="HGP創英角ﾎﾟｯﾌﾟ体" pitchFamily="50" charset="-128"/>
                <a:ea typeface="HGP創英角ﾎﾟｯﾌﾟ体" pitchFamily="50" charset="-128"/>
              </a:rPr>
              <a:t>イソギンチャク</a:t>
            </a:r>
          </a:p>
        </p:txBody>
      </p:sp>
      <p:pic>
        <p:nvPicPr>
          <p:cNvPr id="21" name="図 20"/>
          <p:cNvPicPr>
            <a:picLocks noChangeAspect="1"/>
          </p:cNvPicPr>
          <p:nvPr/>
        </p:nvPicPr>
        <p:blipFill>
          <a:blip r:embed="rId5"/>
          <a:stretch>
            <a:fillRect/>
          </a:stretch>
        </p:blipFill>
        <p:spPr>
          <a:xfrm>
            <a:off x="2814565" y="1558720"/>
            <a:ext cx="2042160" cy="1363980"/>
          </a:xfrm>
          <a:prstGeom prst="rect">
            <a:avLst/>
          </a:prstGeom>
        </p:spPr>
      </p:pic>
      <p:pic>
        <p:nvPicPr>
          <p:cNvPr id="22" name="図 21"/>
          <p:cNvPicPr>
            <a:picLocks noChangeAspect="1"/>
          </p:cNvPicPr>
          <p:nvPr/>
        </p:nvPicPr>
        <p:blipFill>
          <a:blip r:embed="rId6"/>
          <a:stretch>
            <a:fillRect/>
          </a:stretch>
        </p:blipFill>
        <p:spPr>
          <a:xfrm>
            <a:off x="5368357" y="3154456"/>
            <a:ext cx="1813560" cy="2156460"/>
          </a:xfrm>
          <a:prstGeom prst="rect">
            <a:avLst/>
          </a:prstGeom>
        </p:spPr>
      </p:pic>
      <p:sp>
        <p:nvSpPr>
          <p:cNvPr id="23" name="Text Box 42"/>
          <p:cNvSpPr txBox="1">
            <a:spLocks noChangeArrowheads="1"/>
          </p:cNvSpPr>
          <p:nvPr/>
        </p:nvSpPr>
        <p:spPr bwMode="auto">
          <a:xfrm>
            <a:off x="5518694" y="4797425"/>
            <a:ext cx="1584325" cy="406400"/>
          </a:xfrm>
          <a:prstGeom prst="rect">
            <a:avLst/>
          </a:prstGeom>
          <a:solidFill>
            <a:schemeClr val="accent2"/>
          </a:solidFill>
          <a:ln w="9525">
            <a:solidFill>
              <a:schemeClr val="bg1"/>
            </a:solidFill>
            <a:miter lim="800000"/>
            <a:headEnd/>
            <a:tailEnd/>
          </a:ln>
          <a:effectLst/>
        </p:spPr>
        <p:txBody>
          <a:bodyPr>
            <a:spAutoFit/>
          </a:bodyPr>
          <a:lstStyle/>
          <a:p>
            <a:r>
              <a:rPr lang="ja-JP" altLang="en-US" sz="2000">
                <a:latin typeface="HGP創英角ﾎﾟｯﾌﾟ体" pitchFamily="50" charset="-128"/>
                <a:ea typeface="HGP創英角ﾎﾟｯﾌﾟ体" pitchFamily="50" charset="-128"/>
              </a:rPr>
              <a:t>造礁サンゴ</a:t>
            </a:r>
          </a:p>
        </p:txBody>
      </p:sp>
      <p:pic>
        <p:nvPicPr>
          <p:cNvPr id="24" name="図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19139" y="1357478"/>
            <a:ext cx="1385680" cy="1457216"/>
          </a:xfrm>
          <a:prstGeom prst="rect">
            <a:avLst/>
          </a:prstGeom>
        </p:spPr>
      </p:pic>
      <p:pic>
        <p:nvPicPr>
          <p:cNvPr id="25" name="図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8821" y="4020582"/>
            <a:ext cx="1608111" cy="1516055"/>
          </a:xfrm>
          <a:prstGeom prst="rect">
            <a:avLst/>
          </a:prstGeom>
        </p:spPr>
      </p:pic>
      <p:pic>
        <p:nvPicPr>
          <p:cNvPr id="26" name="図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2882" y="3978372"/>
            <a:ext cx="1973400" cy="1543871"/>
          </a:xfrm>
          <a:prstGeom prst="rect">
            <a:avLst/>
          </a:prstGeom>
        </p:spPr>
      </p:pic>
      <p:pic>
        <p:nvPicPr>
          <p:cNvPr id="27" name="図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2326" y="3429000"/>
            <a:ext cx="1344724" cy="965880"/>
          </a:xfrm>
          <a:prstGeom prst="rect">
            <a:avLst/>
          </a:prstGeom>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98371482"/>
      </p:ext>
    </p:extLst>
  </p:cSld>
  <p:clrMapOvr>
    <a:masterClrMapping/>
  </p:clrMapOvr>
  <mc:AlternateContent xmlns:mc="http://schemas.openxmlformats.org/markup-compatibility/2006" xmlns:p14="http://schemas.microsoft.com/office/powerpoint/2010/main">
    <mc:Choice Requires="p14">
      <p:transition spd="slow" p14:dur="2000" advTm="24151"/>
    </mc:Choice>
    <mc:Fallback xmlns="">
      <p:transition spd="slow" advTm="2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659397" y="1878168"/>
            <a:ext cx="7804150" cy="2225675"/>
          </a:xfrm>
          <a:prstGeom prst="rect">
            <a:avLst/>
          </a:prstGeom>
          <a:noFill/>
          <a:ln w="9525">
            <a:noFill/>
            <a:miter lim="800000"/>
            <a:headEnd/>
            <a:tailEnd/>
          </a:ln>
          <a:effectLst/>
        </p:spPr>
        <p:txBody>
          <a:bodyPr wrap="none">
            <a:spAutoFit/>
          </a:bodyPr>
          <a:lstStyle/>
          <a:p>
            <a:r>
              <a:rPr lang="ja-JP" altLang="en-US" sz="2000" dirty="0">
                <a:solidFill>
                  <a:srgbClr val="FFFF00"/>
                </a:solidFill>
                <a:ea typeface="HG丸ｺﾞｼｯｸM-PRO" pitchFamily="50" charset="-128"/>
              </a:rPr>
              <a:t>サンゴやクラゲ、イソギンチャクの仲間は、敵から身を守ったり、</a:t>
            </a:r>
          </a:p>
          <a:p>
            <a:endParaRPr lang="ja-JP" altLang="en-US" sz="2000" dirty="0">
              <a:solidFill>
                <a:srgbClr val="FFFF00"/>
              </a:solidFill>
              <a:ea typeface="HG丸ｺﾞｼｯｸM-PRO" pitchFamily="50" charset="-128"/>
            </a:endParaRPr>
          </a:p>
          <a:p>
            <a:r>
              <a:rPr lang="ja-JP" altLang="en-US" sz="2000" dirty="0">
                <a:solidFill>
                  <a:srgbClr val="FFFF00"/>
                </a:solidFill>
                <a:ea typeface="HG丸ｺﾞｼｯｸM-PRO" pitchFamily="50" charset="-128"/>
              </a:rPr>
              <a:t>えさをつかまえたりするための毒針をもっています。</a:t>
            </a:r>
          </a:p>
          <a:p>
            <a:endParaRPr lang="ja-JP" altLang="en-US" sz="2000" dirty="0">
              <a:solidFill>
                <a:srgbClr val="FFFF00"/>
              </a:solidFill>
              <a:ea typeface="HG丸ｺﾞｼｯｸM-PRO" pitchFamily="50" charset="-128"/>
            </a:endParaRPr>
          </a:p>
          <a:p>
            <a:r>
              <a:rPr lang="ja-JP" altLang="en-US" sz="2000" dirty="0">
                <a:solidFill>
                  <a:srgbClr val="FFFF00"/>
                </a:solidFill>
                <a:ea typeface="HG丸ｺﾞｼｯｸM-PRO" pitchFamily="50" charset="-128"/>
              </a:rPr>
              <a:t>この毒針は、ふだんは刺胞細胞というカプセルのなかにらせん状に</a:t>
            </a:r>
          </a:p>
          <a:p>
            <a:endParaRPr lang="ja-JP" altLang="en-US" sz="2000" dirty="0">
              <a:solidFill>
                <a:srgbClr val="FFFF00"/>
              </a:solidFill>
              <a:ea typeface="HG丸ｺﾞｼｯｸM-PRO" pitchFamily="50" charset="-128"/>
            </a:endParaRPr>
          </a:p>
          <a:p>
            <a:r>
              <a:rPr lang="ja-JP" altLang="en-US" sz="2000" dirty="0">
                <a:solidFill>
                  <a:srgbClr val="FFFF00"/>
                </a:solidFill>
                <a:ea typeface="HG丸ｺﾞｼｯｸM-PRO" pitchFamily="50" charset="-128"/>
              </a:rPr>
              <a:t>まいてしまわれていますが、敵などが近づくと発射されます。</a:t>
            </a:r>
          </a:p>
        </p:txBody>
      </p:sp>
      <p:sp>
        <p:nvSpPr>
          <p:cNvPr id="3" name="Rectangle 3"/>
          <p:cNvSpPr txBox="1">
            <a:spLocks noChangeArrowheads="1"/>
          </p:cNvSpPr>
          <p:nvPr/>
        </p:nvSpPr>
        <p:spPr>
          <a:xfrm>
            <a:off x="2272070" y="819704"/>
            <a:ext cx="7772400" cy="147002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smtClean="0">
                <a:solidFill>
                  <a:srgbClr val="FFFF00"/>
                </a:solidFill>
                <a:ea typeface="HG丸ｺﾞｼｯｸM-PRO" pitchFamily="50" charset="-128"/>
              </a:rPr>
              <a:t>刺胞細胞</a:t>
            </a:r>
            <a:endParaRPr lang="ja-JP" altLang="en-US" b="1" dirty="0">
              <a:solidFill>
                <a:srgbClr val="FFFF00"/>
              </a:solidFill>
              <a:ea typeface="HG丸ｺﾞｼｯｸM-PRO" pitchFamily="50" charset="-128"/>
            </a:endParaRPr>
          </a:p>
        </p:txBody>
      </p:sp>
      <p:sp>
        <p:nvSpPr>
          <p:cNvPr id="4" name="Text Box 4"/>
          <p:cNvSpPr txBox="1">
            <a:spLocks noChangeArrowheads="1"/>
          </p:cNvSpPr>
          <p:nvPr/>
        </p:nvSpPr>
        <p:spPr bwMode="auto">
          <a:xfrm>
            <a:off x="4969265" y="333685"/>
            <a:ext cx="2470150" cy="366712"/>
          </a:xfrm>
          <a:prstGeom prst="rect">
            <a:avLst/>
          </a:prstGeom>
          <a:noFill/>
          <a:ln w="9525">
            <a:noFill/>
            <a:miter lim="800000"/>
            <a:headEnd/>
            <a:tailEnd/>
          </a:ln>
          <a:effectLst/>
        </p:spPr>
        <p:txBody>
          <a:bodyPr wrap="none">
            <a:spAutoFit/>
          </a:bodyPr>
          <a:lstStyle/>
          <a:p>
            <a:r>
              <a:rPr lang="ja-JP" altLang="en-US" sz="1800" dirty="0">
                <a:solidFill>
                  <a:srgbClr val="FFFF00"/>
                </a:solidFill>
                <a:ea typeface="HG丸ｺﾞｼｯｸM-PRO" pitchFamily="50" charset="-128"/>
              </a:rPr>
              <a:t>し　ほう　さい　ぼう</a:t>
            </a:r>
          </a:p>
        </p:txBody>
      </p:sp>
      <p:sp>
        <p:nvSpPr>
          <p:cNvPr id="5" name="Text Box 5"/>
          <p:cNvSpPr txBox="1">
            <a:spLocks noChangeArrowheads="1"/>
          </p:cNvSpPr>
          <p:nvPr/>
        </p:nvSpPr>
        <p:spPr bwMode="auto">
          <a:xfrm>
            <a:off x="7766385" y="1733705"/>
            <a:ext cx="438150" cy="244475"/>
          </a:xfrm>
          <a:prstGeom prst="rect">
            <a:avLst/>
          </a:prstGeom>
          <a:noFill/>
          <a:ln w="9525">
            <a:noFill/>
            <a:miter lim="800000"/>
            <a:headEnd/>
            <a:tailEnd/>
          </a:ln>
          <a:effectLst/>
        </p:spPr>
        <p:txBody>
          <a:bodyPr wrap="none">
            <a:spAutoFit/>
          </a:bodyPr>
          <a:lstStyle/>
          <a:p>
            <a:r>
              <a:rPr lang="ja-JP" altLang="en-US" sz="1000" dirty="0">
                <a:solidFill>
                  <a:srgbClr val="FFFF00"/>
                </a:solidFill>
                <a:ea typeface="HG丸ｺﾞｼｯｸM-PRO" pitchFamily="50" charset="-128"/>
              </a:rPr>
              <a:t>てき</a:t>
            </a:r>
          </a:p>
        </p:txBody>
      </p:sp>
      <p:sp>
        <p:nvSpPr>
          <p:cNvPr id="6" name="Text Box 6"/>
          <p:cNvSpPr txBox="1">
            <a:spLocks noChangeArrowheads="1"/>
          </p:cNvSpPr>
          <p:nvPr/>
        </p:nvSpPr>
        <p:spPr bwMode="auto">
          <a:xfrm>
            <a:off x="5323222" y="2959255"/>
            <a:ext cx="1073150" cy="244475"/>
          </a:xfrm>
          <a:prstGeom prst="rect">
            <a:avLst/>
          </a:prstGeom>
          <a:noFill/>
          <a:ln w="9525">
            <a:noFill/>
            <a:miter lim="800000"/>
            <a:headEnd/>
            <a:tailEnd/>
          </a:ln>
          <a:effectLst/>
        </p:spPr>
        <p:txBody>
          <a:bodyPr wrap="none">
            <a:spAutoFit/>
          </a:bodyPr>
          <a:lstStyle/>
          <a:p>
            <a:r>
              <a:rPr lang="ja-JP" altLang="en-US" sz="1000" dirty="0" err="1">
                <a:solidFill>
                  <a:srgbClr val="FFFF00"/>
                </a:solidFill>
                <a:ea typeface="HG丸ｺﾞｼｯｸM-PRO" pitchFamily="50" charset="-128"/>
              </a:rPr>
              <a:t>しほうさいぼう</a:t>
            </a:r>
            <a:endParaRPr lang="ja-JP" altLang="en-US" sz="1000" dirty="0">
              <a:solidFill>
                <a:srgbClr val="FFFF00"/>
              </a:solidFill>
              <a:ea typeface="HG丸ｺﾞｼｯｸM-PRO" pitchFamily="50" charset="-128"/>
            </a:endParaRPr>
          </a:p>
        </p:txBody>
      </p:sp>
      <p:sp>
        <p:nvSpPr>
          <p:cNvPr id="7" name="Text Box 7"/>
          <p:cNvSpPr txBox="1">
            <a:spLocks noChangeArrowheads="1"/>
          </p:cNvSpPr>
          <p:nvPr/>
        </p:nvSpPr>
        <p:spPr bwMode="auto">
          <a:xfrm>
            <a:off x="3162635" y="2959255"/>
            <a:ext cx="692150" cy="244475"/>
          </a:xfrm>
          <a:prstGeom prst="rect">
            <a:avLst/>
          </a:prstGeom>
          <a:noFill/>
          <a:ln w="9525">
            <a:noFill/>
            <a:miter lim="800000"/>
            <a:headEnd/>
            <a:tailEnd/>
          </a:ln>
          <a:effectLst/>
        </p:spPr>
        <p:txBody>
          <a:bodyPr wrap="none">
            <a:spAutoFit/>
          </a:bodyPr>
          <a:lstStyle/>
          <a:p>
            <a:r>
              <a:rPr lang="ja-JP" altLang="en-US" sz="1000" dirty="0">
                <a:solidFill>
                  <a:srgbClr val="FFFF00"/>
                </a:solidFill>
                <a:ea typeface="HG丸ｺﾞｼｯｸM-PRO" pitchFamily="50" charset="-128"/>
              </a:rPr>
              <a:t>どくばり</a:t>
            </a:r>
          </a:p>
        </p:txBody>
      </p:sp>
      <p:sp>
        <p:nvSpPr>
          <p:cNvPr id="8" name="Text Box 8"/>
          <p:cNvSpPr txBox="1">
            <a:spLocks noChangeArrowheads="1"/>
          </p:cNvSpPr>
          <p:nvPr/>
        </p:nvSpPr>
        <p:spPr bwMode="auto">
          <a:xfrm>
            <a:off x="6232860" y="2354418"/>
            <a:ext cx="819150" cy="244475"/>
          </a:xfrm>
          <a:prstGeom prst="rect">
            <a:avLst/>
          </a:prstGeom>
          <a:noFill/>
          <a:ln w="9525">
            <a:noFill/>
            <a:miter lim="800000"/>
            <a:headEnd/>
            <a:tailEnd/>
          </a:ln>
          <a:effectLst/>
        </p:spPr>
        <p:txBody>
          <a:bodyPr>
            <a:spAutoFit/>
          </a:bodyPr>
          <a:lstStyle/>
          <a:p>
            <a:r>
              <a:rPr lang="ja-JP" altLang="en-US" sz="1000" dirty="0">
                <a:solidFill>
                  <a:srgbClr val="FFFF00"/>
                </a:solidFill>
                <a:ea typeface="HG丸ｺﾞｼｯｸM-PRO" pitchFamily="50" charset="-128"/>
              </a:rPr>
              <a:t>どくばり</a:t>
            </a:r>
          </a:p>
        </p:txBody>
      </p:sp>
      <p:sp>
        <p:nvSpPr>
          <p:cNvPr id="9" name="Text Box 9"/>
          <p:cNvSpPr txBox="1">
            <a:spLocks noChangeArrowheads="1"/>
          </p:cNvSpPr>
          <p:nvPr/>
        </p:nvSpPr>
        <p:spPr bwMode="auto">
          <a:xfrm>
            <a:off x="9761895" y="2962426"/>
            <a:ext cx="565150" cy="244475"/>
          </a:xfrm>
          <a:prstGeom prst="rect">
            <a:avLst/>
          </a:prstGeom>
          <a:noFill/>
          <a:ln w="9525">
            <a:noFill/>
            <a:miter lim="800000"/>
            <a:headEnd/>
            <a:tailEnd/>
          </a:ln>
          <a:effectLst/>
        </p:spPr>
        <p:txBody>
          <a:bodyPr wrap="none">
            <a:spAutoFit/>
          </a:bodyPr>
          <a:lstStyle/>
          <a:p>
            <a:r>
              <a:rPr lang="ja-JP" altLang="en-US" sz="1000" dirty="0">
                <a:solidFill>
                  <a:srgbClr val="FFFF00"/>
                </a:solidFill>
                <a:ea typeface="HG丸ｺﾞｼｯｸM-PRO" pitchFamily="50" charset="-128"/>
              </a:rPr>
              <a:t>じょう</a:t>
            </a:r>
          </a:p>
        </p:txBody>
      </p:sp>
      <p:sp>
        <p:nvSpPr>
          <p:cNvPr id="10" name="Text Box 10"/>
          <p:cNvSpPr txBox="1">
            <a:spLocks noChangeArrowheads="1"/>
          </p:cNvSpPr>
          <p:nvPr/>
        </p:nvSpPr>
        <p:spPr bwMode="auto">
          <a:xfrm>
            <a:off x="5970922" y="3578380"/>
            <a:ext cx="438150" cy="244475"/>
          </a:xfrm>
          <a:prstGeom prst="rect">
            <a:avLst/>
          </a:prstGeom>
          <a:noFill/>
          <a:ln w="9525">
            <a:noFill/>
            <a:miter lim="800000"/>
            <a:headEnd/>
            <a:tailEnd/>
          </a:ln>
          <a:effectLst/>
        </p:spPr>
        <p:txBody>
          <a:bodyPr wrap="none">
            <a:spAutoFit/>
          </a:bodyPr>
          <a:lstStyle/>
          <a:p>
            <a:r>
              <a:rPr lang="ja-JP" altLang="en-US" sz="1000" dirty="0">
                <a:solidFill>
                  <a:srgbClr val="FFFF00"/>
                </a:solidFill>
                <a:ea typeface="HG丸ｺﾞｼｯｸM-PRO" pitchFamily="50" charset="-128"/>
              </a:rPr>
              <a:t>てき</a:t>
            </a:r>
          </a:p>
        </p:txBody>
      </p:sp>
      <p:sp>
        <p:nvSpPr>
          <p:cNvPr id="11" name="Text Box 11"/>
          <p:cNvSpPr txBox="1">
            <a:spLocks noChangeArrowheads="1"/>
          </p:cNvSpPr>
          <p:nvPr/>
        </p:nvSpPr>
        <p:spPr bwMode="auto">
          <a:xfrm>
            <a:off x="8015622" y="3533930"/>
            <a:ext cx="692150" cy="244475"/>
          </a:xfrm>
          <a:prstGeom prst="rect">
            <a:avLst/>
          </a:prstGeom>
          <a:noFill/>
          <a:ln w="9525">
            <a:noFill/>
            <a:miter lim="800000"/>
            <a:headEnd/>
            <a:tailEnd/>
          </a:ln>
          <a:effectLst/>
        </p:spPr>
        <p:txBody>
          <a:bodyPr wrap="none">
            <a:spAutoFit/>
          </a:bodyPr>
          <a:lstStyle/>
          <a:p>
            <a:r>
              <a:rPr lang="ja-JP" altLang="en-US" sz="1000" dirty="0">
                <a:solidFill>
                  <a:srgbClr val="FFFF00"/>
                </a:solidFill>
                <a:ea typeface="HG丸ｺﾞｼｯｸM-PRO" pitchFamily="50" charset="-128"/>
              </a:rPr>
              <a:t>はっしゃ</a:t>
            </a:r>
          </a:p>
        </p:txBody>
      </p:sp>
      <p:pic>
        <p:nvPicPr>
          <p:cNvPr id="12" name="Picture 12" descr="hassyamae"/>
          <p:cNvPicPr>
            <a:picLocks noChangeAspect="1" noChangeArrowheads="1"/>
          </p:cNvPicPr>
          <p:nvPr/>
        </p:nvPicPr>
        <p:blipFill>
          <a:blip r:embed="rId5" cstate="print"/>
          <a:srcRect/>
          <a:stretch>
            <a:fillRect/>
          </a:stretch>
        </p:blipFill>
        <p:spPr bwMode="auto">
          <a:xfrm>
            <a:off x="3019760" y="4613430"/>
            <a:ext cx="2519362" cy="1512888"/>
          </a:xfrm>
          <a:prstGeom prst="rect">
            <a:avLst/>
          </a:prstGeom>
          <a:noFill/>
        </p:spPr>
      </p:pic>
      <p:pic>
        <p:nvPicPr>
          <p:cNvPr id="13" name="Picture 13" descr="hassyago"/>
          <p:cNvPicPr>
            <a:picLocks noChangeAspect="1" noChangeArrowheads="1"/>
          </p:cNvPicPr>
          <p:nvPr/>
        </p:nvPicPr>
        <p:blipFill>
          <a:blip r:embed="rId6" cstate="print"/>
          <a:srcRect/>
          <a:stretch>
            <a:fillRect/>
          </a:stretch>
        </p:blipFill>
        <p:spPr bwMode="auto">
          <a:xfrm>
            <a:off x="7052010" y="4613430"/>
            <a:ext cx="2592387" cy="1512888"/>
          </a:xfrm>
          <a:prstGeom prst="rect">
            <a:avLst/>
          </a:prstGeom>
          <a:noFill/>
        </p:spPr>
      </p:pic>
      <p:sp>
        <p:nvSpPr>
          <p:cNvPr id="14" name="AutoShape 14"/>
          <p:cNvSpPr>
            <a:spLocks noChangeArrowheads="1"/>
          </p:cNvSpPr>
          <p:nvPr/>
        </p:nvSpPr>
        <p:spPr bwMode="auto">
          <a:xfrm>
            <a:off x="5828047" y="5189693"/>
            <a:ext cx="1008063" cy="431800"/>
          </a:xfrm>
          <a:prstGeom prst="rightArrow">
            <a:avLst>
              <a:gd name="adj1" fmla="val 50000"/>
              <a:gd name="adj2" fmla="val 58364"/>
            </a:avLst>
          </a:prstGeom>
          <a:solidFill>
            <a:srgbClr val="FF0000"/>
          </a:solidFill>
          <a:ln w="9525">
            <a:noFill/>
            <a:miter lim="800000"/>
            <a:headEnd/>
            <a:tailEnd/>
          </a:ln>
          <a:effectLst/>
        </p:spPr>
        <p:txBody>
          <a:bodyPr wrap="none" anchor="ctr"/>
          <a:lstStyle/>
          <a:p>
            <a:endParaRPr lang="ja-JP" altLang="en-US"/>
          </a:p>
        </p:txBody>
      </p:sp>
      <p:sp>
        <p:nvSpPr>
          <p:cNvPr id="15" name="AutoShape 15"/>
          <p:cNvSpPr>
            <a:spLocks noChangeArrowheads="1"/>
          </p:cNvSpPr>
          <p:nvPr/>
        </p:nvSpPr>
        <p:spPr bwMode="auto">
          <a:xfrm rot="-542933">
            <a:off x="5539122" y="4264180"/>
            <a:ext cx="1428750" cy="1008063"/>
          </a:xfrm>
          <a:prstGeom prst="irregularSeal1">
            <a:avLst/>
          </a:prstGeom>
          <a:solidFill>
            <a:srgbClr val="FFFF00"/>
          </a:solidFill>
          <a:ln w="9525">
            <a:noFill/>
            <a:miter lim="800000"/>
            <a:headEnd/>
            <a:tailEnd/>
          </a:ln>
          <a:effectLst/>
        </p:spPr>
        <p:txBody>
          <a:bodyPr wrap="none" anchor="ctr"/>
          <a:lstStyle/>
          <a:p>
            <a:pPr algn="ctr"/>
            <a:r>
              <a:rPr lang="ja-JP" altLang="en-US" sz="1800" i="1">
                <a:solidFill>
                  <a:schemeClr val="tx1"/>
                </a:solidFill>
                <a:effectLst>
                  <a:outerShdw blurRad="38100" dist="38100" dir="2700000" algn="tl">
                    <a:srgbClr val="FFFFFF"/>
                  </a:outerShdw>
                </a:effectLst>
              </a:rPr>
              <a:t>はっしゃ！</a:t>
            </a:r>
          </a:p>
        </p:txBody>
      </p:sp>
      <p:pic>
        <p:nvPicPr>
          <p:cNvPr id="21" name="オーディオ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94575383"/>
      </p:ext>
    </p:extLst>
  </p:cSld>
  <p:clrMapOvr>
    <a:masterClrMapping/>
  </p:clrMapOvr>
  <mc:AlternateContent xmlns:mc="http://schemas.openxmlformats.org/markup-compatibility/2006" xmlns:p14="http://schemas.microsoft.com/office/powerpoint/2010/main">
    <mc:Choice Requires="p14">
      <p:transition spd="slow" p14:dur="2000" advTm="32219"/>
    </mc:Choice>
    <mc:Fallback xmlns="">
      <p:transition spd="slow" advTm="3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8.8"/>
</p:tagLst>
</file>

<file path=ppt/tags/tag3.xml><?xml version="1.0" encoding="utf-8"?>
<p:tagLst xmlns:a="http://schemas.openxmlformats.org/drawingml/2006/main" xmlns:r="http://schemas.openxmlformats.org/officeDocument/2006/relationships" xmlns:p="http://schemas.openxmlformats.org/presentationml/2006/main">
  <p:tag name="TIMING" val="|9.1|1.1|0.7|4.3|4.8"/>
</p:tagLst>
</file>

<file path=ppt/tags/tag4.xml><?xml version="1.0" encoding="utf-8"?>
<p:tagLst xmlns:a="http://schemas.openxmlformats.org/drawingml/2006/main" xmlns:r="http://schemas.openxmlformats.org/officeDocument/2006/relationships" xmlns:p="http://schemas.openxmlformats.org/presentationml/2006/main">
  <p:tag name="TIMING" val="|2.7"/>
</p:tagLst>
</file>

<file path=ppt/tags/tag5.xml><?xml version="1.0" encoding="utf-8"?>
<p:tagLst xmlns:a="http://schemas.openxmlformats.org/drawingml/2006/main" xmlns:r="http://schemas.openxmlformats.org/officeDocument/2006/relationships" xmlns:p="http://schemas.openxmlformats.org/presentationml/2006/main">
  <p:tag name="TIMING" val="|16.2|2.4|2.5|2.5|2.5"/>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9.1|17.8|7.3|9.9|10.9"/>
</p:tagLst>
</file>

<file path=ppt/tags/tag8.xml><?xml version="1.0" encoding="utf-8"?>
<p:tagLst xmlns:a="http://schemas.openxmlformats.org/drawingml/2006/main" xmlns:r="http://schemas.openxmlformats.org/officeDocument/2006/relationships" xmlns:p="http://schemas.openxmlformats.org/presentationml/2006/main">
  <p:tag name="TIMING" val="|8.8|12.5|10.4|13.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7712</TotalTime>
  <Words>2734</Words>
  <Application>Microsoft Office PowerPoint</Application>
  <PresentationFormat>ワイド画面</PresentationFormat>
  <Paragraphs>217</Paragraphs>
  <Slides>22</Slides>
  <Notes>22</Notes>
  <HiddenSlides>0</HiddenSlides>
  <MMClips>22</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22</vt:i4>
      </vt:variant>
    </vt:vector>
  </HeadingPairs>
  <TitlesOfParts>
    <vt:vector size="34" baseType="lpstr">
      <vt:lpstr>ＤＦＧ太丸ゴシック体</vt:lpstr>
      <vt:lpstr>HGP創英角ﾎﾟｯﾌﾟ体</vt:lpstr>
      <vt:lpstr>HGS創英角ﾎﾟｯﾌﾟ体</vt:lpstr>
      <vt:lpstr>HG丸ｺﾞｼｯｸM-PRO</vt:lpstr>
      <vt:lpstr>HG創英角ﾎﾟｯﾌﾟ体</vt:lpstr>
      <vt:lpstr>Meiryo UI</vt:lpstr>
      <vt:lpstr>ＭＳ Ｐゴシック</vt:lpstr>
      <vt:lpstr>游ゴシック</vt:lpstr>
      <vt:lpstr>游ゴシック Light</vt:lpstr>
      <vt:lpstr>Arial</vt:lpstr>
      <vt:lpstr>Comic Sans MS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Sachiko</dc:creator>
  <cp:lastModifiedBy>Windows ユーザー</cp:lastModifiedBy>
  <cp:revision>174</cp:revision>
  <dcterms:created xsi:type="dcterms:W3CDTF">2020-04-18T15:00:49Z</dcterms:created>
  <dcterms:modified xsi:type="dcterms:W3CDTF">2020-05-21T06:46:58Z</dcterms:modified>
</cp:coreProperties>
</file>