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7" r:id="rId2"/>
    <p:sldId id="281" r:id="rId3"/>
    <p:sldId id="291" r:id="rId4"/>
    <p:sldId id="290" r:id="rId5"/>
    <p:sldId id="278" r:id="rId6"/>
    <p:sldId id="279" r:id="rId7"/>
    <p:sldId id="282" r:id="rId8"/>
    <p:sldId id="280" r:id="rId9"/>
    <p:sldId id="283" r:id="rId10"/>
    <p:sldId id="284" r:id="rId11"/>
    <p:sldId id="288" r:id="rId12"/>
    <p:sldId id="285" r:id="rId13"/>
    <p:sldId id="289" r:id="rId14"/>
    <p:sldId id="266" r:id="rId1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14" autoAdjust="0"/>
  </p:normalViewPr>
  <p:slideViewPr>
    <p:cSldViewPr snapToGrid="0">
      <p:cViewPr varScale="1">
        <p:scale>
          <a:sx n="103" d="100"/>
          <a:sy n="103" d="100"/>
        </p:scale>
        <p:origin x="138" y="216"/>
      </p:cViewPr>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D6A77-8397-4F65-97AA-91EC0147B3BC}" type="datetimeFigureOut">
              <a:rPr kumimoji="1" lang="ja-JP" altLang="en-US" smtClean="0"/>
              <a:t>2020/5/18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DBF57-D1A6-4FDD-91C6-D68293B30113}" type="slidenum">
              <a:rPr kumimoji="1" lang="ja-JP" altLang="en-US" smtClean="0"/>
              <a:t>‹#›</a:t>
            </a:fld>
            <a:endParaRPr kumimoji="1" lang="ja-JP" altLang="en-US"/>
          </a:p>
        </p:txBody>
      </p:sp>
    </p:spTree>
    <p:extLst>
      <p:ext uri="{BB962C8B-B14F-4D97-AF65-F5344CB8AC3E}">
        <p14:creationId xmlns:p14="http://schemas.microsoft.com/office/powerpoint/2010/main" val="33431991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音声は次のページからになります！</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a:t>
            </a:fld>
            <a:endParaRPr kumimoji="1" lang="ja-JP" altLang="en-US"/>
          </a:p>
        </p:txBody>
      </p:sp>
    </p:spTree>
    <p:extLst>
      <p:ext uri="{BB962C8B-B14F-4D97-AF65-F5344CB8AC3E}">
        <p14:creationId xmlns:p14="http://schemas.microsoft.com/office/powerpoint/2010/main" val="3421060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三番目は環境影響評価です。これは、公海の生物多様性に影響を及ぼす可能性のある活動、例えば海底の資源探査に対して、その影響をどう評価していこうか、という話になります。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10</a:t>
            </a:fld>
            <a:endParaRPr kumimoji="1" lang="ja-JP" altLang="en-US"/>
          </a:p>
        </p:txBody>
      </p:sp>
    </p:spTree>
    <p:extLst>
      <p:ext uri="{BB962C8B-B14F-4D97-AF65-F5344CB8AC3E}">
        <p14:creationId xmlns:p14="http://schemas.microsoft.com/office/powerpoint/2010/main" val="2729445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これについても様々な議論が行われています。例えば、気候変動のような少しずつみられる影響を「累積的影響」として扱うべきか、また、公海と</a:t>
            </a:r>
            <a:r>
              <a:rPr kumimoji="1" lang="en-US" altLang="ja-JP" dirty="0"/>
              <a:t>EEZ</a:t>
            </a:r>
            <a:r>
              <a:rPr kumimoji="1" lang="ja-JP" altLang="en-US" dirty="0"/>
              <a:t>の境をまたぐような「越境影響」をどう扱うかということが話し合われています。また、環境影響評価を実施しなければならない活動とはいったい何であるのかという話もあります。さらに、誰が環境影響評価の実施を決めるのか、ということも話し合われています。これについては活動を行う国なのか、活動が行われる国なのかという選択肢がありますが、多くの国は後者を支持し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11</a:t>
            </a:fld>
            <a:endParaRPr kumimoji="1" lang="ja-JP" altLang="en-US"/>
          </a:p>
        </p:txBody>
      </p:sp>
    </p:spTree>
    <p:extLst>
      <p:ext uri="{BB962C8B-B14F-4D97-AF65-F5344CB8AC3E}">
        <p14:creationId xmlns:p14="http://schemas.microsoft.com/office/powerpoint/2010/main" val="1703859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最後は、能力構築・海洋技術移転になります。これは、公海の生物多様性を皆で保全し管理していくためには、そのようなノウハウや技術が不足する国、特に途上国に対するキャパシティーの向上が必要であるという議論になります。</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12</a:t>
            </a:fld>
            <a:endParaRPr kumimoji="1" lang="ja-JP" altLang="en-US"/>
          </a:p>
        </p:txBody>
      </p:sp>
    </p:spTree>
    <p:extLst>
      <p:ext uri="{BB962C8B-B14F-4D97-AF65-F5344CB8AC3E}">
        <p14:creationId xmlns:p14="http://schemas.microsoft.com/office/powerpoint/2010/main" val="1253473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しかし、ここでも各国に大きな意見の対立が見られます。主なものとして、能力構築・海洋技術移転を義務化するか否かという議論があります。途上国は</a:t>
            </a:r>
            <a:r>
              <a:rPr kumimoji="1" lang="en-US" altLang="ja-JP" dirty="0"/>
              <a:t>BBNJ</a:t>
            </a:r>
            <a:r>
              <a:rPr kumimoji="1" lang="ja-JP" altLang="en-US" dirty="0"/>
              <a:t>に関連する能力構築の実施を「義務化」し、先進国からより多くの利益が得られることを確かなものにしたいという考えがあるようです。一方で先進国は、能力構築はあくまでそれぞれの国が任意で行っているもとして、これについて必ずやらなければならないとする意見には否定的な考えを示しています。</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13</a:t>
            </a:fld>
            <a:endParaRPr kumimoji="1" lang="ja-JP" altLang="en-US"/>
          </a:p>
        </p:txBody>
      </p:sp>
    </p:spTree>
    <p:extLst>
      <p:ext uri="{BB962C8B-B14F-4D97-AF65-F5344CB8AC3E}">
        <p14:creationId xmlns:p14="http://schemas.microsoft.com/office/powerpoint/2010/main" val="671054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さらに詳しい内容を知りたい方は、こちらの資料をぜひ見てみて下さい。</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14</a:t>
            </a:fld>
            <a:endParaRPr kumimoji="1" lang="ja-JP" altLang="en-US"/>
          </a:p>
        </p:txBody>
      </p:sp>
    </p:spTree>
    <p:extLst>
      <p:ext uri="{BB962C8B-B14F-4D97-AF65-F5344CB8AC3E}">
        <p14:creationId xmlns:p14="http://schemas.microsoft.com/office/powerpoint/2010/main" val="189758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皆さんは</a:t>
            </a:r>
            <a:r>
              <a:rPr lang="en-US" altLang="ja-JP" dirty="0"/>
              <a:t>BBNJ</a:t>
            </a:r>
            <a:r>
              <a:rPr lang="ja-JP" altLang="en-US" dirty="0"/>
              <a:t>という言葉を耳にしたことがありますか？ニュースでも話題になることが少なく、初めてという方も多いと思いますので、本日は</a:t>
            </a:r>
            <a:r>
              <a:rPr lang="en-US" altLang="ja-JP" dirty="0"/>
              <a:t>BBNJ</a:t>
            </a:r>
            <a:r>
              <a:rPr lang="ja-JP" altLang="en-US" dirty="0"/>
              <a:t>について説明したいと思います。</a:t>
            </a:r>
            <a:r>
              <a:rPr lang="en-US" altLang="ja-JP" dirty="0"/>
              <a:t>BBNJ</a:t>
            </a:r>
            <a:r>
              <a:rPr lang="ja-JP" altLang="en-US" dirty="0"/>
              <a:t>とは英語で言うと「</a:t>
            </a:r>
            <a:r>
              <a:rPr lang="en-US" altLang="ja-JP" dirty="0"/>
              <a:t>Marine Biological Diversity of Areas Beyond National Jurisdiction</a:t>
            </a:r>
            <a:r>
              <a:rPr lang="ja-JP" altLang="en-US" dirty="0"/>
              <a:t>」、日本語ですと「国家管轄権外区域の海洋生物多様性」と訳されます。これだけ聞くと、一体何のことを意味しているのかイメージが掴みづらいのですが、「公海」、この地図ですと、紺色の部分に当たる海域の海洋生物多様性を略して</a:t>
            </a:r>
            <a:r>
              <a:rPr lang="en-US" altLang="ja-JP" dirty="0"/>
              <a:t>B</a:t>
            </a:r>
            <a:r>
              <a:rPr lang="ja-JP" altLang="en-US" dirty="0"/>
              <a:t>・</a:t>
            </a:r>
            <a:r>
              <a:rPr lang="en-US" altLang="ja-JP" dirty="0"/>
              <a:t>B</a:t>
            </a:r>
            <a:r>
              <a:rPr lang="ja-JP" altLang="en-US" dirty="0"/>
              <a:t>・</a:t>
            </a:r>
            <a:r>
              <a:rPr lang="en-US" altLang="ja-JP" dirty="0"/>
              <a:t>N</a:t>
            </a:r>
            <a:r>
              <a:rPr lang="ja-JP" altLang="en-US" dirty="0"/>
              <a:t>・</a:t>
            </a:r>
            <a:r>
              <a:rPr lang="en-US" altLang="ja-JP" dirty="0"/>
              <a:t>J</a:t>
            </a:r>
            <a:r>
              <a:rPr lang="ja-JP" altLang="en-US" dirty="0"/>
              <a:t>といいます。公海は世界の海の</a:t>
            </a:r>
            <a:r>
              <a:rPr lang="en-US" altLang="ja-JP" dirty="0"/>
              <a:t>2/3</a:t>
            </a:r>
            <a:r>
              <a:rPr lang="ja-JP" altLang="en-US" dirty="0"/>
              <a:t>を占めるものの、その「海洋生物多様性ついて包括的に管理する国際的なルール」が「いまだに存在しません」。</a:t>
            </a:r>
            <a:endParaRPr lang="en-US" altLang="ja-JP"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2</a:t>
            </a:fld>
            <a:endParaRPr kumimoji="1" lang="ja-JP" altLang="en-US"/>
          </a:p>
        </p:txBody>
      </p:sp>
    </p:spTree>
    <p:extLst>
      <p:ext uri="{BB962C8B-B14F-4D97-AF65-F5344CB8AC3E}">
        <p14:creationId xmlns:p14="http://schemas.microsoft.com/office/powerpoint/2010/main" val="758051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しかし、私たちの生活は常に公海とつながっており、その海洋生物多様性の恵みをたくさん受けています。この図は公海上でマグロやサメ、ウミガメがどのように移動しているかを示したものになります。これからも、生物は人間が線引きをした排他的経済水域（</a:t>
            </a:r>
            <a:r>
              <a:rPr lang="en-US" altLang="ja-JP" dirty="0"/>
              <a:t>EEZ</a:t>
            </a:r>
            <a:r>
              <a:rPr lang="ja-JP" altLang="en-US" dirty="0"/>
              <a:t>）や公海と関係なく海を移動していることが分かります。また、サケも公海を含む広い海域を回遊しています。マグロやサケといった魚は私たちもよく食べるものですよね。海の恵みをこれから先も長く受けていけるよう、今、公海の海洋生物多様性のルール作りが求められています。海洋政策研究所では、後程もご紹介する「能力構築・海洋技術移転」という観点から</a:t>
            </a:r>
            <a:r>
              <a:rPr lang="en-US" altLang="ja-JP" dirty="0"/>
              <a:t>BBNJ</a:t>
            </a:r>
            <a:r>
              <a:rPr lang="ja-JP" altLang="en-US" dirty="0"/>
              <a:t>の議論に参加し、より良いルールが策定されるよう各国に働きかけています。</a:t>
            </a:r>
            <a:endParaRPr lang="en-US" altLang="ja-JP" dirty="0"/>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3</a:t>
            </a:fld>
            <a:endParaRPr kumimoji="1" lang="ja-JP" altLang="en-US"/>
          </a:p>
        </p:txBody>
      </p:sp>
    </p:spTree>
    <p:extLst>
      <p:ext uri="{BB962C8B-B14F-4D97-AF65-F5344CB8AC3E}">
        <p14:creationId xmlns:p14="http://schemas.microsoft.com/office/powerpoint/2010/main" val="165155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BBNJ</a:t>
            </a:r>
            <a:r>
              <a:rPr kumimoji="1" lang="ja-JP" altLang="en-US" dirty="0"/>
              <a:t>の詳しい話に入る前に、公海とそれに関係する用語を整理しました。まず、</a:t>
            </a:r>
            <a:r>
              <a:rPr kumimoji="1" lang="en-US" altLang="ja-JP" dirty="0"/>
              <a:t>A</a:t>
            </a:r>
            <a:r>
              <a:rPr kumimoji="1" lang="ja-JP" altLang="en-US" dirty="0"/>
              <a:t>国という国があったとします。その海岸（海の潮の満ち引きで一番低いときに現れる海岸線）から</a:t>
            </a:r>
            <a:r>
              <a:rPr kumimoji="1" lang="en-US" altLang="ja-JP" dirty="0"/>
              <a:t>200</a:t>
            </a:r>
            <a:r>
              <a:rPr kumimoji="1" lang="ja-JP" altLang="en-US" dirty="0"/>
              <a:t>海里、キロメートルでいうとおよそ</a:t>
            </a:r>
            <a:r>
              <a:rPr kumimoji="1" lang="en-US" altLang="ja-JP" dirty="0"/>
              <a:t>370km</a:t>
            </a:r>
            <a:r>
              <a:rPr kumimoji="1" lang="ja-JP" altLang="en-US" dirty="0"/>
              <a:t>先の海域からは、どの国の主権も及ばない、つまりどの国のものでもない「公海」が広がっています。また、公海のすぐ内側は</a:t>
            </a:r>
            <a:r>
              <a:rPr kumimoji="1" lang="en-US" altLang="ja-JP" dirty="0"/>
              <a:t>A</a:t>
            </a:r>
            <a:r>
              <a:rPr kumimoji="1" lang="ja-JP" altLang="en-US" dirty="0"/>
              <a:t>国の排他的経済水域（</a:t>
            </a:r>
            <a:r>
              <a:rPr kumimoji="1" lang="en-US" altLang="ja-JP" dirty="0"/>
              <a:t>EEZ</a:t>
            </a:r>
            <a:r>
              <a:rPr kumimoji="1" lang="ja-JP" altLang="en-US" dirty="0"/>
              <a:t>）となっており、ここで発見された資源などは</a:t>
            </a:r>
            <a:r>
              <a:rPr kumimoji="1" lang="en-US" altLang="ja-JP" dirty="0"/>
              <a:t>A</a:t>
            </a:r>
            <a:r>
              <a:rPr kumimoji="1" lang="ja-JP" altLang="en-US" dirty="0"/>
              <a:t>国が自ら管理し利用することができます。公海はかなり遠くの沖合ということもあり、その水深は場所によって数千メートルとかなり深いものになります。公海の海底の大部分は国際的に「深海底」と呼ばれています。ここで「大部分」といったのは、公海の海底であっても大陸棚部分は深海底とみなされないためです</a:t>
            </a:r>
            <a:r>
              <a:rPr kumimoji="1" lang="ja-JP" altLang="en-US" dirty="0" smtClean="0"/>
              <a:t>。</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lang="ja-JP" altLang="en-US" dirty="0" smtClean="0">
                <a:effectLst/>
              </a:rPr>
              <a:t>「大陸棚」とは，地形的には，陸に続く比較的なだらかな傾斜の海底部分のことを指します。</a:t>
            </a:r>
            <a:r>
              <a:rPr lang="en-US" altLang="ja-JP" dirty="0" smtClean="0">
                <a:effectLst/>
              </a:rPr>
              <a:t>1994</a:t>
            </a:r>
            <a:r>
              <a:rPr lang="ja-JP" altLang="en-US" dirty="0" smtClean="0">
                <a:effectLst/>
              </a:rPr>
              <a:t>年に発効した国連海洋法条約（</a:t>
            </a:r>
            <a:r>
              <a:rPr lang="en-US" altLang="ja-JP" dirty="0" smtClean="0">
                <a:effectLst/>
              </a:rPr>
              <a:t>UNCLOS</a:t>
            </a:r>
            <a:r>
              <a:rPr lang="ja-JP" altLang="en-US" dirty="0" smtClean="0">
                <a:effectLst/>
              </a:rPr>
              <a:t>）によって，「沿岸国の</a:t>
            </a:r>
            <a:r>
              <a:rPr lang="en-US" altLang="ja-JP" dirty="0" smtClean="0">
                <a:effectLst/>
              </a:rPr>
              <a:t>200</a:t>
            </a:r>
            <a:r>
              <a:rPr lang="ja-JP" altLang="en-US" dirty="0" smtClean="0">
                <a:effectLst/>
              </a:rPr>
              <a:t>海里までの海底とその下」をその国の「大陸棚」であると定めています。</a:t>
            </a:r>
            <a:r>
              <a:rPr lang="en-US" altLang="ja-JP" dirty="0" smtClean="0">
                <a:effectLst/>
              </a:rPr>
              <a:t>UNCLOS</a:t>
            </a:r>
            <a:r>
              <a:rPr lang="ja-JP" altLang="en-US" dirty="0" smtClean="0">
                <a:effectLst/>
              </a:rPr>
              <a:t>上，大陸棚とは，基本的に領海基線から</a:t>
            </a:r>
            <a:r>
              <a:rPr lang="en-US" altLang="ja-JP" dirty="0" smtClean="0">
                <a:effectLst/>
              </a:rPr>
              <a:t>200</a:t>
            </a:r>
            <a:r>
              <a:rPr lang="ja-JP" altLang="en-US" dirty="0" smtClean="0">
                <a:effectLst/>
              </a:rPr>
              <a:t>海里までですが，地形的・地質的に陸とつながっていると認められれば，その沿岸国は</a:t>
            </a:r>
            <a:r>
              <a:rPr lang="en-US" altLang="ja-JP" dirty="0" smtClean="0">
                <a:effectLst/>
              </a:rPr>
              <a:t>200</a:t>
            </a:r>
            <a:r>
              <a:rPr lang="ja-JP" altLang="en-US" dirty="0" smtClean="0">
                <a:effectLst/>
              </a:rPr>
              <a:t>海里を超えて大陸棚を設定することができます。そして、沿岸国にその海底資源に対する「主権的権利」（探査，開発，採取等の優先権）があることが認められています（</a:t>
            </a:r>
            <a:r>
              <a:rPr lang="en-US" altLang="ja-JP" dirty="0" smtClean="0">
                <a:effectLst/>
              </a:rPr>
              <a:t>https://www.mofa.go.jp/mofaj/press/pr/wakaru/topics/vol172/index.html</a:t>
            </a:r>
            <a:r>
              <a:rPr lang="ja-JP" altLang="en-US" dirty="0" smtClean="0">
                <a:effectLst/>
              </a:rPr>
              <a:t>　より）。</a:t>
            </a:r>
            <a:endParaRPr lang="en-US" altLang="ja-JP" dirty="0" smtClean="0">
              <a:effectLst/>
            </a:endParaRP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4</a:t>
            </a:fld>
            <a:endParaRPr kumimoji="1" lang="ja-JP" altLang="en-US"/>
          </a:p>
        </p:txBody>
      </p:sp>
    </p:spTree>
    <p:extLst>
      <p:ext uri="{BB962C8B-B14F-4D97-AF65-F5344CB8AC3E}">
        <p14:creationId xmlns:p14="http://schemas.microsoft.com/office/powerpoint/2010/main" val="224728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さて、ここから</a:t>
            </a:r>
            <a:r>
              <a:rPr kumimoji="1" lang="en-US" altLang="ja-JP" dirty="0"/>
              <a:t>BBNJ</a:t>
            </a:r>
            <a:r>
              <a:rPr kumimoji="1" lang="ja-JP" altLang="en-US" dirty="0"/>
              <a:t>の本題に入るのですが、公海の海洋生物多様性を包括的に管理する国際的なルールがいまだに存在しないことは、先ほどもお伝えしました。そこで、世界各国は国連の場で</a:t>
            </a:r>
            <a:r>
              <a:rPr kumimoji="1" lang="en-US" altLang="ja-JP" dirty="0"/>
              <a:t>BBNJ</a:t>
            </a:r>
            <a:r>
              <a:rPr kumimoji="1" lang="ja-JP" altLang="en-US" dirty="0"/>
              <a:t>の新しい取決めに関する議論を開始しました。</a:t>
            </a:r>
            <a:r>
              <a:rPr kumimoji="1" lang="en-US" altLang="ja-JP" dirty="0"/>
              <a:t>BBNJ</a:t>
            </a:r>
            <a:r>
              <a:rPr kumimoji="1" lang="ja-JP" altLang="en-US" dirty="0"/>
              <a:t>に関する議論は</a:t>
            </a:r>
            <a:r>
              <a:rPr kumimoji="1" lang="en-US" altLang="ja-JP" dirty="0"/>
              <a:t>2004</a:t>
            </a:r>
            <a:r>
              <a:rPr kumimoji="1" lang="ja-JP" altLang="en-US" dirty="0"/>
              <a:t>年から続いており、具体的な議論の中身をどうするかなどが話し合われていました。そして</a:t>
            </a:r>
            <a:r>
              <a:rPr kumimoji="1" lang="en-US" altLang="ja-JP" dirty="0"/>
              <a:t>14</a:t>
            </a:r>
            <a:r>
              <a:rPr kumimoji="1" lang="ja-JP" altLang="en-US" dirty="0"/>
              <a:t>年後の</a:t>
            </a:r>
            <a:r>
              <a:rPr kumimoji="1" lang="en-US" altLang="ja-JP" dirty="0"/>
              <a:t>2018</a:t>
            </a:r>
            <a:r>
              <a:rPr kumimoji="1" lang="ja-JP" altLang="en-US" dirty="0"/>
              <a:t>年</a:t>
            </a:r>
            <a:r>
              <a:rPr kumimoji="1" lang="en-US" altLang="ja-JP" dirty="0"/>
              <a:t>9</a:t>
            </a:r>
            <a:r>
              <a:rPr kumimoji="1" lang="ja-JP" altLang="en-US" dirty="0"/>
              <a:t>月に、新しいルール作りに向けた本格的な国同士の交渉が開始されました。</a:t>
            </a:r>
            <a:r>
              <a:rPr kumimoji="1" lang="en-US" altLang="ja-JP" dirty="0"/>
              <a:t>BBNJ</a:t>
            </a:r>
            <a:r>
              <a:rPr kumimoji="1" lang="ja-JP" altLang="en-US" dirty="0"/>
              <a:t>の議論では、</a:t>
            </a:r>
            <a:r>
              <a:rPr kumimoji="1" lang="en-US" altLang="ja-JP" dirty="0"/>
              <a:t>4</a:t>
            </a:r>
            <a:r>
              <a:rPr kumimoji="1" lang="ja-JP" altLang="en-US" dirty="0"/>
              <a:t>つのテーマについて各国が話し合いを進めています。</a:t>
            </a:r>
            <a:r>
              <a:rPr kumimoji="1" lang="en-US" altLang="ja-JP" dirty="0"/>
              <a:t>4</a:t>
            </a:r>
            <a:r>
              <a:rPr kumimoji="1" lang="ja-JP" altLang="en-US" dirty="0"/>
              <a:t>つのテーマとは、「海洋遺伝資源」「区域型管理ツール」「環境影響評価」「能力構築・海洋技術移転」になります。一つ一つのテーマを見ていきましょう。</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5</a:t>
            </a:fld>
            <a:endParaRPr kumimoji="1" lang="ja-JP" altLang="en-US"/>
          </a:p>
        </p:txBody>
      </p:sp>
    </p:spTree>
    <p:extLst>
      <p:ext uri="{BB962C8B-B14F-4D97-AF65-F5344CB8AC3E}">
        <p14:creationId xmlns:p14="http://schemas.microsoft.com/office/powerpoint/2010/main" val="2127599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は海洋遺伝資源です。これについては、公海から発見された海洋遺伝資源をどう扱っていこうか、という話になります。また括弧内に「利益配分の問題を含む」とありますが、例えば新しく発見された遺伝子から新しい薬が開発された時など、海洋遺伝資源から得られる「かもしれない」莫大な利益は一体だれのものであるのか、という話が、海洋遺伝資源の議論の大きな争点となっています。</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6</a:t>
            </a:fld>
            <a:endParaRPr kumimoji="1" lang="ja-JP" altLang="en-US"/>
          </a:p>
        </p:txBody>
      </p:sp>
    </p:spTree>
    <p:extLst>
      <p:ext uri="{BB962C8B-B14F-4D97-AF65-F5344CB8AC3E}">
        <p14:creationId xmlns:p14="http://schemas.microsoft.com/office/powerpoint/2010/main" val="3972569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利益配分の問題については、技術力があり、海底資源探査などを進めている国（主に先進国）は、海洋遺伝資源の利益は発見した国のものだと主張していますし、技術力のない国（主に途上国）は、海洋遺伝資源の利益はみんなのものだと主張しています。ここでキーワードとなってくるのが、「人類共同の財産」と「公海自由の原則」という国際的な概念です。人類共同の財産とは、「深海底はだれのものでもなく、そこから発見された資源はみんなのもの」という概念です。一方で公海自由の原則とは、「公海ではどの国も自由に航行ができたり、自由に資源を利用できる」という概念です。途上国は、この人類共同の財産が海洋遺伝資源の利益にも適用されるべきとしています。一方先進国は、公海自由の原則を支持し、海洋遺伝資源の利益は「見つけた者勝ち」と考えているようです。</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7</a:t>
            </a:fld>
            <a:endParaRPr kumimoji="1" lang="ja-JP" altLang="en-US"/>
          </a:p>
        </p:txBody>
      </p:sp>
    </p:spTree>
    <p:extLst>
      <p:ext uri="{BB962C8B-B14F-4D97-AF65-F5344CB8AC3E}">
        <p14:creationId xmlns:p14="http://schemas.microsoft.com/office/powerpoint/2010/main" val="192033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二番目は区域型管理ツールです。区域型管理ツールとは、ある一定の公海の海域を区切って、その中の海洋生物多様性を保全し、管理していこうというものになります。ここでは「海洋保護区を含む」となっていますが、区域型管理ツールには様々なタイプがあります。例えば、海洋保護区とは、「海の生態系を保全する」ために設立されたものになります。その他の例として分かりやすいものには、沿岸のものになりますが、一定の期間魚を獲ってはいけないとした「禁漁区」や、皆さんが遊びに行くこともあるであろう「国立公園」も、区域型管理ツールになります。日本ですと、知床や石垣島周辺の国立公園が、海を含む国立公園として有名です。</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8</a:t>
            </a:fld>
            <a:endParaRPr kumimoji="1" lang="ja-JP" altLang="en-US"/>
          </a:p>
        </p:txBody>
      </p:sp>
    </p:spTree>
    <p:extLst>
      <p:ext uri="{BB962C8B-B14F-4D97-AF65-F5344CB8AC3E}">
        <p14:creationId xmlns:p14="http://schemas.microsoft.com/office/powerpoint/2010/main" val="2030985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区域型管理ツールの議論では、各国の意見が対立することが比較的少ないものの、細かいルール設定などで様々な見解が示されています。例えば、何を以って特定の海域を区切って海洋生物多様性を保全し、管理していくのかという、区域型管理ツールの設置基準の話があります。これについては、その場所が海洋生物にとって重要な生息域になっているかという生物学的な要素のみならず、その場所が気候変動に影響を受けやすい場所なのか、また、経済や社会的にも重要な場所なのであるのかなど、区域型管理ツールの設置基準をどう設定するかが話し合われています。ただ、現在世界の海では、すでに様々な管理が行われています。その一つに、世界のマグロ資源を海域ごとに管理している「地域漁業管理機関」がありますが、こうした機関が管理する海域と、新たに設置する区域型管理ツールとの重複や調整はどうするのか、ということも話し合われています。</a:t>
            </a:r>
          </a:p>
        </p:txBody>
      </p:sp>
      <p:sp>
        <p:nvSpPr>
          <p:cNvPr id="4" name="スライド番号プレースホルダー 3"/>
          <p:cNvSpPr>
            <a:spLocks noGrp="1"/>
          </p:cNvSpPr>
          <p:nvPr>
            <p:ph type="sldNum" sz="quarter" idx="5"/>
          </p:nvPr>
        </p:nvSpPr>
        <p:spPr/>
        <p:txBody>
          <a:bodyPr/>
          <a:lstStyle/>
          <a:p>
            <a:fld id="{F92DBF57-D1A6-4FDD-91C6-D68293B30113}" type="slidenum">
              <a:rPr kumimoji="1" lang="ja-JP" altLang="en-US" smtClean="0"/>
              <a:t>9</a:t>
            </a:fld>
            <a:endParaRPr kumimoji="1" lang="ja-JP" altLang="en-US"/>
          </a:p>
        </p:txBody>
      </p:sp>
    </p:spTree>
    <p:extLst>
      <p:ext uri="{BB962C8B-B14F-4D97-AF65-F5344CB8AC3E}">
        <p14:creationId xmlns:p14="http://schemas.microsoft.com/office/powerpoint/2010/main" val="295425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986A53-E0FA-4D03-88A5-1C3005C5916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FF1CDDD-0DE7-4582-9F12-2065D07871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6618E8D-5F7E-416A-8846-4AEAD2C544F3}"/>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0654F0E1-41E6-4E4E-824F-6037D80D1A9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68E10EF-47F5-45C2-8F86-D4ABCE6268AC}"/>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984858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173EF-0ADC-4D97-9DC3-8351261E1CF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0B3442A-8F6A-4A05-B7D0-9BB0B699CD4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EF8D4A-5B13-4E22-915D-63020356031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408B0BF7-8A43-4835-BB6B-1983DA456E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4CC454D-FBEC-475F-8E74-19791B1612E3}"/>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5982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F85DCA-BCE0-42D5-A743-BD4806314F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447573-A66A-41CA-A1EA-F33CD4C045D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35CCB8-B878-44B9-9923-BC0BAEA1188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33A93D8E-9EC0-4D40-B172-754436EE1C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A9A0C4-4D58-4619-8096-67431F059755}"/>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77495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2AF213-2607-47B1-922D-32EC1636B1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468177-55FF-4B2F-AAD8-626FC81A761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5F2818-8D2B-41BB-AADA-30A4AE208B6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CD408A58-4C2F-4DA3-93C5-FA96F1316BE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9D30E4-AC74-4047-8FAB-5A0C2AC1084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20073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1E14D4-41F3-4A6B-B4EE-D4F1A2E57B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E54F39F-75C0-4DF6-8475-D2AC1F36D9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530202-8F47-4F59-BFAB-ED00D87A67E9}"/>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F0AA1C4D-0642-4480-B9C4-C85B1BAB30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01B2468-CA76-426A-B6CB-BE36655988F9}"/>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8538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281F19-799C-41FF-8291-1FFC304996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F7C96A-9728-4FDA-9ADB-735A205BCF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2D6EDB3-A928-4222-933C-F28FA55C809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FEB47E1-908A-4939-B9C4-6DE224B6D054}"/>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6" name="フッター プレースホルダー 5">
            <a:extLst>
              <a:ext uri="{FF2B5EF4-FFF2-40B4-BE49-F238E27FC236}">
                <a16:creationId xmlns:a16="http://schemas.microsoft.com/office/drawing/2014/main" id="{89BEDF13-178B-44C6-8ED2-D7971D1A8BC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035A92-3A3B-456F-8D09-05C28AABC31F}"/>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12853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31952-F13E-48E9-BE6D-44CAC40506A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E36F20-2593-48E0-9CC7-A5967B6DA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FAD6059-B594-43A7-B3FE-591E77ACADA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F0B4660-2E40-4467-9558-0D4E85E1A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E427864-6F26-472A-9D4F-401AAFB3C99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FEE4F3-AAAE-436C-AA74-7CA0C41C9713}"/>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8" name="フッター プレースホルダー 7">
            <a:extLst>
              <a:ext uri="{FF2B5EF4-FFF2-40B4-BE49-F238E27FC236}">
                <a16:creationId xmlns:a16="http://schemas.microsoft.com/office/drawing/2014/main" id="{860E17FD-16E3-45A4-A174-3B7724CFC0F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92E494D-F8EB-4330-98F7-A5C711F364AA}"/>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055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E00CE5-2326-45DD-9644-5F20F4CABF0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964920-FF7F-41C1-9EF9-E2637F699C73}"/>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4" name="フッター プレースホルダー 3">
            <a:extLst>
              <a:ext uri="{FF2B5EF4-FFF2-40B4-BE49-F238E27FC236}">
                <a16:creationId xmlns:a16="http://schemas.microsoft.com/office/drawing/2014/main" id="{7023AE75-E558-4770-A7EA-76F2C918E52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0876BB-9289-4992-A253-E1F5B98AC167}"/>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34435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707B6C4-C8E9-4524-9CF5-9B5D8907D8C1}"/>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3" name="フッター プレースホルダー 2">
            <a:extLst>
              <a:ext uri="{FF2B5EF4-FFF2-40B4-BE49-F238E27FC236}">
                <a16:creationId xmlns:a16="http://schemas.microsoft.com/office/drawing/2014/main" id="{ABC145A2-F6F6-41CA-A1CB-05EC23E812F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9AB155-04F4-4B54-A558-47532F5D041B}"/>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26755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380152-F3D6-43EE-9A21-93B7B50FFB9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16AF79-5D6A-46F6-BC9E-8D97EBD9DD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D15ABA-76FF-4584-A28F-7A0333C8D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6102FB3-ED8A-4F60-AEED-738A995F7659}"/>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6" name="フッター プレースホルダー 5">
            <a:extLst>
              <a:ext uri="{FF2B5EF4-FFF2-40B4-BE49-F238E27FC236}">
                <a16:creationId xmlns:a16="http://schemas.microsoft.com/office/drawing/2014/main" id="{F4FB4A65-BDE3-4261-82ED-395DFC50A5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EE96D2-7C48-44E1-88D3-40B676B5FC3D}"/>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1137259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8BFAF2-E1F4-4C5B-8D01-D11620849B0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89708B0-4CFA-4E6C-9362-1653513D7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2630078-F71B-4B63-BF61-FEBAD3A7C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46EBA1-6736-4EA3-92A2-3A9BCC4868BF}"/>
              </a:ext>
            </a:extLst>
          </p:cNvPr>
          <p:cNvSpPr>
            <a:spLocks noGrp="1"/>
          </p:cNvSpPr>
          <p:nvPr>
            <p:ph type="dt" sz="half" idx="10"/>
          </p:nvPr>
        </p:nvSpPr>
        <p:spPr/>
        <p:txBody>
          <a:bodyPr/>
          <a:lstStyle/>
          <a:p>
            <a:fld id="{BD32F492-9160-4ABF-91AD-77D5CCE4FE9E}" type="datetimeFigureOut">
              <a:rPr kumimoji="1" lang="ja-JP" altLang="en-US" smtClean="0"/>
              <a:t>2020/5/18</a:t>
            </a:fld>
            <a:endParaRPr kumimoji="1" lang="ja-JP" altLang="en-US"/>
          </a:p>
        </p:txBody>
      </p:sp>
      <p:sp>
        <p:nvSpPr>
          <p:cNvPr id="6" name="フッター プレースホルダー 5">
            <a:extLst>
              <a:ext uri="{FF2B5EF4-FFF2-40B4-BE49-F238E27FC236}">
                <a16:creationId xmlns:a16="http://schemas.microsoft.com/office/drawing/2014/main" id="{F61EF912-A1D9-4A9A-B205-CE51C3E1CA3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5DDFCCC-3CC9-4C46-B7CF-58FC06D89D84}"/>
              </a:ext>
            </a:extLst>
          </p:cNvPr>
          <p:cNvSpPr>
            <a:spLocks noGrp="1"/>
          </p:cNvSpPr>
          <p:nvPr>
            <p:ph type="sldNum" sz="quarter" idx="12"/>
          </p:nvPr>
        </p:nvSpPr>
        <p:spPr/>
        <p:txBody>
          <a:body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65849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rgbClr val="0070C0"/>
            </a:gs>
            <a:gs pos="0">
              <a:schemeClr val="accent1">
                <a:lumMod val="50000"/>
              </a:schemeClr>
            </a:gs>
            <a:gs pos="100000">
              <a:srgbClr val="00B0F0"/>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088C53-065E-4E94-925D-92E60B626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722D30-2387-458C-B195-D1778F9FA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C66CBF-3EEE-4FB3-A88F-6614EAD86F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2F492-9160-4ABF-91AD-77D5CCE4FE9E}" type="datetimeFigureOut">
              <a:rPr kumimoji="1" lang="ja-JP" altLang="en-US" smtClean="0"/>
              <a:t>2020/5/18</a:t>
            </a:fld>
            <a:endParaRPr kumimoji="1" lang="ja-JP" altLang="en-US"/>
          </a:p>
        </p:txBody>
      </p:sp>
      <p:sp>
        <p:nvSpPr>
          <p:cNvPr id="5" name="フッター プレースホルダー 4">
            <a:extLst>
              <a:ext uri="{FF2B5EF4-FFF2-40B4-BE49-F238E27FC236}">
                <a16:creationId xmlns:a16="http://schemas.microsoft.com/office/drawing/2014/main" id="{413055A5-33B1-46C8-8850-894C719D6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DAA6B0D-0905-4037-A307-B212DDA558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9E62B-9008-4BE7-B27B-BC6EF0DC1102}" type="slidenum">
              <a:rPr kumimoji="1" lang="ja-JP" altLang="en-US" smtClean="0"/>
              <a:t>‹#›</a:t>
            </a:fld>
            <a:endParaRPr kumimoji="1" lang="ja-JP" altLang="en-US"/>
          </a:p>
        </p:txBody>
      </p:sp>
    </p:spTree>
    <p:extLst>
      <p:ext uri="{BB962C8B-B14F-4D97-AF65-F5344CB8AC3E}">
        <p14:creationId xmlns:p14="http://schemas.microsoft.com/office/powerpoint/2010/main" val="324297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gi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雲の間から見える海&#10;&#10;自動的に生成された説明">
            <a:extLst>
              <a:ext uri="{FF2B5EF4-FFF2-40B4-BE49-F238E27FC236}">
                <a16:creationId xmlns:a16="http://schemas.microsoft.com/office/drawing/2014/main" id="{F96AEE87-27BA-4598-A26F-4F396AA00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458" y="886593"/>
            <a:ext cx="7629085" cy="5084815"/>
          </a:xfrm>
          <a:prstGeom prst="rect">
            <a:avLst/>
          </a:prstGeom>
        </p:spPr>
      </p:pic>
      <p:sp>
        <p:nvSpPr>
          <p:cNvPr id="21" name="テキスト ボックス 20">
            <a:extLst>
              <a:ext uri="{FF2B5EF4-FFF2-40B4-BE49-F238E27FC236}">
                <a16:creationId xmlns:a16="http://schemas.microsoft.com/office/drawing/2014/main" id="{4C720F8F-C0D5-47CB-965C-06B8FCF4169C}"/>
              </a:ext>
            </a:extLst>
          </p:cNvPr>
          <p:cNvSpPr txBox="1"/>
          <p:nvPr/>
        </p:nvSpPr>
        <p:spPr>
          <a:xfrm>
            <a:off x="2578856" y="2828836"/>
            <a:ext cx="7034298" cy="584775"/>
          </a:xfrm>
          <a:prstGeom prst="rect">
            <a:avLst/>
          </a:prstGeom>
          <a:solidFill>
            <a:schemeClr val="bg1">
              <a:alpha val="70000"/>
            </a:schemeClr>
          </a:solidFill>
        </p:spPr>
        <p:txBody>
          <a:bodyPr wrap="none" rtlCol="0">
            <a:spAutoFit/>
          </a:bodyPr>
          <a:lstStyle/>
          <a:p>
            <a:pPr algn="ctr"/>
            <a:r>
              <a:rPr lang="ja-JP" altLang="en-US" sz="3200" dirty="0">
                <a:solidFill>
                  <a:srgbClr val="002060"/>
                </a:solidFill>
                <a:latin typeface="Meiryo UI" panose="020B0604030504040204" pitchFamily="50" charset="-128"/>
                <a:ea typeface="Meiryo UI" panose="020B0604030504040204" pitchFamily="50" charset="-128"/>
              </a:rPr>
              <a:t>公海の海洋生物</a:t>
            </a:r>
            <a:r>
              <a:rPr lang="ja-JP" altLang="en-US" sz="3200" dirty="0" smtClean="0">
                <a:solidFill>
                  <a:srgbClr val="002060"/>
                </a:solidFill>
                <a:latin typeface="Meiryo UI" panose="020B0604030504040204" pitchFamily="50" charset="-128"/>
                <a:ea typeface="Meiryo UI" panose="020B0604030504040204" pitchFamily="50" charset="-128"/>
              </a:rPr>
              <a:t>多様性を</a:t>
            </a:r>
            <a:r>
              <a:rPr lang="ja-JP" altLang="en-US" sz="3200" dirty="0">
                <a:solidFill>
                  <a:srgbClr val="002060"/>
                </a:solidFill>
                <a:latin typeface="Meiryo UI" panose="020B0604030504040204" pitchFamily="50" charset="-128"/>
                <a:ea typeface="Meiryo UI" panose="020B0604030504040204" pitchFamily="50" charset="-128"/>
              </a:rPr>
              <a:t>守っていくために</a:t>
            </a:r>
            <a:endParaRPr lang="en-US" altLang="ja-JP" sz="3200" dirty="0">
              <a:solidFill>
                <a:srgbClr val="002060"/>
              </a:solidFill>
              <a:latin typeface="Meiryo UI" panose="020B0604030504040204" pitchFamily="50" charset="-128"/>
              <a:ea typeface="Meiryo UI" panose="020B060403050404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pic>
        <p:nvPicPr>
          <p:cNvPr id="5" name="図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60612" y="238971"/>
            <a:ext cx="2700000" cy="389803"/>
          </a:xfrm>
          <a:prstGeom prst="rect">
            <a:avLst/>
          </a:prstGeom>
        </p:spPr>
      </p:pic>
    </p:spTree>
    <p:extLst>
      <p:ext uri="{BB962C8B-B14F-4D97-AF65-F5344CB8AC3E}">
        <p14:creationId xmlns:p14="http://schemas.microsoft.com/office/powerpoint/2010/main" val="3745003515"/>
      </p:ext>
    </p:extLst>
  </p:cSld>
  <p:clrMapOvr>
    <a:masterClrMapping/>
  </p:clrMapOvr>
  <mc:AlternateContent xmlns:mc="http://schemas.openxmlformats.org/markup-compatibility/2006" xmlns:p14="http://schemas.microsoft.com/office/powerpoint/2010/main">
    <mc:Choice Requires="p14">
      <p:transition spd="slow" p14:dur="2000" advTm="2591"/>
    </mc:Choice>
    <mc:Fallback xmlns="">
      <p:transition spd="slow" advTm="2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2954655" cy="646331"/>
          </a:xfrm>
          <a:prstGeom prst="rect">
            <a:avLst/>
          </a:prstGeom>
          <a:solidFill>
            <a:schemeClr val="bg1">
              <a:alpha val="70000"/>
            </a:schemeClr>
          </a:solidFill>
        </p:spPr>
        <p:txBody>
          <a:bodyPr wrap="none" rtlCol="0">
            <a:spAutoFit/>
          </a:bodyPr>
          <a:lstStyle/>
          <a:p>
            <a:r>
              <a:rPr lang="ja-JP" altLang="en-US" sz="3600" dirty="0">
                <a:solidFill>
                  <a:srgbClr val="002060"/>
                </a:solidFill>
                <a:latin typeface="Meiryo UI" panose="020B0604030504040204" pitchFamily="50" charset="-128"/>
                <a:ea typeface="Meiryo UI" panose="020B0604030504040204" pitchFamily="50" charset="-128"/>
              </a:rPr>
              <a:t>環境影響評価</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4" name="コンテンツ プレースホルダー 2">
            <a:extLst>
              <a:ext uri="{FF2B5EF4-FFF2-40B4-BE49-F238E27FC236}">
                <a16:creationId xmlns:a16="http://schemas.microsoft.com/office/drawing/2014/main" id="{8C7BEED1-C71C-453A-B64E-C7BCD3C81610}"/>
              </a:ext>
            </a:extLst>
          </p:cNvPr>
          <p:cNvSpPr txBox="1">
            <a:spLocks/>
          </p:cNvSpPr>
          <p:nvPr/>
        </p:nvSpPr>
        <p:spPr>
          <a:xfrm>
            <a:off x="1076325" y="1825625"/>
            <a:ext cx="100393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chemeClr val="bg1"/>
                </a:solidFill>
              </a:rPr>
              <a:t>公海で海洋生物多様性に影響を及ぼす可能性のある「活動」（例：資源探査）に対して、その影響をどう評価するか？</a:t>
            </a:r>
          </a:p>
        </p:txBody>
      </p:sp>
      <p:grpSp>
        <p:nvGrpSpPr>
          <p:cNvPr id="5" name="グループ化 4">
            <a:extLst>
              <a:ext uri="{FF2B5EF4-FFF2-40B4-BE49-F238E27FC236}">
                <a16:creationId xmlns:a16="http://schemas.microsoft.com/office/drawing/2014/main" id="{53A5FFAC-90A1-4EAB-ABE3-24753502F541}"/>
              </a:ext>
            </a:extLst>
          </p:cNvPr>
          <p:cNvGrpSpPr/>
          <p:nvPr/>
        </p:nvGrpSpPr>
        <p:grpSpPr>
          <a:xfrm>
            <a:off x="2155032" y="2838449"/>
            <a:ext cx="7881936" cy="3338514"/>
            <a:chOff x="628650" y="2695575"/>
            <a:chExt cx="7881936" cy="3338514"/>
          </a:xfrm>
        </p:grpSpPr>
        <p:pic>
          <p:nvPicPr>
            <p:cNvPr id="6" name="Picture 2" descr="ãenvironmental impact assessmentãã®ç»åæ¤ç´¢çµæ">
              <a:extLst>
                <a:ext uri="{FF2B5EF4-FFF2-40B4-BE49-F238E27FC236}">
                  <a16:creationId xmlns:a16="http://schemas.microsoft.com/office/drawing/2014/main" id="{51262104-92E8-4274-925A-4FC11CCDC9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0" y="2695575"/>
              <a:ext cx="3338514" cy="3338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ãenvironmental impact assessmentãã®ç»åæ¤ç´¢çµæ">
              <a:extLst>
                <a:ext uri="{FF2B5EF4-FFF2-40B4-BE49-F238E27FC236}">
                  <a16:creationId xmlns:a16="http://schemas.microsoft.com/office/drawing/2014/main" id="{9A4B5D11-4DEA-4183-BCF0-32965C7AE3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7164" y="3228976"/>
              <a:ext cx="4543422" cy="2271711"/>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オーディオ 1">
            <a:hlinkClick r:id="" action="ppaction://media"/>
            <a:extLst>
              <a:ext uri="{FF2B5EF4-FFF2-40B4-BE49-F238E27FC236}">
                <a16:creationId xmlns:a16="http://schemas.microsoft.com/office/drawing/2014/main" id="{81540E43-2421-4D8A-8215-DFFF6807F8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99084851"/>
      </p:ext>
    </p:extLst>
  </p:cSld>
  <p:clrMapOvr>
    <a:masterClrMapping/>
  </p:clrMapOvr>
  <mc:AlternateContent xmlns:mc="http://schemas.openxmlformats.org/markup-compatibility/2006" xmlns:p14="http://schemas.microsoft.com/office/powerpoint/2010/main">
    <mc:Choice Requires="p14">
      <p:transition spd="slow" p14:dur="2000" advTm="14384"/>
    </mc:Choice>
    <mc:Fallback xmlns="">
      <p:transition spd="slow" advTm="14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2954655" cy="646331"/>
          </a:xfrm>
          <a:prstGeom prst="rect">
            <a:avLst/>
          </a:prstGeom>
          <a:solidFill>
            <a:schemeClr val="bg1">
              <a:alpha val="70000"/>
            </a:schemeClr>
          </a:solidFill>
        </p:spPr>
        <p:txBody>
          <a:bodyPr wrap="none" rtlCol="0">
            <a:spAutoFit/>
          </a:bodyPr>
          <a:lstStyle/>
          <a:p>
            <a:r>
              <a:rPr lang="ja-JP" altLang="en-US" sz="3600" dirty="0">
                <a:solidFill>
                  <a:srgbClr val="002060"/>
                </a:solidFill>
                <a:latin typeface="Meiryo UI" panose="020B0604030504040204" pitchFamily="50" charset="-128"/>
                <a:ea typeface="Meiryo UI" panose="020B0604030504040204" pitchFamily="50" charset="-128"/>
              </a:rPr>
              <a:t>環境影響評価</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6AD15DC5-26CC-4BD7-B16E-54410AB6009C}"/>
              </a:ext>
            </a:extLst>
          </p:cNvPr>
          <p:cNvSpPr txBox="1">
            <a:spLocks/>
          </p:cNvSpPr>
          <p:nvPr/>
        </p:nvSpPr>
        <p:spPr>
          <a:xfrm>
            <a:off x="264854" y="1825625"/>
            <a:ext cx="11662292"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chemeClr val="bg1"/>
                </a:solidFill>
              </a:rPr>
              <a:t>気候変動のような少しずつみられる影響を「累積的影響」として扱う？</a:t>
            </a:r>
            <a:endParaRPr lang="en-US" altLang="ja-JP" dirty="0">
              <a:solidFill>
                <a:schemeClr val="bg1"/>
              </a:solidFill>
            </a:endParaRPr>
          </a:p>
          <a:p>
            <a:pPr marL="0" indent="0">
              <a:buFont typeface="Arial" panose="020B0604020202020204" pitchFamily="34" charset="0"/>
              <a:buNone/>
            </a:pPr>
            <a:endParaRPr lang="en-US" altLang="ja-JP" sz="1000" dirty="0">
              <a:solidFill>
                <a:schemeClr val="bg1"/>
              </a:solidFill>
            </a:endParaRPr>
          </a:p>
          <a:p>
            <a:pPr marL="0" indent="0">
              <a:buFont typeface="Arial" panose="020B0604020202020204" pitchFamily="34" charset="0"/>
              <a:buNone/>
            </a:pPr>
            <a:r>
              <a:rPr lang="ja-JP" altLang="en-US" dirty="0">
                <a:solidFill>
                  <a:schemeClr val="bg1"/>
                </a:solidFill>
              </a:rPr>
              <a:t>公海と</a:t>
            </a:r>
            <a:r>
              <a:rPr lang="en-US" altLang="ja-JP" dirty="0">
                <a:solidFill>
                  <a:schemeClr val="bg1"/>
                </a:solidFill>
              </a:rPr>
              <a:t>EEZ</a:t>
            </a:r>
            <a:r>
              <a:rPr lang="ja-JP" altLang="en-US" dirty="0">
                <a:solidFill>
                  <a:schemeClr val="bg1"/>
                </a:solidFill>
              </a:rPr>
              <a:t>の境をまたぐような「越境影響」をどう扱う？</a:t>
            </a:r>
            <a:endParaRPr lang="en-US" altLang="ja-JP" dirty="0">
              <a:solidFill>
                <a:schemeClr val="bg1"/>
              </a:solidFill>
            </a:endParaRPr>
          </a:p>
          <a:p>
            <a:pPr marL="0" indent="0">
              <a:buFont typeface="Arial" panose="020B0604020202020204" pitchFamily="34" charset="0"/>
              <a:buNone/>
            </a:pPr>
            <a:endParaRPr lang="en-US" altLang="ja-JP" sz="1000" dirty="0">
              <a:solidFill>
                <a:schemeClr val="bg1"/>
              </a:solidFill>
            </a:endParaRPr>
          </a:p>
          <a:p>
            <a:pPr marL="0" indent="0">
              <a:buFont typeface="Arial" panose="020B0604020202020204" pitchFamily="34" charset="0"/>
              <a:buNone/>
            </a:pPr>
            <a:r>
              <a:rPr lang="ja-JP" altLang="en-US" dirty="0">
                <a:solidFill>
                  <a:schemeClr val="bg1"/>
                </a:solidFill>
              </a:rPr>
              <a:t>環境影響評価を必要とする活動とは？</a:t>
            </a:r>
            <a:endParaRPr lang="en-US" altLang="ja-JP" dirty="0">
              <a:solidFill>
                <a:schemeClr val="bg1"/>
              </a:solidFill>
            </a:endParaRPr>
          </a:p>
          <a:p>
            <a:pPr marL="0" indent="0">
              <a:buFont typeface="Arial" panose="020B0604020202020204" pitchFamily="34" charset="0"/>
              <a:buNone/>
            </a:pPr>
            <a:endParaRPr lang="en-US" altLang="ja-JP" sz="1000" dirty="0">
              <a:solidFill>
                <a:schemeClr val="bg1"/>
              </a:solidFill>
            </a:endParaRPr>
          </a:p>
          <a:p>
            <a:pPr marL="0" indent="0">
              <a:buFont typeface="Arial" panose="020B0604020202020204" pitchFamily="34" charset="0"/>
              <a:buNone/>
            </a:pPr>
            <a:r>
              <a:rPr lang="ja-JP" altLang="en-US" dirty="0">
                <a:solidFill>
                  <a:schemeClr val="bg1"/>
                </a:solidFill>
              </a:rPr>
              <a:t>誰が環境影響評価の実施を決め、その実施を確かなものにする？</a:t>
            </a:r>
            <a:endParaRPr lang="en-US" altLang="ja-JP" dirty="0">
              <a:solidFill>
                <a:schemeClr val="bg1"/>
              </a:solidFill>
            </a:endParaRPr>
          </a:p>
          <a:p>
            <a:pPr marL="0" indent="0">
              <a:buFont typeface="Arial" panose="020B0604020202020204" pitchFamily="34" charset="0"/>
              <a:buNone/>
            </a:pPr>
            <a:r>
              <a:rPr lang="ja-JP" altLang="en-US" dirty="0">
                <a:solidFill>
                  <a:schemeClr val="bg1"/>
                </a:solidFill>
              </a:rPr>
              <a:t>（活動を行う国 </a:t>
            </a:r>
            <a:r>
              <a:rPr lang="en-US" altLang="ja-JP" dirty="0">
                <a:solidFill>
                  <a:schemeClr val="bg1"/>
                </a:solidFill>
              </a:rPr>
              <a:t>vs </a:t>
            </a:r>
            <a:r>
              <a:rPr lang="ja-JP" altLang="en-US" dirty="0">
                <a:solidFill>
                  <a:schemeClr val="bg1"/>
                </a:solidFill>
              </a:rPr>
              <a:t>活動が行われる国）</a:t>
            </a:r>
            <a:endParaRPr lang="en-US" altLang="ja-JP" dirty="0">
              <a:solidFill>
                <a:schemeClr val="bg1"/>
              </a:solidFill>
            </a:endParaRPr>
          </a:p>
          <a:p>
            <a:pPr marL="0" indent="0">
              <a:buFont typeface="Arial" panose="020B0604020202020204" pitchFamily="34" charset="0"/>
              <a:buNone/>
            </a:pPr>
            <a:endParaRPr lang="ja-JP" altLang="en-US" dirty="0"/>
          </a:p>
          <a:p>
            <a:pPr marL="0" indent="0">
              <a:buFont typeface="Arial" panose="020B0604020202020204" pitchFamily="34" charset="0"/>
              <a:buNone/>
            </a:pPr>
            <a:endParaRPr lang="en-US" altLang="ja-JP" sz="2000"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ja-JP" altLang="en-US" dirty="0"/>
          </a:p>
        </p:txBody>
      </p:sp>
      <p:pic>
        <p:nvPicPr>
          <p:cNvPr id="7" name="オーディオ 6">
            <a:hlinkClick r:id="" action="ppaction://media"/>
            <a:extLst>
              <a:ext uri="{FF2B5EF4-FFF2-40B4-BE49-F238E27FC236}">
                <a16:creationId xmlns:a16="http://schemas.microsoft.com/office/drawing/2014/main" id="{008C9DEE-590B-4190-A7C7-154C186342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74765186"/>
      </p:ext>
    </p:extLst>
  </p:cSld>
  <p:clrMapOvr>
    <a:masterClrMapping/>
  </p:clrMapOvr>
  <mc:AlternateContent xmlns:mc="http://schemas.openxmlformats.org/markup-compatibility/2006" xmlns:p14="http://schemas.microsoft.com/office/powerpoint/2010/main">
    <mc:Choice Requires="p14">
      <p:transition spd="slow" p14:dur="2000" advTm="43338"/>
    </mc:Choice>
    <mc:Fallback xmlns="">
      <p:transition spd="slow" advTm="4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5262979" cy="646331"/>
          </a:xfrm>
          <a:prstGeom prst="rect">
            <a:avLst/>
          </a:prstGeom>
          <a:solidFill>
            <a:schemeClr val="bg1">
              <a:alpha val="70000"/>
            </a:schemeClr>
          </a:solidFill>
        </p:spPr>
        <p:txBody>
          <a:bodyPr wrap="none" rtlCol="0">
            <a:spAutoFit/>
          </a:bodyPr>
          <a:lstStyle/>
          <a:p>
            <a:r>
              <a:rPr lang="ja-JP" altLang="en-US" sz="3600" dirty="0"/>
              <a:t>能力構築・海洋技術移転</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4" name="コンテンツ プレースホルダー 2">
            <a:extLst>
              <a:ext uri="{FF2B5EF4-FFF2-40B4-BE49-F238E27FC236}">
                <a16:creationId xmlns:a16="http://schemas.microsoft.com/office/drawing/2014/main" id="{37E22E1C-8A6A-4587-9EE8-262C2E08F593}"/>
              </a:ext>
            </a:extLst>
          </p:cNvPr>
          <p:cNvSpPr txBox="1">
            <a:spLocks/>
          </p:cNvSpPr>
          <p:nvPr/>
        </p:nvSpPr>
        <p:spPr>
          <a:xfrm>
            <a:off x="974179" y="1825625"/>
            <a:ext cx="1024364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chemeClr val="bg1"/>
                </a:solidFill>
              </a:rPr>
              <a:t>公海の生物多様性をみんなで管理していくためには、ノウハウや技術が不足する国の</a:t>
            </a:r>
            <a:r>
              <a:rPr lang="ja-JP" altLang="en-US" dirty="0" smtClean="0">
                <a:solidFill>
                  <a:schemeClr val="bg1"/>
                </a:solidFill>
              </a:rPr>
              <a:t>キャパシティー（能力）向上</a:t>
            </a:r>
            <a:r>
              <a:rPr lang="ja-JP" altLang="en-US" dirty="0">
                <a:solidFill>
                  <a:schemeClr val="bg1"/>
                </a:solidFill>
              </a:rPr>
              <a:t>が必要！</a:t>
            </a:r>
            <a:endParaRPr lang="en-US" altLang="ja-JP" dirty="0">
              <a:solidFill>
                <a:schemeClr val="bg1"/>
              </a:solidFill>
            </a:endParaRPr>
          </a:p>
          <a:p>
            <a:pPr marL="0" indent="0">
              <a:buFont typeface="Arial" panose="020B0604020202020204" pitchFamily="34" charset="0"/>
              <a:buNone/>
            </a:pPr>
            <a:r>
              <a:rPr lang="ja-JP" altLang="en-US" dirty="0">
                <a:solidFill>
                  <a:schemeClr val="bg1"/>
                </a:solidFill>
              </a:rPr>
              <a:t>（例：環境影響評価のための科学調査）</a:t>
            </a:r>
            <a:endParaRPr lang="en-US" altLang="ja-JP" dirty="0">
              <a:solidFill>
                <a:schemeClr val="bg1"/>
              </a:solidFill>
            </a:endParaRPr>
          </a:p>
          <a:p>
            <a:pPr marL="0" indent="0">
              <a:buFont typeface="Arial" panose="020B0604020202020204" pitchFamily="34" charset="0"/>
              <a:buNone/>
            </a:pPr>
            <a:r>
              <a:rPr lang="ja-JP" altLang="en-US" dirty="0">
                <a:solidFill>
                  <a:schemeClr val="bg1"/>
                </a:solidFill>
              </a:rPr>
              <a:t>→</a:t>
            </a:r>
            <a:r>
              <a:rPr lang="en-US" altLang="ja-JP" dirty="0">
                <a:solidFill>
                  <a:schemeClr val="bg1"/>
                </a:solidFill>
              </a:rPr>
              <a:t> </a:t>
            </a:r>
            <a:r>
              <a:rPr lang="ja-JP" altLang="en-US" dirty="0">
                <a:solidFill>
                  <a:schemeClr val="bg1"/>
                </a:solidFill>
              </a:rPr>
              <a:t>どのようにキャパシティーを上げていくか？</a:t>
            </a:r>
            <a:endParaRPr lang="en-US" altLang="ja-JP" dirty="0">
              <a:solidFill>
                <a:schemeClr val="bg1"/>
              </a:solidFill>
            </a:endParaRPr>
          </a:p>
          <a:p>
            <a:pPr marL="0" indent="0">
              <a:buFont typeface="Arial" panose="020B0604020202020204" pitchFamily="34" charset="0"/>
              <a:buNone/>
            </a:pPr>
            <a:endParaRPr lang="ja-JP" altLang="en-US" sz="2400" dirty="0"/>
          </a:p>
        </p:txBody>
      </p:sp>
      <p:pic>
        <p:nvPicPr>
          <p:cNvPr id="5" name="Picture 2" descr="ãcapacity buildingãã®ç»åæ¤ç´¢çµæ">
            <a:extLst>
              <a:ext uri="{FF2B5EF4-FFF2-40B4-BE49-F238E27FC236}">
                <a16:creationId xmlns:a16="http://schemas.microsoft.com/office/drawing/2014/main" id="{61AD90DC-CDAB-4AE7-B1E4-CF45E4489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7415" y="3815817"/>
            <a:ext cx="7117169" cy="2361146"/>
          </a:xfrm>
          <a:prstGeom prst="rect">
            <a:avLst/>
          </a:prstGeom>
          <a:noFill/>
          <a:extLst>
            <a:ext uri="{909E8E84-426E-40DD-AFC4-6F175D3DCCD1}">
              <a14:hiddenFill xmlns:a14="http://schemas.microsoft.com/office/drawing/2010/main">
                <a:solidFill>
                  <a:srgbClr val="FFFFFF"/>
                </a:solidFill>
              </a14:hiddenFill>
            </a:ext>
          </a:extLst>
        </p:spPr>
      </p:pic>
      <p:pic>
        <p:nvPicPr>
          <p:cNvPr id="2" name="オーディオ 1">
            <a:hlinkClick r:id="" action="ppaction://media"/>
            <a:extLst>
              <a:ext uri="{FF2B5EF4-FFF2-40B4-BE49-F238E27FC236}">
                <a16:creationId xmlns:a16="http://schemas.microsoft.com/office/drawing/2014/main" id="{D6799387-E177-4FB7-8AA6-A242452F50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13925347"/>
      </p:ext>
    </p:extLst>
  </p:cSld>
  <p:clrMapOvr>
    <a:masterClrMapping/>
  </p:clrMapOvr>
  <mc:AlternateContent xmlns:mc="http://schemas.openxmlformats.org/markup-compatibility/2006" xmlns:p14="http://schemas.microsoft.com/office/powerpoint/2010/main">
    <mc:Choice Requires="p14">
      <p:transition spd="slow" p14:dur="2000" advTm="31039"/>
    </mc:Choice>
    <mc:Fallback xmlns="">
      <p:transition spd="slow" advTm="3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5262979" cy="646331"/>
          </a:xfrm>
          <a:prstGeom prst="rect">
            <a:avLst/>
          </a:prstGeom>
          <a:solidFill>
            <a:schemeClr val="bg1">
              <a:alpha val="70000"/>
            </a:schemeClr>
          </a:solidFill>
        </p:spPr>
        <p:txBody>
          <a:bodyPr wrap="none" rtlCol="0">
            <a:spAutoFit/>
          </a:bodyPr>
          <a:lstStyle/>
          <a:p>
            <a:r>
              <a:rPr lang="ja-JP" altLang="en-US" sz="3600" dirty="0"/>
              <a:t>能力構築・海洋技術移転</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C44E3D65-174D-4C57-BE5F-E390741E6373}"/>
              </a:ext>
            </a:extLst>
          </p:cNvPr>
          <p:cNvSpPr txBox="1">
            <a:spLocks/>
          </p:cNvSpPr>
          <p:nvPr/>
        </p:nvSpPr>
        <p:spPr>
          <a:xfrm>
            <a:off x="2152650" y="1825625"/>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solidFill>
                  <a:schemeClr val="bg1"/>
                </a:solidFill>
              </a:rPr>
              <a:t>途上国 </a:t>
            </a:r>
            <a:r>
              <a:rPr lang="en-US" altLang="ja-JP" dirty="0">
                <a:solidFill>
                  <a:schemeClr val="bg1"/>
                </a:solidFill>
              </a:rPr>
              <a:t>VS </a:t>
            </a:r>
            <a:r>
              <a:rPr lang="ja-JP" altLang="en-US" dirty="0">
                <a:solidFill>
                  <a:schemeClr val="bg1"/>
                </a:solidFill>
              </a:rPr>
              <a:t>先進国</a:t>
            </a:r>
            <a:endParaRPr lang="en-US" altLang="ja-JP" dirty="0">
              <a:solidFill>
                <a:schemeClr val="bg1"/>
              </a:solidFill>
            </a:endParaRPr>
          </a:p>
          <a:p>
            <a:pPr marL="0" indent="0">
              <a:buFont typeface="Arial" panose="020B0604020202020204" pitchFamily="34" charset="0"/>
              <a:buNone/>
            </a:pPr>
            <a:r>
              <a:rPr lang="ja-JP" altLang="en-US" dirty="0">
                <a:solidFill>
                  <a:schemeClr val="bg1"/>
                </a:solidFill>
              </a:rPr>
              <a:t>　途上国：能力構築は義務として行われるべき</a:t>
            </a:r>
            <a:endParaRPr lang="en-US" altLang="ja-JP" dirty="0">
              <a:solidFill>
                <a:schemeClr val="bg1"/>
              </a:solidFill>
            </a:endParaRPr>
          </a:p>
          <a:p>
            <a:pPr marL="0" indent="0">
              <a:buFont typeface="Arial" panose="020B0604020202020204" pitchFamily="34" charset="0"/>
              <a:buNone/>
            </a:pPr>
            <a:r>
              <a:rPr lang="ja-JP" altLang="en-US" dirty="0">
                <a:solidFill>
                  <a:schemeClr val="bg1"/>
                </a:solidFill>
              </a:rPr>
              <a:t>　先進国：能力構築は任意で行われるべき</a:t>
            </a:r>
            <a:endParaRPr lang="en-US" altLang="ja-JP" dirty="0">
              <a:solidFill>
                <a:schemeClr val="bg1"/>
              </a:solidFill>
            </a:endParaRPr>
          </a:p>
        </p:txBody>
      </p:sp>
      <p:grpSp>
        <p:nvGrpSpPr>
          <p:cNvPr id="2" name="グループ化 1">
            <a:extLst>
              <a:ext uri="{FF2B5EF4-FFF2-40B4-BE49-F238E27FC236}">
                <a16:creationId xmlns:a16="http://schemas.microsoft.com/office/drawing/2014/main" id="{0EE252A6-7214-4301-8452-D72E06F6533F}"/>
              </a:ext>
            </a:extLst>
          </p:cNvPr>
          <p:cNvGrpSpPr/>
          <p:nvPr/>
        </p:nvGrpSpPr>
        <p:grpSpPr>
          <a:xfrm>
            <a:off x="2152650" y="3538537"/>
            <a:ext cx="7886700" cy="2638426"/>
            <a:chOff x="628650" y="3538537"/>
            <a:chExt cx="7886700" cy="2638426"/>
          </a:xfrm>
        </p:grpSpPr>
        <p:pic>
          <p:nvPicPr>
            <p:cNvPr id="6" name="Picture 4" descr="ãhuman illustrationãã®ç»åæ¤ç´¢çµæ">
              <a:extLst>
                <a:ext uri="{FF2B5EF4-FFF2-40B4-BE49-F238E27FC236}">
                  <a16:creationId xmlns:a16="http://schemas.microsoft.com/office/drawing/2014/main" id="{C1181711-1445-4F7C-AC80-380423E63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350" y="3890961"/>
              <a:ext cx="2286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ãhuman illustrationãã®ç»åæ¤ç´¢çµæ">
              <a:extLst>
                <a:ext uri="{FF2B5EF4-FFF2-40B4-BE49-F238E27FC236}">
                  <a16:creationId xmlns:a16="http://schemas.microsoft.com/office/drawing/2014/main" id="{BCCA790A-0A2B-459D-A2C2-FEEFCE016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 y="3890962"/>
              <a:ext cx="2286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9" name="角丸四角形吹き出し 5">
              <a:extLst>
                <a:ext uri="{FF2B5EF4-FFF2-40B4-BE49-F238E27FC236}">
                  <a16:creationId xmlns:a16="http://schemas.microsoft.com/office/drawing/2014/main" id="{23DB8819-FC62-4318-A229-131DDA087ADC}"/>
                </a:ext>
              </a:extLst>
            </p:cNvPr>
            <p:cNvSpPr/>
            <p:nvPr/>
          </p:nvSpPr>
          <p:spPr>
            <a:xfrm>
              <a:off x="2676525" y="3538537"/>
              <a:ext cx="4105275" cy="990601"/>
            </a:xfrm>
            <a:prstGeom prst="wedgeRoundRectCallout">
              <a:avLst>
                <a:gd name="adj1" fmla="val 55623"/>
                <a:gd name="adj2" fmla="val 4117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600" dirty="0"/>
                <a:t>We need more!!</a:t>
              </a:r>
              <a:endParaRPr kumimoji="1" lang="ja-JP" altLang="en-US" sz="3600" dirty="0"/>
            </a:p>
          </p:txBody>
        </p:sp>
        <p:sp>
          <p:nvSpPr>
            <p:cNvPr id="10" name="角丸四角形吹き出し 6">
              <a:extLst>
                <a:ext uri="{FF2B5EF4-FFF2-40B4-BE49-F238E27FC236}">
                  <a16:creationId xmlns:a16="http://schemas.microsoft.com/office/drawing/2014/main" id="{75A4C446-942C-4E6A-AFF1-606C3E93B75F}"/>
                </a:ext>
              </a:extLst>
            </p:cNvPr>
            <p:cNvSpPr/>
            <p:nvPr/>
          </p:nvSpPr>
          <p:spPr>
            <a:xfrm>
              <a:off x="2124075" y="4857749"/>
              <a:ext cx="4105275" cy="990601"/>
            </a:xfrm>
            <a:prstGeom prst="wedgeRoundRectCallout">
              <a:avLst>
                <a:gd name="adj1" fmla="val -55746"/>
                <a:gd name="adj2" fmla="val -4343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600" dirty="0"/>
                <a:t>We gave enough!!</a:t>
              </a:r>
              <a:endParaRPr kumimoji="1" lang="ja-JP" altLang="en-US" sz="3600" dirty="0"/>
            </a:p>
          </p:txBody>
        </p:sp>
      </p:grpSp>
      <p:pic>
        <p:nvPicPr>
          <p:cNvPr id="4" name="オーディオ 3">
            <a:hlinkClick r:id="" action="ppaction://media"/>
            <a:extLst>
              <a:ext uri="{FF2B5EF4-FFF2-40B4-BE49-F238E27FC236}">
                <a16:creationId xmlns:a16="http://schemas.microsoft.com/office/drawing/2014/main" id="{5313B918-E06E-4D81-8E4D-59A55E288E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97606373"/>
      </p:ext>
    </p:extLst>
  </p:cSld>
  <p:clrMapOvr>
    <a:masterClrMapping/>
  </p:clrMapOvr>
  <mc:AlternateContent xmlns:mc="http://schemas.openxmlformats.org/markup-compatibility/2006" xmlns:p14="http://schemas.microsoft.com/office/powerpoint/2010/main">
    <mc:Choice Requires="p14">
      <p:transition spd="slow" p14:dur="2000" advTm="33875"/>
    </mc:Choice>
    <mc:Fallback xmlns="">
      <p:transition spd="slow" advTm="33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D15B858-EB48-4B5B-9D86-DC3C4008A79D}"/>
              </a:ext>
            </a:extLst>
          </p:cNvPr>
          <p:cNvSpPr txBox="1"/>
          <p:nvPr/>
        </p:nvSpPr>
        <p:spPr>
          <a:xfrm>
            <a:off x="550269" y="449291"/>
            <a:ext cx="3445174" cy="646331"/>
          </a:xfrm>
          <a:prstGeom prst="rect">
            <a:avLst/>
          </a:prstGeom>
          <a:solidFill>
            <a:schemeClr val="bg1">
              <a:alpha val="70000"/>
            </a:schemeClr>
          </a:solidFill>
        </p:spPr>
        <p:txBody>
          <a:bodyPr wrap="none" rtlCol="0">
            <a:spAutoFit/>
          </a:bodyPr>
          <a:lstStyle/>
          <a:p>
            <a:r>
              <a:rPr lang="ja-JP" altLang="en-US" sz="3600" dirty="0">
                <a:solidFill>
                  <a:srgbClr val="002060"/>
                </a:solidFill>
                <a:latin typeface="Meiryo UI" panose="020B0604030504040204" pitchFamily="50" charset="-128"/>
                <a:ea typeface="Meiryo UI" panose="020B0604030504040204" pitchFamily="50" charset="-128"/>
              </a:rPr>
              <a:t>もっと知りたい方へ</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4" name="正方形/長方形 3"/>
          <p:cNvSpPr/>
          <p:nvPr/>
        </p:nvSpPr>
        <p:spPr>
          <a:xfrm>
            <a:off x="7159853" y="6488668"/>
            <a:ext cx="4636206" cy="369332"/>
          </a:xfrm>
          <a:prstGeom prst="rect">
            <a:avLst/>
          </a:prstGeom>
        </p:spPr>
        <p:txBody>
          <a:bodyPr wrap="none">
            <a:spAutoFit/>
          </a:bodyPr>
          <a:lstStyle/>
          <a:p>
            <a:r>
              <a:rPr lang="ja-JP" altLang="en-US" dirty="0"/>
              <a:t>作成：笹川平和財団海洋政策研究所 藤井巌</a:t>
            </a:r>
          </a:p>
        </p:txBody>
      </p:sp>
      <p:pic>
        <p:nvPicPr>
          <p:cNvPr id="7" name="オーディオ 6">
            <a:hlinkClick r:id="" action="ppaction://media"/>
            <a:extLst>
              <a:ext uri="{FF2B5EF4-FFF2-40B4-BE49-F238E27FC236}">
                <a16:creationId xmlns:a16="http://schemas.microsoft.com/office/drawing/2014/main" id="{F80E10CF-2101-49F3-8D28-87A222BEB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8" name="コンテンツ プレースホルダー 2">
            <a:extLst>
              <a:ext uri="{FF2B5EF4-FFF2-40B4-BE49-F238E27FC236}">
                <a16:creationId xmlns:a16="http://schemas.microsoft.com/office/drawing/2014/main" id="{06149FB4-589A-4DD6-BCEF-7FD1013D398E}"/>
              </a:ext>
            </a:extLst>
          </p:cNvPr>
          <p:cNvSpPr txBox="1">
            <a:spLocks/>
          </p:cNvSpPr>
          <p:nvPr/>
        </p:nvSpPr>
        <p:spPr>
          <a:xfrm>
            <a:off x="550269" y="1331367"/>
            <a:ext cx="1051189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smtClean="0">
                <a:solidFill>
                  <a:schemeClr val="bg1"/>
                </a:solidFill>
              </a:rPr>
              <a:t>・</a:t>
            </a:r>
            <a:r>
              <a:rPr lang="en-US" altLang="ja-JP" dirty="0" smtClean="0">
                <a:solidFill>
                  <a:schemeClr val="bg1"/>
                </a:solidFill>
              </a:rPr>
              <a:t>『</a:t>
            </a:r>
            <a:r>
              <a:rPr lang="ja-JP" altLang="en-US" dirty="0" smtClean="0">
                <a:solidFill>
                  <a:schemeClr val="bg1"/>
                </a:solidFill>
              </a:rPr>
              <a:t>海洋白書</a:t>
            </a:r>
            <a:r>
              <a:rPr lang="en-US" altLang="ja-JP" dirty="0" smtClean="0">
                <a:solidFill>
                  <a:schemeClr val="bg1"/>
                </a:solidFill>
              </a:rPr>
              <a:t>2018</a:t>
            </a:r>
            <a:r>
              <a:rPr lang="en-US" altLang="ja-JP" dirty="0">
                <a:solidFill>
                  <a:schemeClr val="bg1"/>
                </a:solidFill>
              </a:rPr>
              <a:t>』</a:t>
            </a:r>
            <a:r>
              <a:rPr lang="en-US" altLang="ja-JP" dirty="0" smtClean="0">
                <a:solidFill>
                  <a:schemeClr val="bg1"/>
                </a:solidFill>
              </a:rPr>
              <a:t>, </a:t>
            </a:r>
            <a:r>
              <a:rPr lang="en-US" altLang="ja-JP" dirty="0">
                <a:solidFill>
                  <a:schemeClr val="bg1"/>
                </a:solidFill>
              </a:rPr>
              <a:t>p19-23</a:t>
            </a:r>
          </a:p>
          <a:p>
            <a:pPr marL="0" indent="0">
              <a:buNone/>
            </a:pPr>
            <a:r>
              <a:rPr lang="ja-JP" altLang="en-US" sz="2400" dirty="0" smtClean="0">
                <a:solidFill>
                  <a:schemeClr val="bg1"/>
                </a:solidFill>
              </a:rPr>
              <a:t>　</a:t>
            </a:r>
            <a:r>
              <a:rPr lang="en-US" altLang="ja-JP" sz="2400" dirty="0" smtClean="0">
                <a:solidFill>
                  <a:schemeClr val="bg1"/>
                </a:solidFill>
              </a:rPr>
              <a:t>https</a:t>
            </a:r>
            <a:r>
              <a:rPr lang="en-US" altLang="ja-JP" sz="2400" dirty="0">
                <a:solidFill>
                  <a:schemeClr val="bg1"/>
                </a:solidFill>
              </a:rPr>
              <a:t>://www.spf.org/global-data/opri/ISBN978-4-88404-347-6.pdf</a:t>
            </a:r>
          </a:p>
          <a:p>
            <a:pPr marL="0" indent="0">
              <a:buNone/>
            </a:pPr>
            <a:r>
              <a:rPr lang="ja-JP" altLang="en-US" dirty="0" smtClean="0">
                <a:solidFill>
                  <a:schemeClr val="bg1"/>
                </a:solidFill>
              </a:rPr>
              <a:t>・</a:t>
            </a:r>
            <a:r>
              <a:rPr lang="en-US" altLang="ja-JP" dirty="0" smtClean="0">
                <a:solidFill>
                  <a:schemeClr val="bg1"/>
                </a:solidFill>
              </a:rPr>
              <a:t>『</a:t>
            </a:r>
            <a:r>
              <a:rPr lang="ja-JP" altLang="en-US" dirty="0" smtClean="0">
                <a:solidFill>
                  <a:schemeClr val="bg1"/>
                </a:solidFill>
              </a:rPr>
              <a:t>海洋白書</a:t>
            </a:r>
            <a:r>
              <a:rPr lang="en-US" altLang="ja-JP" dirty="0" smtClean="0">
                <a:solidFill>
                  <a:schemeClr val="bg1"/>
                </a:solidFill>
              </a:rPr>
              <a:t>2019』, </a:t>
            </a:r>
            <a:r>
              <a:rPr lang="en-US" altLang="ja-JP" dirty="0">
                <a:solidFill>
                  <a:schemeClr val="bg1"/>
                </a:solidFill>
              </a:rPr>
              <a:t>p47</a:t>
            </a:r>
          </a:p>
          <a:p>
            <a:pPr marL="0" indent="0">
              <a:buNone/>
            </a:pPr>
            <a:r>
              <a:rPr lang="ja-JP" altLang="en-US" sz="2400" dirty="0" smtClean="0">
                <a:solidFill>
                  <a:schemeClr val="bg1"/>
                </a:solidFill>
              </a:rPr>
              <a:t>　</a:t>
            </a:r>
            <a:r>
              <a:rPr lang="en-US" altLang="ja-JP" sz="2400" dirty="0" smtClean="0">
                <a:solidFill>
                  <a:schemeClr val="bg1"/>
                </a:solidFill>
              </a:rPr>
              <a:t>https</a:t>
            </a:r>
            <a:r>
              <a:rPr lang="en-US" altLang="ja-JP" sz="2400" dirty="0">
                <a:solidFill>
                  <a:schemeClr val="bg1"/>
                </a:solidFill>
              </a:rPr>
              <a:t>://</a:t>
            </a:r>
            <a:r>
              <a:rPr lang="en-US" altLang="ja-JP" sz="2400" dirty="0" smtClean="0">
                <a:solidFill>
                  <a:schemeClr val="bg1"/>
                </a:solidFill>
              </a:rPr>
              <a:t>www.spf.org/global-data/opri/ISBN978-4-88404-354-4.pdf</a:t>
            </a:r>
          </a:p>
          <a:p>
            <a:pPr marL="0" indent="0">
              <a:buNone/>
            </a:pPr>
            <a:r>
              <a:rPr lang="ja-JP" altLang="en-US" dirty="0" smtClean="0">
                <a:solidFill>
                  <a:schemeClr val="bg1"/>
                </a:solidFill>
              </a:rPr>
              <a:t>・</a:t>
            </a:r>
            <a:r>
              <a:rPr lang="en-US" altLang="ja-JP" dirty="0" smtClean="0">
                <a:solidFill>
                  <a:schemeClr val="bg1"/>
                </a:solidFill>
              </a:rPr>
              <a:t>『</a:t>
            </a:r>
            <a:r>
              <a:rPr lang="ja-JP" altLang="en-US" dirty="0" smtClean="0">
                <a:solidFill>
                  <a:schemeClr val="bg1"/>
                </a:solidFill>
              </a:rPr>
              <a:t>海洋白書</a:t>
            </a:r>
            <a:r>
              <a:rPr lang="en-US" altLang="ja-JP" dirty="0" smtClean="0">
                <a:solidFill>
                  <a:schemeClr val="bg1"/>
                </a:solidFill>
              </a:rPr>
              <a:t>2020</a:t>
            </a:r>
            <a:r>
              <a:rPr lang="en-US" altLang="ja-JP" dirty="0">
                <a:solidFill>
                  <a:schemeClr val="bg1"/>
                </a:solidFill>
              </a:rPr>
              <a:t>』</a:t>
            </a:r>
            <a:r>
              <a:rPr lang="en-US" altLang="ja-JP" dirty="0" smtClean="0">
                <a:solidFill>
                  <a:schemeClr val="bg1"/>
                </a:solidFill>
              </a:rPr>
              <a:t>, p72-76</a:t>
            </a:r>
            <a:endParaRPr lang="en-US" altLang="ja-JP" dirty="0">
              <a:solidFill>
                <a:schemeClr val="bg1"/>
              </a:solidFill>
            </a:endParaRPr>
          </a:p>
          <a:p>
            <a:pPr marL="0" indent="0">
              <a:buNone/>
            </a:pPr>
            <a:r>
              <a:rPr lang="ja-JP" altLang="en-US" sz="2400" dirty="0" smtClean="0">
                <a:solidFill>
                  <a:schemeClr val="bg1"/>
                </a:solidFill>
              </a:rPr>
              <a:t>　</a:t>
            </a:r>
            <a:r>
              <a:rPr lang="en-US" altLang="ja-JP" sz="2400" dirty="0" smtClean="0">
                <a:solidFill>
                  <a:schemeClr val="bg1"/>
                </a:solidFill>
              </a:rPr>
              <a:t>https</a:t>
            </a:r>
            <a:r>
              <a:rPr lang="en-US" altLang="ja-JP" sz="2400" dirty="0">
                <a:solidFill>
                  <a:schemeClr val="bg1"/>
                </a:solidFill>
              </a:rPr>
              <a:t>://</a:t>
            </a:r>
            <a:r>
              <a:rPr lang="en-US" altLang="ja-JP" sz="2400" dirty="0" smtClean="0">
                <a:solidFill>
                  <a:schemeClr val="bg1"/>
                </a:solidFill>
              </a:rPr>
              <a:t>www.spf.org/global-data/opri/ISBN978-4-884043629.pdf</a:t>
            </a:r>
            <a:endParaRPr lang="en-US" altLang="ja-JP" sz="2400" dirty="0">
              <a:solidFill>
                <a:schemeClr val="bg1"/>
              </a:solidFill>
            </a:endParaRPr>
          </a:p>
          <a:p>
            <a:pPr marL="0" indent="0">
              <a:buNone/>
            </a:pPr>
            <a:endParaRPr lang="en-US" altLang="ja-JP" sz="2400" dirty="0" smtClean="0">
              <a:solidFill>
                <a:schemeClr val="bg1"/>
              </a:solidFill>
            </a:endParaRPr>
          </a:p>
          <a:p>
            <a:pPr marL="0" indent="0">
              <a:buNone/>
            </a:pPr>
            <a:endParaRPr lang="en-US" altLang="ja-JP" dirty="0">
              <a:solidFill>
                <a:schemeClr val="bg1"/>
              </a:solidFill>
            </a:endParaRPr>
          </a:p>
          <a:p>
            <a:pPr marL="0" indent="0">
              <a:buNone/>
            </a:pPr>
            <a:endParaRPr lang="ja-JP" altLang="en-US" dirty="0"/>
          </a:p>
          <a:p>
            <a:pPr marL="0" indent="0">
              <a:buFont typeface="Arial" panose="020B0604020202020204" pitchFamily="34" charset="0"/>
              <a:buNone/>
            </a:pPr>
            <a:endParaRPr lang="en-US" altLang="ja-JP" sz="2000"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ja-JP" altLang="en-US" dirty="0"/>
          </a:p>
        </p:txBody>
      </p:sp>
    </p:spTree>
    <p:extLst>
      <p:ext uri="{BB962C8B-B14F-4D97-AF65-F5344CB8AC3E}">
        <p14:creationId xmlns:p14="http://schemas.microsoft.com/office/powerpoint/2010/main" val="1822342510"/>
      </p:ext>
    </p:extLst>
  </p:cSld>
  <p:clrMapOvr>
    <a:masterClrMapping/>
  </p:clrMapOvr>
  <mc:AlternateContent xmlns:mc="http://schemas.openxmlformats.org/markup-compatibility/2006" xmlns:p14="http://schemas.microsoft.com/office/powerpoint/2010/main">
    <mc:Choice Requires="p14">
      <p:transition spd="slow" p14:dur="2000" advTm="5578"/>
    </mc:Choice>
    <mc:Fallback xmlns="">
      <p:transition spd="slow" advTm="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6062878" cy="646331"/>
          </a:xfrm>
          <a:prstGeom prst="rect">
            <a:avLst/>
          </a:prstGeom>
          <a:solidFill>
            <a:schemeClr val="bg1">
              <a:alpha val="70000"/>
            </a:schemeClr>
          </a:solidFill>
        </p:spPr>
        <p:txBody>
          <a:bodyPr wrap="none" rtlCol="0">
            <a:spAutoFit/>
          </a:bodyPr>
          <a:lstStyle/>
          <a:p>
            <a:r>
              <a:rPr lang="en-US" altLang="ja-JP" sz="3600" dirty="0">
                <a:solidFill>
                  <a:srgbClr val="002060"/>
                </a:solidFill>
                <a:latin typeface="Meiryo UI" panose="020B0604030504040204" pitchFamily="50" charset="-128"/>
                <a:ea typeface="Meiryo UI" panose="020B0604030504040204" pitchFamily="50" charset="-128"/>
              </a:rPr>
              <a:t>BBNJ</a:t>
            </a:r>
            <a:r>
              <a:rPr lang="ja-JP" altLang="en-US" sz="3600" dirty="0">
                <a:solidFill>
                  <a:srgbClr val="002060"/>
                </a:solidFill>
                <a:latin typeface="Meiryo UI" panose="020B0604030504040204" pitchFamily="50" charset="-128"/>
                <a:ea typeface="Meiryo UI" panose="020B0604030504040204" pitchFamily="50" charset="-128"/>
              </a:rPr>
              <a:t>とは？なぜ</a:t>
            </a:r>
            <a:r>
              <a:rPr lang="en-US" altLang="ja-JP" sz="3600" dirty="0">
                <a:solidFill>
                  <a:srgbClr val="002060"/>
                </a:solidFill>
                <a:latin typeface="Meiryo UI" panose="020B0604030504040204" pitchFamily="50" charset="-128"/>
                <a:ea typeface="Meiryo UI" panose="020B0604030504040204" pitchFamily="50" charset="-128"/>
              </a:rPr>
              <a:t>BBNJ</a:t>
            </a:r>
            <a:r>
              <a:rPr lang="ja-JP" altLang="en-US" sz="3600" dirty="0">
                <a:solidFill>
                  <a:srgbClr val="002060"/>
                </a:solidFill>
                <a:latin typeface="Meiryo UI" panose="020B0604030504040204" pitchFamily="50" charset="-128"/>
                <a:ea typeface="Meiryo UI" panose="020B0604030504040204" pitchFamily="50" charset="-128"/>
              </a:rPr>
              <a:t>なのか？</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4C76468C-0D7B-4CC0-8CC6-551B83040D6F}"/>
              </a:ext>
            </a:extLst>
          </p:cNvPr>
          <p:cNvSpPr txBox="1">
            <a:spLocks/>
          </p:cNvSpPr>
          <p:nvPr/>
        </p:nvSpPr>
        <p:spPr>
          <a:xfrm>
            <a:off x="919163" y="1140823"/>
            <a:ext cx="10353675" cy="5277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400" b="1" dirty="0">
                <a:solidFill>
                  <a:schemeClr val="bg1"/>
                </a:solidFill>
              </a:rPr>
              <a:t>Marine </a:t>
            </a:r>
            <a:r>
              <a:rPr lang="en-US" altLang="ja-JP" sz="2400" b="1" dirty="0">
                <a:solidFill>
                  <a:srgbClr val="FF0000"/>
                </a:solidFill>
              </a:rPr>
              <a:t>B</a:t>
            </a:r>
            <a:r>
              <a:rPr lang="en-US" altLang="ja-JP" sz="2400" b="1" dirty="0">
                <a:solidFill>
                  <a:schemeClr val="bg1"/>
                </a:solidFill>
              </a:rPr>
              <a:t>iological Diversity of Areas </a:t>
            </a:r>
            <a:r>
              <a:rPr lang="en-US" altLang="ja-JP" sz="2400" b="1" dirty="0">
                <a:solidFill>
                  <a:srgbClr val="FF0000"/>
                </a:solidFill>
              </a:rPr>
              <a:t>B</a:t>
            </a:r>
            <a:r>
              <a:rPr lang="en-US" altLang="ja-JP" sz="2400" b="1" dirty="0">
                <a:solidFill>
                  <a:schemeClr val="bg1"/>
                </a:solidFill>
              </a:rPr>
              <a:t>eyond </a:t>
            </a:r>
            <a:r>
              <a:rPr lang="en-US" altLang="ja-JP" sz="2400" b="1" dirty="0">
                <a:solidFill>
                  <a:srgbClr val="FF0000"/>
                </a:solidFill>
              </a:rPr>
              <a:t>N</a:t>
            </a:r>
            <a:r>
              <a:rPr lang="en-US" altLang="ja-JP" sz="2400" b="1" dirty="0">
                <a:solidFill>
                  <a:schemeClr val="bg1"/>
                </a:solidFill>
              </a:rPr>
              <a:t>ational </a:t>
            </a:r>
            <a:r>
              <a:rPr lang="en-US" altLang="ja-JP" sz="2400" b="1" dirty="0">
                <a:solidFill>
                  <a:srgbClr val="FF0000"/>
                </a:solidFill>
              </a:rPr>
              <a:t>J</a:t>
            </a:r>
            <a:r>
              <a:rPr lang="en-US" altLang="ja-JP" sz="2400" b="1" dirty="0">
                <a:solidFill>
                  <a:schemeClr val="bg1"/>
                </a:solidFill>
              </a:rPr>
              <a:t>urisdiction</a:t>
            </a:r>
          </a:p>
          <a:p>
            <a:pPr marL="0" indent="0">
              <a:buFont typeface="Arial" panose="020B0604020202020204" pitchFamily="34" charset="0"/>
              <a:buNone/>
            </a:pPr>
            <a:r>
              <a:rPr lang="ja-JP" altLang="en-US" dirty="0">
                <a:solidFill>
                  <a:schemeClr val="bg1"/>
                </a:solidFill>
              </a:rPr>
              <a:t>国家管轄権外区域の海洋生物多様性</a:t>
            </a:r>
            <a:endParaRPr lang="en-US" altLang="ja-JP" dirty="0">
              <a:solidFill>
                <a:schemeClr val="bg1"/>
              </a:solidFill>
            </a:endParaRPr>
          </a:p>
          <a:p>
            <a:pPr marL="0" indent="0">
              <a:buNone/>
            </a:pPr>
            <a:r>
              <a:rPr lang="ja-JP" altLang="en-US" dirty="0">
                <a:solidFill>
                  <a:schemeClr val="bg1"/>
                </a:solidFill>
              </a:rPr>
              <a:t>→ 「公海」 （地図上の紺色の部分）の海洋生物多様性</a:t>
            </a:r>
            <a:endParaRPr lang="en-US" altLang="ja-JP" dirty="0">
              <a:solidFill>
                <a:schemeClr val="bg1"/>
              </a:solidFill>
            </a:endParaRPr>
          </a:p>
          <a:p>
            <a:pPr marL="0" indent="0">
              <a:buFont typeface="Arial" panose="020B0604020202020204" pitchFamily="34" charset="0"/>
              <a:buNone/>
            </a:pPr>
            <a:endParaRPr lang="en-US" altLang="ja-JP" dirty="0">
              <a:solidFill>
                <a:schemeClr val="bg1"/>
              </a:solidFill>
            </a:endParaRPr>
          </a:p>
          <a:p>
            <a:pPr marL="0" indent="0">
              <a:buFont typeface="Arial" panose="020B0604020202020204" pitchFamily="34" charset="0"/>
              <a:buNone/>
            </a:pPr>
            <a:endParaRPr lang="en-US" altLang="ja-JP" dirty="0">
              <a:solidFill>
                <a:schemeClr val="bg1"/>
              </a:solidFill>
            </a:endParaRPr>
          </a:p>
          <a:p>
            <a:pPr marL="0" indent="0">
              <a:buFont typeface="Arial" panose="020B0604020202020204" pitchFamily="34" charset="0"/>
              <a:buNone/>
            </a:pPr>
            <a:endParaRPr lang="en-US" altLang="ja-JP" dirty="0">
              <a:solidFill>
                <a:schemeClr val="bg1"/>
              </a:solidFill>
            </a:endParaRPr>
          </a:p>
          <a:p>
            <a:pPr marL="0" indent="0">
              <a:buFont typeface="Arial" panose="020B0604020202020204" pitchFamily="34" charset="0"/>
              <a:buNone/>
            </a:pPr>
            <a:endParaRPr lang="en-US" altLang="ja-JP" dirty="0">
              <a:solidFill>
                <a:schemeClr val="bg1"/>
              </a:solidFill>
            </a:endParaRPr>
          </a:p>
          <a:p>
            <a:pPr marL="0" indent="0">
              <a:buFont typeface="Arial" panose="020B0604020202020204" pitchFamily="34" charset="0"/>
              <a:buNone/>
            </a:pPr>
            <a:endParaRPr lang="en-US" altLang="ja-JP" dirty="0">
              <a:solidFill>
                <a:schemeClr val="bg1"/>
              </a:solidFill>
            </a:endParaRPr>
          </a:p>
          <a:p>
            <a:pPr marL="0" indent="0">
              <a:buFont typeface="Arial" panose="020B0604020202020204" pitchFamily="34" charset="0"/>
              <a:buNone/>
            </a:pPr>
            <a:endParaRPr lang="en-US" altLang="ja-JP" dirty="0">
              <a:solidFill>
                <a:schemeClr val="bg1"/>
              </a:solidFill>
            </a:endParaRPr>
          </a:p>
          <a:p>
            <a:pPr marL="0" indent="0">
              <a:buFont typeface="Arial" panose="020B0604020202020204" pitchFamily="34" charset="0"/>
              <a:buNone/>
            </a:pPr>
            <a:r>
              <a:rPr lang="ja-JP" altLang="en-US" dirty="0">
                <a:solidFill>
                  <a:schemeClr val="bg1"/>
                </a:solidFill>
              </a:rPr>
              <a:t>公海を包括的に管理するルールがない！</a:t>
            </a:r>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p:txBody>
      </p:sp>
      <p:pic>
        <p:nvPicPr>
          <p:cNvPr id="8" name="Picture 4" descr="ãBBNJãã®ç»åæ¤ç´¢çµæ">
            <a:extLst>
              <a:ext uri="{FF2B5EF4-FFF2-40B4-BE49-F238E27FC236}">
                <a16:creationId xmlns:a16="http://schemas.microsoft.com/office/drawing/2014/main" id="{53084900-269D-469B-8BF9-96A9DC7577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7607" y="2693460"/>
            <a:ext cx="5756786" cy="2878393"/>
          </a:xfrm>
          <a:prstGeom prst="rect">
            <a:avLst/>
          </a:prstGeom>
          <a:noFill/>
          <a:extLst>
            <a:ext uri="{909E8E84-426E-40DD-AFC4-6F175D3DCCD1}">
              <a14:hiddenFill xmlns:a14="http://schemas.microsoft.com/office/drawing/2010/main">
                <a:solidFill>
                  <a:srgbClr val="FFFFFF"/>
                </a:solidFill>
              </a14:hiddenFill>
            </a:ext>
          </a:extLst>
        </p:spPr>
      </p:pic>
      <p:sp>
        <p:nvSpPr>
          <p:cNvPr id="9" name="フローチャート: 処理 8">
            <a:extLst>
              <a:ext uri="{FF2B5EF4-FFF2-40B4-BE49-F238E27FC236}">
                <a16:creationId xmlns:a16="http://schemas.microsoft.com/office/drawing/2014/main" id="{B0EFC299-6E81-486A-A572-605C70EE8A5D}"/>
              </a:ext>
            </a:extLst>
          </p:cNvPr>
          <p:cNvSpPr/>
          <p:nvPr/>
        </p:nvSpPr>
        <p:spPr>
          <a:xfrm>
            <a:off x="3834169" y="5010150"/>
            <a:ext cx="4523662" cy="561703"/>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rgbClr val="FF0000"/>
                </a:solidFill>
              </a:rPr>
              <a:t>公海の面積：海の面積の</a:t>
            </a:r>
            <a:r>
              <a:rPr lang="en-US" altLang="ja-JP" sz="2400" dirty="0">
                <a:solidFill>
                  <a:srgbClr val="FF0000"/>
                </a:solidFill>
              </a:rPr>
              <a:t>2/3</a:t>
            </a:r>
            <a:endParaRPr kumimoji="1" lang="ja-JP" altLang="en-US" sz="2400" dirty="0">
              <a:solidFill>
                <a:srgbClr val="FF0000"/>
              </a:solidFill>
            </a:endParaRPr>
          </a:p>
        </p:txBody>
      </p:sp>
      <p:pic>
        <p:nvPicPr>
          <p:cNvPr id="17" name="オーディオ 16">
            <a:hlinkClick r:id="" action="ppaction://media"/>
            <a:extLst>
              <a:ext uri="{FF2B5EF4-FFF2-40B4-BE49-F238E27FC236}">
                <a16:creationId xmlns:a16="http://schemas.microsoft.com/office/drawing/2014/main" id="{FEBE85CD-F2D9-435C-A048-59879FB059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14414884"/>
      </p:ext>
    </p:extLst>
  </p:cSld>
  <p:clrMapOvr>
    <a:masterClrMapping/>
  </p:clrMapOvr>
  <mc:AlternateContent xmlns:mc="http://schemas.openxmlformats.org/markup-compatibility/2006" xmlns:p14="http://schemas.microsoft.com/office/powerpoint/2010/main">
    <mc:Choice Requires="p14">
      <p:transition spd="slow" p14:dur="2000" advTm="59300"/>
    </mc:Choice>
    <mc:Fallback xmlns="">
      <p:transition spd="slow" advTm="5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6062878" cy="646331"/>
          </a:xfrm>
          <a:prstGeom prst="rect">
            <a:avLst/>
          </a:prstGeom>
          <a:solidFill>
            <a:schemeClr val="bg1">
              <a:alpha val="70000"/>
            </a:schemeClr>
          </a:solidFill>
        </p:spPr>
        <p:txBody>
          <a:bodyPr wrap="none" rtlCol="0">
            <a:spAutoFit/>
          </a:bodyPr>
          <a:lstStyle/>
          <a:p>
            <a:r>
              <a:rPr lang="en-US" altLang="ja-JP" sz="3600" dirty="0">
                <a:solidFill>
                  <a:srgbClr val="002060"/>
                </a:solidFill>
                <a:latin typeface="Meiryo UI" panose="020B0604030504040204" pitchFamily="50" charset="-128"/>
                <a:ea typeface="Meiryo UI" panose="020B0604030504040204" pitchFamily="50" charset="-128"/>
              </a:rPr>
              <a:t>BBNJ</a:t>
            </a:r>
            <a:r>
              <a:rPr lang="ja-JP" altLang="en-US" sz="3600" dirty="0">
                <a:solidFill>
                  <a:srgbClr val="002060"/>
                </a:solidFill>
                <a:latin typeface="Meiryo UI" panose="020B0604030504040204" pitchFamily="50" charset="-128"/>
                <a:ea typeface="Meiryo UI" panose="020B0604030504040204" pitchFamily="50" charset="-128"/>
              </a:rPr>
              <a:t>とは？なぜ</a:t>
            </a:r>
            <a:r>
              <a:rPr lang="en-US" altLang="ja-JP" sz="3600" dirty="0">
                <a:solidFill>
                  <a:srgbClr val="002060"/>
                </a:solidFill>
                <a:latin typeface="Meiryo UI" panose="020B0604030504040204" pitchFamily="50" charset="-128"/>
                <a:ea typeface="Meiryo UI" panose="020B0604030504040204" pitchFamily="50" charset="-128"/>
              </a:rPr>
              <a:t>BBNJ</a:t>
            </a:r>
            <a:r>
              <a:rPr lang="ja-JP" altLang="en-US" sz="3600" dirty="0">
                <a:solidFill>
                  <a:srgbClr val="002060"/>
                </a:solidFill>
                <a:latin typeface="Meiryo UI" panose="020B0604030504040204" pitchFamily="50" charset="-128"/>
                <a:ea typeface="Meiryo UI" panose="020B0604030504040204" pitchFamily="50" charset="-128"/>
              </a:rPr>
              <a:t>なのか？</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4C76468C-0D7B-4CC0-8CC6-551B83040D6F}"/>
              </a:ext>
            </a:extLst>
          </p:cNvPr>
          <p:cNvSpPr txBox="1">
            <a:spLocks/>
          </p:cNvSpPr>
          <p:nvPr/>
        </p:nvSpPr>
        <p:spPr>
          <a:xfrm>
            <a:off x="919163" y="1140823"/>
            <a:ext cx="10353675" cy="5277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chemeClr val="bg1"/>
                </a:solidFill>
              </a:rPr>
              <a:t>私たちの生活は公海とつながっている！</a:t>
            </a:r>
            <a:endParaRPr lang="en-US" altLang="ja-JP" dirty="0">
              <a:solidFill>
                <a:schemeClr val="bg1"/>
              </a:solidFill>
            </a:endParaRPr>
          </a:p>
          <a:p>
            <a:pPr marL="0" indent="0">
              <a:buFont typeface="Arial" panose="020B0604020202020204" pitchFamily="34" charset="0"/>
              <a:buNone/>
            </a:pPr>
            <a:r>
              <a:rPr lang="ja-JP" altLang="en-US" dirty="0">
                <a:solidFill>
                  <a:schemeClr val="bg1"/>
                </a:solidFill>
              </a:rPr>
              <a:t>（公海を泳ぐマグロやサケなど</a:t>
            </a:r>
            <a:r>
              <a:rPr lang="en-US" altLang="ja-JP" dirty="0">
                <a:solidFill>
                  <a:schemeClr val="bg1"/>
                </a:solidFill>
              </a:rPr>
              <a:t>…</a:t>
            </a:r>
            <a:r>
              <a:rPr lang="ja-JP" altLang="en-US" dirty="0">
                <a:solidFill>
                  <a:schemeClr val="bg1"/>
                </a:solidFill>
              </a:rPr>
              <a:t>）</a:t>
            </a:r>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p:txBody>
      </p:sp>
      <p:pic>
        <p:nvPicPr>
          <p:cNvPr id="10" name="図 9" descr="テキスト が含まれている画像&#10;&#10;自動的に生成された説明">
            <a:extLst>
              <a:ext uri="{FF2B5EF4-FFF2-40B4-BE49-F238E27FC236}">
                <a16:creationId xmlns:a16="http://schemas.microsoft.com/office/drawing/2014/main" id="{2BD7DE2A-52EF-494A-9CB0-D7BA590ADEA1}"/>
              </a:ext>
            </a:extLst>
          </p:cNvPr>
          <p:cNvPicPr>
            <a:picLocks noChangeAspect="1"/>
          </p:cNvPicPr>
          <p:nvPr/>
        </p:nvPicPr>
        <p:blipFill rotWithShape="1">
          <a:blip r:embed="rId5">
            <a:extLst>
              <a:ext uri="{28A0092B-C50C-407E-A947-70E740481C1C}">
                <a14:useLocalDpi xmlns:a14="http://schemas.microsoft.com/office/drawing/2010/main" val="0"/>
              </a:ext>
            </a:extLst>
          </a:blip>
          <a:srcRect t="5797" b="62451"/>
          <a:stretch/>
        </p:blipFill>
        <p:spPr>
          <a:xfrm>
            <a:off x="1524000" y="2166770"/>
            <a:ext cx="9143999" cy="3858752"/>
          </a:xfrm>
          <a:prstGeom prst="rect">
            <a:avLst/>
          </a:prstGeom>
        </p:spPr>
      </p:pic>
      <p:sp>
        <p:nvSpPr>
          <p:cNvPr id="11" name="フローチャート: 処理 10">
            <a:extLst>
              <a:ext uri="{FF2B5EF4-FFF2-40B4-BE49-F238E27FC236}">
                <a16:creationId xmlns:a16="http://schemas.microsoft.com/office/drawing/2014/main" id="{C2C76F7C-573E-4361-BDE4-47EE6D2D9251}"/>
              </a:ext>
            </a:extLst>
          </p:cNvPr>
          <p:cNvSpPr/>
          <p:nvPr/>
        </p:nvSpPr>
        <p:spPr>
          <a:xfrm>
            <a:off x="3267599" y="6025522"/>
            <a:ext cx="5656800" cy="51445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bg1"/>
                </a:solidFill>
              </a:rPr>
              <a:t>Harrison et al. 2018</a:t>
            </a:r>
          </a:p>
        </p:txBody>
      </p:sp>
      <p:pic>
        <p:nvPicPr>
          <p:cNvPr id="13" name="オーディオ 12">
            <a:hlinkClick r:id="" action="ppaction://media"/>
            <a:extLst>
              <a:ext uri="{FF2B5EF4-FFF2-40B4-BE49-F238E27FC236}">
                <a16:creationId xmlns:a16="http://schemas.microsoft.com/office/drawing/2014/main" id="{44939F38-D4C3-4FC7-B274-6F64DCA0D9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73372555"/>
      </p:ext>
    </p:extLst>
  </p:cSld>
  <p:clrMapOvr>
    <a:masterClrMapping/>
  </p:clrMapOvr>
  <mc:AlternateContent xmlns:mc="http://schemas.openxmlformats.org/markup-compatibility/2006" xmlns:p14="http://schemas.microsoft.com/office/powerpoint/2010/main">
    <mc:Choice Requires="p14">
      <p:transition spd="slow" p14:dur="2000" advTm="66584"/>
    </mc:Choice>
    <mc:Fallback xmlns="">
      <p:transition spd="slow" advTm="66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3853940" cy="646331"/>
          </a:xfrm>
          <a:prstGeom prst="rect">
            <a:avLst/>
          </a:prstGeom>
          <a:solidFill>
            <a:schemeClr val="bg1">
              <a:alpha val="70000"/>
            </a:schemeClr>
          </a:solidFill>
        </p:spPr>
        <p:txBody>
          <a:bodyPr wrap="none" rtlCol="0">
            <a:spAutoFit/>
          </a:bodyPr>
          <a:lstStyle/>
          <a:p>
            <a:r>
              <a:rPr lang="en-US" altLang="ja-JP" sz="3600" dirty="0">
                <a:solidFill>
                  <a:srgbClr val="002060"/>
                </a:solidFill>
                <a:latin typeface="Meiryo UI" panose="020B0604030504040204" pitchFamily="50" charset="-128"/>
                <a:ea typeface="Meiryo UI" panose="020B0604030504040204" pitchFamily="50" charset="-128"/>
              </a:rPr>
              <a:t>BBNJ</a:t>
            </a:r>
            <a:r>
              <a:rPr lang="ja-JP" altLang="en-US" sz="3600" dirty="0">
                <a:solidFill>
                  <a:srgbClr val="002060"/>
                </a:solidFill>
                <a:latin typeface="Meiryo UI" panose="020B0604030504040204" pitchFamily="50" charset="-128"/>
                <a:ea typeface="Meiryo UI" panose="020B0604030504040204" pitchFamily="50" charset="-128"/>
              </a:rPr>
              <a:t>の話の前に</a:t>
            </a:r>
            <a:r>
              <a:rPr lang="en-US" altLang="ja-JP" sz="3600" dirty="0">
                <a:solidFill>
                  <a:srgbClr val="002060"/>
                </a:solidFill>
                <a:latin typeface="Meiryo UI" panose="020B0604030504040204" pitchFamily="50" charset="-128"/>
                <a:ea typeface="Meiryo UI" panose="020B0604030504040204" pitchFamily="50" charset="-128"/>
              </a:rPr>
              <a:t>…</a:t>
            </a:r>
          </a:p>
        </p:txBody>
      </p:sp>
      <p:sp>
        <p:nvSpPr>
          <p:cNvPr id="7" name="コンテンツ プレースホルダー 2">
            <a:extLst>
              <a:ext uri="{FF2B5EF4-FFF2-40B4-BE49-F238E27FC236}">
                <a16:creationId xmlns:a16="http://schemas.microsoft.com/office/drawing/2014/main" id="{4C76468C-0D7B-4CC0-8CC6-551B83040D6F}"/>
              </a:ext>
            </a:extLst>
          </p:cNvPr>
          <p:cNvSpPr txBox="1">
            <a:spLocks/>
          </p:cNvSpPr>
          <p:nvPr/>
        </p:nvSpPr>
        <p:spPr>
          <a:xfrm>
            <a:off x="919163" y="1140823"/>
            <a:ext cx="10353675" cy="527739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dirty="0"/>
          </a:p>
          <a:p>
            <a:pPr marL="0" indent="0">
              <a:buFont typeface="Arial" panose="020B0604020202020204" pitchFamily="34" charset="0"/>
              <a:buNone/>
            </a:pPr>
            <a:endParaRPr lang="en-US" altLang="ja-JP" dirty="0"/>
          </a:p>
        </p:txBody>
      </p:sp>
      <p:pic>
        <p:nvPicPr>
          <p:cNvPr id="10" name="Picture 8" descr="é¢é£ç»å">
            <a:extLst>
              <a:ext uri="{FF2B5EF4-FFF2-40B4-BE49-F238E27FC236}">
                <a16:creationId xmlns:a16="http://schemas.microsoft.com/office/drawing/2014/main" id="{E491FCB3-B3E4-451D-9606-B197438C8D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0906" y="1140823"/>
            <a:ext cx="7630188" cy="517318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2332F324-4A51-40EF-8487-697D4723483F}"/>
              </a:ext>
            </a:extLst>
          </p:cNvPr>
          <p:cNvCxnSpPr>
            <a:cxnSpLocks/>
          </p:cNvCxnSpPr>
          <p:nvPr/>
        </p:nvCxnSpPr>
        <p:spPr>
          <a:xfrm>
            <a:off x="8229600" y="5613549"/>
            <a:ext cx="129717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フローチャート: 処理 16">
            <a:extLst>
              <a:ext uri="{FF2B5EF4-FFF2-40B4-BE49-F238E27FC236}">
                <a16:creationId xmlns:a16="http://schemas.microsoft.com/office/drawing/2014/main" id="{1732A148-04A0-467B-A262-793E9CAE79D4}"/>
              </a:ext>
            </a:extLst>
          </p:cNvPr>
          <p:cNvSpPr/>
          <p:nvPr/>
        </p:nvSpPr>
        <p:spPr>
          <a:xfrm>
            <a:off x="7602278" y="2441930"/>
            <a:ext cx="3967421" cy="553361"/>
          </a:xfrm>
          <a:prstGeom prst="flowChartProcess">
            <a:avLst/>
          </a:prstGeom>
          <a:solidFill>
            <a:schemeClr val="bg1"/>
          </a:solid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どの国の主権も及ばない！</a:t>
            </a:r>
          </a:p>
        </p:txBody>
      </p:sp>
      <p:cxnSp>
        <p:nvCxnSpPr>
          <p:cNvPr id="19" name="直線コネクタ 18">
            <a:extLst>
              <a:ext uri="{FF2B5EF4-FFF2-40B4-BE49-F238E27FC236}">
                <a16:creationId xmlns:a16="http://schemas.microsoft.com/office/drawing/2014/main" id="{DF0C99C4-DA24-4369-ACC8-85F329358139}"/>
              </a:ext>
            </a:extLst>
          </p:cNvPr>
          <p:cNvCxnSpPr>
            <a:cxnSpLocks/>
            <a:stCxn id="17" idx="2"/>
          </p:cNvCxnSpPr>
          <p:nvPr/>
        </p:nvCxnSpPr>
        <p:spPr>
          <a:xfrm flipH="1">
            <a:off x="8930929" y="2995291"/>
            <a:ext cx="655060" cy="78634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3" name="フローチャート: 処理 22">
            <a:extLst>
              <a:ext uri="{FF2B5EF4-FFF2-40B4-BE49-F238E27FC236}">
                <a16:creationId xmlns:a16="http://schemas.microsoft.com/office/drawing/2014/main" id="{2F13EAC5-8D3B-462A-BAB1-2B8A2908E67A}"/>
              </a:ext>
            </a:extLst>
          </p:cNvPr>
          <p:cNvSpPr/>
          <p:nvPr/>
        </p:nvSpPr>
        <p:spPr>
          <a:xfrm>
            <a:off x="1003926" y="5757147"/>
            <a:ext cx="5486473" cy="553361"/>
          </a:xfrm>
          <a:prstGeom prst="flowChartProcess">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国際的に「深海底」と呼ばれる部分</a:t>
            </a:r>
          </a:p>
        </p:txBody>
      </p:sp>
      <p:cxnSp>
        <p:nvCxnSpPr>
          <p:cNvPr id="24" name="直線コネクタ 23">
            <a:extLst>
              <a:ext uri="{FF2B5EF4-FFF2-40B4-BE49-F238E27FC236}">
                <a16:creationId xmlns:a16="http://schemas.microsoft.com/office/drawing/2014/main" id="{86D24E90-F7E7-49A0-BF6C-A6333D90C5F1}"/>
              </a:ext>
            </a:extLst>
          </p:cNvPr>
          <p:cNvCxnSpPr>
            <a:cxnSpLocks/>
            <a:endCxn id="23" idx="3"/>
          </p:cNvCxnSpPr>
          <p:nvPr/>
        </p:nvCxnSpPr>
        <p:spPr>
          <a:xfrm flipH="1">
            <a:off x="6490399" y="5736464"/>
            <a:ext cx="2041378" cy="2973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フローチャート: 処理 33">
            <a:extLst>
              <a:ext uri="{FF2B5EF4-FFF2-40B4-BE49-F238E27FC236}">
                <a16:creationId xmlns:a16="http://schemas.microsoft.com/office/drawing/2014/main" id="{779E1B4B-E9D2-4E16-A5E3-D8FCB0B912A9}"/>
              </a:ext>
            </a:extLst>
          </p:cNvPr>
          <p:cNvSpPr/>
          <p:nvPr/>
        </p:nvSpPr>
        <p:spPr>
          <a:xfrm>
            <a:off x="622300" y="4518845"/>
            <a:ext cx="5214107" cy="1073440"/>
          </a:xfrm>
          <a:prstGeom prst="flowChartProcess">
            <a:avLst/>
          </a:prstGeom>
          <a:solidFill>
            <a:schemeClr val="bg1"/>
          </a:solid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領海ではないが、ここで発見された資源などは</a:t>
            </a:r>
            <a:r>
              <a:rPr lang="en-US" altLang="ja-JP" sz="2400" dirty="0">
                <a:solidFill>
                  <a:schemeClr val="tx1"/>
                </a:solidFill>
              </a:rPr>
              <a:t>A</a:t>
            </a:r>
            <a:r>
              <a:rPr lang="ja-JP" altLang="en-US" sz="2400" dirty="0">
                <a:solidFill>
                  <a:schemeClr val="tx1"/>
                </a:solidFill>
              </a:rPr>
              <a:t>国が自由に使える。</a:t>
            </a:r>
          </a:p>
        </p:txBody>
      </p:sp>
      <p:cxnSp>
        <p:nvCxnSpPr>
          <p:cNvPr id="35" name="直線コネクタ 34">
            <a:extLst>
              <a:ext uri="{FF2B5EF4-FFF2-40B4-BE49-F238E27FC236}">
                <a16:creationId xmlns:a16="http://schemas.microsoft.com/office/drawing/2014/main" id="{63417611-6630-4E5C-8E21-6C8078030715}"/>
              </a:ext>
            </a:extLst>
          </p:cNvPr>
          <p:cNvCxnSpPr>
            <a:cxnSpLocks/>
            <a:endCxn id="34" idx="3"/>
          </p:cNvCxnSpPr>
          <p:nvPr/>
        </p:nvCxnSpPr>
        <p:spPr>
          <a:xfrm flipH="1">
            <a:off x="5836407" y="3763926"/>
            <a:ext cx="543128" cy="1291639"/>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42" name="フローチャート: 処理 41">
            <a:extLst>
              <a:ext uri="{FF2B5EF4-FFF2-40B4-BE49-F238E27FC236}">
                <a16:creationId xmlns:a16="http://schemas.microsoft.com/office/drawing/2014/main" id="{70A293C1-C929-4932-91A9-094000D193DF}"/>
              </a:ext>
            </a:extLst>
          </p:cNvPr>
          <p:cNvSpPr/>
          <p:nvPr/>
        </p:nvSpPr>
        <p:spPr>
          <a:xfrm>
            <a:off x="2721935" y="1962997"/>
            <a:ext cx="1090389" cy="553361"/>
          </a:xfrm>
          <a:prstGeom prst="flowChartProcess">
            <a:avLst/>
          </a:prstGeom>
          <a:solidFill>
            <a:schemeClr val="bg1"/>
          </a:solid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dirty="0">
                <a:solidFill>
                  <a:schemeClr val="tx1"/>
                </a:solidFill>
              </a:rPr>
              <a:t>A</a:t>
            </a:r>
            <a:r>
              <a:rPr lang="ja-JP" altLang="en-US" sz="2400" dirty="0">
                <a:solidFill>
                  <a:schemeClr val="tx1"/>
                </a:solidFill>
              </a:rPr>
              <a:t>国</a:t>
            </a:r>
          </a:p>
        </p:txBody>
      </p:sp>
      <p:pic>
        <p:nvPicPr>
          <p:cNvPr id="2" name="オーディオ 1">
            <a:hlinkClick r:id="" action="ppaction://media"/>
            <a:extLst>
              <a:ext uri="{FF2B5EF4-FFF2-40B4-BE49-F238E27FC236}">
                <a16:creationId xmlns:a16="http://schemas.microsoft.com/office/drawing/2014/main" id="{FF129E85-670D-433E-ABFA-802A8CA5AD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14" name="フローチャート: 処理 13">
            <a:extLst>
              <a:ext uri="{FF2B5EF4-FFF2-40B4-BE49-F238E27FC236}">
                <a16:creationId xmlns:a16="http://schemas.microsoft.com/office/drawing/2014/main" id="{C2C76F7C-573E-4361-BDE4-47EE6D2D9251}"/>
              </a:ext>
            </a:extLst>
          </p:cNvPr>
          <p:cNvSpPr/>
          <p:nvPr/>
        </p:nvSpPr>
        <p:spPr>
          <a:xfrm>
            <a:off x="2280907" y="6343542"/>
            <a:ext cx="7630188" cy="51445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bg1"/>
                </a:solidFill>
              </a:rPr>
              <a:t>出典：海上保安</a:t>
            </a:r>
            <a:r>
              <a:rPr lang="ja-JP" altLang="en-US" dirty="0">
                <a:solidFill>
                  <a:schemeClr val="bg1"/>
                </a:solidFill>
              </a:rPr>
              <a:t>庁</a:t>
            </a:r>
            <a:endParaRPr lang="en-US" altLang="ja-JP" dirty="0">
              <a:solidFill>
                <a:schemeClr val="bg1"/>
              </a:solidFill>
            </a:endParaRPr>
          </a:p>
        </p:txBody>
      </p:sp>
    </p:spTree>
    <p:extLst>
      <p:ext uri="{BB962C8B-B14F-4D97-AF65-F5344CB8AC3E}">
        <p14:creationId xmlns:p14="http://schemas.microsoft.com/office/powerpoint/2010/main" val="2634413630"/>
      </p:ext>
    </p:extLst>
  </p:cSld>
  <p:clrMapOvr>
    <a:masterClrMapping/>
  </p:clrMapOvr>
  <mc:AlternateContent xmlns:mc="http://schemas.openxmlformats.org/markup-compatibility/2006" xmlns:p14="http://schemas.microsoft.com/office/powerpoint/2010/main">
    <mc:Choice Requires="p14">
      <p:transition spd="slow" p14:dur="2000" advTm="73638"/>
    </mc:Choice>
    <mc:Fallback xmlns="">
      <p:transition spd="slow" advTm="73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5958682" cy="646331"/>
          </a:xfrm>
          <a:prstGeom prst="rect">
            <a:avLst/>
          </a:prstGeom>
          <a:solidFill>
            <a:schemeClr val="bg1">
              <a:alpha val="70000"/>
            </a:schemeClr>
          </a:solidFill>
        </p:spPr>
        <p:txBody>
          <a:bodyPr wrap="none" rtlCol="0">
            <a:spAutoFit/>
          </a:bodyPr>
          <a:lstStyle/>
          <a:p>
            <a:r>
              <a:rPr lang="en-US" altLang="ja-JP" sz="3600" dirty="0">
                <a:solidFill>
                  <a:srgbClr val="002060"/>
                </a:solidFill>
                <a:latin typeface="Meiryo UI" panose="020B0604030504040204" pitchFamily="50" charset="-128"/>
                <a:ea typeface="Meiryo UI" panose="020B0604030504040204" pitchFamily="50" charset="-128"/>
              </a:rPr>
              <a:t>BBNJ</a:t>
            </a:r>
            <a:r>
              <a:rPr lang="ja-JP" altLang="en-US" sz="3600" dirty="0">
                <a:solidFill>
                  <a:srgbClr val="002060"/>
                </a:solidFill>
                <a:latin typeface="Meiryo UI" panose="020B0604030504040204" pitchFamily="50" charset="-128"/>
                <a:ea typeface="Meiryo UI" panose="020B0604030504040204" pitchFamily="50" charset="-128"/>
              </a:rPr>
              <a:t>で議論される</a:t>
            </a:r>
            <a:r>
              <a:rPr lang="en-US" altLang="ja-JP" sz="3600" dirty="0">
                <a:solidFill>
                  <a:srgbClr val="002060"/>
                </a:solidFill>
                <a:latin typeface="Meiryo UI" panose="020B0604030504040204" pitchFamily="50" charset="-128"/>
                <a:ea typeface="Meiryo UI" panose="020B0604030504040204" pitchFamily="50" charset="-128"/>
              </a:rPr>
              <a:t>4</a:t>
            </a:r>
            <a:r>
              <a:rPr lang="ja-JP" altLang="en-US" sz="3600" dirty="0">
                <a:solidFill>
                  <a:srgbClr val="002060"/>
                </a:solidFill>
                <a:latin typeface="Meiryo UI" panose="020B0604030504040204" pitchFamily="50" charset="-128"/>
                <a:ea typeface="Meiryo UI" panose="020B0604030504040204" pitchFamily="50" charset="-128"/>
              </a:rPr>
              <a:t>つのテーマ</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4" name="フローチャート: 処理 3">
            <a:extLst>
              <a:ext uri="{FF2B5EF4-FFF2-40B4-BE49-F238E27FC236}">
                <a16:creationId xmlns:a16="http://schemas.microsoft.com/office/drawing/2014/main" id="{ED4A58EB-6DEF-475D-8B2B-9C722A3C9A71}"/>
              </a:ext>
            </a:extLst>
          </p:cNvPr>
          <p:cNvSpPr/>
          <p:nvPr/>
        </p:nvSpPr>
        <p:spPr>
          <a:xfrm>
            <a:off x="6006013" y="1950044"/>
            <a:ext cx="5958682" cy="377119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a:solidFill>
                  <a:schemeClr val="bg1"/>
                </a:solidFill>
              </a:rPr>
              <a:t>公海における</a:t>
            </a:r>
            <a:endParaRPr lang="en-US" altLang="ja-JP" sz="2800" dirty="0">
              <a:solidFill>
                <a:schemeClr val="bg1"/>
              </a:solidFill>
            </a:endParaRPr>
          </a:p>
          <a:p>
            <a:endParaRPr kumimoji="1" lang="en-US" altLang="ja-JP" sz="2800" dirty="0">
              <a:solidFill>
                <a:schemeClr val="bg1"/>
              </a:solidFill>
            </a:endParaRPr>
          </a:p>
          <a:p>
            <a:pPr marL="342900" indent="-342900">
              <a:buFont typeface="+mj-lt"/>
              <a:buAutoNum type="arabicPeriod"/>
            </a:pPr>
            <a:r>
              <a:rPr lang="ja-JP" altLang="en-US" sz="2800" dirty="0">
                <a:solidFill>
                  <a:schemeClr val="bg1"/>
                </a:solidFill>
              </a:rPr>
              <a:t>海洋遺伝資源</a:t>
            </a:r>
            <a:r>
              <a:rPr lang="ja-JP" altLang="en-US" sz="2000" dirty="0">
                <a:solidFill>
                  <a:schemeClr val="bg1"/>
                </a:solidFill>
              </a:rPr>
              <a:t>（利益配分の問題を含む）</a:t>
            </a:r>
            <a:endParaRPr lang="en-US" altLang="ja-JP" sz="2400" dirty="0">
              <a:solidFill>
                <a:schemeClr val="bg1"/>
              </a:solidFill>
            </a:endParaRPr>
          </a:p>
          <a:p>
            <a:pPr marL="342900" indent="-342900">
              <a:buFont typeface="+mj-lt"/>
              <a:buAutoNum type="arabicPeriod"/>
            </a:pPr>
            <a:r>
              <a:rPr lang="ja-JP" altLang="en-US" sz="2800" dirty="0">
                <a:solidFill>
                  <a:schemeClr val="bg1"/>
                </a:solidFill>
              </a:rPr>
              <a:t>区域型管理ツール</a:t>
            </a:r>
            <a:r>
              <a:rPr lang="ja-JP" altLang="en-US" sz="2000" dirty="0">
                <a:solidFill>
                  <a:schemeClr val="bg1"/>
                </a:solidFill>
              </a:rPr>
              <a:t>（海洋保護区を含む）</a:t>
            </a:r>
            <a:endParaRPr lang="en-US" altLang="ja-JP" sz="2800" dirty="0">
              <a:solidFill>
                <a:schemeClr val="bg1"/>
              </a:solidFill>
            </a:endParaRPr>
          </a:p>
          <a:p>
            <a:pPr marL="342900" indent="-342900">
              <a:buFont typeface="+mj-lt"/>
              <a:buAutoNum type="arabicPeriod"/>
            </a:pPr>
            <a:r>
              <a:rPr kumimoji="1" lang="ja-JP" altLang="en-US" sz="2800" dirty="0">
                <a:solidFill>
                  <a:schemeClr val="bg1"/>
                </a:solidFill>
              </a:rPr>
              <a:t>環境影響評価</a:t>
            </a:r>
            <a:endParaRPr kumimoji="1" lang="en-US" altLang="ja-JP" sz="2800" dirty="0">
              <a:solidFill>
                <a:schemeClr val="bg1"/>
              </a:solidFill>
            </a:endParaRPr>
          </a:p>
          <a:p>
            <a:pPr marL="342900" indent="-342900">
              <a:buFont typeface="+mj-lt"/>
              <a:buAutoNum type="arabicPeriod"/>
            </a:pPr>
            <a:r>
              <a:rPr kumimoji="1" lang="ja-JP" altLang="en-US" sz="2800" dirty="0">
                <a:solidFill>
                  <a:schemeClr val="bg1"/>
                </a:solidFill>
              </a:rPr>
              <a:t>能力構築・海洋技術移転</a:t>
            </a:r>
          </a:p>
        </p:txBody>
      </p:sp>
      <p:pic>
        <p:nvPicPr>
          <p:cNvPr id="5" name="コンテンツ プレースホルダー 3">
            <a:extLst>
              <a:ext uri="{FF2B5EF4-FFF2-40B4-BE49-F238E27FC236}">
                <a16:creationId xmlns:a16="http://schemas.microsoft.com/office/drawing/2014/main" id="{C9F5FABE-17CD-40B1-A50D-F2B676C577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305" y="1950044"/>
            <a:ext cx="5656799" cy="3771199"/>
          </a:xfrm>
          <a:prstGeom prst="rect">
            <a:avLst/>
          </a:prstGeom>
        </p:spPr>
      </p:pic>
      <p:sp>
        <p:nvSpPr>
          <p:cNvPr id="6" name="フローチャート: 処理 5">
            <a:extLst>
              <a:ext uri="{FF2B5EF4-FFF2-40B4-BE49-F238E27FC236}">
                <a16:creationId xmlns:a16="http://schemas.microsoft.com/office/drawing/2014/main" id="{4463F65B-5B08-417A-B6D3-82694FDC52A4}"/>
              </a:ext>
            </a:extLst>
          </p:cNvPr>
          <p:cNvSpPr/>
          <p:nvPr/>
        </p:nvSpPr>
        <p:spPr>
          <a:xfrm>
            <a:off x="136561" y="5721242"/>
            <a:ext cx="5656800" cy="51445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bg1"/>
                </a:solidFill>
              </a:rPr>
              <a:t>BBNJ</a:t>
            </a:r>
            <a:r>
              <a:rPr lang="ja-JP" altLang="en-US" dirty="0">
                <a:solidFill>
                  <a:schemeClr val="bg1"/>
                </a:solidFill>
              </a:rPr>
              <a:t>第一回政府間会議の様子（</a:t>
            </a:r>
            <a:r>
              <a:rPr lang="en-US" altLang="ja-JP" dirty="0">
                <a:solidFill>
                  <a:schemeClr val="bg1"/>
                </a:solidFill>
              </a:rPr>
              <a:t>2018</a:t>
            </a:r>
            <a:r>
              <a:rPr lang="ja-JP" altLang="en-US" dirty="0">
                <a:solidFill>
                  <a:schemeClr val="bg1"/>
                </a:solidFill>
              </a:rPr>
              <a:t>年</a:t>
            </a:r>
            <a:r>
              <a:rPr lang="en-US" altLang="ja-JP" dirty="0">
                <a:solidFill>
                  <a:schemeClr val="bg1"/>
                </a:solidFill>
              </a:rPr>
              <a:t>9</a:t>
            </a:r>
            <a:r>
              <a:rPr lang="ja-JP" altLang="en-US" dirty="0">
                <a:solidFill>
                  <a:schemeClr val="bg1"/>
                </a:solidFill>
              </a:rPr>
              <a:t>月）</a:t>
            </a:r>
            <a:endParaRPr kumimoji="1" lang="ja-JP" altLang="en-US" dirty="0">
              <a:solidFill>
                <a:schemeClr val="bg1"/>
              </a:solidFill>
            </a:endParaRPr>
          </a:p>
        </p:txBody>
      </p:sp>
      <p:pic>
        <p:nvPicPr>
          <p:cNvPr id="2" name="オーディオ 1">
            <a:hlinkClick r:id="" action="ppaction://media"/>
            <a:extLst>
              <a:ext uri="{FF2B5EF4-FFF2-40B4-BE49-F238E27FC236}">
                <a16:creationId xmlns:a16="http://schemas.microsoft.com/office/drawing/2014/main" id="{D951A266-5603-48DD-9FDE-B64BA1FA48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13232530"/>
      </p:ext>
    </p:extLst>
  </p:cSld>
  <p:clrMapOvr>
    <a:masterClrMapping/>
  </p:clrMapOvr>
  <mc:AlternateContent xmlns:mc="http://schemas.openxmlformats.org/markup-compatibility/2006" xmlns:p14="http://schemas.microsoft.com/office/powerpoint/2010/main">
    <mc:Choice Requires="p14">
      <p:transition spd="slow" p14:dur="2000" advTm="61438"/>
    </mc:Choice>
    <mc:Fallback xmlns="">
      <p:transition spd="slow" advTm="61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8443337" cy="646331"/>
          </a:xfrm>
          <a:prstGeom prst="rect">
            <a:avLst/>
          </a:prstGeom>
          <a:solidFill>
            <a:schemeClr val="bg1">
              <a:alpha val="70000"/>
            </a:schemeClr>
          </a:solidFill>
        </p:spPr>
        <p:txBody>
          <a:bodyPr wrap="none" rtlCol="0">
            <a:spAutoFit/>
          </a:bodyPr>
          <a:lstStyle/>
          <a:p>
            <a:r>
              <a:rPr lang="ja-JP" altLang="en-US" sz="3600" dirty="0">
                <a:solidFill>
                  <a:srgbClr val="002060"/>
                </a:solidFill>
                <a:latin typeface="Meiryo UI" panose="020B0604030504040204" pitchFamily="50" charset="-128"/>
                <a:ea typeface="Meiryo UI" panose="020B0604030504040204" pitchFamily="50" charset="-128"/>
              </a:rPr>
              <a:t>海洋遺伝資源（利益配分の問題を含む）</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4" name="コンテンツ プレースホルダー 2">
            <a:extLst>
              <a:ext uri="{FF2B5EF4-FFF2-40B4-BE49-F238E27FC236}">
                <a16:creationId xmlns:a16="http://schemas.microsoft.com/office/drawing/2014/main" id="{82303327-8D1C-4ACA-8FAF-63EAE7528D82}"/>
              </a:ext>
            </a:extLst>
          </p:cNvPr>
          <p:cNvSpPr txBox="1">
            <a:spLocks/>
          </p:cNvSpPr>
          <p:nvPr/>
        </p:nvSpPr>
        <p:spPr>
          <a:xfrm>
            <a:off x="2152650" y="1825625"/>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chemeClr val="bg1"/>
                </a:solidFill>
              </a:rPr>
              <a:t>公海から発見された海洋遺伝資源をどう扱うか？ それから得た利益は誰のものか？</a:t>
            </a:r>
          </a:p>
        </p:txBody>
      </p:sp>
      <p:grpSp>
        <p:nvGrpSpPr>
          <p:cNvPr id="2" name="グループ化 1">
            <a:extLst>
              <a:ext uri="{FF2B5EF4-FFF2-40B4-BE49-F238E27FC236}">
                <a16:creationId xmlns:a16="http://schemas.microsoft.com/office/drawing/2014/main" id="{B908ED48-3325-4DCA-A7A3-BB3E157061AB}"/>
              </a:ext>
            </a:extLst>
          </p:cNvPr>
          <p:cNvGrpSpPr/>
          <p:nvPr/>
        </p:nvGrpSpPr>
        <p:grpSpPr>
          <a:xfrm>
            <a:off x="2152650" y="3128857"/>
            <a:ext cx="7886700" cy="3048105"/>
            <a:chOff x="628650" y="3128857"/>
            <a:chExt cx="7886700" cy="3048105"/>
          </a:xfrm>
        </p:grpSpPr>
        <p:pic>
          <p:nvPicPr>
            <p:cNvPr id="5" name="Picture 4" descr="ãdeep sea black smokersãã®ç»åæ¤ç´¢çµæ">
              <a:extLst>
                <a:ext uri="{FF2B5EF4-FFF2-40B4-BE49-F238E27FC236}">
                  <a16:creationId xmlns:a16="http://schemas.microsoft.com/office/drawing/2014/main" id="{CC7F468E-3AA5-45E0-87F4-2195D1AAA7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74" r="17324"/>
            <a:stretch/>
          </p:blipFill>
          <p:spPr bwMode="auto">
            <a:xfrm>
              <a:off x="628650" y="3128857"/>
              <a:ext cx="3124201" cy="30481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é¢é£ç»å">
              <a:extLst>
                <a:ext uri="{FF2B5EF4-FFF2-40B4-BE49-F238E27FC236}">
                  <a16:creationId xmlns:a16="http://schemas.microsoft.com/office/drawing/2014/main" id="{C131F7E8-2BFA-4874-812F-DCA723649F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9550" y="3128858"/>
              <a:ext cx="4495800" cy="3048104"/>
            </a:xfrm>
            <a:prstGeom prst="rect">
              <a:avLst/>
            </a:prstGeom>
            <a:noFill/>
            <a:extLst>
              <a:ext uri="{909E8E84-426E-40DD-AFC4-6F175D3DCCD1}">
                <a14:hiddenFill xmlns:a14="http://schemas.microsoft.com/office/drawing/2010/main">
                  <a:solidFill>
                    <a:srgbClr val="FFFFFF"/>
                  </a:solidFill>
                </a14:hiddenFill>
              </a:ext>
            </a:extLst>
          </p:spPr>
        </p:pic>
        <p:sp>
          <p:nvSpPr>
            <p:cNvPr id="7" name="楕円 6">
              <a:extLst>
                <a:ext uri="{FF2B5EF4-FFF2-40B4-BE49-F238E27FC236}">
                  <a16:creationId xmlns:a16="http://schemas.microsoft.com/office/drawing/2014/main" id="{E877F9B8-E1F4-4258-B15F-F30FED9050E7}"/>
                </a:ext>
              </a:extLst>
            </p:cNvPr>
            <p:cNvSpPr/>
            <p:nvPr/>
          </p:nvSpPr>
          <p:spPr>
            <a:xfrm>
              <a:off x="7353300" y="4295775"/>
              <a:ext cx="914400"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E9015DFA-FB9E-45E8-9C1E-A1503846552E}"/>
                </a:ext>
              </a:extLst>
            </p:cNvPr>
            <p:cNvSpPr/>
            <p:nvPr/>
          </p:nvSpPr>
          <p:spPr>
            <a:xfrm>
              <a:off x="7469606" y="5381625"/>
              <a:ext cx="798094" cy="619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 name="オーディオ 10">
            <a:hlinkClick r:id="" action="ppaction://media"/>
            <a:extLst>
              <a:ext uri="{FF2B5EF4-FFF2-40B4-BE49-F238E27FC236}">
                <a16:creationId xmlns:a16="http://schemas.microsoft.com/office/drawing/2014/main" id="{96DC9120-1AC7-41A9-95FB-341095C6A7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
        <p:nvSpPr>
          <p:cNvPr id="10" name="フローチャート: 処理 9">
            <a:extLst>
              <a:ext uri="{FF2B5EF4-FFF2-40B4-BE49-F238E27FC236}">
                <a16:creationId xmlns:a16="http://schemas.microsoft.com/office/drawing/2014/main" id="{C2C76F7C-573E-4361-BDE4-47EE6D2D9251}"/>
              </a:ext>
            </a:extLst>
          </p:cNvPr>
          <p:cNvSpPr/>
          <p:nvPr/>
        </p:nvSpPr>
        <p:spPr>
          <a:xfrm>
            <a:off x="2152649" y="6181671"/>
            <a:ext cx="3124201" cy="514458"/>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bg1"/>
                </a:solidFill>
              </a:rPr>
              <a:t>出典：米国海洋大気庁</a:t>
            </a:r>
            <a:endParaRPr lang="en-US" altLang="ja-JP" dirty="0">
              <a:solidFill>
                <a:schemeClr val="bg1"/>
              </a:solidFill>
            </a:endParaRPr>
          </a:p>
        </p:txBody>
      </p:sp>
    </p:spTree>
    <p:extLst>
      <p:ext uri="{BB962C8B-B14F-4D97-AF65-F5344CB8AC3E}">
        <p14:creationId xmlns:p14="http://schemas.microsoft.com/office/powerpoint/2010/main" val="179165299"/>
      </p:ext>
    </p:extLst>
  </p:cSld>
  <p:clrMapOvr>
    <a:masterClrMapping/>
  </p:clrMapOvr>
  <mc:AlternateContent xmlns:mc="http://schemas.openxmlformats.org/markup-compatibility/2006" xmlns:p14="http://schemas.microsoft.com/office/powerpoint/2010/main">
    <mc:Choice Requires="p14">
      <p:transition spd="slow" p14:dur="2000" advTm="32312"/>
    </mc:Choice>
    <mc:Fallback xmlns="">
      <p:transition spd="slow" advTm="32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8443337" cy="646331"/>
          </a:xfrm>
          <a:prstGeom prst="rect">
            <a:avLst/>
          </a:prstGeom>
          <a:solidFill>
            <a:schemeClr val="bg1">
              <a:alpha val="70000"/>
            </a:schemeClr>
          </a:solidFill>
        </p:spPr>
        <p:txBody>
          <a:bodyPr wrap="none" rtlCol="0">
            <a:spAutoFit/>
          </a:bodyPr>
          <a:lstStyle/>
          <a:p>
            <a:r>
              <a:rPr lang="ja-JP" altLang="en-US" sz="3600" dirty="0">
                <a:solidFill>
                  <a:srgbClr val="002060"/>
                </a:solidFill>
                <a:latin typeface="Meiryo UI" panose="020B0604030504040204" pitchFamily="50" charset="-128"/>
                <a:ea typeface="Meiryo UI" panose="020B0604030504040204" pitchFamily="50" charset="-128"/>
              </a:rPr>
              <a:t>海洋遺伝資源（利益配分の問題を含む）</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10" name="コンテンツ プレースホルダー 2">
            <a:extLst>
              <a:ext uri="{FF2B5EF4-FFF2-40B4-BE49-F238E27FC236}">
                <a16:creationId xmlns:a16="http://schemas.microsoft.com/office/drawing/2014/main" id="{DD6981A9-117A-4457-9E9E-C833BD9C8C3F}"/>
              </a:ext>
            </a:extLst>
          </p:cNvPr>
          <p:cNvSpPr txBox="1">
            <a:spLocks/>
          </p:cNvSpPr>
          <p:nvPr/>
        </p:nvSpPr>
        <p:spPr>
          <a:xfrm>
            <a:off x="1874332" y="1825625"/>
            <a:ext cx="844333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chemeClr val="bg1"/>
                </a:solidFill>
              </a:rPr>
              <a:t>対立軸</a:t>
            </a:r>
            <a:endParaRPr lang="en-US" altLang="ja-JP" dirty="0">
              <a:solidFill>
                <a:schemeClr val="bg1"/>
              </a:solidFill>
            </a:endParaRPr>
          </a:p>
          <a:p>
            <a:pPr marL="0" indent="0" algn="ctr">
              <a:buNone/>
            </a:pPr>
            <a:r>
              <a:rPr lang="ja-JP" altLang="en-US" dirty="0">
                <a:solidFill>
                  <a:schemeClr val="bg1"/>
                </a:solidFill>
              </a:rPr>
              <a:t>「人類共同の財産」（深海底はみんなのもの！）</a:t>
            </a:r>
            <a:endParaRPr lang="en-US" altLang="ja-JP" dirty="0">
              <a:solidFill>
                <a:schemeClr val="bg1"/>
              </a:solidFill>
            </a:endParaRPr>
          </a:p>
          <a:p>
            <a:pPr marL="0" indent="0" algn="ctr">
              <a:buNone/>
            </a:pPr>
            <a:r>
              <a:rPr lang="en-US" altLang="ja-JP" dirty="0">
                <a:solidFill>
                  <a:schemeClr val="bg1"/>
                </a:solidFill>
              </a:rPr>
              <a:t>VS</a:t>
            </a:r>
          </a:p>
          <a:p>
            <a:pPr marL="0" indent="0" algn="ctr">
              <a:buNone/>
            </a:pPr>
            <a:r>
              <a:rPr lang="ja-JP" altLang="en-US" dirty="0">
                <a:solidFill>
                  <a:schemeClr val="bg1"/>
                </a:solidFill>
              </a:rPr>
              <a:t>「公海自由の原則」（公海は自由に使える！）</a:t>
            </a:r>
            <a:endParaRPr lang="en-US" altLang="ja-JP" dirty="0">
              <a:solidFill>
                <a:schemeClr val="bg1"/>
              </a:solidFill>
            </a:endParaRPr>
          </a:p>
          <a:p>
            <a:pPr marL="0" indent="0" algn="ctr">
              <a:buNone/>
            </a:pPr>
            <a:endParaRPr lang="en-US" altLang="ja-JP" dirty="0">
              <a:solidFill>
                <a:schemeClr val="bg1"/>
              </a:solidFill>
            </a:endParaRPr>
          </a:p>
          <a:p>
            <a:pPr marL="0" indent="0" algn="ctr">
              <a:buFont typeface="Arial" panose="020B0604020202020204" pitchFamily="34" charset="0"/>
              <a:buNone/>
            </a:pPr>
            <a:endParaRPr lang="en-US" altLang="ja-JP" dirty="0"/>
          </a:p>
          <a:p>
            <a:pPr marL="0" indent="0" algn="ctr">
              <a:buFont typeface="Arial" panose="020B0604020202020204" pitchFamily="34" charset="0"/>
              <a:buNone/>
            </a:pPr>
            <a:endParaRPr lang="en-US" altLang="ja-JP" dirty="0"/>
          </a:p>
          <a:p>
            <a:pPr marL="0" indent="0">
              <a:buFont typeface="Arial" panose="020B0604020202020204" pitchFamily="34" charset="0"/>
              <a:buNone/>
            </a:pPr>
            <a:endParaRPr lang="ja-JP" altLang="en-US" dirty="0"/>
          </a:p>
        </p:txBody>
      </p:sp>
      <p:sp>
        <p:nvSpPr>
          <p:cNvPr id="11" name="フローチャート: 代替処理 10">
            <a:extLst>
              <a:ext uri="{FF2B5EF4-FFF2-40B4-BE49-F238E27FC236}">
                <a16:creationId xmlns:a16="http://schemas.microsoft.com/office/drawing/2014/main" id="{8064BEB6-52F0-4B02-81B7-CD390A9F5612}"/>
              </a:ext>
            </a:extLst>
          </p:cNvPr>
          <p:cNvSpPr/>
          <p:nvPr/>
        </p:nvSpPr>
        <p:spPr>
          <a:xfrm>
            <a:off x="1056167" y="4136066"/>
            <a:ext cx="10079665" cy="2040898"/>
          </a:xfrm>
          <a:prstGeom prst="flowChartAlternateProcess">
            <a:avLst/>
          </a:prstGeom>
          <a:ln w="38100">
            <a:solidFill>
              <a:srgbClr val="0000CC"/>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ja-JP" altLang="en-US" sz="2800" dirty="0">
                <a:solidFill>
                  <a:schemeClr val="tx1"/>
                </a:solidFill>
              </a:rPr>
              <a:t>　途上国：人類共同の財産を支持。</a:t>
            </a:r>
            <a:endParaRPr lang="en-US" altLang="ja-JP" sz="2800" dirty="0">
              <a:solidFill>
                <a:schemeClr val="tx1"/>
              </a:solidFill>
            </a:endParaRPr>
          </a:p>
          <a:p>
            <a:pPr algn="just"/>
            <a:r>
              <a:rPr lang="ja-JP" altLang="en-US" sz="2800" dirty="0">
                <a:solidFill>
                  <a:schemeClr val="tx1"/>
                </a:solidFill>
              </a:rPr>
              <a:t>　　　　　海洋遺伝資源の利益はみんなのもの。</a:t>
            </a:r>
            <a:endParaRPr lang="en-US" altLang="ja-JP" sz="2800" dirty="0">
              <a:solidFill>
                <a:schemeClr val="tx1"/>
              </a:solidFill>
            </a:endParaRPr>
          </a:p>
          <a:p>
            <a:pPr algn="just"/>
            <a:r>
              <a:rPr lang="ja-JP" altLang="en-US" sz="2800" dirty="0">
                <a:solidFill>
                  <a:schemeClr val="tx1"/>
                </a:solidFill>
              </a:rPr>
              <a:t>　先進国：公海自由の原則を支持。</a:t>
            </a:r>
            <a:endParaRPr lang="en-US" altLang="ja-JP" sz="2800" dirty="0">
              <a:solidFill>
                <a:schemeClr val="tx1"/>
              </a:solidFill>
            </a:endParaRPr>
          </a:p>
          <a:p>
            <a:pPr algn="just"/>
            <a:r>
              <a:rPr lang="ja-JP" altLang="en-US" sz="2800" dirty="0">
                <a:solidFill>
                  <a:schemeClr val="tx1"/>
                </a:solidFill>
              </a:rPr>
              <a:t>　　　　　利益は新しい海洋遺伝資源を見つけた国のもの。</a:t>
            </a:r>
            <a:endParaRPr lang="en-US" altLang="ja-JP" sz="2800" dirty="0">
              <a:solidFill>
                <a:schemeClr val="tx1"/>
              </a:solidFill>
            </a:endParaRPr>
          </a:p>
        </p:txBody>
      </p:sp>
      <p:pic>
        <p:nvPicPr>
          <p:cNvPr id="8" name="オーディオ 7">
            <a:hlinkClick r:id="" action="ppaction://media"/>
            <a:extLst>
              <a:ext uri="{FF2B5EF4-FFF2-40B4-BE49-F238E27FC236}">
                <a16:creationId xmlns:a16="http://schemas.microsoft.com/office/drawing/2014/main" id="{6C110E08-35B6-4E0C-89CB-573A8F44B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64273735"/>
      </p:ext>
    </p:extLst>
  </p:cSld>
  <p:clrMapOvr>
    <a:masterClrMapping/>
  </p:clrMapOvr>
  <mc:AlternateContent xmlns:mc="http://schemas.openxmlformats.org/markup-compatibility/2006" xmlns:p14="http://schemas.microsoft.com/office/powerpoint/2010/main">
    <mc:Choice Requires="p14">
      <p:transition spd="slow" p14:dur="2000" advTm="64569"/>
    </mc:Choice>
    <mc:Fallback xmlns="">
      <p:transition spd="slow" advTm="64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8494633" cy="646331"/>
          </a:xfrm>
          <a:prstGeom prst="rect">
            <a:avLst/>
          </a:prstGeom>
          <a:solidFill>
            <a:schemeClr val="bg1">
              <a:alpha val="70000"/>
            </a:schemeClr>
          </a:solidFill>
        </p:spPr>
        <p:txBody>
          <a:bodyPr wrap="none" rtlCol="0">
            <a:spAutoFit/>
          </a:bodyPr>
          <a:lstStyle/>
          <a:p>
            <a:r>
              <a:rPr lang="ja-JP" altLang="en-US" sz="3600" dirty="0"/>
              <a:t>区域型管理ツール（海洋保護区を含む）</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4" name="コンテンツ プレースホルダー 2">
            <a:extLst>
              <a:ext uri="{FF2B5EF4-FFF2-40B4-BE49-F238E27FC236}">
                <a16:creationId xmlns:a16="http://schemas.microsoft.com/office/drawing/2014/main" id="{FD46A4D7-8054-4C50-B91C-BA7BBD9B6F3B}"/>
              </a:ext>
            </a:extLst>
          </p:cNvPr>
          <p:cNvSpPr txBox="1">
            <a:spLocks/>
          </p:cNvSpPr>
          <p:nvPr/>
        </p:nvSpPr>
        <p:spPr>
          <a:xfrm>
            <a:off x="2152650" y="1536258"/>
            <a:ext cx="78867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chemeClr val="bg1"/>
                </a:solidFill>
              </a:rPr>
              <a:t>公海の海洋生物多様性を「一定の海域を区切って」どのように保全・管理していくか？</a:t>
            </a:r>
            <a:endParaRPr lang="en-US" altLang="ja-JP" dirty="0">
              <a:solidFill>
                <a:schemeClr val="bg1"/>
              </a:solidFill>
            </a:endParaRPr>
          </a:p>
          <a:p>
            <a:pPr marL="0" indent="0">
              <a:buFont typeface="Arial" panose="020B0604020202020204" pitchFamily="34" charset="0"/>
              <a:buNone/>
            </a:pPr>
            <a:endParaRPr lang="ja-JP" altLang="en-US" dirty="0"/>
          </a:p>
        </p:txBody>
      </p:sp>
      <p:pic>
        <p:nvPicPr>
          <p:cNvPr id="5" name="Picture 2" descr="ãmarine spatial planningãã®ç»åæ¤ç´¢çµæ">
            <a:extLst>
              <a:ext uri="{FF2B5EF4-FFF2-40B4-BE49-F238E27FC236}">
                <a16:creationId xmlns:a16="http://schemas.microsoft.com/office/drawing/2014/main" id="{4B072091-8963-4A33-A4AA-8DE38294E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432" y="2354678"/>
            <a:ext cx="7886700" cy="3794855"/>
          </a:xfrm>
          <a:prstGeom prst="rect">
            <a:avLst/>
          </a:prstGeom>
          <a:noFill/>
          <a:extLst>
            <a:ext uri="{909E8E84-426E-40DD-AFC4-6F175D3DCCD1}">
              <a14:hiddenFill xmlns:a14="http://schemas.microsoft.com/office/drawing/2010/main">
                <a:solidFill>
                  <a:srgbClr val="FFFFFF"/>
                </a:solidFill>
              </a14:hiddenFill>
            </a:ext>
          </a:extLst>
        </p:spPr>
      </p:pic>
      <p:pic>
        <p:nvPicPr>
          <p:cNvPr id="6" name="オーディオ 5">
            <a:hlinkClick r:id="" action="ppaction://media"/>
            <a:extLst>
              <a:ext uri="{FF2B5EF4-FFF2-40B4-BE49-F238E27FC236}">
                <a16:creationId xmlns:a16="http://schemas.microsoft.com/office/drawing/2014/main" id="{DA48D210-2C2C-40E1-93FE-7300328FD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7" name="フローチャート: 処理 6">
            <a:extLst>
              <a:ext uri="{FF2B5EF4-FFF2-40B4-BE49-F238E27FC236}">
                <a16:creationId xmlns:a16="http://schemas.microsoft.com/office/drawing/2014/main" id="{04B35B8B-B48A-461F-8DF7-B81D0E09548D}"/>
              </a:ext>
            </a:extLst>
          </p:cNvPr>
          <p:cNvSpPr/>
          <p:nvPr/>
        </p:nvSpPr>
        <p:spPr>
          <a:xfrm>
            <a:off x="2964962" y="6176963"/>
            <a:ext cx="6262076" cy="447492"/>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chemeClr val="bg1"/>
                </a:solidFill>
              </a:rPr>
              <a:t>Chris et al. 2015</a:t>
            </a:r>
            <a:endParaRPr kumimoji="1" lang="ja-JP" altLang="en-US" dirty="0">
              <a:solidFill>
                <a:schemeClr val="bg1"/>
              </a:solidFill>
            </a:endParaRPr>
          </a:p>
        </p:txBody>
      </p:sp>
    </p:spTree>
    <p:extLst>
      <p:ext uri="{BB962C8B-B14F-4D97-AF65-F5344CB8AC3E}">
        <p14:creationId xmlns:p14="http://schemas.microsoft.com/office/powerpoint/2010/main" val="3740881609"/>
      </p:ext>
    </p:extLst>
  </p:cSld>
  <p:clrMapOvr>
    <a:masterClrMapping/>
  </p:clrMapOvr>
  <mc:AlternateContent xmlns:mc="http://schemas.openxmlformats.org/markup-compatibility/2006" xmlns:p14="http://schemas.microsoft.com/office/powerpoint/2010/main">
    <mc:Choice Requires="p14">
      <p:transition spd="slow" p14:dur="2000" advTm="50917"/>
    </mc:Choice>
    <mc:Fallback xmlns="">
      <p:transition spd="slow" advTm="5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F91F34-03C4-4097-BCA2-132CB104BB19}"/>
              </a:ext>
            </a:extLst>
          </p:cNvPr>
          <p:cNvSpPr txBox="1"/>
          <p:nvPr/>
        </p:nvSpPr>
        <p:spPr>
          <a:xfrm>
            <a:off x="550269" y="449291"/>
            <a:ext cx="8494633" cy="646331"/>
          </a:xfrm>
          <a:prstGeom prst="rect">
            <a:avLst/>
          </a:prstGeom>
          <a:solidFill>
            <a:schemeClr val="bg1">
              <a:alpha val="70000"/>
            </a:schemeClr>
          </a:solidFill>
        </p:spPr>
        <p:txBody>
          <a:bodyPr wrap="none" rtlCol="0">
            <a:spAutoFit/>
          </a:bodyPr>
          <a:lstStyle/>
          <a:p>
            <a:r>
              <a:rPr lang="ja-JP" altLang="en-US" sz="3600" dirty="0"/>
              <a:t>区域型管理ツール（海洋保護区を含む）</a:t>
            </a:r>
            <a:endParaRPr lang="en-US" altLang="ja-JP" sz="3600" dirty="0">
              <a:solidFill>
                <a:srgbClr val="002060"/>
              </a:solidFill>
              <a:latin typeface="Meiryo UI" panose="020B0604030504040204" pitchFamily="50" charset="-128"/>
              <a:ea typeface="Meiryo UI" panose="020B0604030504040204" pitchFamily="50" charset="-128"/>
            </a:endParaRPr>
          </a:p>
        </p:txBody>
      </p:sp>
      <p:sp>
        <p:nvSpPr>
          <p:cNvPr id="6" name="コンテンツ プレースホルダー 2">
            <a:extLst>
              <a:ext uri="{FF2B5EF4-FFF2-40B4-BE49-F238E27FC236}">
                <a16:creationId xmlns:a16="http://schemas.microsoft.com/office/drawing/2014/main" id="{F9E5A571-6A3E-46F8-80A6-E4ADB27122FE}"/>
              </a:ext>
            </a:extLst>
          </p:cNvPr>
          <p:cNvSpPr txBox="1">
            <a:spLocks/>
          </p:cNvSpPr>
          <p:nvPr/>
        </p:nvSpPr>
        <p:spPr>
          <a:xfrm>
            <a:off x="1529648" y="1825625"/>
            <a:ext cx="913270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solidFill>
                  <a:schemeClr val="bg1"/>
                </a:solidFill>
              </a:rPr>
              <a:t>何を以って海域を区切るか？（設置基準）</a:t>
            </a:r>
            <a:endParaRPr lang="en-US" altLang="ja-JP" dirty="0">
              <a:solidFill>
                <a:schemeClr val="bg1"/>
              </a:solidFill>
            </a:endParaRPr>
          </a:p>
          <a:p>
            <a:pPr marL="0" indent="0">
              <a:buFont typeface="Arial" panose="020B0604020202020204" pitchFamily="34" charset="0"/>
              <a:buNone/>
            </a:pPr>
            <a:r>
              <a:rPr lang="ja-JP" altLang="en-US" dirty="0">
                <a:solidFill>
                  <a:schemeClr val="bg1"/>
                </a:solidFill>
              </a:rPr>
              <a:t>すでにある区域型管理ツールとの兼ね合いは？</a:t>
            </a:r>
            <a:endParaRPr lang="en-US" altLang="ja-JP" dirty="0">
              <a:solidFill>
                <a:schemeClr val="bg1"/>
              </a:solidFill>
            </a:endParaRPr>
          </a:p>
          <a:p>
            <a:pPr marL="0" indent="0">
              <a:buFont typeface="Arial" panose="020B0604020202020204" pitchFamily="34" charset="0"/>
              <a:buNone/>
            </a:pPr>
            <a:r>
              <a:rPr lang="ja-JP" altLang="en-US" dirty="0">
                <a:solidFill>
                  <a:schemeClr val="bg1"/>
                </a:solidFill>
              </a:rPr>
              <a:t>（例：世界のマグロ資源が海域ごとに管理されている）</a:t>
            </a:r>
            <a:endParaRPr lang="en-US" altLang="ja-JP" dirty="0">
              <a:solidFill>
                <a:schemeClr val="bg1"/>
              </a:solidFill>
            </a:endParaRPr>
          </a:p>
          <a:p>
            <a:pPr marL="0" indent="0">
              <a:buFont typeface="Arial" panose="020B0604020202020204" pitchFamily="34" charset="0"/>
              <a:buNone/>
            </a:pPr>
            <a:endParaRPr lang="en-US" altLang="ja-JP" dirty="0"/>
          </a:p>
          <a:p>
            <a:pPr marL="0" indent="0">
              <a:buFont typeface="Arial" panose="020B0604020202020204" pitchFamily="34" charset="0"/>
              <a:buNone/>
            </a:pPr>
            <a:endParaRPr lang="ja-JP" altLang="en-US" dirty="0"/>
          </a:p>
        </p:txBody>
      </p:sp>
      <p:pic>
        <p:nvPicPr>
          <p:cNvPr id="7" name="Picture 4" descr="5）国際的な資源管理：水産庁">
            <a:extLst>
              <a:ext uri="{FF2B5EF4-FFF2-40B4-BE49-F238E27FC236}">
                <a16:creationId xmlns:a16="http://schemas.microsoft.com/office/drawing/2014/main" id="{8EA2969C-5185-4FAA-BE42-F0E52BC724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3509963"/>
            <a:ext cx="6791325" cy="2667000"/>
          </a:xfrm>
          <a:prstGeom prst="rect">
            <a:avLst/>
          </a:prstGeom>
          <a:noFill/>
          <a:extLst>
            <a:ext uri="{909E8E84-426E-40DD-AFC4-6F175D3DCCD1}">
              <a14:hiddenFill xmlns:a14="http://schemas.microsoft.com/office/drawing/2010/main">
                <a:solidFill>
                  <a:srgbClr val="FFFFFF"/>
                </a:solidFill>
              </a14:hiddenFill>
            </a:ext>
          </a:extLst>
        </p:spPr>
      </p:pic>
      <p:sp>
        <p:nvSpPr>
          <p:cNvPr id="8" name="フローチャート: 処理 7">
            <a:extLst>
              <a:ext uri="{FF2B5EF4-FFF2-40B4-BE49-F238E27FC236}">
                <a16:creationId xmlns:a16="http://schemas.microsoft.com/office/drawing/2014/main" id="{04B35B8B-B48A-461F-8DF7-B81D0E09548D}"/>
              </a:ext>
            </a:extLst>
          </p:cNvPr>
          <p:cNvSpPr/>
          <p:nvPr/>
        </p:nvSpPr>
        <p:spPr>
          <a:xfrm>
            <a:off x="2964962" y="6176963"/>
            <a:ext cx="6262076" cy="447492"/>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rPr>
              <a:t>出典：水産庁</a:t>
            </a:r>
          </a:p>
        </p:txBody>
      </p:sp>
      <p:pic>
        <p:nvPicPr>
          <p:cNvPr id="5" name="オーディオ 4">
            <a:hlinkClick r:id="" action="ppaction://media"/>
            <a:extLst>
              <a:ext uri="{FF2B5EF4-FFF2-40B4-BE49-F238E27FC236}">
                <a16:creationId xmlns:a16="http://schemas.microsoft.com/office/drawing/2014/main" id="{4E9E9C5A-F64E-4AE6-BFF0-CB6480D2D4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36737507"/>
      </p:ext>
    </p:extLst>
  </p:cSld>
  <p:clrMapOvr>
    <a:masterClrMapping/>
  </p:clrMapOvr>
  <mc:AlternateContent xmlns:mc="http://schemas.openxmlformats.org/markup-compatibility/2006" xmlns:p14="http://schemas.microsoft.com/office/powerpoint/2010/main">
    <mc:Choice Requires="p14">
      <p:transition spd="slow" p14:dur="2000" advTm="63385"/>
    </mc:Choice>
    <mc:Fallback xmlns="">
      <p:transition spd="slow" advTm="6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6679</TotalTime>
  <Words>2637</Words>
  <Application>Microsoft Office PowerPoint</Application>
  <PresentationFormat>ワイド画面</PresentationFormat>
  <Paragraphs>122</Paragraphs>
  <Slides>14</Slides>
  <Notes>14</Notes>
  <HiddenSlides>0</HiddenSlides>
  <MMClips>14</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14</vt:i4>
      </vt:variant>
    </vt:vector>
  </HeadingPairs>
  <TitlesOfParts>
    <vt:vector size="19" baseType="lpstr">
      <vt:lpstr>Meiryo UI</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Ono Sachiko</dc:creator>
  <cp:lastModifiedBy>Windows ユーザー</cp:lastModifiedBy>
  <cp:revision>302</cp:revision>
  <dcterms:created xsi:type="dcterms:W3CDTF">2020-04-18T15:00:49Z</dcterms:created>
  <dcterms:modified xsi:type="dcterms:W3CDTF">2020-05-18T06:22:16Z</dcterms:modified>
</cp:coreProperties>
</file>